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5" r:id="rId1"/>
  </p:sldMasterIdLst>
  <p:notesMasterIdLst>
    <p:notesMasterId r:id="rId41"/>
  </p:notesMasterIdLst>
  <p:handoutMasterIdLst>
    <p:handoutMasterId r:id="rId42"/>
  </p:handoutMasterIdLst>
  <p:sldIdLst>
    <p:sldId id="397" r:id="rId2"/>
    <p:sldId id="398" r:id="rId3"/>
    <p:sldId id="773" r:id="rId4"/>
    <p:sldId id="774" r:id="rId5"/>
    <p:sldId id="404" r:id="rId6"/>
    <p:sldId id="704" r:id="rId7"/>
    <p:sldId id="768" r:id="rId8"/>
    <p:sldId id="732" r:id="rId9"/>
    <p:sldId id="744" r:id="rId10"/>
    <p:sldId id="733" r:id="rId11"/>
    <p:sldId id="745" r:id="rId12"/>
    <p:sldId id="734" r:id="rId13"/>
    <p:sldId id="746" r:id="rId14"/>
    <p:sldId id="735" r:id="rId15"/>
    <p:sldId id="751" r:id="rId16"/>
    <p:sldId id="701" r:id="rId17"/>
    <p:sldId id="769" r:id="rId18"/>
    <p:sldId id="736" r:id="rId19"/>
    <p:sldId id="752" r:id="rId20"/>
    <p:sldId id="771" r:id="rId21"/>
    <p:sldId id="772" r:id="rId22"/>
    <p:sldId id="738" r:id="rId23"/>
    <p:sldId id="754" r:id="rId24"/>
    <p:sldId id="737" r:id="rId25"/>
    <p:sldId id="753" r:id="rId26"/>
    <p:sldId id="739" r:id="rId27"/>
    <p:sldId id="758" r:id="rId28"/>
    <p:sldId id="755" r:id="rId29"/>
    <p:sldId id="759" r:id="rId30"/>
    <p:sldId id="756" r:id="rId31"/>
    <p:sldId id="760" r:id="rId32"/>
    <p:sldId id="702" r:id="rId33"/>
    <p:sldId id="770" r:id="rId34"/>
    <p:sldId id="741" r:id="rId35"/>
    <p:sldId id="761" r:id="rId36"/>
    <p:sldId id="742" r:id="rId37"/>
    <p:sldId id="762" r:id="rId38"/>
    <p:sldId id="731" r:id="rId39"/>
    <p:sldId id="700" r:id="rId40"/>
  </p:sldIdLst>
  <p:sldSz cx="9144000" cy="6858000" type="screen4x3"/>
  <p:notesSz cx="6858000" cy="9144000"/>
  <p:custDataLst>
    <p:tags r:id="rId43"/>
  </p:custDataLst>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Arial" charset="0"/>
      </a:defRPr>
    </a:lvl5pPr>
    <a:lvl6pPr marL="2286000" algn="l" defTabSz="914400" rtl="0" eaLnBrk="1" latinLnBrk="0" hangingPunct="1">
      <a:defRPr kern="1200">
        <a:solidFill>
          <a:schemeClr val="tx1"/>
        </a:solidFill>
        <a:latin typeface="Arial" charset="0"/>
        <a:ea typeface="ＭＳ Ｐゴシック" pitchFamily="34" charset="-128"/>
        <a:cs typeface="Arial" charset="0"/>
      </a:defRPr>
    </a:lvl6pPr>
    <a:lvl7pPr marL="2743200" algn="l" defTabSz="914400" rtl="0" eaLnBrk="1" latinLnBrk="0" hangingPunct="1">
      <a:defRPr kern="1200">
        <a:solidFill>
          <a:schemeClr val="tx1"/>
        </a:solidFill>
        <a:latin typeface="Arial" charset="0"/>
        <a:ea typeface="ＭＳ Ｐゴシック" pitchFamily="34" charset="-128"/>
        <a:cs typeface="Arial" charset="0"/>
      </a:defRPr>
    </a:lvl7pPr>
    <a:lvl8pPr marL="3200400" algn="l" defTabSz="914400" rtl="0" eaLnBrk="1" latinLnBrk="0" hangingPunct="1">
      <a:defRPr kern="1200">
        <a:solidFill>
          <a:schemeClr val="tx1"/>
        </a:solidFill>
        <a:latin typeface="Arial" charset="0"/>
        <a:ea typeface="ＭＳ Ｐゴシック" pitchFamily="34" charset="-128"/>
        <a:cs typeface="Arial" charset="0"/>
      </a:defRPr>
    </a:lvl8pPr>
    <a:lvl9pPr marL="3657600" algn="l" defTabSz="914400" rtl="0" eaLnBrk="1" latinLnBrk="0" hangingPunct="1">
      <a:defRPr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B3C3D3"/>
    <a:srgbClr val="002B5C"/>
    <a:srgbClr val="ADC6D7"/>
    <a:srgbClr val="00BEB9"/>
    <a:srgbClr val="00CAC5"/>
    <a:srgbClr val="00CFCA"/>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163" autoAdjust="0"/>
  </p:normalViewPr>
  <p:slideViewPr>
    <p:cSldViewPr>
      <p:cViewPr varScale="1">
        <p:scale>
          <a:sx n="95" d="100"/>
          <a:sy n="95" d="100"/>
        </p:scale>
        <p:origin x="2100" y="372"/>
      </p:cViewPr>
      <p:guideLst>
        <p:guide orient="horz" pos="2160"/>
        <p:guide pos="2880"/>
      </p:guideLst>
    </p:cSldViewPr>
  </p:slideViewPr>
  <p:outlineViewPr>
    <p:cViewPr>
      <p:scale>
        <a:sx n="33" d="100"/>
        <a:sy n="33" d="100"/>
      </p:scale>
      <p:origin x="0" y="15414"/>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87" d="100"/>
          <a:sy n="87" d="100"/>
        </p:scale>
        <p:origin x="384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337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337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n-ea"/>
                <a:cs typeface="+mn-cs"/>
              </a:defRPr>
            </a:lvl1pPr>
          </a:lstStyle>
          <a:p>
            <a:pPr>
              <a:defRPr/>
            </a:pPr>
            <a:endParaRPr lang="en-US"/>
          </a:p>
        </p:txBody>
      </p:sp>
    </p:spTree>
    <p:extLst>
      <p:ext uri="{BB962C8B-B14F-4D97-AF65-F5344CB8AC3E}">
        <p14:creationId xmlns:p14="http://schemas.microsoft.com/office/powerpoint/2010/main" val="20295620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ea typeface="ＭＳ Ｐゴシック" charset="0"/>
                <a:cs typeface="+mn-cs"/>
              </a:defRPr>
            </a:lvl1pPr>
          </a:lstStyle>
          <a:p>
            <a:pPr>
              <a:defRPr/>
            </a:pPr>
            <a:fld id="{03F7FA54-1521-4DD7-9404-29EC1BA7038B}" type="datetimeFigureOut">
              <a:rPr lang="en-US"/>
              <a:pPr>
                <a:defRPr/>
              </a:pPr>
              <a:t>10/14/2025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ea typeface="ＭＳ Ｐゴシック" charset="0"/>
                <a:cs typeface="+mn-cs"/>
              </a:defRPr>
            </a:lvl1pPr>
          </a:lstStyle>
          <a:p>
            <a:pPr>
              <a:defRPr/>
            </a:pPr>
            <a:fld id="{EBFD8F90-EA37-43C3-8ED6-D915013D749C}" type="slidenum">
              <a:rPr lang="en-US"/>
              <a:pPr>
                <a:defRPr/>
              </a:pPr>
              <a:t>‹#›</a:t>
            </a:fld>
            <a:endParaRPr lang="en-US"/>
          </a:p>
        </p:txBody>
      </p:sp>
    </p:spTree>
    <p:extLst>
      <p:ext uri="{BB962C8B-B14F-4D97-AF65-F5344CB8AC3E}">
        <p14:creationId xmlns:p14="http://schemas.microsoft.com/office/powerpoint/2010/main" val="26680202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3.JP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image1.jpg"/>
          <p:cNvPicPr>
            <a:picLocks noChangeAspect="1"/>
          </p:cNvPicPr>
          <p:nvPr/>
        </p:nvPicPr>
        <p:blipFill>
          <a:blip r:embed="rId2" cstate="print">
            <a:duotone>
              <a:schemeClr val="accent1"/>
              <a:srgbClr val="FFFFFF"/>
            </a:duotone>
          </a:blip>
          <a:stretch>
            <a:fillRect/>
          </a:stretch>
        </p:blipFill>
        <p:spPr>
          <a:xfrm>
            <a:off x="0" y="0"/>
            <a:ext cx="9144000" cy="6858000"/>
          </a:xfrm>
          <a:prstGeom prst="rect">
            <a:avLst/>
          </a:prstGeom>
          <a:noFill/>
          <a:ln>
            <a:noFill/>
          </a:ln>
        </p:spPr>
      </p:pic>
      <p:pic>
        <p:nvPicPr>
          <p:cNvPr id="7" name="image2.png"/>
          <p:cNvPicPr>
            <a:picLocks noChangeAspect="1"/>
          </p:cNvPicPr>
          <p:nvPr/>
        </p:nvPicPr>
        <p:blipFill>
          <a:blip r:embed="rId3" cstate="print">
            <a:duotone>
              <a:schemeClr val="accent1"/>
              <a:srgbClr val="FFFFFF"/>
            </a:duotone>
          </a:blip>
          <a:stretch>
            <a:fillRect/>
          </a:stretch>
        </p:blipFill>
        <p:spPr>
          <a:xfrm>
            <a:off x="571" y="428"/>
            <a:ext cx="9142858" cy="6857143"/>
          </a:xfrm>
          <a:prstGeom prst="rect">
            <a:avLst/>
          </a:prstGeom>
          <a:noFill/>
          <a:ln>
            <a:noFill/>
          </a:ln>
        </p:spPr>
      </p:pic>
      <p:pic>
        <p:nvPicPr>
          <p:cNvPr id="8" name="image3.png"/>
          <p:cNvPicPr>
            <a:picLocks noChangeAspect="1"/>
          </p:cNvPicPr>
          <p:nvPr/>
        </p:nvPicPr>
        <p:blipFill>
          <a:blip r:embed="rId4" cstate="print">
            <a:duotone>
              <a:schemeClr val="accent1"/>
              <a:srgbClr val="FFFFFF"/>
            </a:duotone>
          </a:blip>
          <a:stretch>
            <a:fillRect/>
          </a:stretch>
        </p:blipFill>
        <p:spPr>
          <a:xfrm>
            <a:off x="571" y="428"/>
            <a:ext cx="9142858" cy="6857143"/>
          </a:xfrm>
          <a:prstGeom prst="rect">
            <a:avLst/>
          </a:prstGeom>
          <a:noFill/>
          <a:ln>
            <a:noFill/>
          </a:ln>
        </p:spPr>
      </p:pic>
      <p:pic>
        <p:nvPicPr>
          <p:cNvPr id="9" name="image4.png"/>
          <p:cNvPicPr>
            <a:picLocks noChangeAspect="1"/>
          </p:cNvPicPr>
          <p:nvPr/>
        </p:nvPicPr>
        <p:blipFill>
          <a:blip r:embed="rId5" cstate="print"/>
          <a:stretch>
            <a:fillRect/>
          </a:stretch>
        </p:blipFill>
        <p:spPr>
          <a:xfrm>
            <a:off x="571" y="428"/>
            <a:ext cx="9142858" cy="6857143"/>
          </a:xfrm>
          <a:prstGeom prst="rect">
            <a:avLst/>
          </a:prstGeom>
          <a:noFill/>
          <a:ln>
            <a:noFill/>
          </a:ln>
        </p:spPr>
      </p:pic>
      <p:sp>
        <p:nvSpPr>
          <p:cNvPr id="31" name="Rectangle 31"/>
          <p:cNvSpPr>
            <a:spLocks noGrp="1"/>
          </p:cNvSpPr>
          <p:nvPr>
            <p:ph type="subTitle" idx="1"/>
          </p:nvPr>
        </p:nvSpPr>
        <p:spPr>
          <a:xfrm>
            <a:off x="2492734" y="5094577"/>
            <a:ext cx="6194066" cy="925223"/>
          </a:xfrm>
        </p:spPr>
        <p:txBody>
          <a:bodyPr/>
          <a:lstStyle>
            <a:lvl1pPr marL="0" indent="0" algn="r">
              <a:buNone/>
              <a:defRPr sz="2800">
                <a:latin typeface="Century Gothic"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Rectangle 5"/>
          <p:cNvSpPr>
            <a:spLocks noGrp="1"/>
          </p:cNvSpPr>
          <p:nvPr>
            <p:ph type="ctrTitle"/>
          </p:nvPr>
        </p:nvSpPr>
        <p:spPr>
          <a:xfrm>
            <a:off x="1108986" y="3606800"/>
            <a:ext cx="7577814" cy="1470025"/>
          </a:xfrm>
        </p:spPr>
        <p:txBody>
          <a:bodyPr anchor="b" anchorCtr="0"/>
          <a:lstStyle>
            <a:lvl1pPr algn="r">
              <a:defRPr sz="4000">
                <a:latin typeface="Century Gothic" pitchFamily="34" charset="0"/>
              </a:defRPr>
            </a:lvl1pPr>
          </a:lstStyle>
          <a:p>
            <a:r>
              <a:rPr lang="en-US"/>
              <a:t>Click to edit Master title style</a:t>
            </a:r>
          </a:p>
        </p:txBody>
      </p:sp>
      <p:sp>
        <p:nvSpPr>
          <p:cNvPr id="12" name="Footer Placeholder 11"/>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752600" y="395839"/>
            <a:ext cx="5638273" cy="3089704"/>
          </a:xfrm>
          <a:prstGeom prst="rect">
            <a:avLst/>
          </a:prstGeom>
        </p:spPr>
      </p:pic>
    </p:spTree>
    <p:extLst>
      <p:ext uri="{BB962C8B-B14F-4D97-AF65-F5344CB8AC3E}">
        <p14:creationId xmlns:p14="http://schemas.microsoft.com/office/powerpoint/2010/main" val="3945726181"/>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7" name="Rectangle 7"/>
          <p:cNvSpPr>
            <a:spLocks noGrp="1"/>
          </p:cNvSpPr>
          <p:nvPr>
            <p:ph type="body"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Tree>
    <p:extLst>
      <p:ext uri="{BB962C8B-B14F-4D97-AF65-F5344CB8AC3E}">
        <p14:creationId xmlns:p14="http://schemas.microsoft.com/office/powerpoint/2010/main" val="343641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457200" y="359465"/>
            <a:ext cx="8229600" cy="1143000"/>
          </a:xfrm>
          <a:prstGeom prst="rect">
            <a:avLst/>
          </a:prstGeom>
        </p:spPr>
        <p:txBody>
          <a:bodyPr anchor="b" anchorCtr="0">
            <a:normAutofit/>
          </a:bodyPr>
          <a:lstStyle>
            <a:lvl1pPr>
              <a:defRPr>
                <a:latin typeface="Century Gothic" pitchFamily="34" charset="0"/>
              </a:defRPr>
            </a:lvl1pPr>
          </a:lstStyle>
          <a:p>
            <a:pPr algn="l"/>
            <a:r>
              <a:rPr lang="en-US"/>
              <a:t>Click to edit Master title style</a:t>
            </a:r>
          </a:p>
        </p:txBody>
      </p:sp>
      <p:sp>
        <p:nvSpPr>
          <p:cNvPr id="9" name="Footer Placeholder 8"/>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spTree>
    <p:extLst>
      <p:ext uri="{BB962C8B-B14F-4D97-AF65-F5344CB8AC3E}">
        <p14:creationId xmlns:p14="http://schemas.microsoft.com/office/powerpoint/2010/main" val="2315598013"/>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Footer Placeholder 7"/>
          <p:cNvSpPr>
            <a:spLocks noGrp="1"/>
          </p:cNvSpPr>
          <p:nvPr>
            <p:ph type="ftr" sz="quarter" idx="12"/>
          </p:nvPr>
        </p:nvSpPr>
        <p:spPr>
          <a:xfrm>
            <a:off x="3124200" y="6245225"/>
            <a:ext cx="2895600" cy="476250"/>
          </a:xfrm>
          <a:prstGeom prst="rect">
            <a:avLst/>
          </a:prstGeom>
        </p:spPr>
        <p:txBody>
          <a:bodyPr/>
          <a:lstStyle>
            <a:lvl1pPr>
              <a:defRPr>
                <a:latin typeface="Century Gothic" pitchFamily="34" charset="0"/>
              </a:defRPr>
            </a:lvl1pPr>
          </a:lstStyle>
          <a:p>
            <a:endParaRPr lang="en-US"/>
          </a:p>
        </p:txBody>
      </p:sp>
    </p:spTree>
    <p:extLst>
      <p:ext uri="{BB962C8B-B14F-4D97-AF65-F5344CB8AC3E}">
        <p14:creationId xmlns:p14="http://schemas.microsoft.com/office/powerpoint/2010/main" val="990995549"/>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Column Text">
    <p:spTree>
      <p:nvGrpSpPr>
        <p:cNvPr id="1" name=""/>
        <p:cNvGrpSpPr/>
        <p:nvPr/>
      </p:nvGrpSpPr>
      <p:grpSpPr>
        <a:xfrm>
          <a:off x="0" y="0"/>
          <a:ext cx="0" cy="0"/>
          <a:chOff x="0" y="0"/>
          <a:chExt cx="0" cy="0"/>
        </a:xfrm>
      </p:grpSpPr>
      <p:sp>
        <p:nvSpPr>
          <p:cNvPr id="4" name="Rectangle 4"/>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1"/>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3" name="Footer Placeholder 12"/>
          <p:cNvSpPr>
            <a:spLocks noGrp="1"/>
          </p:cNvSpPr>
          <p:nvPr>
            <p:ph type="ftr" sz="quarter" idx="12"/>
          </p:nvPr>
        </p:nvSpPr>
        <p:spPr>
          <a:xfrm>
            <a:off x="3124200" y="6245225"/>
            <a:ext cx="2895600" cy="476250"/>
          </a:xfrm>
          <a:prstGeom prst="rect">
            <a:avLst/>
          </a:prstGeom>
        </p:spPr>
        <p:txBody>
          <a:bodyPr/>
          <a:lstStyle/>
          <a:p>
            <a:endParaRPr lang="en-US"/>
          </a:p>
        </p:txBody>
      </p:sp>
    </p:spTree>
    <p:extLst>
      <p:ext uri="{BB962C8B-B14F-4D97-AF65-F5344CB8AC3E}">
        <p14:creationId xmlns:p14="http://schemas.microsoft.com/office/powerpoint/2010/main" val="3928580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Rectangle 1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Tree>
    <p:extLst>
      <p:ext uri="{BB962C8B-B14F-4D97-AF65-F5344CB8AC3E}">
        <p14:creationId xmlns:p14="http://schemas.microsoft.com/office/powerpoint/2010/main" val="2988861331"/>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2 Content">
    <p:spTree>
      <p:nvGrpSpPr>
        <p:cNvPr id="1" name=""/>
        <p:cNvGrpSpPr/>
        <p:nvPr/>
      </p:nvGrpSpPr>
      <p:grpSpPr>
        <a:xfrm>
          <a:off x="0" y="0"/>
          <a:ext cx="0" cy="0"/>
          <a:chOff x="0" y="0"/>
          <a:chExt cx="0" cy="0"/>
        </a:xfrm>
      </p:grpSpPr>
      <p:sp>
        <p:nvSpPr>
          <p:cNvPr id="30" name="Rectangle 30"/>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7"/>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a:xfrm>
            <a:off x="457200" y="359465"/>
            <a:ext cx="8229600" cy="1143000"/>
          </a:xfrm>
          <a:prstGeom prst="rect">
            <a:avLst/>
          </a:prstGeom>
        </p:spPr>
        <p:txBody>
          <a:bodyPr anchor="b" anchorCtr="0">
            <a:normAutofit/>
          </a:bodyPr>
          <a:lstStyle/>
          <a:p>
            <a:pPr algn="l"/>
            <a:r>
              <a:rPr lang="en-US"/>
              <a:t>Click to edit Master title style</a:t>
            </a:r>
          </a:p>
        </p:txBody>
      </p:sp>
      <p:sp>
        <p:nvSpPr>
          <p:cNvPr id="11" name="Footer Placeholder 10"/>
          <p:cNvSpPr>
            <a:spLocks noGrp="1"/>
          </p:cNvSpPr>
          <p:nvPr>
            <p:ph type="ftr" sz="quarter" idx="12"/>
          </p:nvPr>
        </p:nvSpPr>
        <p:spPr>
          <a:xfrm>
            <a:off x="3124200" y="6245225"/>
            <a:ext cx="2895600" cy="476250"/>
          </a:xfrm>
          <a:prstGeom prst="rect">
            <a:avLst/>
          </a:prstGeom>
        </p:spPr>
        <p:txBody>
          <a:bodyPr/>
          <a:lstStyle/>
          <a:p>
            <a:endParaRPr lang="en-US"/>
          </a:p>
        </p:txBody>
      </p:sp>
    </p:spTree>
    <p:extLst>
      <p:ext uri="{BB962C8B-B14F-4D97-AF65-F5344CB8AC3E}">
        <p14:creationId xmlns:p14="http://schemas.microsoft.com/office/powerpoint/2010/main" val="327285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G"/><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hade val="85000"/>
          </a:schemeClr>
        </a:solidFill>
        <a:effectLst/>
      </p:bgPr>
    </p:bg>
    <p:spTree>
      <p:nvGrpSpPr>
        <p:cNvPr id="1" name=""/>
        <p:cNvGrpSpPr/>
        <p:nvPr/>
      </p:nvGrpSpPr>
      <p:grpSpPr>
        <a:xfrm>
          <a:off x="0" y="0"/>
          <a:ext cx="0" cy="0"/>
          <a:chOff x="0" y="0"/>
          <a:chExt cx="0" cy="0"/>
        </a:xfrm>
      </p:grpSpPr>
      <p:pic>
        <p:nvPicPr>
          <p:cNvPr id="8" name="image5.png"/>
          <p:cNvPicPr>
            <a:picLocks noChangeAspect="1"/>
          </p:cNvPicPr>
          <p:nvPr/>
        </p:nvPicPr>
        <p:blipFill>
          <a:blip r:embed="rId9" cstate="print">
            <a:duotone>
              <a:schemeClr val="accent1"/>
              <a:srgbClr val="FFFFFF"/>
            </a:duotone>
          </a:blip>
          <a:stretch>
            <a:fillRect/>
          </a:stretch>
        </p:blipFill>
        <p:spPr>
          <a:xfrm>
            <a:off x="1142" y="428"/>
            <a:ext cx="9142858" cy="6857143"/>
          </a:xfrm>
          <a:prstGeom prst="rect">
            <a:avLst/>
          </a:prstGeom>
          <a:noFill/>
          <a:ln>
            <a:noFill/>
          </a:ln>
        </p:spPr>
      </p:pic>
      <p:pic>
        <p:nvPicPr>
          <p:cNvPr id="9" name="image6.png"/>
          <p:cNvPicPr>
            <a:picLocks noChangeAspect="1"/>
          </p:cNvPicPr>
          <p:nvPr/>
        </p:nvPicPr>
        <p:blipFill>
          <a:blip r:embed="rId10" cstate="print"/>
          <a:stretch>
            <a:fillRect/>
          </a:stretch>
        </p:blipFill>
        <p:spPr>
          <a:xfrm>
            <a:off x="1142" y="428"/>
            <a:ext cx="9142858" cy="6857143"/>
          </a:xfrm>
          <a:prstGeom prst="rect">
            <a:avLst/>
          </a:prstGeom>
          <a:noFill/>
        </p:spPr>
      </p:pic>
      <p:sp>
        <p:nvSpPr>
          <p:cNvPr id="30" name="Rectangle 30"/>
          <p:cNvSpPr>
            <a:spLocks noGrp="1"/>
          </p:cNvSpPr>
          <p:nvPr>
            <p:ph type="title"/>
          </p:nvPr>
        </p:nvSpPr>
        <p:spPr>
          <a:xfrm>
            <a:off x="457771" y="359465"/>
            <a:ext cx="8229600" cy="1143000"/>
          </a:xfrm>
          <a:prstGeom prst="rect">
            <a:avLst/>
          </a:prstGeom>
        </p:spPr>
        <p:txBody>
          <a:bodyPr anchor="b" anchorCtr="0">
            <a:normAutofit/>
          </a:bodyPr>
          <a:lstStyle/>
          <a:p>
            <a:pPr algn="l"/>
            <a:r>
              <a:rPr lang="en-US" dirty="0"/>
              <a:t>Click to edit Master title style</a:t>
            </a:r>
          </a:p>
        </p:txBody>
      </p:sp>
      <p:sp>
        <p:nvSpPr>
          <p:cNvPr id="12" name="Rectangle 12"/>
          <p:cNvSpPr>
            <a:spLocks noGrp="1"/>
          </p:cNvSpPr>
          <p:nvPr>
            <p:ph type="body" idx="1"/>
          </p:nvPr>
        </p:nvSpPr>
        <p:spPr>
          <a:xfrm>
            <a:off x="457771" y="1600200"/>
            <a:ext cx="8229600" cy="4525963"/>
          </a:xfrm>
          <a:prstGeom prst="rect">
            <a:avLst/>
          </a:prstGeo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p:cNvSpPr txBox="1"/>
          <p:nvPr userDrawn="1"/>
        </p:nvSpPr>
        <p:spPr>
          <a:xfrm>
            <a:off x="7620571" y="6324600"/>
            <a:ext cx="1066800" cy="369332"/>
          </a:xfrm>
          <a:prstGeom prst="rect">
            <a:avLst/>
          </a:prstGeom>
          <a:noFill/>
        </p:spPr>
        <p:txBody>
          <a:bodyPr wrap="square" rtlCol="0">
            <a:spAutoFit/>
          </a:bodyPr>
          <a:lstStyle/>
          <a:p>
            <a:pPr algn="r"/>
            <a:fld id="{5142B5BB-0271-4951-9864-F5338956FB89}" type="slidenum">
              <a:rPr lang="en-US" smtClean="0">
                <a:latin typeface="Arial" panose="020B0604020202020204" pitchFamily="34" charset="0"/>
                <a:cs typeface="Arial" panose="020B0604020202020204" pitchFamily="34" charset="0"/>
              </a:rPr>
              <a:pPr algn="r"/>
              <a:t>‹#›</a:t>
            </a:fld>
            <a:r>
              <a:rPr lang="en-US" dirty="0">
                <a:latin typeface="Arial" panose="020B0604020202020204" pitchFamily="34" charset="0"/>
                <a:cs typeface="Arial" panose="020B0604020202020204" pitchFamily="34" charset="0"/>
              </a:rPr>
              <a:t> of 39</a:t>
            </a:r>
          </a:p>
        </p:txBody>
      </p:sp>
      <p:sp>
        <p:nvSpPr>
          <p:cNvPr id="13" name="TextBox 12"/>
          <p:cNvSpPr txBox="1"/>
          <p:nvPr userDrawn="1"/>
        </p:nvSpPr>
        <p:spPr>
          <a:xfrm>
            <a:off x="305371" y="6324600"/>
            <a:ext cx="1447800" cy="369332"/>
          </a:xfrm>
          <a:prstGeom prst="rect">
            <a:avLst/>
          </a:prstGeom>
          <a:noFill/>
        </p:spPr>
        <p:txBody>
          <a:bodyPr wrap="square" rtlCol="0">
            <a:spAutoFit/>
          </a:bodyPr>
          <a:lstStyle/>
          <a:p>
            <a:fld id="{49EF39E9-0DEB-488D-A1FF-A8C274C77028}" type="datetime12">
              <a:rPr lang="en-US" smtClean="0">
                <a:latin typeface="Arial" panose="020B0604020202020204" pitchFamily="34" charset="0"/>
                <a:cs typeface="Arial" panose="020B0604020202020204" pitchFamily="34" charset="0"/>
              </a:rPr>
              <a:pPr/>
              <a:t>3:34 PM</a:t>
            </a:fld>
            <a:endParaRPr lang="en-US" dirty="0">
              <a:latin typeface="Arial" panose="020B0604020202020204" pitchFamily="34" charset="0"/>
              <a:cs typeface="Arial" panose="020B0604020202020204" pitchFamily="34" charset="0"/>
            </a:endParaRPr>
          </a:p>
        </p:txBody>
      </p:sp>
      <p:pic>
        <p:nvPicPr>
          <p:cNvPr id="2" name="Picture 1"/>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962971" y="6157813"/>
            <a:ext cx="1219200" cy="668107"/>
          </a:xfrm>
          <a:prstGeom prst="rect">
            <a:avLst/>
          </a:prstGeom>
        </p:spPr>
      </p:pic>
    </p:spTree>
    <p:extLst>
      <p:ext uri="{BB962C8B-B14F-4D97-AF65-F5344CB8AC3E}">
        <p14:creationId xmlns:p14="http://schemas.microsoft.com/office/powerpoint/2010/main" val="2079123450"/>
      </p:ext>
    </p:extLst>
  </p:cSld>
  <p:clrMap bg1="lt1" tx1="dk1" bg2="lt2" tx2="dk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Lst>
  <p:transition spd="med">
    <p:fade thruBlk="1"/>
  </p:transition>
  <p:txStyles>
    <p:titleStyle>
      <a:defPPr>
        <a:defRPr sz="4400">
          <a:solidFill>
            <a:schemeClr val="tx1"/>
          </a:solidFill>
          <a:latin typeface="+mj-lt"/>
          <a:ea typeface="+mj-ea"/>
          <a:cs typeface="+mj-cs"/>
        </a:defRPr>
      </a:defPPr>
      <a:lvl1pPr algn="l" eaLnBrk="1" hangingPunct="1">
        <a:buNone/>
        <a:defRPr sz="4400" b="1">
          <a:solidFill>
            <a:schemeClr val="tx1">
              <a:alpha val="100000"/>
            </a:schemeClr>
          </a:solidFill>
          <a:latin typeface="Arial" panose="020B0604020202020204" pitchFamily="34" charset="0"/>
          <a:cs typeface="Arial" panose="020B0604020202020204" pitchFamily="34" charset="0"/>
        </a:defRPr>
      </a:lvl1pPr>
    </p:titleStyle>
    <p:bodyStyle>
      <a:defPPr>
        <a:defRPr>
          <a:solidFill>
            <a:schemeClr val="tx1"/>
          </a:solidFill>
          <a:latin typeface="+mn-lt"/>
          <a:ea typeface="+mn-ea"/>
          <a:cs typeface="+mn-cs"/>
        </a:defRPr>
      </a:defPPr>
      <a:lvl1pPr marL="342900" indent="-342900" eaLnBrk="1" hangingPunct="1">
        <a:buChar char="•"/>
        <a:defRPr sz="3600">
          <a:latin typeface="Arial" panose="020B0604020202020204" pitchFamily="34" charset="0"/>
          <a:cs typeface="Arial" panose="020B0604020202020204" pitchFamily="34" charset="0"/>
        </a:defRPr>
      </a:lvl1pPr>
      <a:lvl2pPr marL="742950" indent="-285750" eaLnBrk="1" hangingPunct="1">
        <a:buChar char="–"/>
        <a:defRPr sz="2800">
          <a:latin typeface="Arial" panose="020B0604020202020204" pitchFamily="34" charset="0"/>
          <a:cs typeface="Arial" panose="020B0604020202020204" pitchFamily="34" charset="0"/>
        </a:defRPr>
      </a:lvl2pPr>
      <a:lvl3pPr marL="1143000" indent="-228600" eaLnBrk="1" hangingPunct="1">
        <a:buChar char="•"/>
        <a:defRPr sz="2400">
          <a:latin typeface="Arial" panose="020B0604020202020204" pitchFamily="34" charset="0"/>
          <a:cs typeface="Arial" panose="020B0604020202020204" pitchFamily="34" charset="0"/>
        </a:defRPr>
      </a:lvl3pPr>
      <a:lvl4pPr marL="1600200" indent="-228600" eaLnBrk="1" hangingPunct="1">
        <a:buChar char="–"/>
        <a:defRPr sz="2000">
          <a:latin typeface="Arial" panose="020B0604020202020204" pitchFamily="34" charset="0"/>
          <a:cs typeface="Arial" panose="020B0604020202020204" pitchFamily="34" charset="0"/>
        </a:defRPr>
      </a:lvl4pPr>
      <a:lvl5pPr marL="2057400" indent="-228600" eaLnBrk="1" hangingPunct="1">
        <a:buChar char="»"/>
        <a:defRPr sz="1800">
          <a:latin typeface="Arial" panose="020B0604020202020204" pitchFamily="34" charset="0"/>
          <a:cs typeface="Arial" panose="020B0604020202020204" pitchFamily="34" charset="0"/>
        </a:defRPr>
      </a:lvl5pPr>
      <a:lvl6pPr marL="2514600" indent="-228600" eaLnBrk="1" hangingPunct="1">
        <a:buChar char="•"/>
        <a:defRPr sz="2000"/>
      </a:lvl6pPr>
      <a:lvl7pPr marL="2971800" indent="-228600" eaLnBrk="1" hangingPunct="1">
        <a:buChar char="•"/>
        <a:defRPr sz="2000"/>
      </a:lvl7pPr>
      <a:lvl8pPr marL="3429000" indent="-228600" eaLnBrk="1" hangingPunct="1">
        <a:buChar char="•"/>
        <a:defRPr sz="2000"/>
      </a:lvl8pPr>
      <a:lvl9pPr marL="3886200" indent="-228600" eaLnBrk="1" hangingPunct="1">
        <a:buChar char="•"/>
        <a:defRPr sz="2000"/>
      </a:lvl9pPr>
    </p:bodyStyle>
    <p:otherStyle>
      <a:defPPr>
        <a:defRPr>
          <a:solidFill>
            <a:schemeClr val="tx1"/>
          </a:solidFill>
          <a:latin typeface="+mn-lt"/>
          <a:ea typeface="+mn-ea"/>
          <a:cs typeface="+mn-cs"/>
        </a:defRPr>
      </a:defPPr>
      <a:lvl1pPr marL="0" eaLnBrk="1" hangingPunct="1"/>
      <a:lvl2pPr marL="457200" eaLnBrk="1" hangingPunct="1"/>
      <a:lvl3pPr marL="914400" eaLnBrk="1" hangingPunct="1"/>
      <a:lvl4pPr marL="1371600" eaLnBrk="1" hangingPunct="1"/>
      <a:lvl5pPr marL="1828800" eaLnBrk="1" hangingPunct="1"/>
      <a:lvl6pPr marL="2286000" eaLnBrk="1" hangingPunct="1"/>
      <a:lvl7pPr marL="2743200" eaLnBrk="1" hangingPunct="1"/>
      <a:lvl8pPr marL="3200400" eaLnBrk="1" hangingPunct="1"/>
      <a:lvl9pPr marL="3657600" eaLnBrk="1" hangingPunct="1"/>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https://larryschrenk.com/FIN450/FIN450-Files/NVDA%2CSPX.csv" TargetMode="External"/><Relationship Id="rId2" Type="http://schemas.openxmlformats.org/officeDocument/2006/relationships/hyperlink" Target="https://winona.az1.qualtrics.com/jfe/form/SV_5vYE0e2VZ3U7lr0"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5094577"/>
            <a:ext cx="8153400" cy="1306223"/>
          </a:xfrm>
        </p:spPr>
        <p:txBody>
          <a:bodyPr>
            <a:normAutofit/>
          </a:bodyPr>
          <a:lstStyle/>
          <a:p>
            <a:r>
              <a:rPr lang="en-US" dirty="0"/>
              <a:t>Topic 9: Return, Risk &amp; Performance Metrics</a:t>
            </a:r>
          </a:p>
          <a:p>
            <a:endParaRPr lang="en-US" sz="2400" dirty="0"/>
          </a:p>
          <a:p>
            <a:r>
              <a:rPr lang="en-US" sz="2400" dirty="0"/>
              <a:t>Larry Schrenk, Instructor</a:t>
            </a:r>
          </a:p>
        </p:txBody>
      </p:sp>
      <p:sp>
        <p:nvSpPr>
          <p:cNvPr id="2" name="Title 1"/>
          <p:cNvSpPr>
            <a:spLocks noGrp="1"/>
          </p:cNvSpPr>
          <p:nvPr>
            <p:ph type="ctrTitle"/>
          </p:nvPr>
        </p:nvSpPr>
        <p:spPr/>
        <p:txBody>
          <a:bodyPr/>
          <a:lstStyle/>
          <a:p>
            <a:r>
              <a:rPr lang="en-US" dirty="0"/>
              <a:t>FIN 450 - Finance and Artificial Intelligence</a:t>
            </a:r>
          </a:p>
        </p:txBody>
      </p:sp>
    </p:spTree>
    <p:extLst>
      <p:ext uri="{BB962C8B-B14F-4D97-AF65-F5344CB8AC3E}">
        <p14:creationId xmlns:p14="http://schemas.microsoft.com/office/powerpoint/2010/main" val="3760586671"/>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1C8C8E-FFE5-1CA8-2D32-8774E29D96A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8A2A973-AEB1-A17B-ED7A-330A0792CAF4}"/>
              </a:ext>
            </a:extLst>
          </p:cNvPr>
          <p:cNvSpPr>
            <a:spLocks noGrp="1"/>
          </p:cNvSpPr>
          <p:nvPr>
            <p:ph type="body" sz="half" idx="1"/>
          </p:nvPr>
        </p:nvSpPr>
        <p:spPr>
          <a:xfrm>
            <a:off x="457200" y="1600200"/>
            <a:ext cx="8077200" cy="4525963"/>
          </a:xfrm>
        </p:spPr>
        <p:txBody>
          <a:bodyPr>
            <a:normAutofit fontScale="92500"/>
          </a:bodyPr>
          <a:lstStyle/>
          <a:p>
            <a:pPr marL="742950" indent="-742950">
              <a:spcAft>
                <a:spcPts val="600"/>
              </a:spcAft>
              <a:buFont typeface="+mj-lt"/>
              <a:buAutoNum type="arabicPeriod"/>
            </a:pPr>
            <a:r>
              <a:rPr lang="en-US" sz="3200" dirty="0"/>
              <a:t>Capture compounded growth over multiple periods </a:t>
            </a:r>
          </a:p>
          <a:p>
            <a:pPr marL="742950" indent="-742950">
              <a:spcAft>
                <a:spcPts val="600"/>
              </a:spcAft>
              <a:buFont typeface="+mj-lt"/>
              <a:buAutoNum type="arabicPeriod"/>
            </a:pPr>
            <a:r>
              <a:rPr lang="en-US" sz="3200" dirty="0"/>
              <a:t>Compute Compound Annual Growth Rate (CAGR) from initial and terminal values </a:t>
            </a:r>
          </a:p>
          <a:p>
            <a:pPr marL="742950" indent="-742950">
              <a:spcAft>
                <a:spcPts val="600"/>
              </a:spcAft>
              <a:buFont typeface="+mj-lt"/>
              <a:buAutoNum type="arabicPeriod"/>
            </a:pPr>
            <a:r>
              <a:rPr lang="en-US" sz="3200" dirty="0"/>
              <a:t>Penalize volatility through compounding mechanism </a:t>
            </a:r>
          </a:p>
          <a:p>
            <a:pPr marL="742950" indent="-742950">
              <a:spcAft>
                <a:spcPts val="600"/>
              </a:spcAft>
              <a:buFont typeface="+mj-lt"/>
              <a:buAutoNum type="arabicPeriod"/>
            </a:pPr>
            <a:r>
              <a:rPr lang="en-US" sz="3200" dirty="0"/>
              <a:t>Preferred for long‑horizon wealth metrics </a:t>
            </a:r>
          </a:p>
          <a:p>
            <a:pPr marL="742950" indent="-742950">
              <a:spcAft>
                <a:spcPts val="600"/>
              </a:spcAft>
              <a:buFont typeface="+mj-lt"/>
              <a:buAutoNum type="arabicPeriod"/>
            </a:pPr>
            <a:r>
              <a:rPr lang="en-US" sz="3200" dirty="0"/>
              <a:t>Report alongside arithmetic for completeness </a:t>
            </a:r>
          </a:p>
        </p:txBody>
      </p:sp>
      <p:sp>
        <p:nvSpPr>
          <p:cNvPr id="3" name="Title 2">
            <a:extLst>
              <a:ext uri="{FF2B5EF4-FFF2-40B4-BE49-F238E27FC236}">
                <a16:creationId xmlns:a16="http://schemas.microsoft.com/office/drawing/2014/main" id="{9E15D119-7818-1993-E8F8-F16F67E617E7}"/>
              </a:ext>
            </a:extLst>
          </p:cNvPr>
          <p:cNvSpPr>
            <a:spLocks noGrp="1"/>
          </p:cNvSpPr>
          <p:nvPr>
            <p:ph type="title"/>
          </p:nvPr>
        </p:nvSpPr>
        <p:spPr/>
        <p:txBody>
          <a:bodyPr anchor="b">
            <a:normAutofit/>
          </a:bodyPr>
          <a:lstStyle/>
          <a:p>
            <a:r>
              <a:rPr lang="en-US" dirty="0"/>
              <a:t>Geometric Mean and CAGR </a:t>
            </a:r>
          </a:p>
        </p:txBody>
      </p:sp>
    </p:spTree>
    <p:extLst>
      <p:ext uri="{BB962C8B-B14F-4D97-AF65-F5344CB8AC3E}">
        <p14:creationId xmlns:p14="http://schemas.microsoft.com/office/powerpoint/2010/main" val="3549463084"/>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3B8A8-030E-AD00-D5C8-2629A4560093}"/>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D20A0981-A670-C384-D28F-269BFA7F134F}"/>
                  </a:ext>
                </a:extLst>
              </p:cNvPr>
              <p:cNvSpPr>
                <a:spLocks noGrp="1"/>
              </p:cNvSpPr>
              <p:nvPr>
                <p:ph type="body" sz="half" idx="1"/>
              </p:nvPr>
            </p:nvSpPr>
            <p:spPr>
              <a:xfrm>
                <a:off x="457200" y="1600200"/>
                <a:ext cx="8077200" cy="4525963"/>
              </a:xfrm>
            </p:spPr>
            <p:txBody>
              <a:bodyPr>
                <a:normAutofit/>
              </a:bodyPr>
              <a:lstStyle/>
              <a:p>
                <a:pPr>
                  <a:spcAft>
                    <a:spcPts val="600"/>
                  </a:spcAft>
                </a:pPr>
                <a:r>
                  <a:rPr lang="en-US" sz="2800" dirty="0"/>
                  <a:t>Formula:</a:t>
                </a:r>
              </a:p>
              <a:p>
                <a:pPr marL="457200" lvl="1" indent="0">
                  <a:spcAft>
                    <a:spcPts val="600"/>
                  </a:spcAft>
                  <a:buNone/>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Geometric</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Mean</m:t>
                      </m:r>
                      <m:r>
                        <a:rPr lang="en-US" sz="2400" i="1">
                          <a:latin typeface="Cambria Math" panose="02040503050406030204" pitchFamily="18" charset="0"/>
                        </a:rPr>
                        <m:t>=</m:t>
                      </m:r>
                      <m:rad>
                        <m:radPr>
                          <m:ctrlPr>
                            <a:rPr lang="en-US" sz="2400" i="1" smtClean="0">
                              <a:latin typeface="Cambria Math" panose="02040503050406030204" pitchFamily="18" charset="0"/>
                            </a:rPr>
                          </m:ctrlPr>
                        </m:radPr>
                        <m:deg>
                          <m:r>
                            <m:rPr>
                              <m:brk m:alnAt="7"/>
                            </m:rPr>
                            <a:rPr lang="en-US" sz="2400" b="0" i="1" smtClean="0">
                              <a:latin typeface="Cambria Math" panose="02040503050406030204" pitchFamily="18" charset="0"/>
                            </a:rPr>
                            <m:t>𝑛</m:t>
                          </m:r>
                        </m:deg>
                        <m:e>
                          <m:d>
                            <m:dPr>
                              <m:ctrlPr>
                                <a:rPr lang="en-US" sz="2400" i="1" smtClean="0">
                                  <a:latin typeface="Cambria Math" panose="02040503050406030204" pitchFamily="18" charset="0"/>
                                </a:rPr>
                              </m:ctrlPr>
                            </m:dPr>
                            <m:e>
                              <m:r>
                                <a:rPr lang="en-US" sz="2400" b="0" i="1" smtClean="0">
                                  <a:latin typeface="Cambria Math" panose="02040503050406030204" pitchFamily="18" charset="0"/>
                                </a:rPr>
                                <m:t>1+</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1</m:t>
                                  </m:r>
                                </m:sub>
                              </m:sSub>
                            </m:e>
                          </m:d>
                          <m:d>
                            <m:dPr>
                              <m:ctrlPr>
                                <a:rPr lang="en-US" sz="2400" i="1">
                                  <a:latin typeface="Cambria Math" panose="02040503050406030204" pitchFamily="18" charset="0"/>
                                </a:rPr>
                              </m:ctrlPr>
                            </m:dPr>
                            <m:e>
                              <m:r>
                                <a:rPr lang="en-US" sz="2400" i="1">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b="0" i="1" smtClean="0">
                                      <a:latin typeface="Cambria Math" panose="02040503050406030204" pitchFamily="18" charset="0"/>
                                    </a:rPr>
                                    <m:t>2</m:t>
                                  </m:r>
                                </m:sub>
                              </m:sSub>
                            </m:e>
                          </m:d>
                          <m:r>
                            <a:rPr lang="en-US" sz="2400" b="0" i="1" smtClean="0">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1+</m:t>
                              </m:r>
                              <m:sSub>
                                <m:sSubPr>
                                  <m:ctrlPr>
                                    <a:rPr lang="en-US" sz="2400" i="1">
                                      <a:latin typeface="Cambria Math" panose="02040503050406030204" pitchFamily="18" charset="0"/>
                                    </a:rPr>
                                  </m:ctrlPr>
                                </m:sSubPr>
                                <m:e>
                                  <m:r>
                                    <a:rPr lang="en-US" sz="2400" i="1">
                                      <a:latin typeface="Cambria Math" panose="02040503050406030204" pitchFamily="18" charset="0"/>
                                    </a:rPr>
                                    <m:t>𝑟</m:t>
                                  </m:r>
                                </m:e>
                                <m:sub>
                                  <m:r>
                                    <a:rPr lang="en-US" sz="2400" b="0" i="1" smtClean="0">
                                      <a:latin typeface="Cambria Math" panose="02040503050406030204" pitchFamily="18" charset="0"/>
                                    </a:rPr>
                                    <m:t>𝑛</m:t>
                                  </m:r>
                                </m:sub>
                              </m:sSub>
                            </m:e>
                          </m:d>
                        </m:e>
                      </m:rad>
                      <m:r>
                        <a:rPr lang="en-US" sz="2400" b="0" i="1" smtClean="0">
                          <a:latin typeface="Cambria Math" panose="02040503050406030204" pitchFamily="18" charset="0"/>
                        </a:rPr>
                        <m:t>−1</m:t>
                      </m:r>
                    </m:oMath>
                  </m:oMathPara>
                </a14:m>
                <a:endParaRPr lang="en-US" sz="2400" dirty="0"/>
              </a:p>
              <a:p>
                <a:pPr marL="457200" lvl="1" indent="0">
                  <a:spcAft>
                    <a:spcPts val="600"/>
                  </a:spcAft>
                  <a:buNone/>
                </a:pPr>
                <a:endParaRPr lang="en-US" sz="2400" dirty="0"/>
              </a:p>
              <a:p>
                <a:pPr>
                  <a:spcAft>
                    <a:spcPts val="600"/>
                  </a:spcAft>
                </a:pPr>
                <a:r>
                  <a:rPr lang="en-US" sz="2800" dirty="0"/>
                  <a:t>Example: A stock has returned 6%, 12%, and 8% annually.</a:t>
                </a:r>
              </a:p>
              <a:p>
                <a:pPr marL="457200" lvl="1" indent="0" algn="ctr">
                  <a:spcAft>
                    <a:spcPts val="600"/>
                  </a:spcAft>
                  <a:buNone/>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Geometric</m:t>
                      </m:r>
                      <m:r>
                        <a:rPr lang="en-US" sz="2400">
                          <a:latin typeface="Cambria Math" panose="02040503050406030204" pitchFamily="18" charset="0"/>
                        </a:rPr>
                        <m:t> </m:t>
                      </m:r>
                      <m:r>
                        <m:rPr>
                          <m:sty m:val="p"/>
                        </m:rPr>
                        <a:rPr lang="en-US" sz="2400">
                          <a:latin typeface="Cambria Math" panose="02040503050406030204" pitchFamily="18" charset="0"/>
                        </a:rPr>
                        <m:t>Mean</m:t>
                      </m:r>
                      <m:r>
                        <a:rPr lang="en-US" sz="2400" i="1">
                          <a:latin typeface="Cambria Math" panose="02040503050406030204" pitchFamily="18" charset="0"/>
                        </a:rPr>
                        <m:t>=</m:t>
                      </m:r>
                      <m:rad>
                        <m:radPr>
                          <m:ctrlPr>
                            <a:rPr lang="en-US" sz="2400" i="1">
                              <a:latin typeface="Cambria Math" panose="02040503050406030204" pitchFamily="18" charset="0"/>
                            </a:rPr>
                          </m:ctrlPr>
                        </m:radPr>
                        <m:deg>
                          <m:r>
                            <a:rPr lang="en-US" sz="2400" b="0" i="1" smtClean="0">
                              <a:latin typeface="Cambria Math" panose="02040503050406030204" pitchFamily="18" charset="0"/>
                            </a:rPr>
                            <m:t>3</m:t>
                          </m:r>
                        </m:deg>
                        <m:e>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b="0" i="1" smtClean="0">
                                  <a:latin typeface="Cambria Math" panose="02040503050406030204" pitchFamily="18" charset="0"/>
                                </a:rPr>
                                <m:t>.06</m:t>
                              </m:r>
                            </m:e>
                          </m:d>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b="0" i="1" smtClean="0">
                                  <a:latin typeface="Cambria Math" panose="02040503050406030204" pitchFamily="18" charset="0"/>
                                </a:rPr>
                                <m:t>.12</m:t>
                              </m:r>
                            </m:e>
                          </m:d>
                          <m:d>
                            <m:dPr>
                              <m:ctrlPr>
                                <a:rPr lang="en-US" sz="2400" i="1">
                                  <a:latin typeface="Cambria Math" panose="02040503050406030204" pitchFamily="18" charset="0"/>
                                </a:rPr>
                              </m:ctrlPr>
                            </m:dPr>
                            <m:e>
                              <m:r>
                                <a:rPr lang="en-US" sz="2400" i="1">
                                  <a:latin typeface="Cambria Math" panose="02040503050406030204" pitchFamily="18" charset="0"/>
                                </a:rPr>
                                <m:t>1</m:t>
                              </m:r>
                              <m:r>
                                <a:rPr lang="en-US" sz="2400" b="0" i="1" smtClean="0">
                                  <a:latin typeface="Cambria Math" panose="02040503050406030204" pitchFamily="18" charset="0"/>
                                </a:rPr>
                                <m:t>.08</m:t>
                              </m:r>
                            </m:e>
                          </m:d>
                        </m:e>
                      </m:rad>
                      <m:r>
                        <a:rPr lang="en-US" sz="2400" i="1">
                          <a:latin typeface="Cambria Math" panose="02040503050406030204" pitchFamily="18" charset="0"/>
                        </a:rPr>
                        <m:t>−1=</m:t>
                      </m:r>
                      <m:r>
                        <a:rPr lang="en-US" sz="2400" b="1" i="1">
                          <a:solidFill>
                            <a:srgbClr val="FF0000"/>
                          </a:solidFill>
                          <a:latin typeface="Cambria Math" panose="02040503050406030204" pitchFamily="18" charset="0"/>
                        </a:rPr>
                        <m:t>𝟖</m:t>
                      </m:r>
                      <m:r>
                        <a:rPr lang="en-US" sz="2400" b="1" i="1">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𝟔𝟒</m:t>
                      </m:r>
                      <m:r>
                        <a:rPr lang="en-US" sz="2400" b="1" i="1">
                          <a:solidFill>
                            <a:srgbClr val="FF0000"/>
                          </a:solidFill>
                          <a:latin typeface="Cambria Math" panose="02040503050406030204" pitchFamily="18" charset="0"/>
                        </a:rPr>
                        <m:t>%</m:t>
                      </m:r>
                    </m:oMath>
                  </m:oMathPara>
                </a14:m>
                <a:endParaRPr lang="en-US" sz="2400" dirty="0"/>
              </a:p>
              <a:p>
                <a:pPr marL="457200" lvl="1" indent="0">
                  <a:spcAft>
                    <a:spcPts val="600"/>
                  </a:spcAft>
                  <a:buNone/>
                </a:pPr>
                <a:endParaRPr lang="en-US" sz="2400" dirty="0"/>
              </a:p>
              <a:p>
                <a:pPr marL="457200" lvl="1" indent="0">
                  <a:spcAft>
                    <a:spcPts val="600"/>
                  </a:spcAft>
                  <a:buNone/>
                </a:pPr>
                <a:endParaRPr lang="en-US" sz="2800" dirty="0"/>
              </a:p>
            </p:txBody>
          </p:sp>
        </mc:Choice>
        <mc:Fallback xmlns="">
          <p:sp>
            <p:nvSpPr>
              <p:cNvPr id="2" name="Text Placeholder 1">
                <a:extLst>
                  <a:ext uri="{FF2B5EF4-FFF2-40B4-BE49-F238E27FC236}">
                    <a16:creationId xmlns:a16="http://schemas.microsoft.com/office/drawing/2014/main" id="{D20A0981-A670-C384-D28F-269BFA7F134F}"/>
                  </a:ext>
                </a:extLst>
              </p:cNvPr>
              <p:cNvSpPr>
                <a:spLocks noGrp="1" noRot="1" noChangeAspect="1" noMove="1" noResize="1" noEditPoints="1" noAdjustHandles="1" noChangeArrowheads="1" noChangeShapeType="1" noTextEdit="1"/>
              </p:cNvSpPr>
              <p:nvPr>
                <p:ph type="body" sz="half" idx="1"/>
              </p:nvPr>
            </p:nvSpPr>
            <p:spPr>
              <a:xfrm>
                <a:off x="457200" y="1600200"/>
                <a:ext cx="8077200" cy="4525963"/>
              </a:xfrm>
              <a:blipFill>
                <a:blip r:embed="rId2"/>
                <a:stretch>
                  <a:fillRect l="-1358" t="-148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1CC9B6B7-82FC-ED38-D7EB-E926F973E068}"/>
              </a:ext>
            </a:extLst>
          </p:cNvPr>
          <p:cNvSpPr>
            <a:spLocks noGrp="1"/>
          </p:cNvSpPr>
          <p:nvPr>
            <p:ph type="title"/>
          </p:nvPr>
        </p:nvSpPr>
        <p:spPr/>
        <p:txBody>
          <a:bodyPr anchor="b">
            <a:normAutofit fontScale="90000"/>
          </a:bodyPr>
          <a:lstStyle/>
          <a:p>
            <a:r>
              <a:rPr lang="en-US" dirty="0"/>
              <a:t>Geometric Mean and CAGR: Notes </a:t>
            </a:r>
          </a:p>
        </p:txBody>
      </p:sp>
    </p:spTree>
    <p:extLst>
      <p:ext uri="{BB962C8B-B14F-4D97-AF65-F5344CB8AC3E}">
        <p14:creationId xmlns:p14="http://schemas.microsoft.com/office/powerpoint/2010/main" val="824847491"/>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11F38-69E4-F63A-FB8D-F2C842DE55A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0BFBC7E4-EDFD-E140-8B6D-31E3B1EC6DAC}"/>
                  </a:ext>
                </a:extLst>
              </p:cNvPr>
              <p:cNvSpPr>
                <a:spLocks noGrp="1"/>
              </p:cNvSpPr>
              <p:nvPr>
                <p:ph type="body" sz="half" idx="1"/>
              </p:nvPr>
            </p:nvSpPr>
            <p:spPr>
              <a:xfrm>
                <a:off x="457200" y="1600200"/>
                <a:ext cx="8077200" cy="4525963"/>
              </a:xfrm>
            </p:spPr>
            <p:txBody>
              <a:bodyPr>
                <a:normAutofit fontScale="92500" lnSpcReduction="10000"/>
              </a:bodyPr>
              <a:lstStyle/>
              <a:p>
                <a:pPr marL="742950" indent="-742950">
                  <a:spcAft>
                    <a:spcPts val="600"/>
                  </a:spcAft>
                  <a:buFont typeface="+mj-lt"/>
                  <a:buAutoNum type="arabicPeriod"/>
                </a:pPr>
                <a:r>
                  <a:rPr lang="en-US" sz="3200" dirty="0"/>
                  <a:t>“Annual” vs “Annualized”</a:t>
                </a:r>
              </a:p>
              <a:p>
                <a:pPr marL="742950" indent="-742950">
                  <a:spcAft>
                    <a:spcPts val="600"/>
                  </a:spcAft>
                  <a:buFont typeface="+mj-lt"/>
                  <a:buAutoNum type="arabicPeriod"/>
                </a:pPr>
                <a:r>
                  <a:rPr lang="en-US" sz="3200" dirty="0"/>
                  <a:t>Annualize mean by compounding</a:t>
                </a:r>
              </a:p>
              <a:p>
                <a:pPr marL="1143000" lvl="1" indent="-742950">
                  <a:spcAft>
                    <a:spcPts val="600"/>
                  </a:spcAft>
                </a:pPr>
                <a:r>
                  <a:rPr lang="en-US" sz="2400" dirty="0"/>
                  <a:t>Equivalent Annual Return (EAR)</a:t>
                </a:r>
              </a:p>
              <a:p>
                <a:pPr marL="742950" indent="-742950">
                  <a:spcAft>
                    <a:spcPts val="600"/>
                  </a:spcAft>
                  <a:buFont typeface="+mj-lt"/>
                  <a:buAutoNum type="arabicPeriod"/>
                </a:pPr>
                <a:r>
                  <a:rPr lang="en-US" sz="3200" dirty="0"/>
                  <a:t>Annualize volatility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rad>
                      <m:radPr>
                        <m:degHide m:val="on"/>
                        <m:ctrlPr>
                          <a:rPr lang="en-US" sz="3200" i="1" smtClean="0">
                            <a:latin typeface="Cambria Math" panose="02040503050406030204" pitchFamily="18" charset="0"/>
                            <a:ea typeface="Cambria Math" panose="02040503050406030204" pitchFamily="18" charset="0"/>
                          </a:rPr>
                        </m:ctrlPr>
                      </m:radPr>
                      <m:deg/>
                      <m:e>
                        <m:r>
                          <a:rPr lang="en-US" sz="3200" b="0" i="1" smtClean="0">
                            <a:latin typeface="Cambria Math" panose="02040503050406030204" pitchFamily="18" charset="0"/>
                            <a:ea typeface="Cambria Math" panose="02040503050406030204" pitchFamily="18" charset="0"/>
                          </a:rPr>
                          <m:t>𝑚</m:t>
                        </m:r>
                      </m:e>
                    </m:rad>
                  </m:oMath>
                </a14:m>
                <a:endParaRPr lang="en-US" sz="3200" dirty="0"/>
              </a:p>
              <a:p>
                <a:pPr marL="742950" indent="-742950">
                  <a:spcAft>
                    <a:spcPts val="600"/>
                  </a:spcAft>
                  <a:buFont typeface="+mj-lt"/>
                  <a:buAutoNum type="arabicPeriod"/>
                </a:pPr>
                <a:r>
                  <a:rPr lang="en-US" sz="3200" dirty="0"/>
                  <a:t>Use geometric linking for multi‑period totals </a:t>
                </a:r>
              </a:p>
              <a:p>
                <a:pPr marL="742950" indent="-742950">
                  <a:spcAft>
                    <a:spcPts val="600"/>
                  </a:spcAft>
                  <a:buFont typeface="+mj-lt"/>
                  <a:buAutoNum type="arabicPeriod"/>
                </a:pPr>
                <a:r>
                  <a:rPr lang="en-US" sz="3200" dirty="0"/>
                  <a:t>Beware non‑IID regime or serial correlation </a:t>
                </a:r>
              </a:p>
              <a:p>
                <a:pPr marL="742950" indent="-742950">
                  <a:spcAft>
                    <a:spcPts val="600"/>
                  </a:spcAft>
                  <a:buFont typeface="+mj-lt"/>
                  <a:buAutoNum type="arabicPeriod"/>
                </a:pPr>
                <a:r>
                  <a:rPr lang="en-US" sz="3200" dirty="0"/>
                  <a:t>Daily 252 convention</a:t>
                </a:r>
              </a:p>
            </p:txBody>
          </p:sp>
        </mc:Choice>
        <mc:Fallback xmlns="">
          <p:sp>
            <p:nvSpPr>
              <p:cNvPr id="2" name="Text Placeholder 1">
                <a:extLst>
                  <a:ext uri="{FF2B5EF4-FFF2-40B4-BE49-F238E27FC236}">
                    <a16:creationId xmlns:a16="http://schemas.microsoft.com/office/drawing/2014/main" id="{0BFBC7E4-EDFD-E140-8B6D-31E3B1EC6DAC}"/>
                  </a:ext>
                </a:extLst>
              </p:cNvPr>
              <p:cNvSpPr>
                <a:spLocks noGrp="1" noRot="1" noChangeAspect="1" noMove="1" noResize="1" noEditPoints="1" noAdjustHandles="1" noChangeArrowheads="1" noChangeShapeType="1" noTextEdit="1"/>
              </p:cNvSpPr>
              <p:nvPr>
                <p:ph type="body" sz="half" idx="1"/>
              </p:nvPr>
            </p:nvSpPr>
            <p:spPr>
              <a:xfrm>
                <a:off x="457200" y="1600200"/>
                <a:ext cx="8077200" cy="4525963"/>
              </a:xfrm>
              <a:blipFill>
                <a:blip r:embed="rId2"/>
                <a:stretch>
                  <a:fillRect l="-1509" t="-283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EDB0CDE-B73E-9789-F6AC-6FE53515194E}"/>
              </a:ext>
            </a:extLst>
          </p:cNvPr>
          <p:cNvSpPr>
            <a:spLocks noGrp="1"/>
          </p:cNvSpPr>
          <p:nvPr>
            <p:ph type="title"/>
          </p:nvPr>
        </p:nvSpPr>
        <p:spPr/>
        <p:txBody>
          <a:bodyPr anchor="b">
            <a:normAutofit fontScale="90000"/>
          </a:bodyPr>
          <a:lstStyle/>
          <a:p>
            <a:r>
              <a:rPr lang="en-US" dirty="0"/>
              <a:t>Annualization and Compounding Rules</a:t>
            </a:r>
          </a:p>
        </p:txBody>
      </p:sp>
    </p:spTree>
    <p:extLst>
      <p:ext uri="{BB962C8B-B14F-4D97-AF65-F5344CB8AC3E}">
        <p14:creationId xmlns:p14="http://schemas.microsoft.com/office/powerpoint/2010/main" val="3850369859"/>
      </p:ext>
    </p:extLst>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90986-05E7-02D6-89A6-74715CF4F762}"/>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82E24C94-FDE7-2A1D-6C10-97E3B9EF7AEC}"/>
                  </a:ext>
                </a:extLst>
              </p:cNvPr>
              <p:cNvSpPr>
                <a:spLocks noGrp="1"/>
              </p:cNvSpPr>
              <p:nvPr>
                <p:ph type="body" sz="half" idx="1"/>
              </p:nvPr>
            </p:nvSpPr>
            <p:spPr>
              <a:xfrm>
                <a:off x="457200" y="1600200"/>
                <a:ext cx="8077200" cy="4525963"/>
              </a:xfrm>
            </p:spPr>
            <p:txBody>
              <a:bodyPr>
                <a:normAutofit fontScale="55000" lnSpcReduction="20000"/>
              </a:bodyPr>
              <a:lstStyle/>
              <a:p>
                <a:pPr>
                  <a:lnSpc>
                    <a:spcPct val="120000"/>
                  </a:lnSpc>
                  <a:spcAft>
                    <a:spcPts val="600"/>
                  </a:spcAft>
                </a:pPr>
                <a:r>
                  <a:rPr lang="en-US" sz="4400" dirty="0"/>
                  <a:t>Formula:</a:t>
                </a:r>
              </a:p>
              <a:p>
                <a:pPr marL="457200" lvl="1" indent="0">
                  <a:lnSpc>
                    <a:spcPct val="120000"/>
                  </a:lnSpc>
                  <a:spcAft>
                    <a:spcPts val="600"/>
                  </a:spcAft>
                  <a:buNone/>
                </a:pPr>
                <a14:m>
                  <m:oMathPara xmlns:m="http://schemas.openxmlformats.org/officeDocument/2006/math">
                    <m:oMathParaPr>
                      <m:jc m:val="centerGroup"/>
                    </m:oMathParaPr>
                    <m:oMath xmlns:m="http://schemas.openxmlformats.org/officeDocument/2006/math">
                      <m:r>
                        <a:rPr lang="en-US" sz="3400" b="0" i="1" smtClean="0">
                          <a:latin typeface="Cambria Math" panose="02040503050406030204" pitchFamily="18" charset="0"/>
                        </a:rPr>
                        <m:t>𝐸𝐴𝑅</m:t>
                      </m:r>
                      <m:r>
                        <a:rPr lang="en-US" sz="3400" b="0" i="1" smtClean="0">
                          <a:latin typeface="Cambria Math" panose="02040503050406030204" pitchFamily="18" charset="0"/>
                        </a:rPr>
                        <m:t>= </m:t>
                      </m:r>
                      <m:sSup>
                        <m:sSupPr>
                          <m:ctrlPr>
                            <a:rPr lang="en-US" sz="3400" b="0" i="1" smtClean="0">
                              <a:latin typeface="Cambria Math" panose="02040503050406030204" pitchFamily="18" charset="0"/>
                            </a:rPr>
                          </m:ctrlPr>
                        </m:sSupPr>
                        <m:e>
                          <m:d>
                            <m:dPr>
                              <m:ctrlPr>
                                <a:rPr lang="en-US" sz="3400" i="1">
                                  <a:latin typeface="Cambria Math" panose="02040503050406030204" pitchFamily="18" charset="0"/>
                                </a:rPr>
                              </m:ctrlPr>
                            </m:dPr>
                            <m:e>
                              <m:r>
                                <a:rPr lang="en-US" sz="3400" i="1">
                                  <a:latin typeface="Cambria Math" panose="02040503050406030204" pitchFamily="18" charset="0"/>
                                </a:rPr>
                                <m:t>1+</m:t>
                              </m:r>
                              <m:f>
                                <m:fPr>
                                  <m:ctrlPr>
                                    <a:rPr lang="en-US" sz="3400" i="1">
                                      <a:latin typeface="Cambria Math" panose="02040503050406030204" pitchFamily="18" charset="0"/>
                                    </a:rPr>
                                  </m:ctrlPr>
                                </m:fPr>
                                <m:num>
                                  <m:r>
                                    <a:rPr lang="en-US" sz="3400" i="1">
                                      <a:latin typeface="Cambria Math" panose="02040503050406030204" pitchFamily="18" charset="0"/>
                                    </a:rPr>
                                    <m:t>𝐻𝑃𝑅</m:t>
                                  </m:r>
                                </m:num>
                                <m:den>
                                  <m:r>
                                    <a:rPr lang="en-US" sz="3400" i="1">
                                      <a:latin typeface="Cambria Math" panose="02040503050406030204" pitchFamily="18" charset="0"/>
                                    </a:rPr>
                                    <m:t>𝑚</m:t>
                                  </m:r>
                                </m:den>
                              </m:f>
                            </m:e>
                          </m:d>
                        </m:e>
                        <m:sup>
                          <m:r>
                            <a:rPr lang="en-US" sz="3400" b="0" i="1" smtClean="0">
                              <a:latin typeface="Cambria Math" panose="02040503050406030204" pitchFamily="18" charset="0"/>
                            </a:rPr>
                            <m:t>𝑚</m:t>
                          </m:r>
                        </m:sup>
                      </m:sSup>
                    </m:oMath>
                  </m:oMathPara>
                </a14:m>
                <a:endParaRPr lang="en-US" sz="3400" dirty="0"/>
              </a:p>
              <a:p>
                <a:pPr marL="457200" lvl="1" indent="0">
                  <a:lnSpc>
                    <a:spcPct val="120000"/>
                  </a:lnSpc>
                  <a:spcAft>
                    <a:spcPts val="600"/>
                  </a:spcAft>
                  <a:buNone/>
                </a:pPr>
                <a14:m>
                  <m:oMathPara xmlns:m="http://schemas.openxmlformats.org/officeDocument/2006/math">
                    <m:oMathParaPr>
                      <m:jc m:val="centerGroup"/>
                    </m:oMathParaPr>
                    <m:oMath xmlns:m="http://schemas.openxmlformats.org/officeDocument/2006/math">
                      <m:r>
                        <m:rPr>
                          <m:nor/>
                        </m:rPr>
                        <a:rPr lang="en-US" sz="3400"/>
                        <m:t>​</m:t>
                      </m:r>
                      <m:sSub>
                        <m:sSubPr>
                          <m:ctrlPr>
                            <a:rPr lang="en-US" sz="3400" i="1" smtClean="0">
                              <a:latin typeface="Cambria Math" panose="02040503050406030204" pitchFamily="18" charset="0"/>
                            </a:rPr>
                          </m:ctrlPr>
                        </m:sSubPr>
                        <m:e>
                          <m:r>
                            <m:rPr>
                              <m:nor/>
                            </m:rPr>
                            <a:rPr lang="el-GR" sz="3400"/>
                            <m:t>σ</m:t>
                          </m:r>
                        </m:e>
                        <m:sub>
                          <m:r>
                            <m:rPr>
                              <m:nor/>
                            </m:rPr>
                            <a:rPr lang="en-US" sz="3400" smtClean="0"/>
                            <m:t>annual</m:t>
                          </m:r>
                        </m:sub>
                      </m:sSub>
                      <m:r>
                        <m:rPr>
                          <m:nor/>
                        </m:rPr>
                        <a:rPr lang="en-US" sz="3400" b="0" i="0" smtClean="0">
                          <a:latin typeface="Cambria Math" panose="02040503050406030204" pitchFamily="18" charset="0"/>
                        </a:rPr>
                        <m:t> </m:t>
                      </m:r>
                      <m:r>
                        <m:rPr>
                          <m:nor/>
                        </m:rPr>
                        <a:rPr lang="en-US" sz="3400"/>
                        <m:t>=</m:t>
                      </m:r>
                      <m:r>
                        <m:rPr>
                          <m:nor/>
                        </m:rPr>
                        <a:rPr lang="en-US" sz="3400" b="0" i="0" smtClean="0"/>
                        <m:t> </m:t>
                      </m:r>
                      <m:sSub>
                        <m:sSubPr>
                          <m:ctrlPr>
                            <a:rPr lang="en-US" sz="3400" b="0" i="1" smtClean="0">
                              <a:latin typeface="Cambria Math" panose="02040503050406030204" pitchFamily="18" charset="0"/>
                            </a:rPr>
                          </m:ctrlPr>
                        </m:sSubPr>
                        <m:e>
                          <m:r>
                            <m:rPr>
                              <m:nor/>
                            </m:rPr>
                            <a:rPr lang="el-GR" sz="3400"/>
                            <m:t>σ</m:t>
                          </m:r>
                        </m:e>
                        <m:sub>
                          <m:r>
                            <a:rPr lang="en-US" sz="3400" b="0" i="1" smtClean="0">
                              <a:latin typeface="Cambria Math" panose="02040503050406030204" pitchFamily="18" charset="0"/>
                            </a:rPr>
                            <m:t>𝑖</m:t>
                          </m:r>
                        </m:sub>
                      </m:sSub>
                      <m:rad>
                        <m:radPr>
                          <m:degHide m:val="on"/>
                          <m:ctrlPr>
                            <a:rPr lang="en-US" sz="3400" i="1" smtClean="0">
                              <a:latin typeface="Cambria Math" panose="02040503050406030204" pitchFamily="18" charset="0"/>
                            </a:rPr>
                          </m:ctrlPr>
                        </m:radPr>
                        <m:deg/>
                        <m:e>
                          <m:r>
                            <a:rPr lang="en-US" sz="3400" b="0" i="1" smtClean="0">
                              <a:latin typeface="Cambria Math" panose="02040503050406030204" pitchFamily="18" charset="0"/>
                            </a:rPr>
                            <m:t>𝑚</m:t>
                          </m:r>
                        </m:e>
                      </m:rad>
                    </m:oMath>
                  </m:oMathPara>
                </a14:m>
                <a:endParaRPr lang="en-US" sz="3400" dirty="0"/>
              </a:p>
              <a:p>
                <a:pPr>
                  <a:lnSpc>
                    <a:spcPct val="120000"/>
                  </a:lnSpc>
                  <a:spcAft>
                    <a:spcPts val="600"/>
                  </a:spcAft>
                </a:pPr>
                <a:r>
                  <a:rPr lang="en-US" sz="3800" dirty="0"/>
                  <a:t>Example: What is the EAR for a monthly return of 2% and the annualized standard deviation for a monthly standard deviation of 3%?</a:t>
                </a:r>
              </a:p>
              <a:p>
                <a:pPr marL="457200" lvl="1" indent="0" algn="ctr">
                  <a:lnSpc>
                    <a:spcPct val="120000"/>
                  </a:lnSpc>
                  <a:spcAft>
                    <a:spcPts val="600"/>
                  </a:spcAft>
                  <a:buNone/>
                </a:pPr>
                <a14:m>
                  <m:oMathPara xmlns:m="http://schemas.openxmlformats.org/officeDocument/2006/math">
                    <m:oMathParaPr>
                      <m:jc m:val="centerGroup"/>
                    </m:oMathParaPr>
                    <m:oMath xmlns:m="http://schemas.openxmlformats.org/officeDocument/2006/math">
                      <m:r>
                        <a:rPr lang="en-US" sz="3400" i="1">
                          <a:latin typeface="Cambria Math" panose="02040503050406030204" pitchFamily="18" charset="0"/>
                        </a:rPr>
                        <m:t>𝐸𝐴𝑅</m:t>
                      </m:r>
                      <m:r>
                        <a:rPr lang="en-US" sz="3400" i="1">
                          <a:latin typeface="Cambria Math" panose="02040503050406030204" pitchFamily="18" charset="0"/>
                        </a:rPr>
                        <m:t>= </m:t>
                      </m:r>
                      <m:sSup>
                        <m:sSupPr>
                          <m:ctrlPr>
                            <a:rPr lang="en-US" sz="3400" i="1">
                              <a:latin typeface="Cambria Math" panose="02040503050406030204" pitchFamily="18" charset="0"/>
                            </a:rPr>
                          </m:ctrlPr>
                        </m:sSupPr>
                        <m:e>
                          <m:d>
                            <m:dPr>
                              <m:ctrlPr>
                                <a:rPr lang="en-US" sz="3400" i="1">
                                  <a:latin typeface="Cambria Math" panose="02040503050406030204" pitchFamily="18" charset="0"/>
                                </a:rPr>
                              </m:ctrlPr>
                            </m:dPr>
                            <m:e>
                              <m:r>
                                <a:rPr lang="en-US" sz="3400" i="1">
                                  <a:latin typeface="Cambria Math" panose="02040503050406030204" pitchFamily="18" charset="0"/>
                                </a:rPr>
                                <m:t>1+</m:t>
                              </m:r>
                              <m:f>
                                <m:fPr>
                                  <m:ctrlPr>
                                    <a:rPr lang="en-US" sz="3400" i="1">
                                      <a:latin typeface="Cambria Math" panose="02040503050406030204" pitchFamily="18" charset="0"/>
                                    </a:rPr>
                                  </m:ctrlPr>
                                </m:fPr>
                                <m:num>
                                  <m:r>
                                    <a:rPr lang="en-US" sz="3400" b="0" i="1" smtClean="0">
                                      <a:latin typeface="Cambria Math" panose="02040503050406030204" pitchFamily="18" charset="0"/>
                                    </a:rPr>
                                    <m:t>0.02</m:t>
                                  </m:r>
                                </m:num>
                                <m:den>
                                  <m:r>
                                    <a:rPr lang="en-US" sz="3400" b="0" i="1" smtClean="0">
                                      <a:latin typeface="Cambria Math" panose="02040503050406030204" pitchFamily="18" charset="0"/>
                                    </a:rPr>
                                    <m:t>12</m:t>
                                  </m:r>
                                </m:den>
                              </m:f>
                            </m:e>
                          </m:d>
                        </m:e>
                        <m:sup>
                          <m:r>
                            <a:rPr lang="en-US" sz="3400" b="0" i="1" smtClean="0">
                              <a:latin typeface="Cambria Math" panose="02040503050406030204" pitchFamily="18" charset="0"/>
                            </a:rPr>
                            <m:t>12</m:t>
                          </m:r>
                        </m:sup>
                      </m:sSup>
                      <m:r>
                        <a:rPr lang="en-US" sz="3400" i="1">
                          <a:latin typeface="Cambria Math" panose="02040503050406030204" pitchFamily="18" charset="0"/>
                        </a:rPr>
                        <m:t>=</m:t>
                      </m:r>
                      <m:r>
                        <a:rPr lang="en-US" sz="3400" b="1" i="1" smtClean="0">
                          <a:solidFill>
                            <a:srgbClr val="FF0000"/>
                          </a:solidFill>
                          <a:latin typeface="Cambria Math" panose="02040503050406030204" pitchFamily="18" charset="0"/>
                        </a:rPr>
                        <m:t>𝟐𝟔</m:t>
                      </m:r>
                      <m:r>
                        <a:rPr lang="en-US" sz="3400" b="1" i="1" smtClean="0">
                          <a:solidFill>
                            <a:srgbClr val="FF0000"/>
                          </a:solidFill>
                          <a:latin typeface="Cambria Math" panose="02040503050406030204" pitchFamily="18" charset="0"/>
                        </a:rPr>
                        <m:t>.</m:t>
                      </m:r>
                      <m:r>
                        <a:rPr lang="en-US" sz="3400" b="1" i="1" smtClean="0">
                          <a:solidFill>
                            <a:srgbClr val="FF0000"/>
                          </a:solidFill>
                          <a:latin typeface="Cambria Math" panose="02040503050406030204" pitchFamily="18" charset="0"/>
                        </a:rPr>
                        <m:t>𝟖𝟐</m:t>
                      </m:r>
                      <m:r>
                        <a:rPr lang="en-US" sz="3400" b="1" i="1">
                          <a:solidFill>
                            <a:srgbClr val="FF0000"/>
                          </a:solidFill>
                          <a:latin typeface="Cambria Math" panose="02040503050406030204" pitchFamily="18" charset="0"/>
                        </a:rPr>
                        <m:t>%</m:t>
                      </m:r>
                    </m:oMath>
                  </m:oMathPara>
                </a14:m>
                <a:endParaRPr lang="en-US" sz="3400" dirty="0"/>
              </a:p>
              <a:p>
                <a:pPr marL="457200" lvl="1" indent="0" algn="ctr">
                  <a:lnSpc>
                    <a:spcPct val="120000"/>
                  </a:lnSpc>
                  <a:spcAft>
                    <a:spcPts val="600"/>
                  </a:spcAft>
                  <a:buNone/>
                </a:pPr>
                <a14:m>
                  <m:oMathPara xmlns:m="http://schemas.openxmlformats.org/officeDocument/2006/math">
                    <m:oMathParaPr>
                      <m:jc m:val="centerGroup"/>
                    </m:oMathParaPr>
                    <m:oMath xmlns:m="http://schemas.openxmlformats.org/officeDocument/2006/math">
                      <m:r>
                        <m:rPr>
                          <m:nor/>
                        </m:rPr>
                        <a:rPr lang="en-US" sz="3400"/>
                        <m:t>​</m:t>
                      </m:r>
                      <m:sSub>
                        <m:sSubPr>
                          <m:ctrlPr>
                            <a:rPr lang="en-US" sz="3400" i="1">
                              <a:latin typeface="Cambria Math" panose="02040503050406030204" pitchFamily="18" charset="0"/>
                            </a:rPr>
                          </m:ctrlPr>
                        </m:sSubPr>
                        <m:e>
                          <m:r>
                            <m:rPr>
                              <m:nor/>
                            </m:rPr>
                            <a:rPr lang="el-GR" sz="3400"/>
                            <m:t>σ</m:t>
                          </m:r>
                        </m:e>
                        <m:sub>
                          <m:r>
                            <m:rPr>
                              <m:nor/>
                            </m:rPr>
                            <a:rPr lang="en-US" sz="3400"/>
                            <m:t>annual</m:t>
                          </m:r>
                        </m:sub>
                      </m:sSub>
                      <m:r>
                        <m:rPr>
                          <m:nor/>
                        </m:rPr>
                        <a:rPr lang="en-US" sz="3400">
                          <a:latin typeface="Cambria Math" panose="02040503050406030204" pitchFamily="18" charset="0"/>
                        </a:rPr>
                        <m:t> </m:t>
                      </m:r>
                      <m:r>
                        <m:rPr>
                          <m:nor/>
                        </m:rPr>
                        <a:rPr lang="en-US" sz="3400"/>
                        <m:t>= </m:t>
                      </m:r>
                      <m:r>
                        <m:rPr>
                          <m:nor/>
                        </m:rPr>
                        <a:rPr lang="en-US" sz="3400" b="0" i="0" smtClean="0"/>
                        <m:t>0.03 </m:t>
                      </m:r>
                      <m:r>
                        <m:rPr>
                          <m:nor/>
                        </m:rPr>
                        <a:rPr lang="en-US" sz="3400"/>
                        <m:t>× </m:t>
                      </m:r>
                      <m:rad>
                        <m:radPr>
                          <m:degHide m:val="on"/>
                          <m:ctrlPr>
                            <a:rPr lang="en-US" sz="3400" i="1">
                              <a:latin typeface="Cambria Math" panose="02040503050406030204" pitchFamily="18" charset="0"/>
                            </a:rPr>
                          </m:ctrlPr>
                        </m:radPr>
                        <m:deg/>
                        <m:e>
                          <m:r>
                            <a:rPr lang="en-US" sz="3400" b="0" i="1" smtClean="0">
                              <a:latin typeface="Cambria Math" panose="02040503050406030204" pitchFamily="18" charset="0"/>
                            </a:rPr>
                            <m:t>12</m:t>
                          </m:r>
                        </m:e>
                      </m:rad>
                      <m:r>
                        <a:rPr lang="en-US" sz="3400" i="1">
                          <a:latin typeface="Cambria Math" panose="02040503050406030204" pitchFamily="18" charset="0"/>
                        </a:rPr>
                        <m:t>=</m:t>
                      </m:r>
                      <m:r>
                        <a:rPr lang="en-US" sz="3400" b="1" i="1">
                          <a:solidFill>
                            <a:srgbClr val="FF0000"/>
                          </a:solidFill>
                          <a:latin typeface="Cambria Math" panose="02040503050406030204" pitchFamily="18" charset="0"/>
                        </a:rPr>
                        <m:t>𝟏𝟎</m:t>
                      </m:r>
                      <m:r>
                        <a:rPr lang="en-US" sz="3400" b="1" i="1">
                          <a:solidFill>
                            <a:srgbClr val="FF0000"/>
                          </a:solidFill>
                          <a:latin typeface="Cambria Math" panose="02040503050406030204" pitchFamily="18" charset="0"/>
                        </a:rPr>
                        <m:t>.</m:t>
                      </m:r>
                      <m:r>
                        <a:rPr lang="en-US" sz="3400" b="1" i="1">
                          <a:solidFill>
                            <a:srgbClr val="FF0000"/>
                          </a:solidFill>
                          <a:latin typeface="Cambria Math" panose="02040503050406030204" pitchFamily="18" charset="0"/>
                        </a:rPr>
                        <m:t>𝟑𝟗</m:t>
                      </m:r>
                      <m:r>
                        <a:rPr lang="en-US" sz="3400" b="1" i="1">
                          <a:solidFill>
                            <a:srgbClr val="FF0000"/>
                          </a:solidFill>
                          <a:latin typeface="Cambria Math" panose="02040503050406030204" pitchFamily="18" charset="0"/>
                        </a:rPr>
                        <m:t>%</m:t>
                      </m:r>
                    </m:oMath>
                  </m:oMathPara>
                </a14:m>
                <a:endParaRPr lang="en-US" sz="3400" dirty="0"/>
              </a:p>
              <a:p>
                <a:pPr marL="457200" lvl="1" indent="0">
                  <a:spcAft>
                    <a:spcPts val="600"/>
                  </a:spcAft>
                  <a:buNone/>
                </a:pPr>
                <a:endParaRPr lang="en-US" sz="2400" dirty="0"/>
              </a:p>
              <a:p>
                <a:pPr marL="0" indent="0">
                  <a:spcAft>
                    <a:spcPts val="600"/>
                  </a:spcAft>
                  <a:buNone/>
                </a:pPr>
                <a:endParaRPr lang="en-US" sz="2800" dirty="0"/>
              </a:p>
            </p:txBody>
          </p:sp>
        </mc:Choice>
        <mc:Fallback xmlns="">
          <p:sp>
            <p:nvSpPr>
              <p:cNvPr id="2" name="Text Placeholder 1">
                <a:extLst>
                  <a:ext uri="{FF2B5EF4-FFF2-40B4-BE49-F238E27FC236}">
                    <a16:creationId xmlns:a16="http://schemas.microsoft.com/office/drawing/2014/main" id="{82E24C94-FDE7-2A1D-6C10-97E3B9EF7AEC}"/>
                  </a:ext>
                </a:extLst>
              </p:cNvPr>
              <p:cNvSpPr>
                <a:spLocks noGrp="1" noRot="1" noChangeAspect="1" noMove="1" noResize="1" noEditPoints="1" noAdjustHandles="1" noChangeArrowheads="1" noChangeShapeType="1" noTextEdit="1"/>
              </p:cNvSpPr>
              <p:nvPr>
                <p:ph type="body" sz="half" idx="1"/>
              </p:nvPr>
            </p:nvSpPr>
            <p:spPr>
              <a:xfrm>
                <a:off x="457200" y="1600200"/>
                <a:ext cx="8077200" cy="4525963"/>
              </a:xfrm>
              <a:blipFill>
                <a:blip r:embed="rId2"/>
                <a:stretch>
                  <a:fillRect l="-981" t="-943"/>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ADD27702-22F4-7C1C-6D38-8C11F207C452}"/>
              </a:ext>
            </a:extLst>
          </p:cNvPr>
          <p:cNvSpPr>
            <a:spLocks noGrp="1"/>
          </p:cNvSpPr>
          <p:nvPr>
            <p:ph type="title"/>
          </p:nvPr>
        </p:nvSpPr>
        <p:spPr/>
        <p:txBody>
          <a:bodyPr anchor="b">
            <a:normAutofit fontScale="90000"/>
          </a:bodyPr>
          <a:lstStyle/>
          <a:p>
            <a:r>
              <a:rPr lang="en-US" dirty="0"/>
              <a:t>Annualization and Compounding Rules: Notes </a:t>
            </a:r>
          </a:p>
        </p:txBody>
      </p:sp>
    </p:spTree>
    <p:extLst>
      <p:ext uri="{BB962C8B-B14F-4D97-AF65-F5344CB8AC3E}">
        <p14:creationId xmlns:p14="http://schemas.microsoft.com/office/powerpoint/2010/main" val="1042072898"/>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C00D4-5FD5-A81E-7F18-D3FEC2FE244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3357B02-24E4-8EE2-2F48-4593DDFF7E8C}"/>
              </a:ext>
            </a:extLst>
          </p:cNvPr>
          <p:cNvSpPr>
            <a:spLocks noGrp="1"/>
          </p:cNvSpPr>
          <p:nvPr>
            <p:ph type="body" sz="half" idx="1"/>
          </p:nvPr>
        </p:nvSpPr>
        <p:spPr>
          <a:xfrm>
            <a:off x="457200" y="1600200"/>
            <a:ext cx="8077200" cy="4525963"/>
          </a:xfrm>
        </p:spPr>
        <p:txBody>
          <a:bodyPr>
            <a:normAutofit fontScale="92500"/>
          </a:bodyPr>
          <a:lstStyle/>
          <a:p>
            <a:pPr marL="742950" indent="-742950">
              <a:spcAft>
                <a:spcPts val="600"/>
              </a:spcAft>
              <a:buFont typeface="+mj-lt"/>
              <a:buAutoNum type="arabicPeriod"/>
            </a:pPr>
            <a:r>
              <a:rPr lang="en-US" dirty="0"/>
              <a:t>Define excess return over cash rate </a:t>
            </a:r>
          </a:p>
          <a:p>
            <a:pPr marL="742950" indent="-742950">
              <a:spcAft>
                <a:spcPts val="600"/>
              </a:spcAft>
              <a:buFont typeface="+mj-lt"/>
              <a:buAutoNum type="arabicPeriod"/>
            </a:pPr>
            <a:r>
              <a:rPr lang="en-US" dirty="0"/>
              <a:t>Use active return versus chosen benchmark </a:t>
            </a:r>
          </a:p>
          <a:p>
            <a:pPr marL="742950" indent="-742950">
              <a:spcAft>
                <a:spcPts val="600"/>
              </a:spcAft>
              <a:buFont typeface="+mj-lt"/>
              <a:buAutoNum type="arabicPeriod"/>
            </a:pPr>
            <a:r>
              <a:rPr lang="en-US" dirty="0"/>
              <a:t>Align benchmark with mandate constraints </a:t>
            </a:r>
          </a:p>
          <a:p>
            <a:pPr marL="742950" indent="-742950">
              <a:spcAft>
                <a:spcPts val="600"/>
              </a:spcAft>
              <a:buFont typeface="+mj-lt"/>
              <a:buAutoNum type="arabicPeriod"/>
            </a:pPr>
            <a:r>
              <a:rPr lang="en-US" dirty="0"/>
              <a:t>Report average active return with tracking error (TE)</a:t>
            </a:r>
          </a:p>
          <a:p>
            <a:pPr marL="742950" indent="-742950">
              <a:spcAft>
                <a:spcPts val="600"/>
              </a:spcAft>
              <a:buFont typeface="+mj-lt"/>
              <a:buAutoNum type="arabicPeriod"/>
            </a:pPr>
            <a:r>
              <a:rPr lang="en-US" dirty="0"/>
              <a:t>Needed for alpha and IR calculations </a:t>
            </a:r>
          </a:p>
        </p:txBody>
      </p:sp>
      <p:sp>
        <p:nvSpPr>
          <p:cNvPr id="3" name="Title 2">
            <a:extLst>
              <a:ext uri="{FF2B5EF4-FFF2-40B4-BE49-F238E27FC236}">
                <a16:creationId xmlns:a16="http://schemas.microsoft.com/office/drawing/2014/main" id="{B032E6CE-7ADB-1A46-0DE9-46BD5A49D941}"/>
              </a:ext>
            </a:extLst>
          </p:cNvPr>
          <p:cNvSpPr>
            <a:spLocks noGrp="1"/>
          </p:cNvSpPr>
          <p:nvPr>
            <p:ph type="title"/>
          </p:nvPr>
        </p:nvSpPr>
        <p:spPr/>
        <p:txBody>
          <a:bodyPr anchor="b">
            <a:normAutofit fontScale="90000"/>
          </a:bodyPr>
          <a:lstStyle/>
          <a:p>
            <a:r>
              <a:rPr lang="en-US" dirty="0"/>
              <a:t>Excess Return and Benchmarking </a:t>
            </a:r>
          </a:p>
        </p:txBody>
      </p:sp>
    </p:spTree>
    <p:extLst>
      <p:ext uri="{BB962C8B-B14F-4D97-AF65-F5344CB8AC3E}">
        <p14:creationId xmlns:p14="http://schemas.microsoft.com/office/powerpoint/2010/main" val="531003906"/>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73604-629E-E340-E59C-8894B93FAC43}"/>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a:extLst>
                  <a:ext uri="{FF2B5EF4-FFF2-40B4-BE49-F238E27FC236}">
                    <a16:creationId xmlns:a16="http://schemas.microsoft.com/office/drawing/2014/main" id="{59A72F62-9573-0F92-E4C9-6900740BD6D3}"/>
                  </a:ext>
                </a:extLst>
              </p:cNvPr>
              <p:cNvSpPr>
                <a:spLocks noGrp="1"/>
              </p:cNvSpPr>
              <p:nvPr>
                <p:ph type="body" sz="half" idx="1"/>
              </p:nvPr>
            </p:nvSpPr>
            <p:spPr>
              <a:xfrm>
                <a:off x="457200" y="1600200"/>
                <a:ext cx="8077200" cy="4525963"/>
              </a:xfrm>
            </p:spPr>
            <p:txBody>
              <a:bodyPr>
                <a:normAutofit/>
              </a:bodyPr>
              <a:lstStyle/>
              <a:p>
                <a:pPr>
                  <a:spcAft>
                    <a:spcPts val="600"/>
                  </a:spcAft>
                </a:pPr>
                <a:r>
                  <a:rPr lang="en-US" sz="2800" dirty="0"/>
                  <a:t>Formula:</a:t>
                </a:r>
              </a:p>
              <a:p>
                <a:pPr marL="457200" lvl="1" indent="0">
                  <a:spcAft>
                    <a:spcPts val="600"/>
                  </a:spcAft>
                  <a:buNone/>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Risk</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Premium</m:t>
                      </m:r>
                      <m:r>
                        <a:rPr lang="en-US" sz="2400" b="0" i="1" smtClean="0">
                          <a:latin typeface="Cambria Math" panose="02040503050406030204" pitchFamily="18" charset="0"/>
                        </a:rPr>
                        <m:t> </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𝑅𝑃</m:t>
                          </m:r>
                        </m:e>
                      </m:d>
                      <m:r>
                        <a:rPr lang="en-US" sz="2400" i="1">
                          <a:latin typeface="Cambria Math" panose="02040503050406030204" pitchFamily="18" charset="0"/>
                        </a:rPr>
                        <m:t>=</m:t>
                      </m:r>
                      <m:r>
                        <a:rPr lang="en-US" sz="2400" b="0" i="1" smtClean="0">
                          <a:latin typeface="Cambria Math" panose="02040503050406030204" pitchFamily="18" charset="0"/>
                        </a:rPr>
                        <m:t>𝑟</m:t>
                      </m:r>
                      <m:r>
                        <a:rPr lang="en-US" sz="2400" i="1">
                          <a:latin typeface="Cambria Math" panose="02040503050406030204" pitchFamily="18" charset="0"/>
                        </a:rPr>
                        <m:t>−</m:t>
                      </m:r>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𝑓</m:t>
                          </m:r>
                        </m:sub>
                      </m:sSub>
                    </m:oMath>
                  </m:oMathPara>
                </a14:m>
                <a:endParaRPr lang="en-US" sz="2400" dirty="0"/>
              </a:p>
              <a:p>
                <a:pPr>
                  <a:spcAft>
                    <a:spcPts val="600"/>
                  </a:spcAft>
                </a:pPr>
                <a:endParaRPr lang="en-US" sz="2800" dirty="0"/>
              </a:p>
              <a:p>
                <a:pPr>
                  <a:spcAft>
                    <a:spcPts val="600"/>
                  </a:spcAft>
                </a:pPr>
                <a:r>
                  <a:rPr lang="en-US" sz="2800" dirty="0"/>
                  <a:t>Example: The return on a stock is currently 12%, while the risk-free rate 3.2%.</a:t>
                </a:r>
              </a:p>
              <a:p>
                <a:pPr>
                  <a:spcAft>
                    <a:spcPts val="600"/>
                  </a:spcAft>
                </a:pPr>
                <a:endParaRPr lang="en-US" sz="2800" dirty="0"/>
              </a:p>
              <a:p>
                <a:pPr marL="457200" lvl="1" indent="0" algn="ctr">
                  <a:spcAft>
                    <a:spcPts val="600"/>
                  </a:spcAft>
                  <a:buNone/>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Risk</m:t>
                      </m:r>
                      <m:r>
                        <a:rPr lang="en-US" sz="2400">
                          <a:latin typeface="Cambria Math" panose="02040503050406030204" pitchFamily="18" charset="0"/>
                        </a:rPr>
                        <m:t> </m:t>
                      </m:r>
                      <m:r>
                        <m:rPr>
                          <m:sty m:val="p"/>
                        </m:rPr>
                        <a:rPr lang="en-US" sz="2400">
                          <a:latin typeface="Cambria Math" panose="02040503050406030204" pitchFamily="18" charset="0"/>
                        </a:rPr>
                        <m:t>Premium</m:t>
                      </m:r>
                      <m:r>
                        <a:rPr lang="en-US" sz="2400" i="1">
                          <a:latin typeface="Cambria Math" panose="02040503050406030204" pitchFamily="18" charset="0"/>
                        </a:rPr>
                        <m:t> </m:t>
                      </m:r>
                      <m:d>
                        <m:dPr>
                          <m:ctrlPr>
                            <a:rPr lang="en-US" sz="2400" i="1">
                              <a:latin typeface="Cambria Math" panose="02040503050406030204" pitchFamily="18" charset="0"/>
                            </a:rPr>
                          </m:ctrlPr>
                        </m:dPr>
                        <m:e>
                          <m:r>
                            <a:rPr lang="en-US" sz="2400" i="1">
                              <a:latin typeface="Cambria Math" panose="02040503050406030204" pitchFamily="18" charset="0"/>
                            </a:rPr>
                            <m:t>𝑅𝑃</m:t>
                          </m:r>
                        </m:e>
                      </m:d>
                      <m:r>
                        <a:rPr lang="en-US" sz="2400" i="1">
                          <a:latin typeface="Cambria Math" panose="02040503050406030204" pitchFamily="18" charset="0"/>
                        </a:rPr>
                        <m:t>=</m:t>
                      </m:r>
                      <m:r>
                        <a:rPr lang="en-US" sz="2400" b="0" i="1" smtClean="0">
                          <a:latin typeface="Cambria Math" panose="02040503050406030204" pitchFamily="18" charset="0"/>
                        </a:rPr>
                        <m:t>0.12</m:t>
                      </m:r>
                      <m:r>
                        <a:rPr lang="en-US" sz="2400" i="1">
                          <a:latin typeface="Cambria Math" panose="02040503050406030204" pitchFamily="18" charset="0"/>
                        </a:rPr>
                        <m:t>−</m:t>
                      </m:r>
                      <m:r>
                        <a:rPr lang="en-US" sz="2400" b="0" i="1" smtClean="0">
                          <a:latin typeface="Cambria Math" panose="02040503050406030204" pitchFamily="18" charset="0"/>
                        </a:rPr>
                        <m:t>0.032</m:t>
                      </m:r>
                      <m:r>
                        <a:rPr lang="en-US" sz="2400" i="1">
                          <a:latin typeface="Cambria Math" panose="02040503050406030204" pitchFamily="18" charset="0"/>
                        </a:rPr>
                        <m:t>=</m:t>
                      </m:r>
                      <m:r>
                        <a:rPr lang="en-US" sz="2400" b="1" i="1" smtClean="0">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𝟎𝟖𝟖𝟎</m:t>
                      </m:r>
                      <m:r>
                        <a:rPr lang="en-US" sz="2400" b="1" i="1">
                          <a:solidFill>
                            <a:srgbClr val="FF0000"/>
                          </a:solidFill>
                          <a:latin typeface="Cambria Math" panose="02040503050406030204" pitchFamily="18" charset="0"/>
                        </a:rPr>
                        <m:t>%</m:t>
                      </m:r>
                    </m:oMath>
                  </m:oMathPara>
                </a14:m>
                <a:endParaRPr lang="en-US" sz="2400" dirty="0"/>
              </a:p>
              <a:p>
                <a:pPr marL="457200" lvl="1" indent="0">
                  <a:spcAft>
                    <a:spcPts val="600"/>
                  </a:spcAft>
                  <a:buNone/>
                </a:pPr>
                <a:endParaRPr lang="en-US" sz="2800" dirty="0"/>
              </a:p>
            </p:txBody>
          </p:sp>
        </mc:Choice>
        <mc:Fallback>
          <p:sp>
            <p:nvSpPr>
              <p:cNvPr id="2" name="Text Placeholder 1">
                <a:extLst>
                  <a:ext uri="{FF2B5EF4-FFF2-40B4-BE49-F238E27FC236}">
                    <a16:creationId xmlns:a16="http://schemas.microsoft.com/office/drawing/2014/main" id="{59A72F62-9573-0F92-E4C9-6900740BD6D3}"/>
                  </a:ext>
                </a:extLst>
              </p:cNvPr>
              <p:cNvSpPr>
                <a:spLocks noGrp="1" noRot="1" noChangeAspect="1" noMove="1" noResize="1" noEditPoints="1" noAdjustHandles="1" noChangeArrowheads="1" noChangeShapeType="1" noTextEdit="1"/>
              </p:cNvSpPr>
              <p:nvPr>
                <p:ph type="body" sz="half" idx="1"/>
              </p:nvPr>
            </p:nvSpPr>
            <p:spPr>
              <a:xfrm>
                <a:off x="457200" y="1600200"/>
                <a:ext cx="8077200" cy="4525963"/>
              </a:xfrm>
              <a:blipFill>
                <a:blip r:embed="rId2"/>
                <a:stretch>
                  <a:fillRect l="-1358" t="-148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804E698-17DD-FA38-4C53-7FB1104C9DBD}"/>
              </a:ext>
            </a:extLst>
          </p:cNvPr>
          <p:cNvSpPr>
            <a:spLocks noGrp="1"/>
          </p:cNvSpPr>
          <p:nvPr>
            <p:ph type="title"/>
          </p:nvPr>
        </p:nvSpPr>
        <p:spPr/>
        <p:txBody>
          <a:bodyPr anchor="b">
            <a:normAutofit fontScale="90000"/>
          </a:bodyPr>
          <a:lstStyle/>
          <a:p>
            <a:r>
              <a:rPr lang="en-US" dirty="0"/>
              <a:t>Excess Return and Benchmarking: Notes </a:t>
            </a:r>
          </a:p>
        </p:txBody>
      </p:sp>
    </p:spTree>
    <p:extLst>
      <p:ext uri="{BB962C8B-B14F-4D97-AF65-F5344CB8AC3E}">
        <p14:creationId xmlns:p14="http://schemas.microsoft.com/office/powerpoint/2010/main" val="1879128463"/>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F130BC-F75E-ABC3-4218-154CAC0EEB4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69CDDA6-4924-E56C-CA1C-00A36BFBFC91}"/>
              </a:ext>
            </a:extLst>
          </p:cNvPr>
          <p:cNvSpPr>
            <a:spLocks noGrp="1"/>
          </p:cNvSpPr>
          <p:nvPr>
            <p:ph type="ctrTitle"/>
          </p:nvPr>
        </p:nvSpPr>
        <p:spPr>
          <a:xfrm>
            <a:off x="304800" y="3606800"/>
            <a:ext cx="8382000" cy="1470025"/>
          </a:xfrm>
        </p:spPr>
        <p:txBody>
          <a:bodyPr>
            <a:normAutofit/>
          </a:bodyPr>
          <a:lstStyle/>
          <a:p>
            <a:r>
              <a:rPr lang="en-US" dirty="0"/>
              <a:t>2. Risk Metrics</a:t>
            </a:r>
          </a:p>
        </p:txBody>
      </p:sp>
    </p:spTree>
    <p:extLst>
      <p:ext uri="{BB962C8B-B14F-4D97-AF65-F5344CB8AC3E}">
        <p14:creationId xmlns:p14="http://schemas.microsoft.com/office/powerpoint/2010/main" val="4183877161"/>
      </p:ext>
    </p:extLst>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A099-0D44-FE47-F95E-1A8EA9D3304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7C766A4-9AC0-811D-8A39-036F4AD393B6}"/>
              </a:ext>
            </a:extLst>
          </p:cNvPr>
          <p:cNvSpPr>
            <a:spLocks noGrp="1"/>
          </p:cNvSpPr>
          <p:nvPr>
            <p:ph type="body" sz="half" idx="1"/>
          </p:nvPr>
        </p:nvSpPr>
        <p:spPr>
          <a:xfrm>
            <a:off x="457200" y="1600200"/>
            <a:ext cx="8077200" cy="4525963"/>
          </a:xfrm>
        </p:spPr>
        <p:txBody>
          <a:bodyPr>
            <a:normAutofit fontScale="92500" lnSpcReduction="10000"/>
          </a:bodyPr>
          <a:lstStyle/>
          <a:p>
            <a:pPr>
              <a:lnSpc>
                <a:spcPct val="150000"/>
              </a:lnSpc>
              <a:spcAft>
                <a:spcPts val="600"/>
              </a:spcAft>
            </a:pPr>
            <a:r>
              <a:rPr lang="en-US" sz="2800" dirty="0"/>
              <a:t>Variance and Standard Deviation </a:t>
            </a:r>
          </a:p>
          <a:p>
            <a:pPr>
              <a:lnSpc>
                <a:spcPct val="150000"/>
              </a:lnSpc>
              <a:spcAft>
                <a:spcPts val="600"/>
              </a:spcAft>
            </a:pPr>
            <a:r>
              <a:rPr lang="en-US" sz="2800" dirty="0"/>
              <a:t>Covariance</a:t>
            </a:r>
          </a:p>
          <a:p>
            <a:pPr>
              <a:lnSpc>
                <a:spcPct val="150000"/>
              </a:lnSpc>
              <a:spcAft>
                <a:spcPts val="600"/>
              </a:spcAft>
            </a:pPr>
            <a:r>
              <a:rPr lang="en-US" sz="2800" dirty="0"/>
              <a:t>Correlation and R‑Squared </a:t>
            </a:r>
          </a:p>
          <a:p>
            <a:pPr>
              <a:lnSpc>
                <a:spcPct val="150000"/>
              </a:lnSpc>
              <a:spcAft>
                <a:spcPts val="600"/>
              </a:spcAft>
            </a:pPr>
            <a:r>
              <a:rPr lang="en-US" sz="2800" dirty="0"/>
              <a:t>Beta and Systematic Risk </a:t>
            </a:r>
          </a:p>
          <a:p>
            <a:pPr>
              <a:lnSpc>
                <a:spcPct val="150000"/>
              </a:lnSpc>
              <a:spcAft>
                <a:spcPts val="600"/>
              </a:spcAft>
            </a:pPr>
            <a:r>
              <a:rPr lang="en-US" sz="2800" dirty="0"/>
              <a:t>Max Drawdown and Recovery </a:t>
            </a:r>
          </a:p>
          <a:p>
            <a:pPr>
              <a:lnSpc>
                <a:spcPct val="150000"/>
              </a:lnSpc>
              <a:spcAft>
                <a:spcPts val="600"/>
              </a:spcAft>
            </a:pPr>
            <a:r>
              <a:rPr lang="en-US" sz="2800" dirty="0" err="1"/>
              <a:t>VaR</a:t>
            </a:r>
            <a:endParaRPr lang="en-US" sz="2800" dirty="0"/>
          </a:p>
          <a:p>
            <a:pPr>
              <a:lnSpc>
                <a:spcPct val="150000"/>
              </a:lnSpc>
              <a:spcAft>
                <a:spcPts val="600"/>
              </a:spcAft>
            </a:pPr>
            <a:r>
              <a:rPr lang="en-US" sz="2800" dirty="0"/>
              <a:t>Semi‑Deviation and Downside Risk </a:t>
            </a:r>
          </a:p>
          <a:p>
            <a:pPr>
              <a:spcAft>
                <a:spcPts val="600"/>
              </a:spcAft>
            </a:pPr>
            <a:endParaRPr lang="en-US" sz="2800" dirty="0"/>
          </a:p>
        </p:txBody>
      </p:sp>
      <p:sp>
        <p:nvSpPr>
          <p:cNvPr id="3" name="Title 2">
            <a:extLst>
              <a:ext uri="{FF2B5EF4-FFF2-40B4-BE49-F238E27FC236}">
                <a16:creationId xmlns:a16="http://schemas.microsoft.com/office/drawing/2014/main" id="{BC31813B-11F3-B11C-C1DD-DD09453DF7A0}"/>
              </a:ext>
            </a:extLst>
          </p:cNvPr>
          <p:cNvSpPr>
            <a:spLocks noGrp="1"/>
          </p:cNvSpPr>
          <p:nvPr>
            <p:ph type="title"/>
          </p:nvPr>
        </p:nvSpPr>
        <p:spPr/>
        <p:txBody>
          <a:bodyPr anchor="b">
            <a:normAutofit/>
          </a:bodyPr>
          <a:lstStyle/>
          <a:p>
            <a:r>
              <a:rPr lang="en-US" dirty="0"/>
              <a:t>Risk Metrics</a:t>
            </a:r>
          </a:p>
        </p:txBody>
      </p:sp>
    </p:spTree>
    <p:extLst>
      <p:ext uri="{BB962C8B-B14F-4D97-AF65-F5344CB8AC3E}">
        <p14:creationId xmlns:p14="http://schemas.microsoft.com/office/powerpoint/2010/main" val="695253345"/>
      </p:ext>
    </p:extLst>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9E0B4-8D25-58D9-C73C-914C3865D14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24C8B38-A3FA-EDBD-8FED-7C770B5B9CAB}"/>
              </a:ext>
            </a:extLst>
          </p:cNvPr>
          <p:cNvSpPr>
            <a:spLocks noGrp="1"/>
          </p:cNvSpPr>
          <p:nvPr>
            <p:ph type="body" sz="half" idx="1"/>
          </p:nvPr>
        </p:nvSpPr>
        <p:spPr>
          <a:xfrm>
            <a:off x="457200" y="1600200"/>
            <a:ext cx="8077200" cy="4525963"/>
          </a:xfrm>
        </p:spPr>
        <p:txBody>
          <a:bodyPr>
            <a:normAutofit/>
          </a:bodyPr>
          <a:lstStyle/>
          <a:p>
            <a:pPr marL="742950" indent="-742950">
              <a:spcAft>
                <a:spcPts val="600"/>
              </a:spcAft>
              <a:buFont typeface="+mj-lt"/>
              <a:buAutoNum type="arabicPeriod"/>
            </a:pPr>
            <a:r>
              <a:rPr lang="en-US" sz="3200" dirty="0"/>
              <a:t>Measure dispersion of returns around mean </a:t>
            </a:r>
          </a:p>
          <a:p>
            <a:pPr marL="742950" indent="-742950">
              <a:spcAft>
                <a:spcPts val="600"/>
              </a:spcAft>
              <a:buFont typeface="+mj-lt"/>
              <a:buAutoNum type="arabicPeriod"/>
            </a:pPr>
            <a:r>
              <a:rPr lang="en-US" sz="3200" dirty="0"/>
              <a:t>Use population or sample variance conventions </a:t>
            </a:r>
          </a:p>
          <a:p>
            <a:pPr marL="742950" indent="-742950">
              <a:spcAft>
                <a:spcPts val="600"/>
              </a:spcAft>
              <a:buFont typeface="+mj-lt"/>
              <a:buAutoNum type="arabicPeriod"/>
            </a:pPr>
            <a:r>
              <a:rPr lang="en-US" sz="3200" dirty="0"/>
              <a:t>Volatility underestimates fat‑tail risks </a:t>
            </a:r>
          </a:p>
          <a:p>
            <a:pPr marL="742950" indent="-742950">
              <a:spcAft>
                <a:spcPts val="600"/>
              </a:spcAft>
              <a:buFont typeface="+mj-lt"/>
              <a:buAutoNum type="arabicPeriod"/>
            </a:pPr>
            <a:r>
              <a:rPr lang="en-US" sz="3200" dirty="0"/>
              <a:t>Annualize using √N scaling assumption </a:t>
            </a:r>
          </a:p>
          <a:p>
            <a:pPr marL="742950" indent="-742950">
              <a:spcAft>
                <a:spcPts val="600"/>
              </a:spcAft>
              <a:buFont typeface="+mj-lt"/>
              <a:buAutoNum type="arabicPeriod"/>
            </a:pPr>
            <a:r>
              <a:rPr lang="en-US" sz="3200" dirty="0"/>
              <a:t>Typical equities show 15-25% </a:t>
            </a:r>
            <a:r>
              <a:rPr lang="el-GR" sz="3200" dirty="0"/>
              <a:t>σ </a:t>
            </a:r>
            <a:r>
              <a:rPr lang="en-US" sz="3200" dirty="0"/>
              <a:t>annually</a:t>
            </a:r>
          </a:p>
        </p:txBody>
      </p:sp>
      <p:sp>
        <p:nvSpPr>
          <p:cNvPr id="3" name="Title 2">
            <a:extLst>
              <a:ext uri="{FF2B5EF4-FFF2-40B4-BE49-F238E27FC236}">
                <a16:creationId xmlns:a16="http://schemas.microsoft.com/office/drawing/2014/main" id="{2DEB65DC-F5DB-B818-310D-2C611213214C}"/>
              </a:ext>
            </a:extLst>
          </p:cNvPr>
          <p:cNvSpPr>
            <a:spLocks noGrp="1"/>
          </p:cNvSpPr>
          <p:nvPr>
            <p:ph type="title"/>
          </p:nvPr>
        </p:nvSpPr>
        <p:spPr/>
        <p:txBody>
          <a:bodyPr anchor="b">
            <a:normAutofit fontScale="90000"/>
          </a:bodyPr>
          <a:lstStyle/>
          <a:p>
            <a:r>
              <a:rPr lang="en-US" dirty="0"/>
              <a:t>Variance and Standard Deviation </a:t>
            </a:r>
          </a:p>
        </p:txBody>
      </p:sp>
    </p:spTree>
    <p:extLst>
      <p:ext uri="{BB962C8B-B14F-4D97-AF65-F5344CB8AC3E}">
        <p14:creationId xmlns:p14="http://schemas.microsoft.com/office/powerpoint/2010/main" val="3259688595"/>
      </p:ext>
    </p:extLst>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F020A7-6636-69B7-0AFB-4CA349CB535F}"/>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a:extLst>
                  <a:ext uri="{FF2B5EF4-FFF2-40B4-BE49-F238E27FC236}">
                    <a16:creationId xmlns:a16="http://schemas.microsoft.com/office/drawing/2014/main" id="{A5F4A542-BB49-143F-06CC-8977AF115D9F}"/>
                  </a:ext>
                </a:extLst>
              </p:cNvPr>
              <p:cNvSpPr>
                <a:spLocks noGrp="1"/>
              </p:cNvSpPr>
              <p:nvPr>
                <p:ph type="body" sz="half" idx="1"/>
              </p:nvPr>
            </p:nvSpPr>
            <p:spPr>
              <a:xfrm>
                <a:off x="457200" y="1600200"/>
                <a:ext cx="8077200" cy="4525963"/>
              </a:xfrm>
            </p:spPr>
            <p:txBody>
              <a:bodyPr>
                <a:normAutofit fontScale="77500" lnSpcReduction="20000"/>
              </a:bodyPr>
              <a:lstStyle/>
              <a:p>
                <a:pPr>
                  <a:spcAft>
                    <a:spcPts val="600"/>
                  </a:spcAft>
                </a:pPr>
                <a:r>
                  <a:rPr lang="en-US" sz="2800" dirty="0"/>
                  <a:t>Formula (sample):</a:t>
                </a:r>
              </a:p>
              <a:p>
                <a:pPr marL="457200" lvl="1" indent="0" algn="ctr">
                  <a:spcAft>
                    <a:spcPts val="600"/>
                  </a:spcAft>
                  <a:buNone/>
                </a:pPr>
                <a14:m>
                  <m:oMathPara xmlns:m="http://schemas.openxmlformats.org/officeDocument/2006/math">
                    <m:oMathParaPr>
                      <m:jc m:val="centerGroup"/>
                    </m:oMathParaPr>
                    <m:oMath xmlns:m="http://schemas.openxmlformats.org/officeDocument/2006/math">
                      <m:sSubSup>
                        <m:sSubSupPr>
                          <m:ctrlPr>
                            <a:rPr lang="en-US" i="1" smtClean="0">
                              <a:latin typeface="Cambria Math" panose="02040503050406030204" pitchFamily="18" charset="0"/>
                            </a:rPr>
                          </m:ctrlPr>
                        </m:sSubSupPr>
                        <m:e>
                          <m:r>
                            <m:rPr>
                              <m:nor/>
                            </m:rPr>
                            <a:rPr lang="pt-BR"/>
                            <m:t>σ</m:t>
                          </m:r>
                        </m:e>
                        <m:sub>
                          <m:r>
                            <a:rPr lang="en-US" i="1">
                              <a:latin typeface="Cambria Math" panose="02040503050406030204" pitchFamily="18" charset="0"/>
                            </a:rPr>
                            <m:t>𝑥</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f>
                        <m:fPr>
                          <m:ctrlPr>
                            <a:rPr lang="pt-BR" i="1" smtClean="0">
                              <a:latin typeface="Cambria Math" panose="02040503050406030204" pitchFamily="18" charset="0"/>
                            </a:rPr>
                          </m:ctrlPr>
                        </m:fPr>
                        <m:num>
                          <m:nary>
                            <m:naryPr>
                              <m:chr m:val="∑"/>
                              <m:subHide m:val="on"/>
                              <m:supHide m:val="on"/>
                              <m:ctrlPr>
                                <a:rPr lang="pt-BR" i="1" smtClean="0">
                                  <a:latin typeface="Cambria Math" panose="02040503050406030204" pitchFamily="18" charset="0"/>
                                </a:rPr>
                              </m:ctrlPr>
                            </m:naryPr>
                            <m:sub/>
                            <m:sup/>
                            <m:e>
                              <m:sSup>
                                <m:sSupPr>
                                  <m:ctrlPr>
                                    <a:rPr lang="en-US" b="0" i="1" smtClean="0">
                                      <a:latin typeface="Cambria Math" panose="02040503050406030204" pitchFamily="18" charset="0"/>
                                    </a:rPr>
                                  </m:ctrlPr>
                                </m:sSupPr>
                                <m:e>
                                  <m:d>
                                    <m:dPr>
                                      <m:ctrlPr>
                                        <a:rPr lang="pt-BR" i="1">
                                          <a:latin typeface="Cambria Math" panose="02040503050406030204" pitchFamily="18" charset="0"/>
                                        </a:rPr>
                                      </m:ctrlPr>
                                    </m:dPr>
                                    <m:e>
                                      <m:sSub>
                                        <m:sSubPr>
                                          <m:ctrlPr>
                                            <a:rPr lang="pt-BR"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r>
                                        <a:rPr lang="en-US" i="1">
                                          <a:latin typeface="Cambria Math" panose="02040503050406030204" pitchFamily="18" charset="0"/>
                                        </a:rPr>
                                        <m:t>−</m:t>
                                      </m:r>
                                      <m:acc>
                                        <m:accPr>
                                          <m:chr m:val="̅"/>
                                          <m:ctrlPr>
                                            <a:rPr lang="en-US" i="1">
                                              <a:latin typeface="Cambria Math" panose="02040503050406030204" pitchFamily="18" charset="0"/>
                                            </a:rPr>
                                          </m:ctrlPr>
                                        </m:accPr>
                                        <m:e>
                                          <m:r>
                                            <a:rPr lang="en-US" i="1">
                                              <a:latin typeface="Cambria Math" panose="02040503050406030204" pitchFamily="18" charset="0"/>
                                            </a:rPr>
                                            <m:t>𝑥</m:t>
                                          </m:r>
                                        </m:e>
                                      </m:acc>
                                    </m:e>
                                  </m:d>
                                </m:e>
                                <m:sup>
                                  <m:r>
                                    <a:rPr lang="en-US" b="0" i="1" smtClean="0">
                                      <a:latin typeface="Cambria Math" panose="02040503050406030204" pitchFamily="18" charset="0"/>
                                    </a:rPr>
                                    <m:t>2</m:t>
                                  </m:r>
                                </m:sup>
                              </m:sSup>
                            </m:e>
                          </m:nary>
                        </m:num>
                        <m:den>
                          <m:r>
                            <a:rPr lang="en-US" b="0" i="1" smtClean="0">
                              <a:latin typeface="Cambria Math" panose="02040503050406030204" pitchFamily="18" charset="0"/>
                            </a:rPr>
                            <m:t>𝑛</m:t>
                          </m:r>
                          <m:r>
                            <a:rPr lang="en-US" b="0" i="1" smtClean="0">
                              <a:latin typeface="Cambria Math" panose="02040503050406030204" pitchFamily="18" charset="0"/>
                            </a:rPr>
                            <m:t>−1</m:t>
                          </m:r>
                        </m:den>
                      </m:f>
                    </m:oMath>
                  </m:oMathPara>
                </a14:m>
                <a:endParaRPr lang="en-US" dirty="0"/>
              </a:p>
              <a:p>
                <a:pPr marL="457200" lvl="1" indent="0" algn="ctr">
                  <a:spcAft>
                    <a:spcPts val="600"/>
                  </a:spcAft>
                  <a:buNone/>
                </a:pPr>
                <a14:m>
                  <m:oMathPara xmlns:m="http://schemas.openxmlformats.org/officeDocument/2006/math">
                    <m:oMathParaPr>
                      <m:jc m:val="centerGroup"/>
                    </m:oMathParaPr>
                    <m:oMath xmlns:m="http://schemas.openxmlformats.org/officeDocument/2006/math">
                      <m:sSub>
                        <m:sSubPr>
                          <m:ctrlPr>
                            <a:rPr lang="pt-BR" i="1" smtClean="0">
                              <a:latin typeface="Cambria Math" panose="02040503050406030204" pitchFamily="18" charset="0"/>
                            </a:rPr>
                          </m:ctrlPr>
                        </m:sSubPr>
                        <m:e>
                          <m:r>
                            <m:rPr>
                              <m:nor/>
                            </m:rPr>
                            <a:rPr lang="pt-BR"/>
                            <m:t>σ</m:t>
                          </m:r>
                        </m:e>
                        <m:sub>
                          <m:r>
                            <a:rPr lang="en-US" b="0" i="1" smtClean="0">
                              <a:latin typeface="Cambria Math" panose="02040503050406030204" pitchFamily="18" charset="0"/>
                            </a:rPr>
                            <m:t>𝑥</m:t>
                          </m:r>
                        </m:sub>
                      </m:sSub>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sSubSup>
                            <m:sSubSupPr>
                              <m:ctrlPr>
                                <a:rPr lang="en-US" i="1">
                                  <a:latin typeface="Cambria Math" panose="02040503050406030204" pitchFamily="18" charset="0"/>
                                </a:rPr>
                              </m:ctrlPr>
                            </m:sSubSupPr>
                            <m:e>
                              <m:r>
                                <m:rPr>
                                  <m:nor/>
                                </m:rPr>
                                <a:rPr lang="pt-BR"/>
                                <m:t>σ</m:t>
                              </m:r>
                            </m:e>
                            <m:sub>
                              <m:r>
                                <a:rPr lang="en-US" i="1">
                                  <a:latin typeface="Cambria Math" panose="02040503050406030204" pitchFamily="18" charset="0"/>
                                </a:rPr>
                                <m:t>𝑥</m:t>
                              </m:r>
                            </m:sub>
                            <m:sup>
                              <m:r>
                                <a:rPr lang="en-US" i="1">
                                  <a:latin typeface="Cambria Math" panose="02040503050406030204" pitchFamily="18" charset="0"/>
                                </a:rPr>
                                <m:t>2</m:t>
                              </m:r>
                            </m:sup>
                          </m:sSubSup>
                        </m:e>
                      </m:rad>
                    </m:oMath>
                  </m:oMathPara>
                </a14:m>
                <a:endParaRPr lang="en-US" dirty="0"/>
              </a:p>
              <a:p>
                <a:pPr>
                  <a:spcAft>
                    <a:spcPts val="600"/>
                  </a:spcAft>
                </a:pPr>
                <a:r>
                  <a:rPr lang="en-US" sz="2800" dirty="0"/>
                  <a:t>Example: A stock has returned 6%, 12%, and 8%</a:t>
                </a:r>
              </a:p>
              <a:p>
                <a:pPr>
                  <a:spcAft>
                    <a:spcPts val="600"/>
                  </a:spcAft>
                </a:pPr>
                <a:endParaRPr lang="en-US" sz="2800" dirty="0"/>
              </a:p>
              <a:p>
                <a:pPr marL="457200" lvl="1" indent="0" algn="ctr">
                  <a:spcAft>
                    <a:spcPts val="600"/>
                  </a:spcAft>
                  <a:buNone/>
                </a:pPr>
                <a14:m>
                  <m:oMathPara xmlns:m="http://schemas.openxmlformats.org/officeDocument/2006/math">
                    <m:oMathParaPr>
                      <m:jc m:val="centerGroup"/>
                    </m:oMathParaPr>
                    <m:oMath xmlns:m="http://schemas.openxmlformats.org/officeDocument/2006/math">
                      <m:sSubSup>
                        <m:sSubSupPr>
                          <m:ctrlPr>
                            <a:rPr lang="en-US" sz="2600" i="1">
                              <a:latin typeface="Cambria Math" panose="02040503050406030204" pitchFamily="18" charset="0"/>
                            </a:rPr>
                          </m:ctrlPr>
                        </m:sSubSupPr>
                        <m:e>
                          <m:r>
                            <m:rPr>
                              <m:nor/>
                            </m:rPr>
                            <a:rPr lang="pt-BR" sz="2600"/>
                            <m:t>σ</m:t>
                          </m:r>
                        </m:e>
                        <m:sub>
                          <m:r>
                            <a:rPr lang="en-US" sz="2600" i="1">
                              <a:latin typeface="Cambria Math" panose="02040503050406030204" pitchFamily="18" charset="0"/>
                            </a:rPr>
                            <m:t>𝑥</m:t>
                          </m:r>
                        </m:sub>
                        <m:sup>
                          <m:r>
                            <a:rPr lang="en-US" sz="2600" i="1">
                              <a:latin typeface="Cambria Math" panose="02040503050406030204" pitchFamily="18" charset="0"/>
                            </a:rPr>
                            <m:t>2</m:t>
                          </m:r>
                        </m:sup>
                      </m:sSubSup>
                      <m:r>
                        <a:rPr lang="en-US" sz="2600" i="1">
                          <a:latin typeface="Cambria Math" panose="02040503050406030204" pitchFamily="18" charset="0"/>
                        </a:rPr>
                        <m:t>=</m:t>
                      </m:r>
                      <m:f>
                        <m:fPr>
                          <m:ctrlPr>
                            <a:rPr lang="pt-BR" sz="2600" i="1">
                              <a:latin typeface="Cambria Math" panose="02040503050406030204" pitchFamily="18" charset="0"/>
                            </a:rPr>
                          </m:ctrlPr>
                        </m:fPr>
                        <m:num>
                          <m:sSup>
                            <m:sSupPr>
                              <m:ctrlPr>
                                <a:rPr lang="pt-BR" sz="2600" i="1" smtClean="0">
                                  <a:latin typeface="Cambria Math" panose="02040503050406030204" pitchFamily="18" charset="0"/>
                                </a:rPr>
                              </m:ctrlPr>
                            </m:sSupPr>
                            <m:e>
                              <m:d>
                                <m:dPr>
                                  <m:ctrlPr>
                                    <a:rPr lang="pt-BR" sz="2600" i="1">
                                      <a:latin typeface="Cambria Math" panose="02040503050406030204" pitchFamily="18" charset="0"/>
                                    </a:rPr>
                                  </m:ctrlPr>
                                </m:dPr>
                                <m:e>
                                  <m:r>
                                    <a:rPr lang="en-US" sz="2600" i="1">
                                      <a:latin typeface="Cambria Math" panose="02040503050406030204" pitchFamily="18" charset="0"/>
                                    </a:rPr>
                                    <m:t>0.06−0.0867</m:t>
                                  </m:r>
                                </m:e>
                              </m:d>
                            </m:e>
                            <m:sup>
                              <m:r>
                                <a:rPr lang="en-US" sz="2600" b="0" i="1" smtClean="0">
                                  <a:latin typeface="Cambria Math" panose="02040503050406030204" pitchFamily="18" charset="0"/>
                                </a:rPr>
                                <m:t>2</m:t>
                              </m:r>
                            </m:sup>
                          </m:sSup>
                          <m:r>
                            <a:rPr lang="en-US" sz="2600" b="0" i="1" smtClean="0">
                              <a:latin typeface="Cambria Math" panose="02040503050406030204" pitchFamily="18" charset="0"/>
                            </a:rPr>
                            <m:t>+</m:t>
                          </m:r>
                          <m:sSup>
                            <m:sSupPr>
                              <m:ctrlPr>
                                <a:rPr lang="pt-BR" sz="2600" i="1">
                                  <a:latin typeface="Cambria Math" panose="02040503050406030204" pitchFamily="18" charset="0"/>
                                </a:rPr>
                              </m:ctrlPr>
                            </m:sSupPr>
                            <m:e>
                              <m:d>
                                <m:dPr>
                                  <m:ctrlPr>
                                    <a:rPr lang="pt-BR" sz="2600" i="1">
                                      <a:latin typeface="Cambria Math" panose="02040503050406030204" pitchFamily="18" charset="0"/>
                                    </a:rPr>
                                  </m:ctrlPr>
                                </m:dPr>
                                <m:e>
                                  <m:r>
                                    <a:rPr lang="en-US" sz="2600" i="1">
                                      <a:latin typeface="Cambria Math" panose="02040503050406030204" pitchFamily="18" charset="0"/>
                                    </a:rPr>
                                    <m:t>0.12−0.0867</m:t>
                                  </m:r>
                                </m:e>
                              </m:d>
                            </m:e>
                            <m:sup>
                              <m:r>
                                <a:rPr lang="en-US" sz="2600" i="1">
                                  <a:latin typeface="Cambria Math" panose="02040503050406030204" pitchFamily="18" charset="0"/>
                                </a:rPr>
                                <m:t>2</m:t>
                              </m:r>
                            </m:sup>
                          </m:sSup>
                          <m:r>
                            <a:rPr lang="en-US" sz="2600" b="0" i="1" smtClean="0">
                              <a:latin typeface="Cambria Math" panose="02040503050406030204" pitchFamily="18" charset="0"/>
                            </a:rPr>
                            <m:t>+</m:t>
                          </m:r>
                          <m:sSup>
                            <m:sSupPr>
                              <m:ctrlPr>
                                <a:rPr lang="pt-BR" sz="2600" i="1">
                                  <a:latin typeface="Cambria Math" panose="02040503050406030204" pitchFamily="18" charset="0"/>
                                </a:rPr>
                              </m:ctrlPr>
                            </m:sSupPr>
                            <m:e>
                              <m:d>
                                <m:dPr>
                                  <m:ctrlPr>
                                    <a:rPr lang="pt-BR" sz="2600" i="1">
                                      <a:latin typeface="Cambria Math" panose="02040503050406030204" pitchFamily="18" charset="0"/>
                                    </a:rPr>
                                  </m:ctrlPr>
                                </m:dPr>
                                <m:e>
                                  <m:r>
                                    <a:rPr lang="en-US" sz="2600" i="1">
                                      <a:latin typeface="Cambria Math" panose="02040503050406030204" pitchFamily="18" charset="0"/>
                                    </a:rPr>
                                    <m:t>0.08−0.0867</m:t>
                                  </m:r>
                                </m:e>
                              </m:d>
                            </m:e>
                            <m:sup>
                              <m:r>
                                <a:rPr lang="en-US" sz="2600" i="1">
                                  <a:latin typeface="Cambria Math" panose="02040503050406030204" pitchFamily="18" charset="0"/>
                                </a:rPr>
                                <m:t>2</m:t>
                              </m:r>
                            </m:sup>
                          </m:sSup>
                        </m:num>
                        <m:den>
                          <m:r>
                            <a:rPr lang="en-US" sz="2600" b="0" i="1" smtClean="0">
                              <a:latin typeface="Cambria Math" panose="02040503050406030204" pitchFamily="18" charset="0"/>
                            </a:rPr>
                            <m:t>2</m:t>
                          </m:r>
                        </m:den>
                      </m:f>
                      <m:r>
                        <a:rPr lang="en-US" sz="2600" i="1">
                          <a:latin typeface="Cambria Math" panose="02040503050406030204" pitchFamily="18" charset="0"/>
                        </a:rPr>
                        <m:t>=</m:t>
                      </m:r>
                      <m:r>
                        <a:rPr lang="en-US" sz="2600" b="1" i="1" smtClean="0">
                          <a:solidFill>
                            <a:srgbClr val="FF0000"/>
                          </a:solidFill>
                          <a:latin typeface="Cambria Math" panose="02040503050406030204" pitchFamily="18" charset="0"/>
                        </a:rPr>
                        <m:t>𝟎</m:t>
                      </m:r>
                      <m:r>
                        <a:rPr lang="en-US" sz="2600" b="1" i="1" smtClean="0">
                          <a:solidFill>
                            <a:srgbClr val="FF0000"/>
                          </a:solidFill>
                          <a:latin typeface="Cambria Math" panose="02040503050406030204" pitchFamily="18" charset="0"/>
                        </a:rPr>
                        <m:t>.</m:t>
                      </m:r>
                      <m:r>
                        <a:rPr lang="en-US" sz="2600" b="1" i="1" smtClean="0">
                          <a:solidFill>
                            <a:srgbClr val="FF0000"/>
                          </a:solidFill>
                          <a:latin typeface="Cambria Math" panose="02040503050406030204" pitchFamily="18" charset="0"/>
                        </a:rPr>
                        <m:t>𝟎𝟎𝟎𝟗𝟑𝟑</m:t>
                      </m:r>
                    </m:oMath>
                  </m:oMathPara>
                </a14:m>
                <a:endParaRPr lang="en-US" sz="2600" b="1" i="1" dirty="0">
                  <a:solidFill>
                    <a:srgbClr val="FF0000"/>
                  </a:solidFill>
                  <a:latin typeface="Cambria Math" panose="02040503050406030204" pitchFamily="18" charset="0"/>
                </a:endParaRPr>
              </a:p>
              <a:p>
                <a:pPr marL="457200" lvl="1" indent="0" algn="ctr">
                  <a:spcAft>
                    <a:spcPts val="600"/>
                  </a:spcAft>
                  <a:buNone/>
                </a:pPr>
                <a14:m>
                  <m:oMathPara xmlns:m="http://schemas.openxmlformats.org/officeDocument/2006/math">
                    <m:oMathParaPr>
                      <m:jc m:val="centerGroup"/>
                    </m:oMathParaPr>
                    <m:oMath xmlns:m="http://schemas.openxmlformats.org/officeDocument/2006/math">
                      <m:sSub>
                        <m:sSubPr>
                          <m:ctrlPr>
                            <a:rPr lang="pt-BR" sz="2600" i="1">
                              <a:latin typeface="Cambria Math" panose="02040503050406030204" pitchFamily="18" charset="0"/>
                            </a:rPr>
                          </m:ctrlPr>
                        </m:sSubPr>
                        <m:e>
                          <m:r>
                            <m:rPr>
                              <m:nor/>
                            </m:rPr>
                            <a:rPr lang="pt-BR" sz="2600"/>
                            <m:t>σ</m:t>
                          </m:r>
                        </m:e>
                        <m:sub>
                          <m:r>
                            <a:rPr lang="en-US" sz="2600" i="1">
                              <a:latin typeface="Cambria Math" panose="02040503050406030204" pitchFamily="18" charset="0"/>
                            </a:rPr>
                            <m:t>𝑥</m:t>
                          </m:r>
                        </m:sub>
                      </m:sSub>
                      <m:r>
                        <a:rPr lang="en-US" sz="2600" i="1">
                          <a:latin typeface="Cambria Math" panose="02040503050406030204" pitchFamily="18" charset="0"/>
                        </a:rPr>
                        <m:t>=</m:t>
                      </m:r>
                      <m:rad>
                        <m:radPr>
                          <m:degHide m:val="on"/>
                          <m:ctrlPr>
                            <a:rPr lang="en-US" sz="2600" i="1">
                              <a:latin typeface="Cambria Math" panose="02040503050406030204" pitchFamily="18" charset="0"/>
                            </a:rPr>
                          </m:ctrlPr>
                        </m:radPr>
                        <m:deg/>
                        <m:e>
                          <m:r>
                            <a:rPr lang="en-US" sz="2600" b="0" i="1" smtClean="0">
                              <a:latin typeface="Cambria Math" panose="02040503050406030204" pitchFamily="18" charset="0"/>
                            </a:rPr>
                            <m:t>0.000933</m:t>
                          </m:r>
                        </m:e>
                      </m:rad>
                      <m:r>
                        <a:rPr lang="en-US" sz="2600" i="1">
                          <a:latin typeface="Cambria Math" panose="02040503050406030204" pitchFamily="18" charset="0"/>
                        </a:rPr>
                        <m:t>=</m:t>
                      </m:r>
                      <m:r>
                        <a:rPr lang="en-US" sz="2600" b="1" i="1" smtClean="0">
                          <a:solidFill>
                            <a:srgbClr val="FF0000"/>
                          </a:solidFill>
                          <a:latin typeface="Cambria Math" panose="02040503050406030204" pitchFamily="18" charset="0"/>
                        </a:rPr>
                        <m:t>𝟑</m:t>
                      </m:r>
                      <m:r>
                        <a:rPr lang="en-US" sz="2600" b="1" i="1" smtClean="0">
                          <a:solidFill>
                            <a:srgbClr val="FF0000"/>
                          </a:solidFill>
                          <a:latin typeface="Cambria Math" panose="02040503050406030204" pitchFamily="18" charset="0"/>
                        </a:rPr>
                        <m:t>.</m:t>
                      </m:r>
                      <m:r>
                        <a:rPr lang="en-US" sz="2600" b="1" i="1" smtClean="0">
                          <a:solidFill>
                            <a:srgbClr val="FF0000"/>
                          </a:solidFill>
                          <a:latin typeface="Cambria Math" panose="02040503050406030204" pitchFamily="18" charset="0"/>
                        </a:rPr>
                        <m:t>𝟎𝟔</m:t>
                      </m:r>
                      <m:r>
                        <a:rPr lang="en-US" sz="2600" b="1" i="1">
                          <a:solidFill>
                            <a:srgbClr val="FF0000"/>
                          </a:solidFill>
                          <a:latin typeface="Cambria Math" panose="02040503050406030204" pitchFamily="18" charset="0"/>
                        </a:rPr>
                        <m:t>%</m:t>
                      </m:r>
                    </m:oMath>
                  </m:oMathPara>
                </a14:m>
                <a:endParaRPr lang="en-US" sz="2600" dirty="0"/>
              </a:p>
              <a:p>
                <a:pPr marL="457200" lvl="1" indent="0" algn="ctr">
                  <a:spcAft>
                    <a:spcPts val="600"/>
                  </a:spcAft>
                  <a:buNone/>
                </a:pPr>
                <a:endParaRPr lang="en-US" sz="2800" dirty="0"/>
              </a:p>
            </p:txBody>
          </p:sp>
        </mc:Choice>
        <mc:Fallback>
          <p:sp>
            <p:nvSpPr>
              <p:cNvPr id="2" name="Text Placeholder 1">
                <a:extLst>
                  <a:ext uri="{FF2B5EF4-FFF2-40B4-BE49-F238E27FC236}">
                    <a16:creationId xmlns:a16="http://schemas.microsoft.com/office/drawing/2014/main" id="{A5F4A542-BB49-143F-06CC-8977AF115D9F}"/>
                  </a:ext>
                </a:extLst>
              </p:cNvPr>
              <p:cNvSpPr>
                <a:spLocks noGrp="1" noRot="1" noChangeAspect="1" noMove="1" noResize="1" noEditPoints="1" noAdjustHandles="1" noChangeArrowheads="1" noChangeShapeType="1" noTextEdit="1"/>
              </p:cNvSpPr>
              <p:nvPr>
                <p:ph type="body" sz="half" idx="1"/>
              </p:nvPr>
            </p:nvSpPr>
            <p:spPr>
              <a:xfrm>
                <a:off x="457200" y="1600200"/>
                <a:ext cx="8077200" cy="4525963"/>
              </a:xfrm>
              <a:blipFill>
                <a:blip r:embed="rId2"/>
                <a:stretch>
                  <a:fillRect l="-830" t="-2291"/>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8313E151-6D68-202E-532C-5510A2FA15BE}"/>
              </a:ext>
            </a:extLst>
          </p:cNvPr>
          <p:cNvSpPr>
            <a:spLocks noGrp="1"/>
          </p:cNvSpPr>
          <p:nvPr>
            <p:ph type="title"/>
          </p:nvPr>
        </p:nvSpPr>
        <p:spPr/>
        <p:txBody>
          <a:bodyPr anchor="b">
            <a:normAutofit fontScale="90000"/>
          </a:bodyPr>
          <a:lstStyle/>
          <a:p>
            <a:r>
              <a:rPr lang="en-US" dirty="0"/>
              <a:t>Variance and Standard Deviation: Notes </a:t>
            </a:r>
          </a:p>
        </p:txBody>
      </p:sp>
    </p:spTree>
    <p:extLst>
      <p:ext uri="{BB962C8B-B14F-4D97-AF65-F5344CB8AC3E}">
        <p14:creationId xmlns:p14="http://schemas.microsoft.com/office/powerpoint/2010/main" val="2393950124"/>
      </p:ext>
    </p:extLst>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3C23B4A-1C20-590F-8A2E-6C2D5DCDBDE9}"/>
              </a:ext>
            </a:extLst>
          </p:cNvPr>
          <p:cNvSpPr>
            <a:spLocks noGrp="1"/>
          </p:cNvSpPr>
          <p:nvPr>
            <p:ph type="body" sz="half" idx="1"/>
          </p:nvPr>
        </p:nvSpPr>
        <p:spPr>
          <a:xfrm>
            <a:off x="457200" y="1600200"/>
            <a:ext cx="8077200" cy="4525963"/>
          </a:xfrm>
        </p:spPr>
        <p:txBody>
          <a:bodyPr>
            <a:normAutofit fontScale="92500"/>
          </a:bodyPr>
          <a:lstStyle/>
          <a:p>
            <a:pPr marL="742950" indent="-742950">
              <a:lnSpc>
                <a:spcPct val="150000"/>
              </a:lnSpc>
              <a:spcAft>
                <a:spcPts val="600"/>
              </a:spcAft>
              <a:buFont typeface="+mj-lt"/>
              <a:buAutoNum type="arabicPeriod"/>
            </a:pPr>
            <a:r>
              <a:rPr lang="en-US" dirty="0"/>
              <a:t>Return Metrics</a:t>
            </a:r>
          </a:p>
          <a:p>
            <a:pPr marL="742950" indent="-742950">
              <a:lnSpc>
                <a:spcPct val="150000"/>
              </a:lnSpc>
              <a:spcAft>
                <a:spcPts val="600"/>
              </a:spcAft>
              <a:buFont typeface="+mj-lt"/>
              <a:buAutoNum type="arabicPeriod"/>
            </a:pPr>
            <a:r>
              <a:rPr lang="en-US" dirty="0"/>
              <a:t>Risk Metrics</a:t>
            </a:r>
          </a:p>
          <a:p>
            <a:pPr marL="742950" indent="-742950">
              <a:lnSpc>
                <a:spcPct val="150000"/>
              </a:lnSpc>
              <a:spcAft>
                <a:spcPts val="600"/>
              </a:spcAft>
              <a:buFont typeface="+mj-lt"/>
              <a:buAutoNum type="arabicPeriod"/>
            </a:pPr>
            <a:r>
              <a:rPr lang="en-US" dirty="0"/>
              <a:t>Risk‑Adjusted Performance</a:t>
            </a:r>
          </a:p>
          <a:p>
            <a:pPr marL="742950" indent="-742950">
              <a:lnSpc>
                <a:spcPct val="150000"/>
              </a:lnSpc>
              <a:spcAft>
                <a:spcPts val="600"/>
              </a:spcAft>
              <a:buFont typeface="+mj-lt"/>
              <a:buAutoNum type="arabicPeriod"/>
            </a:pPr>
            <a:r>
              <a:rPr lang="en-US" dirty="0"/>
              <a:t>Hands-On Friday: Using AI to Measure Risk, Return &amp; Performance</a:t>
            </a:r>
          </a:p>
        </p:txBody>
      </p:sp>
      <p:sp>
        <p:nvSpPr>
          <p:cNvPr id="3" name="Title 2">
            <a:extLst>
              <a:ext uri="{FF2B5EF4-FFF2-40B4-BE49-F238E27FC236}">
                <a16:creationId xmlns:a16="http://schemas.microsoft.com/office/drawing/2014/main" id="{2BB7EE01-8F96-F343-E44F-91D7E28A019E}"/>
              </a:ext>
            </a:extLst>
          </p:cNvPr>
          <p:cNvSpPr>
            <a:spLocks noGrp="1"/>
          </p:cNvSpPr>
          <p:nvPr>
            <p:ph type="title"/>
          </p:nvPr>
        </p:nvSpPr>
        <p:spPr/>
        <p:txBody>
          <a:bodyPr anchor="b">
            <a:normAutofit/>
          </a:bodyPr>
          <a:lstStyle/>
          <a:p>
            <a:r>
              <a:rPr lang="en-US" dirty="0"/>
              <a:t>Overview</a:t>
            </a:r>
          </a:p>
        </p:txBody>
      </p:sp>
    </p:spTree>
    <p:extLst>
      <p:ext uri="{BB962C8B-B14F-4D97-AF65-F5344CB8AC3E}">
        <p14:creationId xmlns:p14="http://schemas.microsoft.com/office/powerpoint/2010/main" val="3911203781"/>
      </p:ext>
    </p:extLst>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DED35-A77C-34D2-0106-9F18958737C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6D87DEC9-9BA9-B18D-C975-971F8E08E208}"/>
              </a:ext>
            </a:extLst>
          </p:cNvPr>
          <p:cNvSpPr>
            <a:spLocks noGrp="1"/>
          </p:cNvSpPr>
          <p:nvPr>
            <p:ph type="body" sz="half" idx="1"/>
          </p:nvPr>
        </p:nvSpPr>
        <p:spPr>
          <a:xfrm>
            <a:off x="457200" y="1600200"/>
            <a:ext cx="8077200" cy="4525963"/>
          </a:xfrm>
        </p:spPr>
        <p:txBody>
          <a:bodyPr>
            <a:normAutofit/>
          </a:bodyPr>
          <a:lstStyle/>
          <a:p>
            <a:pPr marL="742950" indent="-742950">
              <a:spcAft>
                <a:spcPts val="600"/>
              </a:spcAft>
              <a:buFont typeface="+mj-lt"/>
              <a:buAutoNum type="arabicPeriod"/>
            </a:pPr>
            <a:r>
              <a:rPr lang="en-US" sz="3200" dirty="0"/>
              <a:t>How two asset returns move together</a:t>
            </a:r>
          </a:p>
          <a:p>
            <a:pPr marL="1143000" lvl="1" indent="-742950">
              <a:spcAft>
                <a:spcPts val="600"/>
              </a:spcAft>
            </a:pPr>
            <a:r>
              <a:rPr lang="en-US" dirty="0"/>
              <a:t>Positive together, negative oppositely</a:t>
            </a:r>
          </a:p>
          <a:p>
            <a:pPr marL="1143000" lvl="1" indent="-742950">
              <a:spcAft>
                <a:spcPts val="600"/>
              </a:spcAft>
            </a:pPr>
            <a:r>
              <a:rPr lang="en-US" dirty="0"/>
              <a:t>Magnitude strength of co-movement; sign direction</a:t>
            </a:r>
          </a:p>
          <a:p>
            <a:pPr marL="742950" indent="-742950">
              <a:spcAft>
                <a:spcPts val="600"/>
              </a:spcAft>
              <a:buFont typeface="+mj-lt"/>
              <a:buAutoNum type="arabicPeriod"/>
            </a:pPr>
            <a:r>
              <a:rPr lang="en-US" sz="3200" dirty="0"/>
              <a:t>Central to portfolio variance and diversification</a:t>
            </a:r>
          </a:p>
          <a:p>
            <a:pPr marL="742950" indent="-742950">
              <a:spcAft>
                <a:spcPts val="600"/>
              </a:spcAft>
              <a:buFont typeface="+mj-lt"/>
              <a:buAutoNum type="arabicPeriod"/>
            </a:pPr>
            <a:r>
              <a:rPr lang="en-US" sz="3200" dirty="0"/>
              <a:t>Sensitive to scale and units</a:t>
            </a:r>
          </a:p>
        </p:txBody>
      </p:sp>
      <p:sp>
        <p:nvSpPr>
          <p:cNvPr id="3" name="Title 2">
            <a:extLst>
              <a:ext uri="{FF2B5EF4-FFF2-40B4-BE49-F238E27FC236}">
                <a16:creationId xmlns:a16="http://schemas.microsoft.com/office/drawing/2014/main" id="{32E16200-B392-8C6C-1CC6-D97B119A4BBC}"/>
              </a:ext>
            </a:extLst>
          </p:cNvPr>
          <p:cNvSpPr>
            <a:spLocks noGrp="1"/>
          </p:cNvSpPr>
          <p:nvPr>
            <p:ph type="title"/>
          </p:nvPr>
        </p:nvSpPr>
        <p:spPr/>
        <p:txBody>
          <a:bodyPr anchor="b">
            <a:normAutofit/>
          </a:bodyPr>
          <a:lstStyle/>
          <a:p>
            <a:r>
              <a:rPr lang="en-US" dirty="0"/>
              <a:t>Covariance</a:t>
            </a:r>
          </a:p>
        </p:txBody>
      </p:sp>
    </p:spTree>
    <p:extLst>
      <p:ext uri="{BB962C8B-B14F-4D97-AF65-F5344CB8AC3E}">
        <p14:creationId xmlns:p14="http://schemas.microsoft.com/office/powerpoint/2010/main" val="3691938289"/>
      </p:ext>
    </p:extLst>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3661C-D4A7-B3B9-DBC4-A7BC7EE42932}"/>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a:extLst>
                  <a:ext uri="{FF2B5EF4-FFF2-40B4-BE49-F238E27FC236}">
                    <a16:creationId xmlns:a16="http://schemas.microsoft.com/office/drawing/2014/main" id="{CD7370F9-004E-774E-A85E-9A2E603C7409}"/>
                  </a:ext>
                </a:extLst>
              </p:cNvPr>
              <p:cNvSpPr>
                <a:spLocks noGrp="1"/>
              </p:cNvSpPr>
              <p:nvPr>
                <p:ph type="body" sz="half" idx="1"/>
              </p:nvPr>
            </p:nvSpPr>
            <p:spPr>
              <a:xfrm>
                <a:off x="457200" y="1600200"/>
                <a:ext cx="8077200" cy="4525963"/>
              </a:xfrm>
            </p:spPr>
            <p:txBody>
              <a:bodyPr>
                <a:normAutofit fontScale="32500" lnSpcReduction="20000"/>
              </a:bodyPr>
              <a:lstStyle/>
              <a:p>
                <a:pPr>
                  <a:spcAft>
                    <a:spcPts val="600"/>
                  </a:spcAft>
                </a:pPr>
                <a:r>
                  <a:rPr lang="en-US" sz="7400" dirty="0"/>
                  <a:t>Formula</a:t>
                </a:r>
                <a:r>
                  <a:rPr lang="en-US" sz="8000" dirty="0"/>
                  <a:t> (sample): </a:t>
                </a:r>
                <a:endParaRPr lang="en-US" sz="7400" dirty="0"/>
              </a:p>
              <a:p>
                <a:pPr marL="457200" lvl="1" indent="0">
                  <a:spcAft>
                    <a:spcPts val="600"/>
                  </a:spcAft>
                  <a:buNone/>
                </a:pPr>
                <a14:m>
                  <m:oMathPara xmlns:m="http://schemas.openxmlformats.org/officeDocument/2006/math">
                    <m:oMathParaPr>
                      <m:jc m:val="centerGroup"/>
                    </m:oMathParaPr>
                    <m:oMath xmlns:m="http://schemas.openxmlformats.org/officeDocument/2006/math">
                      <m:sSub>
                        <m:sSubPr>
                          <m:ctrlPr>
                            <a:rPr lang="pt-BR" sz="7400" i="1" smtClean="0">
                              <a:latin typeface="Cambria Math" panose="02040503050406030204" pitchFamily="18" charset="0"/>
                            </a:rPr>
                          </m:ctrlPr>
                        </m:sSubPr>
                        <m:e>
                          <m:r>
                            <m:rPr>
                              <m:nor/>
                            </m:rPr>
                            <a:rPr lang="pt-BR" sz="7400"/>
                            <m:t>σ</m:t>
                          </m:r>
                        </m:e>
                        <m:sub>
                          <m:r>
                            <a:rPr lang="en-US" sz="7400" b="0" i="1" smtClean="0">
                              <a:latin typeface="Cambria Math" panose="02040503050406030204" pitchFamily="18" charset="0"/>
                            </a:rPr>
                            <m:t>𝑥</m:t>
                          </m:r>
                          <m:r>
                            <a:rPr lang="en-US" sz="7400" b="0" i="1" smtClean="0">
                              <a:latin typeface="Cambria Math" panose="02040503050406030204" pitchFamily="18" charset="0"/>
                            </a:rPr>
                            <m:t>,</m:t>
                          </m:r>
                          <m:r>
                            <a:rPr lang="en-US" sz="7400" b="0" i="1" smtClean="0">
                              <a:latin typeface="Cambria Math" panose="02040503050406030204" pitchFamily="18" charset="0"/>
                            </a:rPr>
                            <m:t>𝑦</m:t>
                          </m:r>
                        </m:sub>
                      </m:sSub>
                      <m:r>
                        <m:rPr>
                          <m:nor/>
                        </m:rPr>
                        <a:rPr lang="pt-BR" sz="7400"/>
                        <m:t>=</m:t>
                      </m:r>
                      <m:f>
                        <m:fPr>
                          <m:ctrlPr>
                            <a:rPr lang="pt-BR" sz="7400" i="1" smtClean="0">
                              <a:latin typeface="Cambria Math" panose="02040503050406030204" pitchFamily="18" charset="0"/>
                            </a:rPr>
                          </m:ctrlPr>
                        </m:fPr>
                        <m:num>
                          <m:nary>
                            <m:naryPr>
                              <m:chr m:val="∑"/>
                              <m:subHide m:val="on"/>
                              <m:supHide m:val="on"/>
                              <m:ctrlPr>
                                <a:rPr lang="pt-BR" sz="7400" i="1" smtClean="0">
                                  <a:latin typeface="Cambria Math" panose="02040503050406030204" pitchFamily="18" charset="0"/>
                                </a:rPr>
                              </m:ctrlPr>
                            </m:naryPr>
                            <m:sub/>
                            <m:sup/>
                            <m:e>
                              <m:d>
                                <m:dPr>
                                  <m:ctrlPr>
                                    <a:rPr lang="pt-BR" sz="7400" i="1">
                                      <a:latin typeface="Cambria Math" panose="02040503050406030204" pitchFamily="18" charset="0"/>
                                    </a:rPr>
                                  </m:ctrlPr>
                                </m:dPr>
                                <m:e>
                                  <m:sSub>
                                    <m:sSubPr>
                                      <m:ctrlPr>
                                        <a:rPr lang="pt-BR" sz="7400" i="1">
                                          <a:latin typeface="Cambria Math" panose="02040503050406030204" pitchFamily="18" charset="0"/>
                                        </a:rPr>
                                      </m:ctrlPr>
                                    </m:sSubPr>
                                    <m:e>
                                      <m:r>
                                        <a:rPr lang="en-US" sz="7400" i="1">
                                          <a:latin typeface="Cambria Math" panose="02040503050406030204" pitchFamily="18" charset="0"/>
                                        </a:rPr>
                                        <m:t>𝑥</m:t>
                                      </m:r>
                                    </m:e>
                                    <m:sub>
                                      <m:r>
                                        <a:rPr lang="en-US" sz="7400" i="1">
                                          <a:latin typeface="Cambria Math" panose="02040503050406030204" pitchFamily="18" charset="0"/>
                                        </a:rPr>
                                        <m:t>𝑖</m:t>
                                      </m:r>
                                    </m:sub>
                                  </m:sSub>
                                  <m:r>
                                    <a:rPr lang="en-US" sz="7400" i="1">
                                      <a:latin typeface="Cambria Math" panose="02040503050406030204" pitchFamily="18" charset="0"/>
                                    </a:rPr>
                                    <m:t>−</m:t>
                                  </m:r>
                                  <m:acc>
                                    <m:accPr>
                                      <m:chr m:val="̅"/>
                                      <m:ctrlPr>
                                        <a:rPr lang="en-US" sz="7400" i="1">
                                          <a:latin typeface="Cambria Math" panose="02040503050406030204" pitchFamily="18" charset="0"/>
                                        </a:rPr>
                                      </m:ctrlPr>
                                    </m:accPr>
                                    <m:e>
                                      <m:r>
                                        <a:rPr lang="en-US" sz="7400" i="1">
                                          <a:latin typeface="Cambria Math" panose="02040503050406030204" pitchFamily="18" charset="0"/>
                                        </a:rPr>
                                        <m:t>𝑥</m:t>
                                      </m:r>
                                    </m:e>
                                  </m:acc>
                                </m:e>
                              </m:d>
                              <m:d>
                                <m:dPr>
                                  <m:ctrlPr>
                                    <a:rPr lang="pt-BR" sz="7400" i="1" smtClean="0">
                                      <a:latin typeface="Cambria Math" panose="02040503050406030204" pitchFamily="18" charset="0"/>
                                    </a:rPr>
                                  </m:ctrlPr>
                                </m:dPr>
                                <m:e>
                                  <m:sSub>
                                    <m:sSubPr>
                                      <m:ctrlPr>
                                        <a:rPr lang="pt-BR" sz="7400" i="1" smtClean="0">
                                          <a:latin typeface="Cambria Math" panose="02040503050406030204" pitchFamily="18" charset="0"/>
                                        </a:rPr>
                                      </m:ctrlPr>
                                    </m:sSubPr>
                                    <m:e>
                                      <m:r>
                                        <a:rPr lang="en-US" sz="7400" b="0" i="1" smtClean="0">
                                          <a:latin typeface="Cambria Math" panose="02040503050406030204" pitchFamily="18" charset="0"/>
                                        </a:rPr>
                                        <m:t>𝑦</m:t>
                                      </m:r>
                                    </m:e>
                                    <m:sub>
                                      <m:r>
                                        <a:rPr lang="en-US" sz="7400" b="0" i="1" smtClean="0">
                                          <a:latin typeface="Cambria Math" panose="02040503050406030204" pitchFamily="18" charset="0"/>
                                        </a:rPr>
                                        <m:t>𝑖</m:t>
                                      </m:r>
                                    </m:sub>
                                  </m:sSub>
                                  <m:r>
                                    <a:rPr lang="en-US" sz="7400" b="0" i="1" smtClean="0">
                                      <a:latin typeface="Cambria Math" panose="02040503050406030204" pitchFamily="18" charset="0"/>
                                    </a:rPr>
                                    <m:t>−</m:t>
                                  </m:r>
                                  <m:acc>
                                    <m:accPr>
                                      <m:chr m:val="̅"/>
                                      <m:ctrlPr>
                                        <a:rPr lang="en-US" sz="7400" b="0" i="1" smtClean="0">
                                          <a:latin typeface="Cambria Math" panose="02040503050406030204" pitchFamily="18" charset="0"/>
                                        </a:rPr>
                                      </m:ctrlPr>
                                    </m:accPr>
                                    <m:e>
                                      <m:r>
                                        <a:rPr lang="en-US" sz="7400" b="0" i="1" smtClean="0">
                                          <a:latin typeface="Cambria Math" panose="02040503050406030204" pitchFamily="18" charset="0"/>
                                        </a:rPr>
                                        <m:t>𝑦</m:t>
                                      </m:r>
                                    </m:e>
                                  </m:acc>
                                </m:e>
                              </m:d>
                            </m:e>
                          </m:nary>
                        </m:num>
                        <m:den>
                          <m:r>
                            <a:rPr lang="en-US" sz="7400" b="0" i="1" smtClean="0">
                              <a:latin typeface="Cambria Math" panose="02040503050406030204" pitchFamily="18" charset="0"/>
                            </a:rPr>
                            <m:t>𝑛</m:t>
                          </m:r>
                          <m:r>
                            <a:rPr lang="en-US" sz="7400" b="0" i="1" smtClean="0">
                              <a:latin typeface="Cambria Math" panose="02040503050406030204" pitchFamily="18" charset="0"/>
                            </a:rPr>
                            <m:t>−1</m:t>
                          </m:r>
                        </m:den>
                      </m:f>
                    </m:oMath>
                  </m:oMathPara>
                </a14:m>
                <a:endParaRPr lang="en-US" sz="7400" dirty="0"/>
              </a:p>
              <a:p>
                <a:pPr>
                  <a:spcAft>
                    <a:spcPts val="600"/>
                  </a:spcAft>
                </a:pPr>
                <a:endParaRPr lang="en-US" sz="7400" dirty="0"/>
              </a:p>
              <a:p>
                <a:pPr>
                  <a:spcAft>
                    <a:spcPts val="600"/>
                  </a:spcAft>
                </a:pPr>
                <a:r>
                  <a:rPr lang="en-US" sz="7400" dirty="0"/>
                  <a:t>Example: Stock X: 6%, 12%, 8%; Market: 7%, 18%, 15%</a:t>
                </a:r>
              </a:p>
              <a:p>
                <a:pPr>
                  <a:spcAft>
                    <a:spcPts val="600"/>
                  </a:spcAft>
                </a:pPr>
                <a:endParaRPr lang="en-US" sz="7400" dirty="0"/>
              </a:p>
              <a:p>
                <a:pPr>
                  <a:spcAft>
                    <a:spcPts val="600"/>
                  </a:spcAft>
                </a:pPr>
                <a:endParaRPr lang="en-US" sz="2800" dirty="0"/>
              </a:p>
              <a:p>
                <a:pPr marL="457200" lvl="1" indent="0" algn="ctr">
                  <a:spcAft>
                    <a:spcPts val="600"/>
                  </a:spcAft>
                  <a:buNone/>
                </a:pPr>
                <a14:m>
                  <m:oMathPara xmlns:m="http://schemas.openxmlformats.org/officeDocument/2006/math">
                    <m:oMathParaPr>
                      <m:jc m:val="centerGroup"/>
                    </m:oMathParaPr>
                    <m:oMath xmlns:m="http://schemas.openxmlformats.org/officeDocument/2006/math">
                      <m:sSub>
                        <m:sSubPr>
                          <m:ctrlPr>
                            <a:rPr lang="pt-BR" sz="4000" i="1">
                              <a:latin typeface="Cambria Math" panose="02040503050406030204" pitchFamily="18" charset="0"/>
                            </a:rPr>
                          </m:ctrlPr>
                        </m:sSubPr>
                        <m:e>
                          <m:r>
                            <m:rPr>
                              <m:nor/>
                            </m:rPr>
                            <a:rPr lang="pt-BR" sz="4000"/>
                            <m:t>σ</m:t>
                          </m:r>
                        </m:e>
                        <m:sub>
                          <m:r>
                            <a:rPr lang="en-US" sz="4000" i="1">
                              <a:latin typeface="Cambria Math" panose="02040503050406030204" pitchFamily="18" charset="0"/>
                            </a:rPr>
                            <m:t>𝑥</m:t>
                          </m:r>
                          <m:r>
                            <a:rPr lang="en-US" sz="4000" i="1">
                              <a:latin typeface="Cambria Math" panose="02040503050406030204" pitchFamily="18" charset="0"/>
                            </a:rPr>
                            <m:t>,</m:t>
                          </m:r>
                          <m:r>
                            <a:rPr lang="en-US" sz="4000" b="0" i="1" smtClean="0">
                              <a:latin typeface="Cambria Math" panose="02040503050406030204" pitchFamily="18" charset="0"/>
                            </a:rPr>
                            <m:t>𝑀</m:t>
                          </m:r>
                        </m:sub>
                      </m:sSub>
                      <m:r>
                        <a:rPr lang="en-US" sz="4000" i="1">
                          <a:latin typeface="Cambria Math" panose="02040503050406030204" pitchFamily="18" charset="0"/>
                        </a:rPr>
                        <m:t>=</m:t>
                      </m:r>
                      <m:f>
                        <m:fPr>
                          <m:ctrlPr>
                            <a:rPr lang="pt-BR" sz="4000" i="1">
                              <a:latin typeface="Cambria Math" panose="02040503050406030204" pitchFamily="18" charset="0"/>
                            </a:rPr>
                          </m:ctrlPr>
                        </m:fPr>
                        <m:num>
                          <m:d>
                            <m:dPr>
                              <m:ctrlPr>
                                <a:rPr lang="pt-BR" sz="4000" i="1">
                                  <a:latin typeface="Cambria Math" panose="02040503050406030204" pitchFamily="18" charset="0"/>
                                </a:rPr>
                              </m:ctrlPr>
                            </m:dPr>
                            <m:e>
                              <m:r>
                                <a:rPr lang="en-US" sz="4000" i="1">
                                  <a:latin typeface="Cambria Math" panose="02040503050406030204" pitchFamily="18" charset="0"/>
                                </a:rPr>
                                <m:t>0.06−0.0867</m:t>
                              </m:r>
                            </m:e>
                          </m:d>
                          <m:d>
                            <m:dPr>
                              <m:ctrlPr>
                                <a:rPr lang="pt-BR" sz="4000" i="1">
                                  <a:latin typeface="Cambria Math" panose="02040503050406030204" pitchFamily="18" charset="0"/>
                                </a:rPr>
                              </m:ctrlPr>
                            </m:dPr>
                            <m:e>
                              <m:r>
                                <a:rPr lang="en-US" sz="4000" i="1">
                                  <a:latin typeface="Cambria Math" panose="02040503050406030204" pitchFamily="18" charset="0"/>
                                </a:rPr>
                                <m:t>0.0</m:t>
                              </m:r>
                              <m:r>
                                <a:rPr lang="en-US" sz="4000" b="0" i="1" smtClean="0">
                                  <a:latin typeface="Cambria Math" panose="02040503050406030204" pitchFamily="18" charset="0"/>
                                </a:rPr>
                                <m:t>7</m:t>
                              </m:r>
                              <m:r>
                                <a:rPr lang="en-US" sz="4000" i="1">
                                  <a:latin typeface="Cambria Math" panose="02040503050406030204" pitchFamily="18" charset="0"/>
                                </a:rPr>
                                <m:t>−0.</m:t>
                              </m:r>
                              <m:r>
                                <a:rPr lang="en-US" sz="4000" b="0" i="1" smtClean="0">
                                  <a:latin typeface="Cambria Math" panose="02040503050406030204" pitchFamily="18" charset="0"/>
                                </a:rPr>
                                <m:t>1333</m:t>
                              </m:r>
                            </m:e>
                          </m:d>
                          <m:r>
                            <a:rPr lang="en-US" sz="4000" b="0" i="1" smtClean="0">
                              <a:latin typeface="Cambria Math" panose="02040503050406030204" pitchFamily="18" charset="0"/>
                            </a:rPr>
                            <m:t>+</m:t>
                          </m:r>
                          <m:d>
                            <m:dPr>
                              <m:ctrlPr>
                                <a:rPr lang="pt-BR" sz="4000" i="1">
                                  <a:latin typeface="Cambria Math" panose="02040503050406030204" pitchFamily="18" charset="0"/>
                                </a:rPr>
                              </m:ctrlPr>
                            </m:dPr>
                            <m:e>
                              <m:r>
                                <a:rPr lang="en-US" sz="4000" i="1">
                                  <a:latin typeface="Cambria Math" panose="02040503050406030204" pitchFamily="18" charset="0"/>
                                </a:rPr>
                                <m:t>0.12−0.0867</m:t>
                              </m:r>
                            </m:e>
                          </m:d>
                          <m:d>
                            <m:dPr>
                              <m:ctrlPr>
                                <a:rPr lang="pt-BR" sz="4000" i="1">
                                  <a:latin typeface="Cambria Math" panose="02040503050406030204" pitchFamily="18" charset="0"/>
                                </a:rPr>
                              </m:ctrlPr>
                            </m:dPr>
                            <m:e>
                              <m:r>
                                <a:rPr lang="en-US" sz="4000" i="1">
                                  <a:latin typeface="Cambria Math" panose="02040503050406030204" pitchFamily="18" charset="0"/>
                                </a:rPr>
                                <m:t>0.07−0.1333</m:t>
                              </m:r>
                            </m:e>
                          </m:d>
                          <m:r>
                            <a:rPr lang="en-US" sz="4000" b="0" i="1" smtClean="0">
                              <a:latin typeface="Cambria Math" panose="02040503050406030204" pitchFamily="18" charset="0"/>
                            </a:rPr>
                            <m:t>+</m:t>
                          </m:r>
                          <m:d>
                            <m:dPr>
                              <m:ctrlPr>
                                <a:rPr lang="pt-BR" sz="4000" i="1">
                                  <a:latin typeface="Cambria Math" panose="02040503050406030204" pitchFamily="18" charset="0"/>
                                </a:rPr>
                              </m:ctrlPr>
                            </m:dPr>
                            <m:e>
                              <m:r>
                                <a:rPr lang="en-US" sz="4000" i="1">
                                  <a:latin typeface="Cambria Math" panose="02040503050406030204" pitchFamily="18" charset="0"/>
                                </a:rPr>
                                <m:t>0.08−0.0867</m:t>
                              </m:r>
                            </m:e>
                          </m:d>
                          <m:d>
                            <m:dPr>
                              <m:ctrlPr>
                                <a:rPr lang="pt-BR" sz="4000" i="1">
                                  <a:latin typeface="Cambria Math" panose="02040503050406030204" pitchFamily="18" charset="0"/>
                                </a:rPr>
                              </m:ctrlPr>
                            </m:dPr>
                            <m:e>
                              <m:r>
                                <a:rPr lang="en-US" sz="4000" i="1">
                                  <a:latin typeface="Cambria Math" panose="02040503050406030204" pitchFamily="18" charset="0"/>
                                </a:rPr>
                                <m:t>0.07−0.1333</m:t>
                              </m:r>
                            </m:e>
                          </m:d>
                        </m:num>
                        <m:den>
                          <m:r>
                            <a:rPr lang="en-US" sz="4000" b="0" i="1" smtClean="0">
                              <a:latin typeface="Cambria Math" panose="02040503050406030204" pitchFamily="18" charset="0"/>
                            </a:rPr>
                            <m:t>3</m:t>
                          </m:r>
                          <m:r>
                            <a:rPr lang="en-US" sz="4000" b="0" i="1" smtClean="0">
                              <a:latin typeface="Cambria Math" panose="02040503050406030204" pitchFamily="18" charset="0"/>
                            </a:rPr>
                            <m:t>−1</m:t>
                          </m:r>
                        </m:den>
                      </m:f>
                      <m:r>
                        <a:rPr lang="en-US" sz="4000" i="1">
                          <a:latin typeface="Cambria Math" panose="02040503050406030204" pitchFamily="18" charset="0"/>
                        </a:rPr>
                        <m:t>=</m:t>
                      </m:r>
                      <m:r>
                        <a:rPr lang="en-US" sz="4000" b="1" i="1">
                          <a:solidFill>
                            <a:srgbClr val="FF0000"/>
                          </a:solidFill>
                          <a:latin typeface="Cambria Math" panose="02040503050406030204" pitchFamily="18" charset="0"/>
                        </a:rPr>
                        <m:t>𝟎</m:t>
                      </m:r>
                      <m:r>
                        <a:rPr lang="en-US" sz="4000" b="1" i="1">
                          <a:solidFill>
                            <a:srgbClr val="FF0000"/>
                          </a:solidFill>
                          <a:latin typeface="Cambria Math" panose="02040503050406030204" pitchFamily="18" charset="0"/>
                        </a:rPr>
                        <m:t>.</m:t>
                      </m:r>
                      <m:r>
                        <a:rPr lang="en-US" sz="4000" b="1" i="1" smtClean="0">
                          <a:solidFill>
                            <a:srgbClr val="FF0000"/>
                          </a:solidFill>
                          <a:latin typeface="Cambria Math" panose="02040503050406030204" pitchFamily="18" charset="0"/>
                        </a:rPr>
                        <m:t>𝟎𝟎</m:t>
                      </m:r>
                      <m:r>
                        <a:rPr lang="en-US" sz="4000" b="1" i="1" smtClean="0">
                          <a:solidFill>
                            <a:srgbClr val="FF0000"/>
                          </a:solidFill>
                          <a:latin typeface="Cambria Math" panose="02040503050406030204" pitchFamily="18" charset="0"/>
                        </a:rPr>
                        <m:t>𝟏𝟔</m:t>
                      </m:r>
                    </m:oMath>
                  </m:oMathPara>
                </a14:m>
                <a:endParaRPr lang="en-US" sz="4000" b="1" i="1" dirty="0">
                  <a:solidFill>
                    <a:srgbClr val="FF0000"/>
                  </a:solidFill>
                  <a:latin typeface="Cambria Math" panose="02040503050406030204" pitchFamily="18" charset="0"/>
                </a:endParaRPr>
              </a:p>
              <a:p>
                <a:pPr>
                  <a:spcAft>
                    <a:spcPts val="600"/>
                  </a:spcAft>
                </a:pPr>
                <a:endParaRPr lang="en-US" sz="2800" dirty="0"/>
              </a:p>
              <a:p>
                <a:pPr marL="457200" lvl="1" indent="0">
                  <a:spcAft>
                    <a:spcPts val="600"/>
                  </a:spcAft>
                  <a:buNone/>
                </a:pPr>
                <a:endParaRPr lang="en-US" sz="2400" dirty="0"/>
              </a:p>
              <a:p>
                <a:pPr marL="0" indent="0">
                  <a:spcAft>
                    <a:spcPts val="600"/>
                  </a:spcAft>
                  <a:buNone/>
                </a:pPr>
                <a:endParaRPr lang="en-US" sz="2800" dirty="0"/>
              </a:p>
            </p:txBody>
          </p:sp>
        </mc:Choice>
        <mc:Fallback>
          <p:sp>
            <p:nvSpPr>
              <p:cNvPr id="2" name="Text Placeholder 1">
                <a:extLst>
                  <a:ext uri="{FF2B5EF4-FFF2-40B4-BE49-F238E27FC236}">
                    <a16:creationId xmlns:a16="http://schemas.microsoft.com/office/drawing/2014/main" id="{CD7370F9-004E-774E-A85E-9A2E603C7409}"/>
                  </a:ext>
                </a:extLst>
              </p:cNvPr>
              <p:cNvSpPr>
                <a:spLocks noGrp="1" noRot="1" noChangeAspect="1" noMove="1" noResize="1" noEditPoints="1" noAdjustHandles="1" noChangeArrowheads="1" noChangeShapeType="1" noTextEdit="1"/>
              </p:cNvSpPr>
              <p:nvPr>
                <p:ph type="body" sz="half" idx="1"/>
              </p:nvPr>
            </p:nvSpPr>
            <p:spPr>
              <a:xfrm>
                <a:off x="457200" y="1600200"/>
                <a:ext cx="8077200" cy="4525963"/>
              </a:xfrm>
              <a:blipFill>
                <a:blip r:embed="rId2"/>
                <a:stretch>
                  <a:fillRect l="-981" t="-3100"/>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C894F567-984F-2036-66AB-2034F2BD22BC}"/>
              </a:ext>
            </a:extLst>
          </p:cNvPr>
          <p:cNvSpPr>
            <a:spLocks noGrp="1"/>
          </p:cNvSpPr>
          <p:nvPr>
            <p:ph type="title"/>
          </p:nvPr>
        </p:nvSpPr>
        <p:spPr/>
        <p:txBody>
          <a:bodyPr anchor="b">
            <a:normAutofit/>
          </a:bodyPr>
          <a:lstStyle/>
          <a:p>
            <a:r>
              <a:rPr lang="en-US" dirty="0"/>
              <a:t>Covariance: Notes </a:t>
            </a:r>
          </a:p>
        </p:txBody>
      </p:sp>
    </p:spTree>
    <p:extLst>
      <p:ext uri="{BB962C8B-B14F-4D97-AF65-F5344CB8AC3E}">
        <p14:creationId xmlns:p14="http://schemas.microsoft.com/office/powerpoint/2010/main" val="465711800"/>
      </p:ext>
    </p:extLst>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CE40E5-202C-90B4-30B5-EAE97505DD5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63C9EEE-4290-A6EE-4811-91D4763BDEFB}"/>
              </a:ext>
            </a:extLst>
          </p:cNvPr>
          <p:cNvSpPr>
            <a:spLocks noGrp="1"/>
          </p:cNvSpPr>
          <p:nvPr>
            <p:ph type="body" sz="half" idx="1"/>
          </p:nvPr>
        </p:nvSpPr>
        <p:spPr>
          <a:xfrm>
            <a:off x="457200" y="1600200"/>
            <a:ext cx="8077200" cy="4525963"/>
          </a:xfrm>
        </p:spPr>
        <p:txBody>
          <a:bodyPr>
            <a:normAutofit/>
          </a:bodyPr>
          <a:lstStyle/>
          <a:p>
            <a:pPr marL="742950" indent="-742950">
              <a:spcAft>
                <a:spcPts val="600"/>
              </a:spcAft>
              <a:buFont typeface="+mj-lt"/>
              <a:buAutoNum type="arabicPeriod"/>
            </a:pPr>
            <a:r>
              <a:rPr lang="en-US" sz="3200" dirty="0"/>
              <a:t>Correlation (</a:t>
            </a:r>
            <a:r>
              <a:rPr lang="en-US" sz="3200" dirty="0">
                <a:latin typeface="Symbol" panose="05050102010706020507" pitchFamily="18" charset="2"/>
              </a:rPr>
              <a:t>r</a:t>
            </a:r>
            <a:r>
              <a:rPr lang="en-US" sz="3200" dirty="0"/>
              <a:t>) quantifies co‑movement strength </a:t>
            </a:r>
          </a:p>
          <a:p>
            <a:pPr marL="742950" indent="-742950">
              <a:spcAft>
                <a:spcPts val="600"/>
              </a:spcAft>
              <a:buFont typeface="+mj-lt"/>
              <a:buAutoNum type="arabicPeriod"/>
            </a:pPr>
            <a:r>
              <a:rPr lang="en-US" sz="3200" dirty="0"/>
              <a:t>Contrast covariance (</a:t>
            </a:r>
            <a:r>
              <a:rPr lang="en-US" sz="3200" dirty="0" err="1">
                <a:latin typeface="Symbol" panose="05050102010706020507" pitchFamily="18" charset="2"/>
              </a:rPr>
              <a:t>s</a:t>
            </a:r>
            <a:r>
              <a:rPr lang="en-US" sz="3200" baseline="-25000" dirty="0" err="1"/>
              <a:t>x,y</a:t>
            </a:r>
            <a:r>
              <a:rPr lang="en-US" sz="3200" dirty="0"/>
              <a:t>)</a:t>
            </a:r>
          </a:p>
          <a:p>
            <a:pPr marL="742950" indent="-742950">
              <a:spcAft>
                <a:spcPts val="600"/>
              </a:spcAft>
              <a:buFont typeface="+mj-lt"/>
              <a:buAutoNum type="arabicPeriod"/>
            </a:pPr>
            <a:r>
              <a:rPr lang="en-US" sz="3200" dirty="0"/>
              <a:t>R‑squared (R²) shows variance explained by model </a:t>
            </a:r>
          </a:p>
          <a:p>
            <a:pPr marL="742950" indent="-742950">
              <a:spcAft>
                <a:spcPts val="600"/>
              </a:spcAft>
              <a:buFont typeface="+mj-lt"/>
              <a:buAutoNum type="arabicPeriod"/>
            </a:pPr>
            <a:r>
              <a:rPr lang="en-US" sz="3200" dirty="0"/>
              <a:t>Low correlation aids diversification benefits </a:t>
            </a:r>
          </a:p>
          <a:p>
            <a:pPr marL="742950" indent="-742950">
              <a:spcAft>
                <a:spcPts val="600"/>
              </a:spcAft>
              <a:buFont typeface="+mj-lt"/>
              <a:buAutoNum type="arabicPeriod"/>
            </a:pPr>
            <a:r>
              <a:rPr lang="en-US" sz="3200" dirty="0"/>
              <a:t>Beware unstable correlations in crises </a:t>
            </a:r>
          </a:p>
        </p:txBody>
      </p:sp>
      <p:sp>
        <p:nvSpPr>
          <p:cNvPr id="3" name="Title 2">
            <a:extLst>
              <a:ext uri="{FF2B5EF4-FFF2-40B4-BE49-F238E27FC236}">
                <a16:creationId xmlns:a16="http://schemas.microsoft.com/office/drawing/2014/main" id="{D7515914-4527-F436-D26D-771A87739496}"/>
              </a:ext>
            </a:extLst>
          </p:cNvPr>
          <p:cNvSpPr>
            <a:spLocks noGrp="1"/>
          </p:cNvSpPr>
          <p:nvPr>
            <p:ph type="title"/>
          </p:nvPr>
        </p:nvSpPr>
        <p:spPr/>
        <p:txBody>
          <a:bodyPr anchor="b">
            <a:normAutofit/>
          </a:bodyPr>
          <a:lstStyle/>
          <a:p>
            <a:r>
              <a:rPr lang="en-US" dirty="0"/>
              <a:t>Correlation and R‑Squared </a:t>
            </a:r>
          </a:p>
        </p:txBody>
      </p:sp>
    </p:spTree>
    <p:extLst>
      <p:ext uri="{BB962C8B-B14F-4D97-AF65-F5344CB8AC3E}">
        <p14:creationId xmlns:p14="http://schemas.microsoft.com/office/powerpoint/2010/main" val="1880019146"/>
      </p:ext>
    </p:extLst>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D3B19-9C77-B4EC-3AFB-57B81316EAAF}"/>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a:extLst>
                  <a:ext uri="{FF2B5EF4-FFF2-40B4-BE49-F238E27FC236}">
                    <a16:creationId xmlns:a16="http://schemas.microsoft.com/office/drawing/2014/main" id="{DE1BC3D7-FAC0-D256-8C42-7B7B27560095}"/>
                  </a:ext>
                </a:extLst>
              </p:cNvPr>
              <p:cNvSpPr>
                <a:spLocks noGrp="1"/>
              </p:cNvSpPr>
              <p:nvPr>
                <p:ph type="body" sz="half" idx="1"/>
              </p:nvPr>
            </p:nvSpPr>
            <p:spPr>
              <a:xfrm>
                <a:off x="457200" y="1600200"/>
                <a:ext cx="8077200" cy="4525963"/>
              </a:xfrm>
            </p:spPr>
            <p:txBody>
              <a:bodyPr>
                <a:normAutofit/>
              </a:bodyPr>
              <a:lstStyle/>
              <a:p>
                <a:pPr>
                  <a:spcAft>
                    <a:spcPts val="600"/>
                  </a:spcAft>
                </a:pPr>
                <a:r>
                  <a:rPr lang="en-US" sz="2800" dirty="0"/>
                  <a:t>Formula:</a:t>
                </a:r>
              </a:p>
              <a:p>
                <a:pPr marL="457200" lvl="1" indent="0">
                  <a:spcAft>
                    <a:spcPts val="600"/>
                  </a:spcAft>
                  <a:buNone/>
                </a:pPr>
                <a14:m>
                  <m:oMathPara xmlns:m="http://schemas.openxmlformats.org/officeDocument/2006/math">
                    <m:oMathParaPr>
                      <m:jc m:val="centerGroup"/>
                    </m:oMathParaPr>
                    <m:oMath xmlns:m="http://schemas.openxmlformats.org/officeDocument/2006/math">
                      <m:sSub>
                        <m:sSubPr>
                          <m:ctrlPr>
                            <a:rPr lang="pt-BR" sz="2400" i="1">
                              <a:latin typeface="Cambria Math" panose="02040503050406030204" pitchFamily="18" charset="0"/>
                            </a:rPr>
                          </m:ctrlPr>
                        </m:sSubPr>
                        <m:e>
                          <m:r>
                            <m:rPr>
                              <m:nor/>
                            </m:rPr>
                            <a:rPr lang="en-US" sz="2400" dirty="0">
                              <a:latin typeface="Symbol" panose="05050102010706020507" pitchFamily="18" charset="2"/>
                            </a:rPr>
                            <m:t>r</m:t>
                          </m:r>
                        </m:e>
                        <m:sub>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𝑦</m:t>
                          </m:r>
                        </m:sub>
                      </m:sSub>
                      <m:r>
                        <m:rPr>
                          <m:nor/>
                        </m:rPr>
                        <a:rPr lang="pt-BR" sz="2400"/>
                        <m:t>=</m:t>
                      </m:r>
                      <m:f>
                        <m:fPr>
                          <m:ctrlPr>
                            <a:rPr lang="pt-BR" sz="2400" i="1">
                              <a:latin typeface="Cambria Math" panose="02040503050406030204" pitchFamily="18" charset="0"/>
                            </a:rPr>
                          </m:ctrlPr>
                        </m:fPr>
                        <m:num>
                          <m:sSub>
                            <m:sSubPr>
                              <m:ctrlPr>
                                <a:rPr lang="pt-BR" sz="2400" i="1">
                                  <a:latin typeface="Cambria Math" panose="02040503050406030204" pitchFamily="18" charset="0"/>
                                </a:rPr>
                              </m:ctrlPr>
                            </m:sSubPr>
                            <m:e>
                              <m:r>
                                <m:rPr>
                                  <m:nor/>
                                </m:rPr>
                                <a:rPr lang="pt-BR" sz="2400"/>
                                <m:t>σ</m:t>
                              </m:r>
                            </m:e>
                            <m:sub>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𝑦</m:t>
                              </m:r>
                            </m:sub>
                          </m:sSub>
                        </m:num>
                        <m:den>
                          <m:sSub>
                            <m:sSubPr>
                              <m:ctrlPr>
                                <a:rPr lang="pt-BR" sz="2400" i="1">
                                  <a:latin typeface="Cambria Math" panose="02040503050406030204" pitchFamily="18" charset="0"/>
                                </a:rPr>
                              </m:ctrlPr>
                            </m:sSubPr>
                            <m:e>
                              <m:r>
                                <m:rPr>
                                  <m:nor/>
                                </m:rPr>
                                <a:rPr lang="pt-BR" sz="2400"/>
                                <m:t>σ</m:t>
                              </m:r>
                            </m:e>
                            <m:sub>
                              <m:r>
                                <a:rPr lang="en-US" sz="2400" i="1">
                                  <a:latin typeface="Cambria Math" panose="02040503050406030204" pitchFamily="18" charset="0"/>
                                </a:rPr>
                                <m:t>𝑥</m:t>
                              </m:r>
                            </m:sub>
                          </m:sSub>
                          <m:sSub>
                            <m:sSubPr>
                              <m:ctrlPr>
                                <a:rPr lang="pt-BR" sz="2400" i="1">
                                  <a:latin typeface="Cambria Math" panose="02040503050406030204" pitchFamily="18" charset="0"/>
                                </a:rPr>
                              </m:ctrlPr>
                            </m:sSubPr>
                            <m:e>
                              <m:r>
                                <m:rPr>
                                  <m:nor/>
                                </m:rPr>
                                <a:rPr lang="pt-BR" sz="2400"/>
                                <m:t>σ</m:t>
                              </m:r>
                            </m:e>
                            <m:sub>
                              <m:r>
                                <a:rPr lang="en-US" sz="2400" i="1">
                                  <a:latin typeface="Cambria Math" panose="02040503050406030204" pitchFamily="18" charset="0"/>
                                </a:rPr>
                                <m:t>𝑦</m:t>
                              </m:r>
                            </m:sub>
                          </m:sSub>
                        </m:den>
                      </m:f>
                    </m:oMath>
                  </m:oMathPara>
                </a14:m>
                <a:endParaRPr lang="en-US" sz="2800" dirty="0"/>
              </a:p>
              <a:p>
                <a:pPr marL="457200" lvl="1" indent="0">
                  <a:spcAft>
                    <a:spcPts val="600"/>
                  </a:spcAft>
                  <a:buNone/>
                </a:pPr>
                <a14:m>
                  <m:oMathPara xmlns:m="http://schemas.openxmlformats.org/officeDocument/2006/math">
                    <m:oMathParaPr>
                      <m:jc m:val="centerGroup"/>
                    </m:oMathParaPr>
                    <m:oMath xmlns:m="http://schemas.openxmlformats.org/officeDocument/2006/math">
                      <m:sSup>
                        <m:sSupPr>
                          <m:ctrlPr>
                            <a:rPr lang="en-US" sz="2800" i="1" smtClean="0">
                              <a:latin typeface="Cambria Math" panose="02040503050406030204" pitchFamily="18" charset="0"/>
                            </a:rPr>
                          </m:ctrlPr>
                        </m:sSupPr>
                        <m:e>
                          <m:r>
                            <a:rPr lang="en-US" sz="2800" b="0" i="1" smtClean="0">
                              <a:latin typeface="Cambria Math" panose="02040503050406030204" pitchFamily="18" charset="0"/>
                            </a:rPr>
                            <m:t>𝑅</m:t>
                          </m:r>
                        </m:e>
                        <m:sup>
                          <m:r>
                            <a:rPr lang="en-US" sz="2800" b="0" i="1" smtClean="0">
                              <a:latin typeface="Cambria Math" panose="02040503050406030204" pitchFamily="18" charset="0"/>
                            </a:rPr>
                            <m:t>2</m:t>
                          </m:r>
                        </m:sup>
                      </m:sSup>
                      <m:r>
                        <a:rPr lang="en-US" sz="2800" b="0" i="0" smtClean="0">
                          <a:latin typeface="Cambria Math" panose="02040503050406030204" pitchFamily="18" charset="0"/>
                        </a:rPr>
                        <m:t>=</m:t>
                      </m:r>
                      <m:sSup>
                        <m:sSupPr>
                          <m:ctrlPr>
                            <a:rPr lang="en-US" sz="2800" b="0" i="1" smtClean="0">
                              <a:latin typeface="Cambria Math" panose="02040503050406030204" pitchFamily="18" charset="0"/>
                            </a:rPr>
                          </m:ctrlPr>
                        </m:sSupPr>
                        <m:e>
                          <m:sSub>
                            <m:sSubPr>
                              <m:ctrlPr>
                                <a:rPr lang="pt-BR" i="1">
                                  <a:latin typeface="Cambria Math" panose="02040503050406030204" pitchFamily="18" charset="0"/>
                                </a:rPr>
                              </m:ctrlPr>
                            </m:sSubPr>
                            <m:e>
                              <m:r>
                                <m:rPr>
                                  <m:nor/>
                                </m:rPr>
                                <a:rPr lang="en-US" dirty="0">
                                  <a:latin typeface="Symbol" panose="05050102010706020507" pitchFamily="18" charset="2"/>
                                </a:rPr>
                                <m:t>r</m:t>
                              </m:r>
                            </m:e>
                            <m:sub>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sub>
                          </m:sSub>
                        </m:e>
                        <m:sup>
                          <m:r>
                            <a:rPr lang="en-US" sz="2800" b="0" i="1" smtClean="0">
                              <a:latin typeface="Cambria Math" panose="02040503050406030204" pitchFamily="18" charset="0"/>
                            </a:rPr>
                            <m:t>2</m:t>
                          </m:r>
                        </m:sup>
                      </m:sSup>
                    </m:oMath>
                  </m:oMathPara>
                </a14:m>
                <a:endParaRPr lang="en-US" sz="2800" b="0" dirty="0"/>
              </a:p>
              <a:p>
                <a:pPr>
                  <a:spcAft>
                    <a:spcPts val="600"/>
                  </a:spcAft>
                </a:pPr>
                <a:r>
                  <a:rPr lang="en-US" sz="2800" dirty="0"/>
                  <a:t>Example: Stock X: 6%, 12%, 8%; Market: 7%, 18%, 15%</a:t>
                </a:r>
              </a:p>
              <a:p>
                <a:pPr marL="457200" lvl="1" indent="0" algn="ctr">
                  <a:spcAft>
                    <a:spcPts val="600"/>
                  </a:spcAft>
                  <a:buNone/>
                </a:pPr>
                <a14:m>
                  <m:oMathPara xmlns:m="http://schemas.openxmlformats.org/officeDocument/2006/math">
                    <m:oMathParaPr>
                      <m:jc m:val="centerGroup"/>
                    </m:oMathParaPr>
                    <m:oMath xmlns:m="http://schemas.openxmlformats.org/officeDocument/2006/math">
                      <m:sSub>
                        <m:sSubPr>
                          <m:ctrlPr>
                            <a:rPr lang="pt-BR" sz="2400" i="1">
                              <a:latin typeface="Cambria Math" panose="02040503050406030204" pitchFamily="18" charset="0"/>
                            </a:rPr>
                          </m:ctrlPr>
                        </m:sSubPr>
                        <m:e>
                          <m:r>
                            <m:rPr>
                              <m:nor/>
                            </m:rPr>
                            <a:rPr lang="en-US" sz="2400" dirty="0">
                              <a:latin typeface="Symbol" panose="05050102010706020507" pitchFamily="18" charset="2"/>
                            </a:rPr>
                            <m:t>r</m:t>
                          </m:r>
                        </m:e>
                        <m:sub>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rPr>
                            <m:t>𝑦</m:t>
                          </m:r>
                        </m:sub>
                      </m:sSub>
                      <m:r>
                        <m:rPr>
                          <m:nor/>
                        </m:rPr>
                        <a:rPr lang="pt-BR" sz="2400"/>
                        <m:t>=</m:t>
                      </m:r>
                      <m:f>
                        <m:fPr>
                          <m:ctrlPr>
                            <a:rPr lang="pt-BR" sz="2400" i="1">
                              <a:latin typeface="Cambria Math" panose="02040503050406030204" pitchFamily="18" charset="0"/>
                            </a:rPr>
                          </m:ctrlPr>
                        </m:fPr>
                        <m:num>
                          <m:r>
                            <a:rPr lang="en-US" sz="2400" b="0" i="1" smtClean="0">
                              <a:latin typeface="Cambria Math" panose="02040503050406030204" pitchFamily="18" charset="0"/>
                            </a:rPr>
                            <m:t>0.001</m:t>
                          </m:r>
                          <m:r>
                            <a:rPr lang="en-US" sz="2400" b="0" i="1" smtClean="0">
                              <a:latin typeface="Cambria Math" panose="02040503050406030204" pitchFamily="18" charset="0"/>
                            </a:rPr>
                            <m:t>6</m:t>
                          </m:r>
                        </m:num>
                        <m:den>
                          <m:d>
                            <m:dPr>
                              <m:ctrlPr>
                                <a:rPr lang="en-US" sz="2400" i="1" smtClean="0">
                                  <a:latin typeface="Cambria Math" panose="02040503050406030204" pitchFamily="18" charset="0"/>
                                </a:rPr>
                              </m:ctrlPr>
                            </m:dPr>
                            <m:e>
                              <m:r>
                                <a:rPr lang="en-US" sz="2400" b="0" i="1" smtClean="0">
                                  <a:latin typeface="Cambria Math" panose="02040503050406030204" pitchFamily="18" charset="0"/>
                                </a:rPr>
                                <m:t>0.0306</m:t>
                              </m:r>
                            </m:e>
                          </m:d>
                          <m:d>
                            <m:dPr>
                              <m:ctrlPr>
                                <a:rPr lang="en-US" sz="2400" i="1">
                                  <a:latin typeface="Cambria Math" panose="02040503050406030204" pitchFamily="18" charset="0"/>
                                </a:rPr>
                              </m:ctrlPr>
                            </m:dPr>
                            <m:e>
                              <m:r>
                                <a:rPr lang="en-US" sz="2400" i="1">
                                  <a:latin typeface="Cambria Math" panose="02040503050406030204" pitchFamily="18" charset="0"/>
                                </a:rPr>
                                <m:t>0.0</m:t>
                              </m:r>
                              <m:r>
                                <a:rPr lang="en-US" sz="2400" b="0" i="1" smtClean="0">
                                  <a:latin typeface="Cambria Math" panose="02040503050406030204" pitchFamily="18" charset="0"/>
                                </a:rPr>
                                <m:t>569</m:t>
                              </m:r>
                            </m:e>
                          </m:d>
                        </m:den>
                      </m:f>
                      <m:r>
                        <a:rPr lang="en-US" sz="2400" i="1">
                          <a:latin typeface="Cambria Math" panose="02040503050406030204" pitchFamily="18" charset="0"/>
                        </a:rPr>
                        <m:t>=</m:t>
                      </m:r>
                      <m:r>
                        <a:rPr lang="en-US" sz="2400" b="1" i="1" smtClean="0">
                          <a:solidFill>
                            <a:srgbClr val="FF0000"/>
                          </a:solidFill>
                          <a:latin typeface="Cambria Math" panose="02040503050406030204" pitchFamily="18" charset="0"/>
                        </a:rPr>
                        <m:t>𝟎</m:t>
                      </m:r>
                      <m:r>
                        <a:rPr lang="en-US" sz="2400" b="1" i="1" smtClean="0">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𝟗𝟎𝟏𝟖</m:t>
                      </m:r>
                    </m:oMath>
                  </m:oMathPara>
                </a14:m>
                <a:endParaRPr lang="en-US" sz="2400" dirty="0"/>
              </a:p>
              <a:p>
                <a:pPr marL="457200" lvl="1" indent="0" algn="ctr">
                  <a:spcAft>
                    <a:spcPts val="600"/>
                  </a:spcAft>
                  <a:buNone/>
                </a:pPr>
                <a14:m>
                  <m:oMathPara xmlns:m="http://schemas.openxmlformats.org/officeDocument/2006/math">
                    <m:oMathParaPr>
                      <m:jc m:val="centerGroup"/>
                    </m:oMathParaPr>
                    <m:oMath xmlns:m="http://schemas.openxmlformats.org/officeDocument/2006/math">
                      <m:sSup>
                        <m:sSupPr>
                          <m:ctrlPr>
                            <a:rPr lang="en-US" sz="2400" i="1">
                              <a:latin typeface="Cambria Math" panose="02040503050406030204" pitchFamily="18" charset="0"/>
                            </a:rPr>
                          </m:ctrlPr>
                        </m:sSupPr>
                        <m:e>
                          <m:r>
                            <a:rPr lang="en-US" sz="2400" i="1">
                              <a:latin typeface="Cambria Math" panose="02040503050406030204" pitchFamily="18" charset="0"/>
                            </a:rPr>
                            <m:t>𝑅</m:t>
                          </m:r>
                        </m:e>
                        <m:sup>
                          <m:r>
                            <a:rPr lang="en-US" sz="2400" i="1">
                              <a:latin typeface="Cambria Math" panose="02040503050406030204" pitchFamily="18" charset="0"/>
                            </a:rPr>
                            <m:t>2</m:t>
                          </m:r>
                        </m:sup>
                      </m:sSup>
                      <m:r>
                        <a:rPr lang="en-US" sz="2400">
                          <a:latin typeface="Cambria Math" panose="02040503050406030204" pitchFamily="18" charset="0"/>
                        </a:rPr>
                        <m:t>=</m:t>
                      </m:r>
                      <m:sSup>
                        <m:sSupPr>
                          <m:ctrlPr>
                            <a:rPr lang="en-US" sz="2400" i="1">
                              <a:latin typeface="Cambria Math" panose="02040503050406030204" pitchFamily="18" charset="0"/>
                            </a:rPr>
                          </m:ctrlPr>
                        </m:sSupPr>
                        <m:e>
                          <m:r>
                            <a:rPr lang="en-US" sz="2400" b="0" i="1" smtClean="0">
                              <a:latin typeface="Cambria Math" panose="02040503050406030204" pitchFamily="18" charset="0"/>
                            </a:rPr>
                            <m:t>0.90</m:t>
                          </m:r>
                        </m:e>
                        <m:sup>
                          <m:r>
                            <a:rPr lang="en-US" sz="2400" i="1">
                              <a:latin typeface="Cambria Math" panose="02040503050406030204" pitchFamily="18" charset="0"/>
                            </a:rPr>
                            <m:t>2</m:t>
                          </m:r>
                        </m:sup>
                      </m:sSup>
                      <m:r>
                        <a:rPr lang="en-US" sz="2400" i="1">
                          <a:latin typeface="Cambria Math" panose="02040503050406030204" pitchFamily="18" charset="0"/>
                        </a:rPr>
                        <m:t>=</m:t>
                      </m:r>
                      <m:r>
                        <a:rPr lang="en-US" sz="2400" b="1" i="1">
                          <a:solidFill>
                            <a:srgbClr val="FF0000"/>
                          </a:solidFill>
                          <a:latin typeface="Cambria Math" panose="02040503050406030204" pitchFamily="18" charset="0"/>
                        </a:rPr>
                        <m:t>𝟎</m:t>
                      </m:r>
                      <m:r>
                        <a:rPr lang="en-US" sz="2400" b="1" i="1">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𝟖𝟏𝟑𝟑</m:t>
                      </m:r>
                    </m:oMath>
                  </m:oMathPara>
                </a14:m>
                <a:endParaRPr lang="en-US" sz="2400" dirty="0"/>
              </a:p>
              <a:p>
                <a:pPr marL="342900" lvl="1" indent="-342900">
                  <a:spcAft>
                    <a:spcPts val="600"/>
                  </a:spcAft>
                  <a:buChar char="•"/>
                </a:pPr>
                <a:endParaRPr lang="en-US" dirty="0"/>
              </a:p>
              <a:p>
                <a:pPr marL="0" lvl="1" indent="0">
                  <a:spcAft>
                    <a:spcPts val="600"/>
                  </a:spcAft>
                  <a:buNone/>
                </a:pPr>
                <a:endParaRPr lang="en-US" dirty="0"/>
              </a:p>
              <a:p>
                <a:pPr marL="0" indent="0">
                  <a:spcAft>
                    <a:spcPts val="600"/>
                  </a:spcAft>
                  <a:buNone/>
                </a:pPr>
                <a:endParaRPr lang="en-US" sz="2800" dirty="0"/>
              </a:p>
            </p:txBody>
          </p:sp>
        </mc:Choice>
        <mc:Fallback>
          <p:sp>
            <p:nvSpPr>
              <p:cNvPr id="2" name="Text Placeholder 1">
                <a:extLst>
                  <a:ext uri="{FF2B5EF4-FFF2-40B4-BE49-F238E27FC236}">
                    <a16:creationId xmlns:a16="http://schemas.microsoft.com/office/drawing/2014/main" id="{DE1BC3D7-FAC0-D256-8C42-7B7B27560095}"/>
                  </a:ext>
                </a:extLst>
              </p:cNvPr>
              <p:cNvSpPr>
                <a:spLocks noGrp="1" noRot="1" noChangeAspect="1" noMove="1" noResize="1" noEditPoints="1" noAdjustHandles="1" noChangeArrowheads="1" noChangeShapeType="1" noTextEdit="1"/>
              </p:cNvSpPr>
              <p:nvPr>
                <p:ph type="body" sz="half" idx="1"/>
              </p:nvPr>
            </p:nvSpPr>
            <p:spPr>
              <a:xfrm>
                <a:off x="457200" y="1600200"/>
                <a:ext cx="8077200" cy="4525963"/>
              </a:xfrm>
              <a:blipFill>
                <a:blip r:embed="rId2"/>
                <a:stretch>
                  <a:fillRect l="-1358" t="-148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FF4C79BF-534E-B885-6A0E-F573EEF07770}"/>
              </a:ext>
            </a:extLst>
          </p:cNvPr>
          <p:cNvSpPr>
            <a:spLocks noGrp="1"/>
          </p:cNvSpPr>
          <p:nvPr>
            <p:ph type="title"/>
          </p:nvPr>
        </p:nvSpPr>
        <p:spPr/>
        <p:txBody>
          <a:bodyPr anchor="b">
            <a:normAutofit fontScale="90000"/>
          </a:bodyPr>
          <a:lstStyle/>
          <a:p>
            <a:r>
              <a:rPr lang="en-US" dirty="0"/>
              <a:t>Correlation and R‑Squared: Notes </a:t>
            </a:r>
          </a:p>
        </p:txBody>
      </p:sp>
    </p:spTree>
    <p:extLst>
      <p:ext uri="{BB962C8B-B14F-4D97-AF65-F5344CB8AC3E}">
        <p14:creationId xmlns:p14="http://schemas.microsoft.com/office/powerpoint/2010/main" val="2979374224"/>
      </p:ext>
    </p:extLst>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BCBA9-95E3-50C1-8D84-40E2E553AC6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94E6EDD-62A1-D915-FFFE-1799F3BF1C28}"/>
              </a:ext>
            </a:extLst>
          </p:cNvPr>
          <p:cNvSpPr>
            <a:spLocks noGrp="1"/>
          </p:cNvSpPr>
          <p:nvPr>
            <p:ph type="body" sz="half" idx="1"/>
          </p:nvPr>
        </p:nvSpPr>
        <p:spPr>
          <a:xfrm>
            <a:off x="457200" y="1600200"/>
            <a:ext cx="8077200" cy="4525963"/>
          </a:xfrm>
        </p:spPr>
        <p:txBody>
          <a:bodyPr>
            <a:normAutofit/>
          </a:bodyPr>
          <a:lstStyle/>
          <a:p>
            <a:pPr marL="742950" indent="-742950">
              <a:spcAft>
                <a:spcPts val="600"/>
              </a:spcAft>
              <a:buFont typeface="+mj-lt"/>
              <a:buAutoNum type="arabicPeriod"/>
            </a:pPr>
            <a:r>
              <a:rPr lang="en-US" sz="3200" dirty="0">
                <a:effectLst/>
                <a:latin typeface="Arial" panose="020B0604020202020204" pitchFamily="34" charset="0"/>
                <a:ea typeface="Aptos" panose="020B0004020202020204" pitchFamily="34" charset="0"/>
                <a:cs typeface="Times New Roman" panose="02020603050405020304" pitchFamily="18" charset="0"/>
              </a:rPr>
              <a:t>Measure sensitivity to market factor </a:t>
            </a:r>
          </a:p>
          <a:p>
            <a:pPr marL="742950" indent="-742950">
              <a:spcAft>
                <a:spcPts val="600"/>
              </a:spcAft>
              <a:buFont typeface="+mj-lt"/>
              <a:buAutoNum type="arabicPeriod"/>
            </a:pPr>
            <a:r>
              <a:rPr lang="en-US" sz="3200" dirty="0">
                <a:effectLst/>
                <a:latin typeface="Arial" panose="020B0604020202020204" pitchFamily="34" charset="0"/>
                <a:ea typeface="Aptos" panose="020B0004020202020204" pitchFamily="34" charset="0"/>
                <a:cs typeface="Times New Roman" panose="02020603050405020304" pitchFamily="18" charset="0"/>
              </a:rPr>
              <a:t>Estimate via regression slope coefficient </a:t>
            </a:r>
          </a:p>
          <a:p>
            <a:pPr marL="742950" indent="-742950">
              <a:spcAft>
                <a:spcPts val="600"/>
              </a:spcAft>
              <a:buFont typeface="+mj-lt"/>
              <a:buAutoNum type="arabicPeriod"/>
            </a:pPr>
            <a:r>
              <a:rPr lang="en-US" sz="3200" dirty="0">
                <a:effectLst/>
                <a:latin typeface="Arial" panose="020B0604020202020204" pitchFamily="34" charset="0"/>
                <a:ea typeface="Aptos" panose="020B0004020202020204" pitchFamily="34" charset="0"/>
                <a:cs typeface="Times New Roman" panose="02020603050405020304" pitchFamily="18" charset="0"/>
              </a:rPr>
              <a:t>Beta (</a:t>
            </a:r>
            <a:r>
              <a:rPr lang="en-US" sz="3200" dirty="0">
                <a:effectLst/>
                <a:latin typeface="Symbol" panose="05050102010706020507" pitchFamily="18" charset="2"/>
                <a:ea typeface="Aptos" panose="020B0004020202020204" pitchFamily="34" charset="0"/>
                <a:cs typeface="Times New Roman" panose="02020603050405020304" pitchFamily="18" charset="0"/>
              </a:rPr>
              <a:t>b</a:t>
            </a:r>
            <a:r>
              <a:rPr lang="en-US" sz="3200" dirty="0">
                <a:effectLst/>
                <a:latin typeface="Arial" panose="020B0604020202020204" pitchFamily="34" charset="0"/>
                <a:ea typeface="Aptos" panose="020B0004020202020204" pitchFamily="34" charset="0"/>
                <a:cs typeface="Times New Roman" panose="02020603050405020304" pitchFamily="18" charset="0"/>
              </a:rPr>
              <a:t>) &gt;1 amplifies market moves proportionally </a:t>
            </a:r>
          </a:p>
          <a:p>
            <a:pPr marL="742950" indent="-742950">
              <a:spcAft>
                <a:spcPts val="600"/>
              </a:spcAft>
              <a:buFont typeface="+mj-lt"/>
              <a:buAutoNum type="arabicPeriod"/>
            </a:pPr>
            <a:r>
              <a:rPr lang="en-US" sz="3200" dirty="0">
                <a:ea typeface="Aptos" panose="020B0004020202020204" pitchFamily="34" charset="0"/>
                <a:cs typeface="Times New Roman" panose="02020603050405020304" pitchFamily="18" charset="0"/>
              </a:rPr>
              <a:t>Market portfolio = 1</a:t>
            </a:r>
            <a:endParaRPr lang="en-US" sz="3200" dirty="0">
              <a:effectLst/>
              <a:latin typeface="Arial" panose="020B0604020202020204" pitchFamily="34" charset="0"/>
              <a:ea typeface="Aptos" panose="020B0004020202020204" pitchFamily="34" charset="0"/>
              <a:cs typeface="Times New Roman" panose="02020603050405020304" pitchFamily="18" charset="0"/>
            </a:endParaRPr>
          </a:p>
          <a:p>
            <a:pPr marL="742950" indent="-742950">
              <a:spcAft>
                <a:spcPts val="600"/>
              </a:spcAft>
              <a:buFont typeface="+mj-lt"/>
              <a:buAutoNum type="arabicPeriod"/>
            </a:pPr>
            <a:r>
              <a:rPr lang="en-US" sz="3200" dirty="0">
                <a:effectLst/>
                <a:latin typeface="Arial" panose="020B0604020202020204" pitchFamily="34" charset="0"/>
                <a:ea typeface="Aptos" panose="020B0004020202020204" pitchFamily="34" charset="0"/>
                <a:cs typeface="Times New Roman" panose="02020603050405020304" pitchFamily="18" charset="0"/>
              </a:rPr>
              <a:t>Sector betas vary: utilities &lt;1, tech &gt;1 </a:t>
            </a:r>
          </a:p>
          <a:p>
            <a:pPr marL="742950" indent="-742950">
              <a:spcAft>
                <a:spcPts val="600"/>
              </a:spcAft>
              <a:buFont typeface="+mj-lt"/>
              <a:buAutoNum type="arabicPeriod"/>
            </a:pPr>
            <a:r>
              <a:rPr lang="en-US" sz="3200" dirty="0">
                <a:effectLst/>
                <a:latin typeface="Arial" panose="020B0604020202020204" pitchFamily="34" charset="0"/>
                <a:ea typeface="Aptos" panose="020B0004020202020204" pitchFamily="34" charset="0"/>
                <a:cs typeface="Times New Roman" panose="02020603050405020304" pitchFamily="18" charset="0"/>
              </a:rPr>
              <a:t>Use for CAPM expected return inputs </a:t>
            </a:r>
          </a:p>
        </p:txBody>
      </p:sp>
      <p:sp>
        <p:nvSpPr>
          <p:cNvPr id="3" name="Title 2">
            <a:extLst>
              <a:ext uri="{FF2B5EF4-FFF2-40B4-BE49-F238E27FC236}">
                <a16:creationId xmlns:a16="http://schemas.microsoft.com/office/drawing/2014/main" id="{436B95DD-B28A-4AD7-495C-5E1E8DCBFA47}"/>
              </a:ext>
            </a:extLst>
          </p:cNvPr>
          <p:cNvSpPr>
            <a:spLocks noGrp="1"/>
          </p:cNvSpPr>
          <p:nvPr>
            <p:ph type="title"/>
          </p:nvPr>
        </p:nvSpPr>
        <p:spPr/>
        <p:txBody>
          <a:bodyPr anchor="b">
            <a:normAutofit/>
          </a:bodyPr>
          <a:lstStyle/>
          <a:p>
            <a:r>
              <a:rPr lang="en-US" dirty="0">
                <a:ea typeface="Aptos" panose="020B0004020202020204" pitchFamily="34" charset="0"/>
                <a:cs typeface="Times New Roman" panose="02020603050405020304" pitchFamily="18" charset="0"/>
              </a:rPr>
              <a:t>Beta and Systematic Risk </a:t>
            </a:r>
            <a:endParaRPr lang="en-US" dirty="0"/>
          </a:p>
        </p:txBody>
      </p:sp>
    </p:spTree>
    <p:extLst>
      <p:ext uri="{BB962C8B-B14F-4D97-AF65-F5344CB8AC3E}">
        <p14:creationId xmlns:p14="http://schemas.microsoft.com/office/powerpoint/2010/main" val="377292496"/>
      </p:ext>
    </p:extLst>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2A298-E55A-9BF2-853E-B6B88735CB67}"/>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a:extLst>
                  <a:ext uri="{FF2B5EF4-FFF2-40B4-BE49-F238E27FC236}">
                    <a16:creationId xmlns:a16="http://schemas.microsoft.com/office/drawing/2014/main" id="{540B94FC-D433-E8BF-2B49-993ECECF57A7}"/>
                  </a:ext>
                </a:extLst>
              </p:cNvPr>
              <p:cNvSpPr>
                <a:spLocks noGrp="1"/>
              </p:cNvSpPr>
              <p:nvPr>
                <p:ph type="body" sz="half" idx="1"/>
              </p:nvPr>
            </p:nvSpPr>
            <p:spPr>
              <a:xfrm>
                <a:off x="457200" y="1600200"/>
                <a:ext cx="8077200" cy="4525963"/>
              </a:xfrm>
            </p:spPr>
            <p:txBody>
              <a:bodyPr>
                <a:normAutofit/>
              </a:bodyPr>
              <a:lstStyle/>
              <a:p>
                <a:pPr>
                  <a:spcAft>
                    <a:spcPts val="600"/>
                  </a:spcAft>
                </a:pPr>
                <a:r>
                  <a:rPr lang="en-US" sz="2800" dirty="0"/>
                  <a:t>Formula:</a:t>
                </a:r>
              </a:p>
              <a:p>
                <a:pPr marL="457200" lvl="1" indent="0">
                  <a:spcAft>
                    <a:spcPts val="600"/>
                  </a:spcAft>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Beta</m:t>
                      </m:r>
                      <m:r>
                        <a:rPr lang="en-US" b="0" i="0" smtClean="0">
                          <a:latin typeface="Cambria Math" panose="02040503050406030204" pitchFamily="18" charset="0"/>
                        </a:rPr>
                        <m:t> </m:t>
                      </m:r>
                      <m:r>
                        <m:rPr>
                          <m:sty m:val="p"/>
                        </m:rPr>
                        <a:rPr lang="en-US" b="0" i="0" smtClean="0">
                          <a:latin typeface="Cambria Math" panose="02040503050406030204" pitchFamily="18" charset="0"/>
                        </a:rPr>
                        <m:t>by</m:t>
                      </m:r>
                      <m:r>
                        <a:rPr lang="en-US" b="0" i="0" smtClean="0">
                          <a:latin typeface="Cambria Math" panose="02040503050406030204" pitchFamily="18" charset="0"/>
                        </a:rPr>
                        <m:t> </m:t>
                      </m:r>
                      <m:r>
                        <m:rPr>
                          <m:sty m:val="p"/>
                        </m:rPr>
                        <a:rPr lang="en-US" b="0" i="0" smtClean="0">
                          <a:latin typeface="Cambria Math" panose="02040503050406030204" pitchFamily="18" charset="0"/>
                        </a:rPr>
                        <m:t>Linear</m:t>
                      </m:r>
                      <m:r>
                        <a:rPr lang="en-US" b="0" i="0" smtClean="0">
                          <a:latin typeface="Cambria Math" panose="02040503050406030204" pitchFamily="18" charset="0"/>
                        </a:rPr>
                        <m:t> </m:t>
                      </m:r>
                      <m:r>
                        <m:rPr>
                          <m:sty m:val="p"/>
                        </m:rPr>
                        <a:rPr lang="en-US" b="0" i="0" smtClean="0">
                          <a:latin typeface="Cambria Math" panose="02040503050406030204" pitchFamily="18" charset="0"/>
                        </a:rPr>
                        <m:t>Regression</m:t>
                      </m:r>
                    </m:oMath>
                  </m:oMathPara>
                </a14:m>
                <a:endParaRPr lang="en-US" b="0" dirty="0"/>
              </a:p>
              <a:p>
                <a:pPr marL="457200" lvl="1" indent="0">
                  <a:spcAft>
                    <a:spcPts val="600"/>
                  </a:spcAft>
                  <a:buNone/>
                </a:pPr>
                <a14:m>
                  <m:oMathPara xmlns:m="http://schemas.openxmlformats.org/officeDocument/2006/math">
                    <m:oMathParaPr>
                      <m:jc m:val="centerGroup"/>
                    </m:oMathParaPr>
                    <m:oMath xmlns:m="http://schemas.openxmlformats.org/officeDocument/2006/math">
                      <m:r>
                        <m:rPr>
                          <m:nor/>
                        </m:rPr>
                        <a:rPr lang="en-US" dirty="0">
                          <a:ea typeface="Aptos" panose="020B0004020202020204" pitchFamily="34" charset="0"/>
                          <a:cs typeface="Times New Roman" panose="02020603050405020304" pitchFamily="18" charset="0"/>
                        </a:rPr>
                        <m:t>β</m:t>
                      </m:r>
                      <m:r>
                        <m:rPr>
                          <m:nor/>
                        </m:rPr>
                        <a:rPr lang="en-US" b="0" i="0" dirty="0" smtClean="0">
                          <a:ea typeface="Aptos" panose="020B0004020202020204" pitchFamily="34" charset="0"/>
                          <a:cs typeface="Times New Roman" panose="02020603050405020304" pitchFamily="18" charset="0"/>
                        </a:rPr>
                        <m:t> = </m:t>
                      </m:r>
                      <m:f>
                        <m:fPr>
                          <m:ctrlPr>
                            <a:rPr lang="en-US" b="0" i="1" dirty="0" smtClean="0">
                              <a:latin typeface="Cambria Math" panose="02040503050406030204" pitchFamily="18" charset="0"/>
                              <a:cs typeface="Times New Roman" panose="02020603050405020304" pitchFamily="18" charset="0"/>
                            </a:rPr>
                          </m:ctrlPr>
                        </m:fPr>
                        <m:num>
                          <m:sSub>
                            <m:sSubPr>
                              <m:ctrlPr>
                                <a:rPr lang="pt-BR" i="1">
                                  <a:latin typeface="Cambria Math" panose="02040503050406030204" pitchFamily="18" charset="0"/>
                                </a:rPr>
                              </m:ctrlPr>
                            </m:sSubPr>
                            <m:e>
                              <m:r>
                                <m:rPr>
                                  <m:nor/>
                                </m:rPr>
                                <a:rPr lang="pt-BR"/>
                                <m:t>σ</m:t>
                              </m:r>
                            </m:e>
                            <m:sub>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sub>
                          </m:sSub>
                        </m:num>
                        <m:den>
                          <m:sSubSup>
                            <m:sSubSupPr>
                              <m:ctrlPr>
                                <a:rPr lang="en-US" i="1">
                                  <a:latin typeface="Cambria Math" panose="02040503050406030204" pitchFamily="18" charset="0"/>
                                </a:rPr>
                              </m:ctrlPr>
                            </m:sSubSupPr>
                            <m:e>
                              <m:r>
                                <m:rPr>
                                  <m:nor/>
                                </m:rPr>
                                <a:rPr lang="pt-BR"/>
                                <m:t>σ</m:t>
                              </m:r>
                            </m:e>
                            <m:sub>
                              <m:r>
                                <a:rPr lang="en-US" b="0" i="1" smtClean="0">
                                  <a:latin typeface="Cambria Math" panose="02040503050406030204" pitchFamily="18" charset="0"/>
                                </a:rPr>
                                <m:t>𝑀</m:t>
                              </m:r>
                            </m:sub>
                            <m:sup>
                              <m:r>
                                <a:rPr lang="en-US" i="1">
                                  <a:latin typeface="Cambria Math" panose="02040503050406030204" pitchFamily="18" charset="0"/>
                                </a:rPr>
                                <m:t>2</m:t>
                              </m:r>
                            </m:sup>
                          </m:sSubSup>
                        </m:den>
                      </m:f>
                    </m:oMath>
                  </m:oMathPara>
                </a14:m>
                <a:endParaRPr lang="en-US" dirty="0"/>
              </a:p>
              <a:p>
                <a:pPr>
                  <a:spcAft>
                    <a:spcPts val="600"/>
                  </a:spcAft>
                </a:pPr>
                <a:r>
                  <a:rPr lang="en-US" sz="2800" dirty="0"/>
                  <a:t>Example: Stock X: 6%, 12%, 8%; Market: 7%, 18%, 15%</a:t>
                </a:r>
              </a:p>
              <a:p>
                <a:pPr marL="457200" lvl="1" indent="0" algn="ctr">
                  <a:spcAft>
                    <a:spcPts val="600"/>
                  </a:spcAft>
                  <a:buNone/>
                </a:pPr>
                <a14:m>
                  <m:oMathPara xmlns:m="http://schemas.openxmlformats.org/officeDocument/2006/math">
                    <m:oMathParaPr>
                      <m:jc m:val="centerGroup"/>
                    </m:oMathParaPr>
                    <m:oMath xmlns:m="http://schemas.openxmlformats.org/officeDocument/2006/math">
                      <m:r>
                        <m:rPr>
                          <m:nor/>
                        </m:rPr>
                        <a:rPr lang="en-US" dirty="0">
                          <a:ea typeface="Aptos" panose="020B0004020202020204" pitchFamily="34" charset="0"/>
                          <a:cs typeface="Times New Roman" panose="02020603050405020304" pitchFamily="18" charset="0"/>
                        </a:rPr>
                        <m:t>β</m:t>
                      </m:r>
                      <m:r>
                        <m:rPr>
                          <m:nor/>
                        </m:rPr>
                        <a:rPr lang="en-US" dirty="0">
                          <a:ea typeface="Aptos" panose="020B0004020202020204" pitchFamily="34" charset="0"/>
                          <a:cs typeface="Times New Roman" panose="02020603050405020304" pitchFamily="18" charset="0"/>
                        </a:rPr>
                        <m:t> =</m:t>
                      </m:r>
                      <m:f>
                        <m:fPr>
                          <m:ctrlPr>
                            <a:rPr lang="pt-BR" i="1">
                              <a:latin typeface="Cambria Math" panose="02040503050406030204" pitchFamily="18" charset="0"/>
                            </a:rPr>
                          </m:ctrlPr>
                        </m:fPr>
                        <m:num>
                          <m:r>
                            <a:rPr lang="en-US" i="1">
                              <a:latin typeface="Cambria Math" panose="02040503050406030204" pitchFamily="18" charset="0"/>
                            </a:rPr>
                            <m:t>0.001</m:t>
                          </m:r>
                          <m:r>
                            <a:rPr lang="en-US" b="0" i="1" smtClean="0">
                              <a:latin typeface="Cambria Math" panose="02040503050406030204" pitchFamily="18" charset="0"/>
                            </a:rPr>
                            <m:t>6</m:t>
                          </m:r>
                        </m:num>
                        <m:den>
                          <m:sSup>
                            <m:sSupPr>
                              <m:ctrlPr>
                                <a:rPr lang="en-US" i="1" smtClean="0">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0.0569</m:t>
                                  </m:r>
                                </m:e>
                              </m:d>
                            </m:e>
                            <m:sup>
                              <m:r>
                                <a:rPr lang="en-US" b="0" i="1" smtClean="0">
                                  <a:latin typeface="Cambria Math" panose="02040503050406030204" pitchFamily="18" charset="0"/>
                                </a:rPr>
                                <m:t>2</m:t>
                              </m:r>
                            </m:sup>
                          </m:sSup>
                        </m:den>
                      </m:f>
                      <m:r>
                        <a:rPr lang="en-US" i="1">
                          <a:latin typeface="Cambria Math" panose="02040503050406030204" pitchFamily="18" charset="0"/>
                        </a:rPr>
                        <m:t>=</m:t>
                      </m:r>
                      <m:r>
                        <a:rPr lang="en-US" b="1" i="1">
                          <a:solidFill>
                            <a:srgbClr val="FF0000"/>
                          </a:solidFill>
                          <a:latin typeface="Cambria Math" panose="02040503050406030204" pitchFamily="18" charset="0"/>
                        </a:rPr>
                        <m:t>𝟎</m:t>
                      </m:r>
                      <m:r>
                        <a:rPr lang="en-US" b="1" i="1">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𝟒𝟖𝟒𝟓</m:t>
                      </m:r>
                    </m:oMath>
                  </m:oMathPara>
                </a14:m>
                <a:endParaRPr lang="en-US" dirty="0"/>
              </a:p>
              <a:p>
                <a:pPr marL="0" indent="0">
                  <a:spcAft>
                    <a:spcPts val="600"/>
                  </a:spcAft>
                  <a:buNone/>
                </a:pPr>
                <a:endParaRPr lang="en-US" sz="2800" dirty="0"/>
              </a:p>
            </p:txBody>
          </p:sp>
        </mc:Choice>
        <mc:Fallback>
          <p:sp>
            <p:nvSpPr>
              <p:cNvPr id="2" name="Text Placeholder 1">
                <a:extLst>
                  <a:ext uri="{FF2B5EF4-FFF2-40B4-BE49-F238E27FC236}">
                    <a16:creationId xmlns:a16="http://schemas.microsoft.com/office/drawing/2014/main" id="{540B94FC-D433-E8BF-2B49-993ECECF57A7}"/>
                  </a:ext>
                </a:extLst>
              </p:cNvPr>
              <p:cNvSpPr>
                <a:spLocks noGrp="1" noRot="1" noChangeAspect="1" noMove="1" noResize="1" noEditPoints="1" noAdjustHandles="1" noChangeArrowheads="1" noChangeShapeType="1" noTextEdit="1"/>
              </p:cNvSpPr>
              <p:nvPr>
                <p:ph type="body" sz="half" idx="1"/>
              </p:nvPr>
            </p:nvSpPr>
            <p:spPr>
              <a:xfrm>
                <a:off x="457200" y="1600200"/>
                <a:ext cx="8077200" cy="4525963"/>
              </a:xfrm>
              <a:blipFill>
                <a:blip r:embed="rId2"/>
                <a:stretch>
                  <a:fillRect l="-1358" t="-148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81329A8-9E0C-85C0-AAB4-9EA29E0B8AFA}"/>
              </a:ext>
            </a:extLst>
          </p:cNvPr>
          <p:cNvSpPr>
            <a:spLocks noGrp="1"/>
          </p:cNvSpPr>
          <p:nvPr>
            <p:ph type="title"/>
          </p:nvPr>
        </p:nvSpPr>
        <p:spPr/>
        <p:txBody>
          <a:bodyPr anchor="b">
            <a:normAutofit fontScale="90000"/>
          </a:bodyPr>
          <a:lstStyle/>
          <a:p>
            <a:r>
              <a:rPr lang="en-US" dirty="0">
                <a:ea typeface="Aptos" panose="020B0004020202020204" pitchFamily="34" charset="0"/>
                <a:cs typeface="Times New Roman" panose="02020603050405020304" pitchFamily="18" charset="0"/>
              </a:rPr>
              <a:t>Beta and Systematic Risk</a:t>
            </a:r>
            <a:r>
              <a:rPr lang="en-US" dirty="0"/>
              <a:t>: Notes</a:t>
            </a:r>
            <a:r>
              <a:rPr lang="en-US" dirty="0">
                <a:ea typeface="Aptos" panose="020B000402020202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3077292205"/>
      </p:ext>
    </p:extLst>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2A70B-BBA3-6DD5-BA55-BE19931AEEF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1E52C71-B3CF-89A0-605E-A02D2DF91B70}"/>
              </a:ext>
            </a:extLst>
          </p:cNvPr>
          <p:cNvSpPr>
            <a:spLocks noGrp="1"/>
          </p:cNvSpPr>
          <p:nvPr>
            <p:ph type="body" sz="half" idx="1"/>
          </p:nvPr>
        </p:nvSpPr>
        <p:spPr>
          <a:xfrm>
            <a:off x="457200" y="1600200"/>
            <a:ext cx="8077200" cy="4525963"/>
          </a:xfrm>
        </p:spPr>
        <p:txBody>
          <a:bodyPr>
            <a:normAutofit/>
          </a:bodyPr>
          <a:lstStyle/>
          <a:p>
            <a:pPr marL="742950" indent="-742950">
              <a:spcAft>
                <a:spcPts val="600"/>
              </a:spcAft>
              <a:buFont typeface="+mj-lt"/>
              <a:buAutoNum type="arabicPeriod"/>
            </a:pPr>
            <a:r>
              <a:rPr lang="en-US" sz="3200" dirty="0">
                <a:effectLst/>
                <a:latin typeface="Arial" panose="020B0604020202020204" pitchFamily="34" charset="0"/>
                <a:ea typeface="Aptos" panose="020B0004020202020204" pitchFamily="34" charset="0"/>
                <a:cs typeface="Times New Roman" panose="02020603050405020304" pitchFamily="18" charset="0"/>
              </a:rPr>
              <a:t>Measure peak</a:t>
            </a:r>
            <a:r>
              <a:rPr lang="en-US" sz="3200" dirty="0">
                <a:effectLst/>
                <a:latin typeface="Cambria Math" panose="02040503050406030204" pitchFamily="18" charset="0"/>
                <a:ea typeface="Aptos" panose="020B0004020202020204" pitchFamily="34" charset="0"/>
                <a:cs typeface="Cambria Math" panose="02040503050406030204" pitchFamily="18" charset="0"/>
              </a:rPr>
              <a:t>‑</a:t>
            </a:r>
            <a:r>
              <a:rPr lang="en-US" sz="3200" dirty="0">
                <a:effectLst/>
                <a:latin typeface="Arial" panose="020B0604020202020204" pitchFamily="34" charset="0"/>
                <a:ea typeface="Aptos" panose="020B0004020202020204" pitchFamily="34" charset="0"/>
                <a:cs typeface="Times New Roman" panose="02020603050405020304" pitchFamily="18" charset="0"/>
              </a:rPr>
              <a:t>to</a:t>
            </a:r>
            <a:r>
              <a:rPr lang="en-US" sz="3200" dirty="0">
                <a:effectLst/>
                <a:latin typeface="Cambria Math" panose="02040503050406030204" pitchFamily="18" charset="0"/>
                <a:ea typeface="Aptos" panose="020B0004020202020204" pitchFamily="34" charset="0"/>
                <a:cs typeface="Cambria Math" panose="02040503050406030204" pitchFamily="18" charset="0"/>
              </a:rPr>
              <a:t>‑</a:t>
            </a:r>
            <a:r>
              <a:rPr lang="en-US" sz="3200" dirty="0">
                <a:effectLst/>
                <a:latin typeface="Arial" panose="020B0604020202020204" pitchFamily="34" charset="0"/>
                <a:ea typeface="Aptos" panose="020B0004020202020204" pitchFamily="34" charset="0"/>
                <a:cs typeface="Times New Roman" panose="02020603050405020304" pitchFamily="18" charset="0"/>
              </a:rPr>
              <a:t>trough portfolio decline </a:t>
            </a:r>
          </a:p>
          <a:p>
            <a:pPr marL="742950" indent="-742950">
              <a:spcAft>
                <a:spcPts val="600"/>
              </a:spcAft>
              <a:buFont typeface="+mj-lt"/>
              <a:buAutoNum type="arabicPeriod"/>
            </a:pPr>
            <a:r>
              <a:rPr lang="en-US" sz="3200" dirty="0">
                <a:effectLst/>
                <a:latin typeface="Arial" panose="020B0604020202020204" pitchFamily="34" charset="0"/>
                <a:ea typeface="Aptos" panose="020B0004020202020204" pitchFamily="34" charset="0"/>
                <a:cs typeface="Times New Roman" panose="02020603050405020304" pitchFamily="18" charset="0"/>
              </a:rPr>
              <a:t>Track time to recovery back to peak </a:t>
            </a:r>
          </a:p>
          <a:p>
            <a:pPr marL="742950" indent="-742950">
              <a:spcAft>
                <a:spcPts val="600"/>
              </a:spcAft>
              <a:buFont typeface="+mj-lt"/>
              <a:buAutoNum type="arabicPeriod"/>
            </a:pPr>
            <a:r>
              <a:rPr lang="en-US" sz="3200" dirty="0">
                <a:effectLst/>
                <a:latin typeface="Arial" panose="020B0604020202020204" pitchFamily="34" charset="0"/>
                <a:ea typeface="Aptos" panose="020B0004020202020204" pitchFamily="34" charset="0"/>
                <a:cs typeface="Times New Roman" panose="02020603050405020304" pitchFamily="18" charset="0"/>
              </a:rPr>
              <a:t>Indicates tail risk beyond volatility view </a:t>
            </a:r>
          </a:p>
          <a:p>
            <a:pPr marL="742950" indent="-742950">
              <a:spcAft>
                <a:spcPts val="600"/>
              </a:spcAft>
              <a:buFont typeface="+mj-lt"/>
              <a:buAutoNum type="arabicPeriod"/>
            </a:pPr>
            <a:r>
              <a:rPr lang="en-US" sz="3200" dirty="0">
                <a:effectLst/>
                <a:latin typeface="Arial" panose="020B0604020202020204" pitchFamily="34" charset="0"/>
                <a:ea typeface="Aptos" panose="020B0004020202020204" pitchFamily="34" charset="0"/>
                <a:cs typeface="Times New Roman" panose="02020603050405020304" pitchFamily="18" charset="0"/>
              </a:rPr>
              <a:t>Use rolling windows for regime detection </a:t>
            </a:r>
          </a:p>
          <a:p>
            <a:pPr marL="742950" indent="-742950">
              <a:spcAft>
                <a:spcPts val="600"/>
              </a:spcAft>
              <a:buFont typeface="+mj-lt"/>
              <a:buAutoNum type="arabicPeriod"/>
            </a:pPr>
            <a:r>
              <a:rPr lang="en-US" sz="3200" dirty="0">
                <a:effectLst/>
                <a:latin typeface="Arial" panose="020B0604020202020204" pitchFamily="34" charset="0"/>
                <a:ea typeface="Aptos" panose="020B0004020202020204" pitchFamily="34" charset="0"/>
                <a:cs typeface="Times New Roman" panose="02020603050405020304" pitchFamily="18" charset="0"/>
              </a:rPr>
              <a:t>Typical risk limit: MDD &lt; </a:t>
            </a:r>
            <a:r>
              <a:rPr lang="en-US" sz="3200" dirty="0">
                <a:effectLst/>
                <a:latin typeface="Arial" panose="020B0604020202020204" pitchFamily="34" charset="0"/>
                <a:ea typeface="Aptos" panose="020B0004020202020204" pitchFamily="34" charset="0"/>
              </a:rPr>
              <a:t>−</a:t>
            </a:r>
            <a:r>
              <a:rPr lang="en-US" sz="3200" dirty="0">
                <a:effectLst/>
                <a:latin typeface="Arial" panose="020B0604020202020204" pitchFamily="34" charset="0"/>
                <a:ea typeface="Aptos" panose="020B0004020202020204" pitchFamily="34" charset="0"/>
                <a:cs typeface="Times New Roman" panose="02020603050405020304" pitchFamily="18" charset="0"/>
              </a:rPr>
              <a:t>20% equities</a:t>
            </a:r>
            <a:endParaRPr lang="en-US" sz="3200" dirty="0"/>
          </a:p>
        </p:txBody>
      </p:sp>
      <p:sp>
        <p:nvSpPr>
          <p:cNvPr id="3" name="Title 2">
            <a:extLst>
              <a:ext uri="{FF2B5EF4-FFF2-40B4-BE49-F238E27FC236}">
                <a16:creationId xmlns:a16="http://schemas.microsoft.com/office/drawing/2014/main" id="{C92B322F-2BD5-0160-2D94-B4D75866F238}"/>
              </a:ext>
            </a:extLst>
          </p:cNvPr>
          <p:cNvSpPr>
            <a:spLocks noGrp="1"/>
          </p:cNvSpPr>
          <p:nvPr>
            <p:ph type="title"/>
          </p:nvPr>
        </p:nvSpPr>
        <p:spPr/>
        <p:txBody>
          <a:bodyPr anchor="b">
            <a:normAutofit/>
          </a:bodyPr>
          <a:lstStyle/>
          <a:p>
            <a:r>
              <a:rPr lang="en-US" dirty="0">
                <a:ea typeface="Aptos" panose="020B0004020202020204" pitchFamily="34" charset="0"/>
                <a:cs typeface="Times New Roman" panose="02020603050405020304" pitchFamily="18" charset="0"/>
              </a:rPr>
              <a:t>Max Drawdown and Recovery </a:t>
            </a:r>
            <a:endParaRPr lang="en-US" dirty="0"/>
          </a:p>
        </p:txBody>
      </p:sp>
    </p:spTree>
    <p:extLst>
      <p:ext uri="{BB962C8B-B14F-4D97-AF65-F5344CB8AC3E}">
        <p14:creationId xmlns:p14="http://schemas.microsoft.com/office/powerpoint/2010/main" val="1622746547"/>
      </p:ext>
    </p:extLst>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17227B-E817-89C7-7C0F-029A456D9588}"/>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B8962CF2-1781-26B3-4AF9-179C388E9781}"/>
                  </a:ext>
                </a:extLst>
              </p:cNvPr>
              <p:cNvSpPr>
                <a:spLocks noGrp="1"/>
              </p:cNvSpPr>
              <p:nvPr>
                <p:ph type="body" sz="half" idx="1"/>
              </p:nvPr>
            </p:nvSpPr>
            <p:spPr>
              <a:xfrm>
                <a:off x="457200" y="1600200"/>
                <a:ext cx="8077200" cy="4525963"/>
              </a:xfrm>
            </p:spPr>
            <p:txBody>
              <a:bodyPr>
                <a:normAutofit/>
              </a:bodyPr>
              <a:lstStyle/>
              <a:p>
                <a:pPr>
                  <a:spcAft>
                    <a:spcPts val="600"/>
                  </a:spcAft>
                </a:pPr>
                <a:r>
                  <a:rPr lang="en-US" sz="2800" dirty="0"/>
                  <a:t>Formula:</a:t>
                </a:r>
              </a:p>
              <a:p>
                <a:pPr marL="457200" lvl="1" indent="0">
                  <a:spcAft>
                    <a:spcPts val="60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𝑀𝐷𝐷</m:t>
                      </m:r>
                      <m:r>
                        <a:rPr lang="en-US" sz="2400" b="0" i="1" smtClean="0">
                          <a:latin typeface="Cambria Math" panose="02040503050406030204" pitchFamily="18" charset="0"/>
                        </a:rPr>
                        <m:t>= </m:t>
                      </m:r>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𝑚𝑎𝑥</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𝑃𝑒𝑎𝑘</m:t>
                              </m:r>
                              <m:r>
                                <a:rPr lang="en-US" sz="2400" b="0" i="1" smtClean="0">
                                  <a:latin typeface="Cambria Math" panose="02040503050406030204" pitchFamily="18" charset="0"/>
                                </a:rPr>
                                <m:t> −</m:t>
                              </m:r>
                              <m:r>
                                <a:rPr lang="en-US" sz="2400" b="0" i="1" smtClean="0">
                                  <a:latin typeface="Cambria Math" panose="02040503050406030204" pitchFamily="18" charset="0"/>
                                </a:rPr>
                                <m:t>𝑇𝑟𝑜𝑢𝑔h</m:t>
                              </m:r>
                            </m:e>
                          </m:d>
                        </m:num>
                        <m:den>
                          <m:r>
                            <a:rPr lang="en-US" sz="2400" i="1">
                              <a:latin typeface="Cambria Math" panose="02040503050406030204" pitchFamily="18" charset="0"/>
                            </a:rPr>
                            <m:t>𝑃𝑒𝑎𝑘</m:t>
                          </m:r>
                        </m:den>
                      </m:f>
                    </m:oMath>
                  </m:oMathPara>
                </a14:m>
                <a:endParaRPr lang="en-US" sz="2800" dirty="0"/>
              </a:p>
              <a:p>
                <a:pPr marL="457200" lvl="1" indent="0">
                  <a:spcAft>
                    <a:spcPts val="600"/>
                  </a:spcAft>
                  <a:buNone/>
                </a:pPr>
                <a:endParaRPr lang="en-US" sz="2400" dirty="0"/>
              </a:p>
              <a:p>
                <a:pPr>
                  <a:spcAft>
                    <a:spcPts val="600"/>
                  </a:spcAft>
                </a:pPr>
                <a:r>
                  <a:rPr lang="en-US" sz="2800" dirty="0"/>
                  <a:t>Example:</a:t>
                </a:r>
              </a:p>
              <a:p>
                <a:pPr marL="457200" lvl="1" indent="0" algn="ctr">
                  <a:spcAft>
                    <a:spcPts val="600"/>
                  </a:spcAft>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𝑀𝐷𝐷</m:t>
                      </m:r>
                      <m:r>
                        <a:rPr lang="en-US" sz="2400" i="1">
                          <a:latin typeface="Cambria Math" panose="02040503050406030204" pitchFamily="18" charset="0"/>
                        </a:rPr>
                        <m:t>= </m:t>
                      </m:r>
                      <m:f>
                        <m:fPr>
                          <m:ctrlPr>
                            <a:rPr lang="en-US" sz="2400" i="1">
                              <a:latin typeface="Cambria Math" panose="02040503050406030204" pitchFamily="18" charset="0"/>
                            </a:rPr>
                          </m:ctrlPr>
                        </m:fPr>
                        <m:num>
                          <m:r>
                            <a:rPr lang="en-US" sz="2400" b="0" i="1" smtClean="0">
                              <a:latin typeface="Cambria Math" panose="02040503050406030204" pitchFamily="18" charset="0"/>
                            </a:rPr>
                            <m:t>100−75</m:t>
                          </m:r>
                        </m:num>
                        <m:den>
                          <m:r>
                            <a:rPr lang="en-US" sz="2400" b="0" i="1" smtClean="0">
                              <a:latin typeface="Cambria Math" panose="02040503050406030204" pitchFamily="18" charset="0"/>
                            </a:rPr>
                            <m:t>100</m:t>
                          </m:r>
                        </m:den>
                      </m:f>
                      <m:r>
                        <a:rPr lang="en-US" sz="2400" i="1">
                          <a:latin typeface="Cambria Math" panose="02040503050406030204" pitchFamily="18" charset="0"/>
                        </a:rPr>
                        <m:t>=</m:t>
                      </m:r>
                      <m:r>
                        <a:rPr lang="en-US" sz="2400" b="1" i="1" smtClean="0">
                          <a:solidFill>
                            <a:srgbClr val="FF0000"/>
                          </a:solidFill>
                          <a:latin typeface="Cambria Math" panose="02040503050406030204" pitchFamily="18" charset="0"/>
                        </a:rPr>
                        <m:t>𝟐𝟓</m:t>
                      </m:r>
                      <m:r>
                        <a:rPr lang="en-US" sz="2400" b="1" i="1" smtClean="0">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𝟎𝟎</m:t>
                      </m:r>
                      <m:r>
                        <a:rPr lang="en-US" sz="2400" b="1" i="1" smtClean="0">
                          <a:solidFill>
                            <a:srgbClr val="FF0000"/>
                          </a:solidFill>
                          <a:latin typeface="Cambria Math" panose="02040503050406030204" pitchFamily="18" charset="0"/>
                        </a:rPr>
                        <m:t>%</m:t>
                      </m:r>
                    </m:oMath>
                  </m:oMathPara>
                </a14:m>
                <a:endParaRPr lang="en-US" sz="2400" dirty="0"/>
              </a:p>
              <a:p>
                <a:pPr marL="0" indent="0">
                  <a:spcAft>
                    <a:spcPts val="600"/>
                  </a:spcAft>
                  <a:buNone/>
                </a:pPr>
                <a:endParaRPr lang="en-US" sz="2800" dirty="0"/>
              </a:p>
            </p:txBody>
          </p:sp>
        </mc:Choice>
        <mc:Fallback xmlns="">
          <p:sp>
            <p:nvSpPr>
              <p:cNvPr id="2" name="Text Placeholder 1">
                <a:extLst>
                  <a:ext uri="{FF2B5EF4-FFF2-40B4-BE49-F238E27FC236}">
                    <a16:creationId xmlns:a16="http://schemas.microsoft.com/office/drawing/2014/main" id="{B8962CF2-1781-26B3-4AF9-179C388E9781}"/>
                  </a:ext>
                </a:extLst>
              </p:cNvPr>
              <p:cNvSpPr>
                <a:spLocks noGrp="1" noRot="1" noChangeAspect="1" noMove="1" noResize="1" noEditPoints="1" noAdjustHandles="1" noChangeArrowheads="1" noChangeShapeType="1" noTextEdit="1"/>
              </p:cNvSpPr>
              <p:nvPr>
                <p:ph type="body" sz="half" idx="1"/>
              </p:nvPr>
            </p:nvSpPr>
            <p:spPr>
              <a:xfrm>
                <a:off x="457200" y="1600200"/>
                <a:ext cx="8077200" cy="4525963"/>
              </a:xfrm>
              <a:blipFill>
                <a:blip r:embed="rId2"/>
                <a:stretch>
                  <a:fillRect l="-1358" t="-148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D0DD0CCA-625D-3933-25B1-819D78301213}"/>
              </a:ext>
            </a:extLst>
          </p:cNvPr>
          <p:cNvSpPr>
            <a:spLocks noGrp="1"/>
          </p:cNvSpPr>
          <p:nvPr>
            <p:ph type="title"/>
          </p:nvPr>
        </p:nvSpPr>
        <p:spPr/>
        <p:txBody>
          <a:bodyPr anchor="b">
            <a:normAutofit fontScale="90000"/>
          </a:bodyPr>
          <a:lstStyle/>
          <a:p>
            <a:r>
              <a:rPr lang="en-US" dirty="0">
                <a:ea typeface="Aptos" panose="020B0004020202020204" pitchFamily="34" charset="0"/>
                <a:cs typeface="Times New Roman" panose="02020603050405020304" pitchFamily="18" charset="0"/>
              </a:rPr>
              <a:t>Max Drawdown and Recovery</a:t>
            </a:r>
            <a:r>
              <a:rPr lang="en-US" dirty="0"/>
              <a:t>: Notes</a:t>
            </a:r>
            <a:r>
              <a:rPr lang="en-US" dirty="0">
                <a:ea typeface="Aptos" panose="020B0004020202020204" pitchFamily="34" charset="0"/>
                <a:cs typeface="Times New Roman" panose="02020603050405020304" pitchFamily="18" charset="0"/>
              </a:rPr>
              <a:t> </a:t>
            </a:r>
            <a:endParaRPr lang="en-US" dirty="0"/>
          </a:p>
        </p:txBody>
      </p:sp>
    </p:spTree>
    <p:extLst>
      <p:ext uri="{BB962C8B-B14F-4D97-AF65-F5344CB8AC3E}">
        <p14:creationId xmlns:p14="http://schemas.microsoft.com/office/powerpoint/2010/main" val="3826600150"/>
      </p:ext>
    </p:extLst>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6B7E93-0864-AC6E-89DD-09AC5CB8160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3BB01CD-B8E3-3915-75E1-1E2ABBD451BD}"/>
              </a:ext>
            </a:extLst>
          </p:cNvPr>
          <p:cNvSpPr>
            <a:spLocks noGrp="1"/>
          </p:cNvSpPr>
          <p:nvPr>
            <p:ph type="body" sz="half" idx="1"/>
          </p:nvPr>
        </p:nvSpPr>
        <p:spPr>
          <a:xfrm>
            <a:off x="457200" y="1600200"/>
            <a:ext cx="8077200" cy="4525963"/>
          </a:xfrm>
        </p:spPr>
        <p:txBody>
          <a:bodyPr>
            <a:normAutofit/>
          </a:bodyPr>
          <a:lstStyle/>
          <a:p>
            <a:pPr marL="742950" indent="-742950">
              <a:spcAft>
                <a:spcPts val="600"/>
              </a:spcAft>
              <a:buFont typeface="+mj-lt"/>
              <a:buAutoNum type="arabicPeriod"/>
            </a:pPr>
            <a:r>
              <a:rPr lang="en-US" sz="2800" dirty="0"/>
              <a:t>Value-at-Risk (</a:t>
            </a:r>
            <a:r>
              <a:rPr lang="en-US" sz="2800" dirty="0" err="1"/>
              <a:t>VaR</a:t>
            </a:r>
            <a:r>
              <a:rPr lang="en-US" sz="2800" dirty="0"/>
              <a:t>) estimates loss at confidence percentile </a:t>
            </a:r>
          </a:p>
          <a:p>
            <a:pPr marL="742950" indent="-742950">
              <a:spcAft>
                <a:spcPts val="600"/>
              </a:spcAft>
              <a:buFont typeface="+mj-lt"/>
              <a:buAutoNum type="arabicPeriod"/>
            </a:pPr>
            <a:r>
              <a:rPr lang="en-US" sz="2800" dirty="0"/>
              <a:t>Choose horizon and distributional assumption </a:t>
            </a:r>
          </a:p>
          <a:p>
            <a:pPr marL="742950" indent="-742950">
              <a:spcAft>
                <a:spcPts val="600"/>
              </a:spcAft>
              <a:buFont typeface="+mj-lt"/>
              <a:buAutoNum type="arabicPeriod"/>
            </a:pPr>
            <a:r>
              <a:rPr lang="en-US" sz="2800" dirty="0"/>
              <a:t>Use historical, parametric, or Monte Carlo </a:t>
            </a:r>
          </a:p>
          <a:p>
            <a:pPr marL="742950" indent="-742950">
              <a:spcAft>
                <a:spcPts val="600"/>
              </a:spcAft>
              <a:buFont typeface="+mj-lt"/>
              <a:buAutoNum type="arabicPeriod"/>
            </a:pPr>
            <a:r>
              <a:rPr lang="en-US" sz="2800" dirty="0"/>
              <a:t>Regulators use 99% 10‑day </a:t>
            </a:r>
            <a:r>
              <a:rPr lang="en-US" sz="2800" dirty="0" err="1"/>
              <a:t>VaR</a:t>
            </a:r>
            <a:r>
              <a:rPr lang="en-US" sz="2800" dirty="0"/>
              <a:t> </a:t>
            </a:r>
          </a:p>
        </p:txBody>
      </p:sp>
      <p:sp>
        <p:nvSpPr>
          <p:cNvPr id="3" name="Title 2">
            <a:extLst>
              <a:ext uri="{FF2B5EF4-FFF2-40B4-BE49-F238E27FC236}">
                <a16:creationId xmlns:a16="http://schemas.microsoft.com/office/drawing/2014/main" id="{B567E1DE-624F-E229-F9A5-44330CA8B368}"/>
              </a:ext>
            </a:extLst>
          </p:cNvPr>
          <p:cNvSpPr>
            <a:spLocks noGrp="1"/>
          </p:cNvSpPr>
          <p:nvPr>
            <p:ph type="title"/>
          </p:nvPr>
        </p:nvSpPr>
        <p:spPr/>
        <p:txBody>
          <a:bodyPr anchor="b">
            <a:normAutofit/>
          </a:bodyPr>
          <a:lstStyle/>
          <a:p>
            <a:r>
              <a:rPr lang="en-US" dirty="0" err="1"/>
              <a:t>VaR</a:t>
            </a:r>
            <a:r>
              <a:rPr lang="en-US" dirty="0"/>
              <a:t> Basics </a:t>
            </a:r>
          </a:p>
        </p:txBody>
      </p:sp>
    </p:spTree>
    <p:extLst>
      <p:ext uri="{BB962C8B-B14F-4D97-AF65-F5344CB8AC3E}">
        <p14:creationId xmlns:p14="http://schemas.microsoft.com/office/powerpoint/2010/main" val="447389659"/>
      </p:ext>
    </p:extLst>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20FDA-89D6-9271-6A21-AABA8FCF2EA3}"/>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a:extLst>
                  <a:ext uri="{FF2B5EF4-FFF2-40B4-BE49-F238E27FC236}">
                    <a16:creationId xmlns:a16="http://schemas.microsoft.com/office/drawing/2014/main" id="{801C8070-1380-DBA6-33B8-94821974AA7B}"/>
                  </a:ext>
                </a:extLst>
              </p:cNvPr>
              <p:cNvSpPr>
                <a:spLocks noGrp="1"/>
              </p:cNvSpPr>
              <p:nvPr>
                <p:ph type="body" sz="half" idx="1"/>
              </p:nvPr>
            </p:nvSpPr>
            <p:spPr>
              <a:xfrm>
                <a:off x="457200" y="1600200"/>
                <a:ext cx="8077200" cy="4525963"/>
              </a:xfrm>
            </p:spPr>
            <p:txBody>
              <a:bodyPr>
                <a:normAutofit/>
              </a:bodyPr>
              <a:lstStyle/>
              <a:p>
                <a:pPr>
                  <a:spcAft>
                    <a:spcPts val="600"/>
                  </a:spcAft>
                </a:pPr>
                <a:r>
                  <a:rPr lang="en-US" sz="2800" dirty="0"/>
                  <a:t>Formula:</a:t>
                </a:r>
              </a:p>
              <a:p>
                <a:pPr marL="457200" lvl="1" indent="0">
                  <a:spcAft>
                    <a:spcPts val="60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𝑉𝑎𝑅</m:t>
                      </m:r>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𝑍</m:t>
                                  </m:r>
                                </m:e>
                                <m:sub>
                                  <m:r>
                                    <m:rPr>
                                      <m:nor/>
                                    </m:rPr>
                                    <a:rPr lang="el-GR" sz="2400"/>
                                    <m:t>α</m:t>
                                  </m:r>
                                </m:sub>
                              </m:sSub>
                              <m:r>
                                <a:rPr lang="en-US" sz="2400" i="1">
                                  <a:latin typeface="Cambria Math" panose="02040503050406030204" pitchFamily="18" charset="0"/>
                                  <a:ea typeface="Cambria Math" panose="02040503050406030204" pitchFamily="18" charset="0"/>
                                </a:rPr>
                                <m:t>×</m:t>
                              </m:r>
                              <m:sSub>
                                <m:sSubPr>
                                  <m:ctrlPr>
                                    <a:rPr lang="en-US" sz="2400" i="1">
                                      <a:latin typeface="Cambria Math" panose="02040503050406030204" pitchFamily="18" charset="0"/>
                                      <a:ea typeface="Cambria Math" panose="02040503050406030204" pitchFamily="18" charset="0"/>
                                    </a:rPr>
                                  </m:ctrlPr>
                                </m:sSubPr>
                                <m:e>
                                  <m:r>
                                    <m:rPr>
                                      <m:nor/>
                                    </m:rPr>
                                    <a:rPr lang="pt-BR" sz="2400"/>
                                    <m:t>σ</m:t>
                                  </m:r>
                                </m:e>
                                <m:sub>
                                  <m:r>
                                    <a:rPr lang="en-US" sz="2400" i="1">
                                      <a:latin typeface="Cambria Math" panose="02040503050406030204" pitchFamily="18" charset="0"/>
                                      <a:ea typeface="Cambria Math" panose="02040503050406030204" pitchFamily="18" charset="0"/>
                                    </a:rPr>
                                    <m:t>𝑝</m:t>
                                  </m:r>
                                </m:sub>
                              </m:sSub>
                              <m:r>
                                <a:rPr lang="en-US" sz="2400" b="0" i="1" smtClean="0">
                                  <a:latin typeface="Cambria Math" panose="02040503050406030204" pitchFamily="18" charset="0"/>
                                  <a:ea typeface="Cambria Math" panose="02040503050406030204" pitchFamily="18" charset="0"/>
                                </a:rPr>
                                <m:t>−</m:t>
                              </m:r>
                              <m:r>
                                <m:rPr>
                                  <m:nor/>
                                </m:rPr>
                                <a:rPr lang="el-GR" sz="2400"/>
                                <m:t>μ</m:t>
                              </m:r>
                            </m:e>
                          </m:d>
                        </m:e>
                        <m:sub>
                          <m:r>
                            <m:rPr>
                              <m:nor/>
                            </m:rPr>
                            <a:rPr lang="el-GR" sz="2400"/>
                            <m:t>​</m:t>
                          </m:r>
                        </m:sub>
                      </m:sSub>
                    </m:oMath>
                  </m:oMathPara>
                </a14:m>
                <a:endParaRPr lang="en-US" sz="2400" dirty="0"/>
              </a:p>
              <a:p>
                <a:pPr>
                  <a:spcAft>
                    <a:spcPts val="600"/>
                  </a:spcAft>
                </a:pPr>
                <a:r>
                  <a:rPr lang="en-US" sz="2800" dirty="0"/>
                  <a:t>Example:</a:t>
                </a:r>
              </a:p>
              <a:p>
                <a:pPr lvl="1">
                  <a:spcAft>
                    <a:spcPts val="600"/>
                  </a:spcAft>
                </a:pPr>
                <a:r>
                  <a:rPr lang="en-US" sz="2000" dirty="0"/>
                  <a:t>A portfolio has a daily mean return of 0.1%, a daily standard deviation (σ) of 2%, and a current value of $10 million.</a:t>
                </a:r>
              </a:p>
              <a:p>
                <a:pPr lvl="1">
                  <a:spcAft>
                    <a:spcPts val="600"/>
                  </a:spcAft>
                </a:pPr>
                <a:r>
                  <a:rPr lang="en-US" sz="2000" dirty="0"/>
                  <a:t>But you're likely Compute the 1-day 95% Value at Risk (</a:t>
                </a:r>
                <a:r>
                  <a:rPr lang="en-US" sz="2000" dirty="0" err="1"/>
                  <a:t>VaR</a:t>
                </a:r>
                <a:r>
                  <a:rPr lang="en-US" sz="2000" dirty="0"/>
                  <a:t>), maximum expected loss not exceeded 95% of the time.</a:t>
                </a:r>
              </a:p>
              <a:p>
                <a:pPr>
                  <a:spcAft>
                    <a:spcPts val="600"/>
                  </a:spcAft>
                </a:pPr>
                <a:endParaRPr lang="en-US" sz="2800" dirty="0"/>
              </a:p>
              <a:p>
                <a:pPr marL="457200" lvl="1" indent="0">
                  <a:spcAft>
                    <a:spcPts val="600"/>
                  </a:spcAft>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𝑉𝑎𝑅</m:t>
                      </m:r>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b="0" i="1" smtClean="0">
                              <a:latin typeface="Cambria Math" panose="02040503050406030204" pitchFamily="18" charset="0"/>
                            </a:rPr>
                            <m:t>10</m:t>
                          </m:r>
                          <m:r>
                            <a:rPr lang="en-US" sz="2400" b="0" i="1" smtClean="0">
                              <a:latin typeface="Cambria Math" panose="02040503050406030204" pitchFamily="18" charset="0"/>
                            </a:rPr>
                            <m:t>𝑚</m:t>
                          </m:r>
                          <m:d>
                            <m:dPr>
                              <m:ctrlPr>
                                <a:rPr lang="en-US" sz="2400" i="1">
                                  <a:latin typeface="Cambria Math" panose="02040503050406030204" pitchFamily="18" charset="0"/>
                                </a:rPr>
                              </m:ctrlPr>
                            </m:dPr>
                            <m:e>
                              <m:r>
                                <a:rPr lang="en-US" sz="2400" b="0" i="1" smtClean="0">
                                  <a:latin typeface="Cambria Math" panose="02040503050406030204" pitchFamily="18" charset="0"/>
                                </a:rPr>
                                <m:t>1.65</m:t>
                              </m:r>
                              <m:r>
                                <a:rPr lang="en-US" sz="2400" i="1">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0.02−0.001</m:t>
                              </m:r>
                            </m:e>
                          </m:d>
                          <m:r>
                            <a:rPr lang="en-US" sz="2400" b="0" i="1" smtClean="0">
                              <a:latin typeface="Cambria Math" panose="02040503050406030204" pitchFamily="18" charset="0"/>
                              <a:ea typeface="Cambria Math" panose="02040503050406030204" pitchFamily="18" charset="0"/>
                            </a:rPr>
                            <m:t>=</m:t>
                          </m:r>
                          <m:r>
                            <a:rPr lang="en-US" sz="2400" b="1" i="1" smtClean="0">
                              <a:solidFill>
                                <a:srgbClr val="FF0000"/>
                              </a:solidFill>
                              <a:latin typeface="Cambria Math" panose="02040503050406030204" pitchFamily="18" charset="0"/>
                              <a:ea typeface="Cambria Math" panose="02040503050406030204" pitchFamily="18" charset="0"/>
                            </a:rPr>
                            <m:t>$</m:t>
                          </m:r>
                          <m:r>
                            <a:rPr lang="en-US" sz="2400" b="1" i="1" smtClean="0">
                              <a:solidFill>
                                <a:srgbClr val="FF0000"/>
                              </a:solidFill>
                              <a:latin typeface="Cambria Math" panose="02040503050406030204" pitchFamily="18" charset="0"/>
                              <a:ea typeface="Cambria Math" panose="02040503050406030204" pitchFamily="18" charset="0"/>
                            </a:rPr>
                            <m:t>𝟑𝟐𝟎</m:t>
                          </m:r>
                          <m:r>
                            <a:rPr lang="en-US" sz="2400" b="1" i="1" smtClean="0">
                              <a:solidFill>
                                <a:srgbClr val="FF0000"/>
                              </a:solidFill>
                              <a:latin typeface="Cambria Math" panose="02040503050406030204" pitchFamily="18" charset="0"/>
                              <a:ea typeface="Cambria Math" panose="02040503050406030204" pitchFamily="18" charset="0"/>
                            </a:rPr>
                            <m:t>,</m:t>
                          </m:r>
                          <m:r>
                            <a:rPr lang="en-US" sz="2400" b="1" i="1" smtClean="0">
                              <a:solidFill>
                                <a:srgbClr val="FF0000"/>
                              </a:solidFill>
                              <a:latin typeface="Cambria Math" panose="02040503050406030204" pitchFamily="18" charset="0"/>
                              <a:ea typeface="Cambria Math" panose="02040503050406030204" pitchFamily="18" charset="0"/>
                            </a:rPr>
                            <m:t>𝟎𝟎𝟎</m:t>
                          </m:r>
                        </m:e>
                        <m:sub>
                          <m:r>
                            <m:rPr>
                              <m:nor/>
                            </m:rPr>
                            <a:rPr lang="el-GR" sz="2400"/>
                            <m:t>​</m:t>
                          </m:r>
                        </m:sub>
                      </m:sSub>
                    </m:oMath>
                  </m:oMathPara>
                </a14:m>
                <a:endParaRPr lang="en-US" sz="2400" dirty="0"/>
              </a:p>
            </p:txBody>
          </p:sp>
        </mc:Choice>
        <mc:Fallback>
          <p:sp>
            <p:nvSpPr>
              <p:cNvPr id="2" name="Text Placeholder 1">
                <a:extLst>
                  <a:ext uri="{FF2B5EF4-FFF2-40B4-BE49-F238E27FC236}">
                    <a16:creationId xmlns:a16="http://schemas.microsoft.com/office/drawing/2014/main" id="{801C8070-1380-DBA6-33B8-94821974AA7B}"/>
                  </a:ext>
                </a:extLst>
              </p:cNvPr>
              <p:cNvSpPr>
                <a:spLocks noGrp="1" noRot="1" noChangeAspect="1" noMove="1" noResize="1" noEditPoints="1" noAdjustHandles="1" noChangeArrowheads="1" noChangeShapeType="1" noTextEdit="1"/>
              </p:cNvSpPr>
              <p:nvPr>
                <p:ph type="body" sz="half" idx="1"/>
              </p:nvPr>
            </p:nvSpPr>
            <p:spPr>
              <a:xfrm>
                <a:off x="457200" y="1600200"/>
                <a:ext cx="8077200" cy="4525963"/>
              </a:xfrm>
              <a:blipFill>
                <a:blip r:embed="rId2"/>
                <a:stretch>
                  <a:fillRect l="-1358" t="-148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B74463E9-501F-D4AE-1B83-18C6281655B0}"/>
              </a:ext>
            </a:extLst>
          </p:cNvPr>
          <p:cNvSpPr>
            <a:spLocks noGrp="1"/>
          </p:cNvSpPr>
          <p:nvPr>
            <p:ph type="title"/>
          </p:nvPr>
        </p:nvSpPr>
        <p:spPr/>
        <p:txBody>
          <a:bodyPr anchor="b">
            <a:normAutofit/>
          </a:bodyPr>
          <a:lstStyle/>
          <a:p>
            <a:r>
              <a:rPr lang="en-US" dirty="0" err="1"/>
              <a:t>VaR</a:t>
            </a:r>
            <a:r>
              <a:rPr lang="en-US" dirty="0"/>
              <a:t> Basics: Notes </a:t>
            </a:r>
          </a:p>
        </p:txBody>
      </p:sp>
    </p:spTree>
    <p:extLst>
      <p:ext uri="{BB962C8B-B14F-4D97-AF65-F5344CB8AC3E}">
        <p14:creationId xmlns:p14="http://schemas.microsoft.com/office/powerpoint/2010/main" val="2979139846"/>
      </p:ext>
    </p:extLst>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AF96B-983D-B9F3-F46C-20463EDE292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5DF34CCF-703A-57E5-432D-909E7F56AE2C}"/>
                  </a:ext>
                </a:extLst>
              </p:cNvPr>
              <p:cNvSpPr>
                <a:spLocks noGrp="1"/>
              </p:cNvSpPr>
              <p:nvPr>
                <p:ph type="body" sz="half" idx="1"/>
              </p:nvPr>
            </p:nvSpPr>
            <p:spPr/>
            <p:txBody>
              <a:bodyPr>
                <a:normAutofit fontScale="55000" lnSpcReduction="20000"/>
              </a:bodyPr>
              <a:lstStyle/>
              <a:p>
                <a:r>
                  <a:rPr lang="en-US" sz="4700" dirty="0"/>
                  <a:t>Alpha (</a:t>
                </a:r>
                <a:r>
                  <a:rPr lang="en-US" sz="4700" dirty="0">
                    <a:latin typeface="Symbol" panose="05050102010706020507" pitchFamily="18" charset="2"/>
                  </a:rPr>
                  <a:t>a</a:t>
                </a:r>
                <a:r>
                  <a:rPr lang="en-US" sz="4700" dirty="0"/>
                  <a:t>)</a:t>
                </a:r>
              </a:p>
              <a:p>
                <a:r>
                  <a:rPr lang="en-US" sz="4700" dirty="0"/>
                  <a:t>Arithmetic Mean (</a:t>
                </a:r>
                <a14:m>
                  <m:oMath xmlns:m="http://schemas.openxmlformats.org/officeDocument/2006/math">
                    <m:r>
                      <m:rPr>
                        <m:nor/>
                      </m:rPr>
                      <a:rPr lang="en-US" sz="4700" dirty="0"/>
                      <m:t>μ</m:t>
                    </m:r>
                    <m:r>
                      <m:rPr>
                        <m:nor/>
                      </m:rPr>
                      <a:rPr lang="en-US" sz="4700" dirty="0"/>
                      <m:t>, </m:t>
                    </m:r>
                    <m:acc>
                      <m:accPr>
                        <m:chr m:val="̅"/>
                        <m:ctrlPr>
                          <a:rPr lang="en-US" sz="4700" i="1" dirty="0">
                            <a:latin typeface="Cambria Math" panose="02040503050406030204" pitchFamily="18" charset="0"/>
                          </a:rPr>
                        </m:ctrlPr>
                      </m:accPr>
                      <m:e>
                        <m:r>
                          <a:rPr lang="en-US" sz="4700" i="1" dirty="0">
                            <a:latin typeface="Cambria Math" panose="02040503050406030204" pitchFamily="18" charset="0"/>
                          </a:rPr>
                          <m:t>𝑥</m:t>
                        </m:r>
                      </m:e>
                    </m:acc>
                  </m:oMath>
                </a14:m>
                <a:r>
                  <a:rPr lang="en-US" sz="4700" dirty="0"/>
                  <a:t>)</a:t>
                </a:r>
              </a:p>
              <a:p>
                <a:r>
                  <a:rPr lang="en-US" sz="4700" dirty="0"/>
                  <a:t>Beta (</a:t>
                </a:r>
                <a:r>
                  <a:rPr lang="en-US" sz="4700" dirty="0">
                    <a:latin typeface="Symbol" panose="05050102010706020507" pitchFamily="18" charset="2"/>
                    <a:ea typeface="Aptos" panose="020B0004020202020204" pitchFamily="34" charset="0"/>
                    <a:cs typeface="Times New Roman" panose="02020603050405020304" pitchFamily="18" charset="0"/>
                  </a:rPr>
                  <a:t>b</a:t>
                </a:r>
                <a:r>
                  <a:rPr lang="en-US" sz="4700" dirty="0"/>
                  <a:t>)</a:t>
                </a:r>
              </a:p>
              <a:p>
                <a:r>
                  <a:rPr lang="en-US" sz="4700" dirty="0"/>
                  <a:t>Compound Annual Growth Rate (CAGR) </a:t>
                </a:r>
              </a:p>
              <a:p>
                <a:r>
                  <a:rPr lang="en-US" sz="4700" dirty="0"/>
                  <a:t>Correlation (</a:t>
                </a:r>
                <a14:m>
                  <m:oMath xmlns:m="http://schemas.openxmlformats.org/officeDocument/2006/math">
                    <m:r>
                      <m:rPr>
                        <m:nor/>
                      </m:rPr>
                      <a:rPr lang="en-US" sz="4700" dirty="0">
                        <a:latin typeface="Symbol" panose="05050102010706020507" pitchFamily="18" charset="2"/>
                      </a:rPr>
                      <m:t>r</m:t>
                    </m:r>
                  </m:oMath>
                </a14:m>
                <a:r>
                  <a:rPr lang="en-US" sz="4700" dirty="0"/>
                  <a:t>)</a:t>
                </a:r>
              </a:p>
              <a:p>
                <a:r>
                  <a:rPr lang="en-US" sz="4700" dirty="0"/>
                  <a:t>Covariance (</a:t>
                </a:r>
                <a14:m>
                  <m:oMath xmlns:m="http://schemas.openxmlformats.org/officeDocument/2006/math">
                    <m:sSub>
                      <m:sSubPr>
                        <m:ctrlPr>
                          <a:rPr lang="pt-BR" sz="4700" i="1">
                            <a:latin typeface="Cambria Math" panose="02040503050406030204" pitchFamily="18" charset="0"/>
                          </a:rPr>
                        </m:ctrlPr>
                      </m:sSubPr>
                      <m:e>
                        <m:r>
                          <m:rPr>
                            <m:nor/>
                          </m:rPr>
                          <a:rPr lang="pt-BR" sz="4700"/>
                          <m:t>σ</m:t>
                        </m:r>
                      </m:e>
                      <m:sub>
                        <m:r>
                          <a:rPr lang="en-US" sz="4700" i="1">
                            <a:latin typeface="Cambria Math" panose="02040503050406030204" pitchFamily="18" charset="0"/>
                          </a:rPr>
                          <m:t>𝑥</m:t>
                        </m:r>
                        <m:r>
                          <a:rPr lang="en-US" sz="4700" i="1">
                            <a:latin typeface="Cambria Math" panose="02040503050406030204" pitchFamily="18" charset="0"/>
                          </a:rPr>
                          <m:t>,</m:t>
                        </m:r>
                        <m:r>
                          <a:rPr lang="en-US" sz="4700" i="1">
                            <a:latin typeface="Cambria Math" panose="02040503050406030204" pitchFamily="18" charset="0"/>
                          </a:rPr>
                          <m:t>𝑦</m:t>
                        </m:r>
                      </m:sub>
                    </m:sSub>
                  </m:oMath>
                </a14:m>
                <a:r>
                  <a:rPr lang="en-US" sz="4700" dirty="0"/>
                  <a:t>)</a:t>
                </a:r>
              </a:p>
              <a:p>
                <a:r>
                  <a:rPr lang="en-US" sz="4700" dirty="0"/>
                  <a:t>Equivalent Annual Return (EAR)</a:t>
                </a:r>
              </a:p>
              <a:p>
                <a:r>
                  <a:rPr lang="en-US" sz="4700" dirty="0"/>
                  <a:t>Geometric Mean</a:t>
                </a:r>
              </a:p>
              <a:p>
                <a:r>
                  <a:rPr lang="en-US" sz="4700" dirty="0"/>
                  <a:t>Holding Period Return (HPR)</a:t>
                </a:r>
              </a:p>
              <a:p>
                <a:pPr marL="0" indent="0">
                  <a:lnSpc>
                    <a:spcPct val="150000"/>
                  </a:lnSpc>
                  <a:spcAft>
                    <a:spcPts val="600"/>
                  </a:spcAft>
                  <a:buNone/>
                </a:pPr>
                <a:endParaRPr lang="en-US" dirty="0"/>
              </a:p>
            </p:txBody>
          </p:sp>
        </mc:Choice>
        <mc:Fallback xmlns="">
          <p:sp>
            <p:nvSpPr>
              <p:cNvPr id="2" name="Text Placeholder 1">
                <a:extLst>
                  <a:ext uri="{FF2B5EF4-FFF2-40B4-BE49-F238E27FC236}">
                    <a16:creationId xmlns:a16="http://schemas.microsoft.com/office/drawing/2014/main" id="{5DF34CCF-703A-57E5-432D-909E7F56AE2C}"/>
                  </a:ext>
                </a:extLst>
              </p:cNvPr>
              <p:cNvSpPr>
                <a:spLocks noGrp="1" noRot="1" noChangeAspect="1" noMove="1" noResize="1" noEditPoints="1" noAdjustHandles="1" noChangeArrowheads="1" noChangeShapeType="1" noTextEdit="1"/>
              </p:cNvSpPr>
              <p:nvPr>
                <p:ph type="body" sz="half" idx="1"/>
              </p:nvPr>
            </p:nvSpPr>
            <p:spPr>
              <a:blipFill>
                <a:blip r:embed="rId2"/>
                <a:stretch>
                  <a:fillRect l="-2262" t="-31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D0EBAB01-D988-9C17-8EB0-EB4FC627271F}"/>
                  </a:ext>
                </a:extLst>
              </p:cNvPr>
              <p:cNvSpPr>
                <a:spLocks noGrp="1"/>
              </p:cNvSpPr>
              <p:nvPr>
                <p:ph type="body" sz="half" idx="2"/>
              </p:nvPr>
            </p:nvSpPr>
            <p:spPr/>
            <p:txBody>
              <a:bodyPr>
                <a:normAutofit/>
              </a:bodyPr>
              <a:lstStyle/>
              <a:p>
                <a:r>
                  <a:rPr lang="en-US" sz="2600" dirty="0"/>
                  <a:t>Max Drawdown (MDD)</a:t>
                </a:r>
              </a:p>
              <a:p>
                <a:r>
                  <a:rPr lang="en-US" sz="2600" dirty="0"/>
                  <a:t>Periods/Year (m)</a:t>
                </a:r>
              </a:p>
              <a:p>
                <a:r>
                  <a:rPr lang="en-US" sz="2600" dirty="0"/>
                  <a:t>Risk Premium (RP)</a:t>
                </a:r>
              </a:p>
              <a:p>
                <a:r>
                  <a:rPr lang="en-US" sz="2600" dirty="0"/>
                  <a:t>Risk-Free Rate (</a:t>
                </a:r>
                <a14:m>
                  <m:oMath xmlns:m="http://schemas.openxmlformats.org/officeDocument/2006/math">
                    <m:sSub>
                      <m:sSubPr>
                        <m:ctrlPr>
                          <a:rPr lang="en-US" sz="2600" i="1">
                            <a:latin typeface="Cambria Math" panose="02040503050406030204" pitchFamily="18" charset="0"/>
                          </a:rPr>
                        </m:ctrlPr>
                      </m:sSubPr>
                      <m:e>
                        <m:r>
                          <a:rPr lang="en-US" sz="2600" i="1">
                            <a:latin typeface="Cambria Math" panose="02040503050406030204" pitchFamily="18" charset="0"/>
                          </a:rPr>
                          <m:t>𝑟</m:t>
                        </m:r>
                      </m:e>
                      <m:sub>
                        <m:r>
                          <a:rPr lang="en-US" sz="2600" i="1">
                            <a:latin typeface="Cambria Math" panose="02040503050406030204" pitchFamily="18" charset="0"/>
                          </a:rPr>
                          <m:t>𝑓</m:t>
                        </m:r>
                      </m:sub>
                    </m:sSub>
                  </m:oMath>
                </a14:m>
                <a:r>
                  <a:rPr lang="en-US" sz="2600" dirty="0"/>
                  <a:t>)</a:t>
                </a:r>
              </a:p>
              <a:p>
                <a:r>
                  <a:rPr lang="en-US" sz="2600" dirty="0"/>
                  <a:t>R‑Squared (R²)</a:t>
                </a:r>
              </a:p>
              <a:p>
                <a:r>
                  <a:rPr lang="en-US" sz="2600" dirty="0"/>
                  <a:t>Semi‑Deviation (</a:t>
                </a:r>
                <a14:m>
                  <m:oMath xmlns:m="http://schemas.openxmlformats.org/officeDocument/2006/math">
                    <m:sSub>
                      <m:sSubPr>
                        <m:ctrlPr>
                          <a:rPr lang="pt-BR" sz="2600" i="1">
                            <a:latin typeface="Cambria Math" panose="02040503050406030204" pitchFamily="18" charset="0"/>
                          </a:rPr>
                        </m:ctrlPr>
                      </m:sSubPr>
                      <m:e>
                        <m:r>
                          <m:rPr>
                            <m:nor/>
                          </m:rPr>
                          <a:rPr lang="pt-BR" sz="2600"/>
                          <m:t>σ</m:t>
                        </m:r>
                      </m:e>
                      <m:sub>
                        <m:r>
                          <a:rPr lang="en-US" sz="2600" b="0" i="1" smtClean="0">
                            <a:latin typeface="Cambria Math" panose="02040503050406030204" pitchFamily="18" charset="0"/>
                          </a:rPr>
                          <m:t>𝑆𝑒𝑚𝑖</m:t>
                        </m:r>
                      </m:sub>
                    </m:sSub>
                  </m:oMath>
                </a14:m>
                <a:r>
                  <a:rPr lang="en-US" sz="2600" dirty="0"/>
                  <a:t>)</a:t>
                </a:r>
              </a:p>
              <a:p>
                <a:r>
                  <a:rPr lang="en-US" sz="2600" dirty="0"/>
                  <a:t>Sharpe Ratio </a:t>
                </a:r>
              </a:p>
              <a:p>
                <a:r>
                  <a:rPr lang="en-US" sz="2600" dirty="0"/>
                  <a:t>Sortino Ratio </a:t>
                </a:r>
              </a:p>
              <a:p>
                <a:r>
                  <a:rPr lang="en-US" sz="2600" dirty="0"/>
                  <a:t>Standard Deviation (</a:t>
                </a:r>
                <a14:m>
                  <m:oMath xmlns:m="http://schemas.openxmlformats.org/officeDocument/2006/math">
                    <m:r>
                      <m:rPr>
                        <m:nor/>
                      </m:rPr>
                      <a:rPr lang="pt-BR" sz="2600"/>
                      <m:t>σ</m:t>
                    </m:r>
                  </m:oMath>
                </a14:m>
                <a:r>
                  <a:rPr lang="en-US" sz="2600" dirty="0"/>
                  <a:t>) </a:t>
                </a:r>
              </a:p>
              <a:p>
                <a:r>
                  <a:rPr lang="en-US" sz="2600" dirty="0"/>
                  <a:t>Value-at-Risk (</a:t>
                </a:r>
                <a:r>
                  <a:rPr lang="en-US" sz="2600" dirty="0" err="1"/>
                  <a:t>VaR</a:t>
                </a:r>
                <a:r>
                  <a:rPr lang="en-US" sz="2600" dirty="0"/>
                  <a:t>)</a:t>
                </a:r>
              </a:p>
              <a:p>
                <a:r>
                  <a:rPr lang="en-US" sz="2600" dirty="0"/>
                  <a:t>Variance (</a:t>
                </a:r>
                <a14:m>
                  <m:oMath xmlns:m="http://schemas.openxmlformats.org/officeDocument/2006/math">
                    <m:sSup>
                      <m:sSupPr>
                        <m:ctrlPr>
                          <a:rPr lang="en-US" sz="2600" i="1">
                            <a:latin typeface="Cambria Math" panose="02040503050406030204" pitchFamily="18" charset="0"/>
                          </a:rPr>
                        </m:ctrlPr>
                      </m:sSupPr>
                      <m:e>
                        <m:r>
                          <m:rPr>
                            <m:nor/>
                          </m:rPr>
                          <a:rPr lang="pt-BR" sz="2600"/>
                          <m:t>σ</m:t>
                        </m:r>
                      </m:e>
                      <m:sup>
                        <m:r>
                          <a:rPr lang="en-US" sz="2600" i="1">
                            <a:latin typeface="Cambria Math" panose="02040503050406030204" pitchFamily="18" charset="0"/>
                          </a:rPr>
                          <m:t>2</m:t>
                        </m:r>
                      </m:sup>
                    </m:sSup>
                  </m:oMath>
                </a14:m>
                <a:r>
                  <a:rPr lang="en-US" sz="2600" dirty="0"/>
                  <a:t>)</a:t>
                </a:r>
              </a:p>
              <a:p>
                <a:pPr marL="0" indent="0">
                  <a:buNone/>
                </a:pPr>
                <a:endParaRPr lang="en-US" dirty="0"/>
              </a:p>
            </p:txBody>
          </p:sp>
        </mc:Choice>
        <mc:Fallback xmlns="">
          <p:sp>
            <p:nvSpPr>
              <p:cNvPr id="4" name="Text Placeholder 3">
                <a:extLst>
                  <a:ext uri="{FF2B5EF4-FFF2-40B4-BE49-F238E27FC236}">
                    <a16:creationId xmlns:a16="http://schemas.microsoft.com/office/drawing/2014/main" id="{D0EBAB01-D988-9C17-8EB0-EB4FC627271F}"/>
                  </a:ext>
                </a:extLst>
              </p:cNvPr>
              <p:cNvSpPr>
                <a:spLocks noGrp="1" noRot="1" noChangeAspect="1" noMove="1" noResize="1" noEditPoints="1" noAdjustHandles="1" noChangeArrowheads="1" noChangeShapeType="1" noTextEdit="1"/>
              </p:cNvSpPr>
              <p:nvPr>
                <p:ph type="body" sz="half" idx="2"/>
              </p:nvPr>
            </p:nvSpPr>
            <p:spPr>
              <a:blipFill>
                <a:blip r:embed="rId3"/>
                <a:stretch>
                  <a:fillRect l="-2417" t="-1348" r="-302" b="-242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21283C2-0B1B-535C-85C1-4B3196EDAAD4}"/>
              </a:ext>
            </a:extLst>
          </p:cNvPr>
          <p:cNvSpPr>
            <a:spLocks noGrp="1"/>
          </p:cNvSpPr>
          <p:nvPr>
            <p:ph type="title"/>
          </p:nvPr>
        </p:nvSpPr>
        <p:spPr/>
        <p:txBody>
          <a:bodyPr anchor="b">
            <a:normAutofit/>
          </a:bodyPr>
          <a:lstStyle/>
          <a:p>
            <a:r>
              <a:rPr lang="en-US" dirty="0"/>
              <a:t>Terms and Abbreviations </a:t>
            </a:r>
          </a:p>
        </p:txBody>
      </p:sp>
    </p:spTree>
    <p:extLst>
      <p:ext uri="{BB962C8B-B14F-4D97-AF65-F5344CB8AC3E}">
        <p14:creationId xmlns:p14="http://schemas.microsoft.com/office/powerpoint/2010/main" val="3248929851"/>
      </p:ext>
    </p:extLst>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246BB-7E8F-AADC-FCEF-23838BFEE381}"/>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9A42FD63-5F09-99FB-9C30-A3F2CD0DE0B8}"/>
              </a:ext>
            </a:extLst>
          </p:cNvPr>
          <p:cNvSpPr>
            <a:spLocks noGrp="1"/>
          </p:cNvSpPr>
          <p:nvPr>
            <p:ph type="body" sz="half" idx="1"/>
          </p:nvPr>
        </p:nvSpPr>
        <p:spPr>
          <a:xfrm>
            <a:off x="457200" y="1600200"/>
            <a:ext cx="8077200" cy="4525963"/>
          </a:xfrm>
        </p:spPr>
        <p:txBody>
          <a:bodyPr>
            <a:normAutofit/>
          </a:bodyPr>
          <a:lstStyle/>
          <a:p>
            <a:pPr marL="742950" indent="-742950">
              <a:spcAft>
                <a:spcPts val="600"/>
              </a:spcAft>
              <a:buFont typeface="+mj-lt"/>
              <a:buAutoNum type="arabicPeriod"/>
            </a:pPr>
            <a:r>
              <a:rPr lang="en-US" sz="3200" dirty="0"/>
              <a:t>Focus on deviations below target return </a:t>
            </a:r>
          </a:p>
          <a:p>
            <a:pPr marL="742950" indent="-742950">
              <a:spcAft>
                <a:spcPts val="600"/>
              </a:spcAft>
              <a:buFont typeface="+mj-lt"/>
              <a:buAutoNum type="arabicPeriod"/>
            </a:pPr>
            <a:r>
              <a:rPr lang="en-US" sz="3200" dirty="0"/>
              <a:t>Use target r* often set to 0% </a:t>
            </a:r>
          </a:p>
          <a:p>
            <a:pPr marL="742950" indent="-742950">
              <a:spcAft>
                <a:spcPts val="600"/>
              </a:spcAft>
              <a:buFont typeface="+mj-lt"/>
              <a:buAutoNum type="arabicPeriod"/>
            </a:pPr>
            <a:r>
              <a:rPr lang="en-US" sz="3200" dirty="0"/>
              <a:t>Penalize downside more than upside moves </a:t>
            </a:r>
          </a:p>
          <a:p>
            <a:pPr marL="742950" indent="-742950">
              <a:spcAft>
                <a:spcPts val="600"/>
              </a:spcAft>
              <a:buFont typeface="+mj-lt"/>
              <a:buAutoNum type="arabicPeriod"/>
            </a:pPr>
            <a:r>
              <a:rPr lang="en-US" sz="3200" dirty="0"/>
              <a:t>Inputs for Sortino and downside metrics </a:t>
            </a:r>
          </a:p>
          <a:p>
            <a:pPr marL="742950" indent="-742950">
              <a:spcAft>
                <a:spcPts val="600"/>
              </a:spcAft>
              <a:buFont typeface="+mj-lt"/>
              <a:buAutoNum type="arabicPeriod"/>
            </a:pPr>
            <a:r>
              <a:rPr lang="en-US" sz="3200" dirty="0"/>
              <a:t>Useful for income and capital‑preservation</a:t>
            </a:r>
          </a:p>
        </p:txBody>
      </p:sp>
      <p:sp>
        <p:nvSpPr>
          <p:cNvPr id="3" name="Title 2">
            <a:extLst>
              <a:ext uri="{FF2B5EF4-FFF2-40B4-BE49-F238E27FC236}">
                <a16:creationId xmlns:a16="http://schemas.microsoft.com/office/drawing/2014/main" id="{3BEBF73C-DF5D-C5AE-7769-6BC21C39B0BB}"/>
              </a:ext>
            </a:extLst>
          </p:cNvPr>
          <p:cNvSpPr>
            <a:spLocks noGrp="1"/>
          </p:cNvSpPr>
          <p:nvPr>
            <p:ph type="title"/>
          </p:nvPr>
        </p:nvSpPr>
        <p:spPr/>
        <p:txBody>
          <a:bodyPr anchor="b">
            <a:normAutofit fontScale="90000"/>
          </a:bodyPr>
          <a:lstStyle/>
          <a:p>
            <a:r>
              <a:rPr lang="en-US" dirty="0"/>
              <a:t>Semi‑Deviation and Downside Risk </a:t>
            </a:r>
          </a:p>
        </p:txBody>
      </p:sp>
    </p:spTree>
    <p:extLst>
      <p:ext uri="{BB962C8B-B14F-4D97-AF65-F5344CB8AC3E}">
        <p14:creationId xmlns:p14="http://schemas.microsoft.com/office/powerpoint/2010/main" val="2127610133"/>
      </p:ext>
    </p:extLst>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965D1-9C03-1B91-379A-C427D84C4B26}"/>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a:extLst>
                  <a:ext uri="{FF2B5EF4-FFF2-40B4-BE49-F238E27FC236}">
                    <a16:creationId xmlns:a16="http://schemas.microsoft.com/office/drawing/2014/main" id="{B3C2EC71-DC45-9D79-8D05-3663441EB66C}"/>
                  </a:ext>
                </a:extLst>
              </p:cNvPr>
              <p:cNvSpPr>
                <a:spLocks noGrp="1"/>
              </p:cNvSpPr>
              <p:nvPr>
                <p:ph type="body" sz="half" idx="1"/>
              </p:nvPr>
            </p:nvSpPr>
            <p:spPr>
              <a:xfrm>
                <a:off x="457200" y="1600200"/>
                <a:ext cx="8077200" cy="4525963"/>
              </a:xfrm>
            </p:spPr>
            <p:txBody>
              <a:bodyPr>
                <a:normAutofit lnSpcReduction="10000"/>
              </a:bodyPr>
              <a:lstStyle/>
              <a:p>
                <a:pPr>
                  <a:spcAft>
                    <a:spcPts val="600"/>
                  </a:spcAft>
                </a:pPr>
                <a:r>
                  <a:rPr lang="en-US" sz="2800" dirty="0"/>
                  <a:t>Formula (sample):</a:t>
                </a:r>
              </a:p>
              <a:p>
                <a:pPr marL="457200" lvl="1" indent="0">
                  <a:spcAft>
                    <a:spcPts val="600"/>
                  </a:spcAft>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m:rPr>
                              <m:nor/>
                            </m:rPr>
                            <a:rPr lang="en-US" sz="2400"/>
                            <m:t>SemiDeviation</m:t>
                          </m:r>
                          <m:r>
                            <m:rPr>
                              <m:nor/>
                            </m:rPr>
                            <a:rPr lang="en-US" sz="2400" b="0" i="0" smtClean="0"/>
                            <m:t> </m:t>
                          </m:r>
                          <m:r>
                            <m:rPr>
                              <m:nor/>
                            </m:rPr>
                            <a:rPr lang="en-US" sz="2400"/>
                            <m:t>=</m:t>
                          </m:r>
                          <m:r>
                            <m:rPr>
                              <m:nor/>
                            </m:rPr>
                            <a:rPr lang="en-US" sz="2400" b="0" i="0" smtClean="0"/>
                            <m:t> </m:t>
                          </m:r>
                          <m:rad>
                            <m:radPr>
                              <m:degHide m:val="on"/>
                              <m:ctrlPr>
                                <a:rPr lang="en-US" sz="2400" b="0" i="1" smtClean="0">
                                  <a:latin typeface="Cambria Math" panose="02040503050406030204" pitchFamily="18" charset="0"/>
                                </a:rPr>
                              </m:ctrlPr>
                            </m:radPr>
                            <m:deg/>
                            <m:e>
                              <m:f>
                                <m:fPr>
                                  <m:ctrlPr>
                                    <a:rPr lang="en-US" sz="2400" b="0" i="1" smtClean="0">
                                      <a:latin typeface="Cambria Math" panose="02040503050406030204" pitchFamily="18" charset="0"/>
                                    </a:rPr>
                                  </m:ctrlPr>
                                </m:fPr>
                                <m:num>
                                  <m:r>
                                    <a:rPr lang="en-US" sz="2400" b="0" i="1" smtClean="0">
                                      <a:latin typeface="Cambria Math" panose="02040503050406030204" pitchFamily="18" charset="0"/>
                                    </a:rPr>
                                    <m:t>1</m:t>
                                  </m:r>
                                </m:num>
                                <m:den>
                                  <m:r>
                                    <a:rPr lang="en-US" sz="2400" b="0" i="1" smtClean="0">
                                      <a:latin typeface="Cambria Math" panose="02040503050406030204" pitchFamily="18" charset="0"/>
                                    </a:rPr>
                                    <m:t>𝑛</m:t>
                                  </m:r>
                                  <m:r>
                                    <a:rPr lang="en-US" sz="2400" b="0" i="1" smtClean="0">
                                      <a:latin typeface="Cambria Math" panose="02040503050406030204" pitchFamily="18" charset="0"/>
                                    </a:rPr>
                                    <m:t>−1</m:t>
                                  </m:r>
                                </m:den>
                              </m:f>
                              <m:nary>
                                <m:naryPr>
                                  <m:chr m:val="∑"/>
                                  <m:subHide m:val="on"/>
                                  <m:supHide m:val="on"/>
                                  <m:ctrlPr>
                                    <a:rPr lang="en-US" sz="2400" b="0" i="1" smtClean="0">
                                      <a:latin typeface="Cambria Math" panose="02040503050406030204" pitchFamily="18" charset="0"/>
                                    </a:rPr>
                                  </m:ctrlPr>
                                </m:naryPr>
                                <m:sub/>
                                <m:sup/>
                                <m:e>
                                  <m:sSup>
                                    <m:sSupPr>
                                      <m:ctrlPr>
                                        <a:rPr lang="en-US" sz="2400" b="0" i="1" smtClean="0">
                                          <a:latin typeface="Cambria Math" panose="02040503050406030204" pitchFamily="18" charset="0"/>
                                        </a:rPr>
                                      </m:ctrlPr>
                                    </m:sSupPr>
                                    <m:e>
                                      <m:d>
                                        <m:dPr>
                                          <m:begChr m:val="["/>
                                          <m:endChr m:val="]"/>
                                          <m:ctrlPr>
                                            <a:rPr lang="en-US" sz="2400" b="0" i="1" smtClean="0">
                                              <a:latin typeface="Cambria Math" panose="02040503050406030204" pitchFamily="18" charset="0"/>
                                            </a:rPr>
                                          </m:ctrlPr>
                                        </m:dPr>
                                        <m:e>
                                          <m:r>
                                            <a:rPr lang="en-US" sz="2400" b="0" i="1" smtClean="0">
                                              <a:latin typeface="Cambria Math" panose="02040503050406030204" pitchFamily="18" charset="0"/>
                                            </a:rPr>
                                            <m:t>𝑚𝑖𝑛</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0, </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𝑟</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acc>
                                                <m:accPr>
                                                  <m:chr m:val="̅"/>
                                                  <m:ctrlPr>
                                                    <a:rPr lang="en-US" sz="2400" b="0" i="1" smtClean="0">
                                                      <a:latin typeface="Cambria Math" panose="02040503050406030204" pitchFamily="18" charset="0"/>
                                                    </a:rPr>
                                                  </m:ctrlPr>
                                                </m:accPr>
                                                <m:e>
                                                  <m:r>
                                                    <a:rPr lang="en-US" sz="2400" b="0" i="1" smtClean="0">
                                                      <a:latin typeface="Cambria Math" panose="02040503050406030204" pitchFamily="18" charset="0"/>
                                                    </a:rPr>
                                                    <m:t>𝑟</m:t>
                                                  </m:r>
                                                </m:e>
                                              </m:acc>
                                            </m:e>
                                          </m:d>
                                        </m:e>
                                      </m:d>
                                    </m:e>
                                    <m:sup>
                                      <m:r>
                                        <a:rPr lang="en-US" sz="2400" b="0" i="1" smtClean="0">
                                          <a:latin typeface="Cambria Math" panose="02040503050406030204" pitchFamily="18" charset="0"/>
                                        </a:rPr>
                                        <m:t>2</m:t>
                                      </m:r>
                                    </m:sup>
                                  </m:sSup>
                                </m:e>
                              </m:nary>
                            </m:e>
                          </m:rad>
                        </m:e>
                        <m:sub>
                          <m:r>
                            <m:rPr>
                              <m:nor/>
                            </m:rPr>
                            <a:rPr lang="el-GR" sz="2400"/>
                            <m:t>​</m:t>
                          </m:r>
                        </m:sub>
                      </m:sSub>
                    </m:oMath>
                  </m:oMathPara>
                </a14:m>
                <a:endParaRPr lang="en-US" sz="2400" dirty="0"/>
              </a:p>
              <a:p>
                <a:pPr>
                  <a:spcAft>
                    <a:spcPts val="600"/>
                  </a:spcAft>
                </a:pPr>
                <a:r>
                  <a:rPr lang="en-US" sz="2800" dirty="0"/>
                  <a:t>Example: Stock X: 6%, 12%, 8%</a:t>
                </a:r>
              </a:p>
              <a:p>
                <a:pPr marL="457200" lvl="1" indent="0">
                  <a:spcAft>
                    <a:spcPts val="600"/>
                  </a:spcAft>
                  <a:buNone/>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m:rPr>
                              <m:nor/>
                            </m:rPr>
                            <a:rPr lang="en-US" sz="2400"/>
                            <m:t>SemiDeviation</m:t>
                          </m:r>
                          <m:r>
                            <m:rPr>
                              <m:nor/>
                            </m:rPr>
                            <a:rPr lang="en-US" sz="2400"/>
                            <m:t> = </m:t>
                          </m:r>
                          <m:rad>
                            <m:radPr>
                              <m:degHide m:val="on"/>
                              <m:ctrlPr>
                                <a:rPr lang="en-US" sz="2400" i="1">
                                  <a:latin typeface="Cambria Math" panose="02040503050406030204" pitchFamily="18" charset="0"/>
                                </a:rPr>
                              </m:ctrlPr>
                            </m:radPr>
                            <m:deg/>
                            <m:e>
                              <m:f>
                                <m:fPr>
                                  <m:ctrlPr>
                                    <a:rPr lang="en-US" sz="2400" i="1">
                                      <a:latin typeface="Cambria Math" panose="02040503050406030204" pitchFamily="18" charset="0"/>
                                    </a:rPr>
                                  </m:ctrlPr>
                                </m:fPr>
                                <m:num>
                                  <m:r>
                                    <a:rPr lang="en-US" sz="2400" i="1">
                                      <a:latin typeface="Cambria Math" panose="02040503050406030204" pitchFamily="18" charset="0"/>
                                    </a:rPr>
                                    <m:t>1</m:t>
                                  </m:r>
                                </m:num>
                                <m:den>
                                  <m:r>
                                    <a:rPr lang="en-US" sz="2400" b="0" i="1" smtClean="0">
                                      <a:latin typeface="Cambria Math" panose="02040503050406030204" pitchFamily="18" charset="0"/>
                                    </a:rPr>
                                    <m:t>2</m:t>
                                  </m:r>
                                </m:den>
                              </m:f>
                              <m:nary>
                                <m:naryPr>
                                  <m:chr m:val="∑"/>
                                  <m:subHide m:val="on"/>
                                  <m:supHide m:val="on"/>
                                  <m:ctrlPr>
                                    <a:rPr lang="en-US" sz="2400" i="1">
                                      <a:latin typeface="Cambria Math" panose="02040503050406030204" pitchFamily="18" charset="0"/>
                                    </a:rPr>
                                  </m:ctrlPr>
                                </m:naryPr>
                                <m:sub/>
                                <m:sup/>
                                <m:e>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0.06−0.0</m:t>
                                          </m:r>
                                          <m:r>
                                            <a:rPr lang="en-US" sz="2400" b="0" i="1" smtClean="0">
                                              <a:latin typeface="Cambria Math" panose="02040503050406030204" pitchFamily="18" charset="0"/>
                                            </a:rPr>
                                            <m:t>8</m:t>
                                          </m:r>
                                          <m:r>
                                            <a:rPr lang="en-US" sz="2400" i="1">
                                              <a:latin typeface="Cambria Math" panose="02040503050406030204" pitchFamily="18" charset="0"/>
                                            </a:rPr>
                                            <m:t>7</m:t>
                                          </m:r>
                                        </m:e>
                                      </m:d>
                                    </m:e>
                                    <m:sup>
                                      <m:r>
                                        <a:rPr lang="en-US" sz="2400" i="1">
                                          <a:latin typeface="Cambria Math" panose="02040503050406030204" pitchFamily="18" charset="0"/>
                                        </a:rPr>
                                        <m:t>2</m:t>
                                      </m:r>
                                    </m:sup>
                                  </m:sSup>
                                  <m:r>
                                    <a:rPr lang="en-US" sz="2400" i="1">
                                      <a:latin typeface="Cambria Math" panose="02040503050406030204" pitchFamily="18" charset="0"/>
                                    </a:rPr>
                                    <m:t>+</m:t>
                                  </m:r>
                                  <m:r>
                                    <a:rPr lang="en-US" sz="2400" b="0" i="1" smtClean="0">
                                      <a:latin typeface="Cambria Math" panose="02040503050406030204" pitchFamily="18" charset="0"/>
                                    </a:rPr>
                                    <m:t>0 </m:t>
                                  </m:r>
                                  <m:r>
                                    <a:rPr lang="en-US" sz="2400" i="1">
                                      <a:latin typeface="Cambria Math" panose="02040503050406030204" pitchFamily="18" charset="0"/>
                                    </a:rPr>
                                    <m:t>+</m:t>
                                  </m:r>
                                  <m:sSup>
                                    <m:sSupPr>
                                      <m:ctrlPr>
                                        <a:rPr lang="en-US" sz="2400" i="1">
                                          <a:latin typeface="Cambria Math" panose="02040503050406030204" pitchFamily="18" charset="0"/>
                                        </a:rPr>
                                      </m:ctrlPr>
                                    </m:sSupPr>
                                    <m:e>
                                      <m:d>
                                        <m:dPr>
                                          <m:ctrlPr>
                                            <a:rPr lang="en-US" sz="2400" i="1">
                                              <a:latin typeface="Cambria Math" panose="02040503050406030204" pitchFamily="18" charset="0"/>
                                            </a:rPr>
                                          </m:ctrlPr>
                                        </m:dPr>
                                        <m:e>
                                          <m:r>
                                            <a:rPr lang="en-US" sz="2400" i="1">
                                              <a:latin typeface="Cambria Math" panose="02040503050406030204" pitchFamily="18" charset="0"/>
                                            </a:rPr>
                                            <m:t>0.08−0.0</m:t>
                                          </m:r>
                                          <m:r>
                                            <a:rPr lang="en-US" sz="2400" b="0" i="1" smtClean="0">
                                              <a:latin typeface="Cambria Math" panose="02040503050406030204" pitchFamily="18" charset="0"/>
                                            </a:rPr>
                                            <m:t>8</m:t>
                                          </m:r>
                                          <m:r>
                                            <a:rPr lang="en-US" sz="2400" i="1">
                                              <a:latin typeface="Cambria Math" panose="02040503050406030204" pitchFamily="18" charset="0"/>
                                            </a:rPr>
                                            <m:t>7</m:t>
                                          </m:r>
                                        </m:e>
                                      </m:d>
                                    </m:e>
                                    <m:sup>
                                      <m:r>
                                        <a:rPr lang="en-US" sz="2400" i="1">
                                          <a:latin typeface="Cambria Math" panose="02040503050406030204" pitchFamily="18" charset="0"/>
                                        </a:rPr>
                                        <m:t>2</m:t>
                                      </m:r>
                                    </m:sup>
                                  </m:sSup>
                                </m:e>
                              </m:nary>
                            </m:e>
                          </m:rad>
                        </m:e>
                        <m:sub>
                          <m:r>
                            <m:rPr>
                              <m:nor/>
                            </m:rPr>
                            <a:rPr lang="el-GR" sz="2400"/>
                            <m:t>​</m:t>
                          </m:r>
                        </m:sub>
                      </m:sSub>
                      <m:r>
                        <a:rPr lang="en-US" sz="2400" b="1" i="1" smtClean="0">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𝟎</m:t>
                      </m:r>
                      <m:r>
                        <a:rPr lang="en-US" sz="2400" b="1" i="1" smtClean="0">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𝟎𝟎𝟎𝟑</m:t>
                      </m:r>
                      <m:r>
                        <a:rPr lang="en-US" sz="2400" b="1" i="1" smtClean="0">
                          <a:solidFill>
                            <a:srgbClr val="FF0000"/>
                          </a:solidFill>
                          <a:latin typeface="Cambria Math" panose="02040503050406030204" pitchFamily="18" charset="0"/>
                        </a:rPr>
                        <m:t>𝟗</m:t>
                      </m:r>
                    </m:oMath>
                  </m:oMathPara>
                </a14:m>
                <a:endParaRPr lang="en-US" sz="2400" b="1" dirty="0"/>
              </a:p>
              <a:p>
                <a:pPr marL="457200" lvl="1" indent="0">
                  <a:spcAft>
                    <a:spcPts val="600"/>
                  </a:spcAft>
                  <a:buNone/>
                </a:pPr>
                <a:r>
                  <a:rPr lang="en-US" sz="2400" b="1" dirty="0">
                    <a:solidFill>
                      <a:schemeClr val="tx1"/>
                    </a:solidFill>
                  </a:rPr>
                  <a:t>			</a:t>
                </a:r>
                <a:endParaRPr lang="en-US" sz="2400" dirty="0">
                  <a:solidFill>
                    <a:schemeClr val="tx1"/>
                  </a:solidFill>
                </a:endParaRPr>
              </a:p>
            </p:txBody>
          </p:sp>
        </mc:Choice>
        <mc:Fallback>
          <p:sp>
            <p:nvSpPr>
              <p:cNvPr id="2" name="Text Placeholder 1">
                <a:extLst>
                  <a:ext uri="{FF2B5EF4-FFF2-40B4-BE49-F238E27FC236}">
                    <a16:creationId xmlns:a16="http://schemas.microsoft.com/office/drawing/2014/main" id="{B3C2EC71-DC45-9D79-8D05-3663441EB66C}"/>
                  </a:ext>
                </a:extLst>
              </p:cNvPr>
              <p:cNvSpPr>
                <a:spLocks noGrp="1" noRot="1" noChangeAspect="1" noMove="1" noResize="1" noEditPoints="1" noAdjustHandles="1" noChangeArrowheads="1" noChangeShapeType="1" noTextEdit="1"/>
              </p:cNvSpPr>
              <p:nvPr>
                <p:ph type="body" sz="half" idx="1"/>
              </p:nvPr>
            </p:nvSpPr>
            <p:spPr>
              <a:xfrm>
                <a:off x="457200" y="1600200"/>
                <a:ext cx="8077200" cy="4525963"/>
              </a:xfrm>
              <a:blipFill>
                <a:blip r:embed="rId2"/>
                <a:stretch>
                  <a:fillRect l="-1358" t="-2426"/>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E1AAAA45-E8ED-5B2C-50CA-4E56190F7EB1}"/>
              </a:ext>
            </a:extLst>
          </p:cNvPr>
          <p:cNvSpPr>
            <a:spLocks noGrp="1"/>
          </p:cNvSpPr>
          <p:nvPr>
            <p:ph type="title"/>
          </p:nvPr>
        </p:nvSpPr>
        <p:spPr/>
        <p:txBody>
          <a:bodyPr anchor="b">
            <a:normAutofit fontScale="90000"/>
          </a:bodyPr>
          <a:lstStyle/>
          <a:p>
            <a:r>
              <a:rPr lang="en-US" dirty="0"/>
              <a:t>Semi‑Deviation and Downside Risk: Notes</a:t>
            </a:r>
          </a:p>
        </p:txBody>
      </p:sp>
    </p:spTree>
    <p:extLst>
      <p:ext uri="{BB962C8B-B14F-4D97-AF65-F5344CB8AC3E}">
        <p14:creationId xmlns:p14="http://schemas.microsoft.com/office/powerpoint/2010/main" val="952733051"/>
      </p:ext>
    </p:extLst>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10EDD-8B1C-4B69-2A53-DBD1857FB3F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1DA5065-9EB8-23ED-9553-1023CFCE65A5}"/>
              </a:ext>
            </a:extLst>
          </p:cNvPr>
          <p:cNvSpPr>
            <a:spLocks noGrp="1"/>
          </p:cNvSpPr>
          <p:nvPr>
            <p:ph type="ctrTitle"/>
          </p:nvPr>
        </p:nvSpPr>
        <p:spPr>
          <a:xfrm>
            <a:off x="304800" y="3606800"/>
            <a:ext cx="8382000" cy="1470025"/>
          </a:xfrm>
        </p:spPr>
        <p:txBody>
          <a:bodyPr>
            <a:normAutofit/>
          </a:bodyPr>
          <a:lstStyle/>
          <a:p>
            <a:r>
              <a:rPr lang="en-US" dirty="0"/>
              <a:t>3. Risk‑Adjusted Performance</a:t>
            </a:r>
          </a:p>
        </p:txBody>
      </p:sp>
    </p:spTree>
    <p:extLst>
      <p:ext uri="{BB962C8B-B14F-4D97-AF65-F5344CB8AC3E}">
        <p14:creationId xmlns:p14="http://schemas.microsoft.com/office/powerpoint/2010/main" val="1573515660"/>
      </p:ext>
    </p:extLst>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46648-E0C3-79C5-B56F-08CDED737EA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5FD74C12-1049-7BE4-A1E8-6162623AF8D0}"/>
              </a:ext>
            </a:extLst>
          </p:cNvPr>
          <p:cNvSpPr>
            <a:spLocks noGrp="1"/>
          </p:cNvSpPr>
          <p:nvPr>
            <p:ph type="body" sz="half" idx="1"/>
          </p:nvPr>
        </p:nvSpPr>
        <p:spPr>
          <a:xfrm>
            <a:off x="457200" y="1600200"/>
            <a:ext cx="8077200" cy="4525963"/>
          </a:xfrm>
        </p:spPr>
        <p:txBody>
          <a:bodyPr>
            <a:normAutofit/>
          </a:bodyPr>
          <a:lstStyle/>
          <a:p>
            <a:pPr>
              <a:lnSpc>
                <a:spcPct val="150000"/>
              </a:lnSpc>
              <a:spcAft>
                <a:spcPts val="600"/>
              </a:spcAft>
            </a:pPr>
            <a:r>
              <a:rPr lang="en-US" sz="2800" dirty="0"/>
              <a:t>Sharpe Ratio </a:t>
            </a:r>
          </a:p>
          <a:p>
            <a:pPr>
              <a:lnSpc>
                <a:spcPct val="150000"/>
              </a:lnSpc>
              <a:spcAft>
                <a:spcPts val="600"/>
              </a:spcAft>
            </a:pPr>
            <a:r>
              <a:rPr lang="en-US" sz="2800" dirty="0"/>
              <a:t>Sortino Ratio </a:t>
            </a:r>
          </a:p>
        </p:txBody>
      </p:sp>
      <p:sp>
        <p:nvSpPr>
          <p:cNvPr id="3" name="Title 2">
            <a:extLst>
              <a:ext uri="{FF2B5EF4-FFF2-40B4-BE49-F238E27FC236}">
                <a16:creationId xmlns:a16="http://schemas.microsoft.com/office/drawing/2014/main" id="{8903A74E-3811-66CB-14A7-08F5C4E103BF}"/>
              </a:ext>
            </a:extLst>
          </p:cNvPr>
          <p:cNvSpPr>
            <a:spLocks noGrp="1"/>
          </p:cNvSpPr>
          <p:nvPr>
            <p:ph type="title"/>
          </p:nvPr>
        </p:nvSpPr>
        <p:spPr/>
        <p:txBody>
          <a:bodyPr anchor="b">
            <a:normAutofit/>
          </a:bodyPr>
          <a:lstStyle/>
          <a:p>
            <a:r>
              <a:rPr lang="en-US" dirty="0"/>
              <a:t>Risk‑Adjusted Performance</a:t>
            </a:r>
          </a:p>
        </p:txBody>
      </p:sp>
    </p:spTree>
    <p:extLst>
      <p:ext uri="{BB962C8B-B14F-4D97-AF65-F5344CB8AC3E}">
        <p14:creationId xmlns:p14="http://schemas.microsoft.com/office/powerpoint/2010/main" val="3245657603"/>
      </p:ext>
    </p:extLst>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4D27C-EEDA-A3E4-6994-AAF30136FF2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2740CD4-88B0-B0B1-578C-46A867E8C443}"/>
              </a:ext>
            </a:extLst>
          </p:cNvPr>
          <p:cNvSpPr>
            <a:spLocks noGrp="1"/>
          </p:cNvSpPr>
          <p:nvPr>
            <p:ph type="body" sz="half" idx="1"/>
          </p:nvPr>
        </p:nvSpPr>
        <p:spPr>
          <a:xfrm>
            <a:off x="457200" y="1600200"/>
            <a:ext cx="8077200" cy="4525963"/>
          </a:xfrm>
        </p:spPr>
        <p:txBody>
          <a:bodyPr>
            <a:normAutofit/>
          </a:bodyPr>
          <a:lstStyle/>
          <a:p>
            <a:pPr marL="742950" indent="-742950">
              <a:spcAft>
                <a:spcPts val="600"/>
              </a:spcAft>
              <a:buFont typeface="+mj-lt"/>
              <a:buAutoNum type="arabicPeriod"/>
            </a:pPr>
            <a:r>
              <a:rPr lang="en-US" sz="3200" dirty="0"/>
              <a:t>Measure excess return per unit volatility </a:t>
            </a:r>
          </a:p>
          <a:p>
            <a:pPr marL="742950" indent="-742950">
              <a:spcAft>
                <a:spcPts val="600"/>
              </a:spcAft>
              <a:buFont typeface="+mj-lt"/>
              <a:buAutoNum type="arabicPeriod"/>
            </a:pPr>
            <a:r>
              <a:rPr lang="en-US" sz="3200" dirty="0"/>
              <a:t>Compare funds across diversified strategies </a:t>
            </a:r>
          </a:p>
          <a:p>
            <a:pPr marL="742950" indent="-742950">
              <a:spcAft>
                <a:spcPts val="600"/>
              </a:spcAft>
              <a:buFont typeface="+mj-lt"/>
              <a:buAutoNum type="arabicPeriod"/>
            </a:pPr>
            <a:r>
              <a:rPr lang="en-US" sz="3200" dirty="0"/>
              <a:t>Values: &gt;0.5 acceptable, &gt;1.0 strong </a:t>
            </a:r>
          </a:p>
          <a:p>
            <a:pPr marL="742950" indent="-742950">
              <a:spcAft>
                <a:spcPts val="600"/>
              </a:spcAft>
              <a:buFont typeface="+mj-lt"/>
              <a:buAutoNum type="arabicPeriod"/>
            </a:pPr>
            <a:r>
              <a:rPr lang="en-US" sz="3200" dirty="0"/>
              <a:t>Sensitive to non‑normal, fat‑tail returns </a:t>
            </a:r>
          </a:p>
          <a:p>
            <a:pPr marL="742950" indent="-742950">
              <a:spcAft>
                <a:spcPts val="600"/>
              </a:spcAft>
              <a:buFont typeface="+mj-lt"/>
              <a:buAutoNum type="arabicPeriod"/>
            </a:pPr>
            <a:r>
              <a:rPr lang="en-US" sz="3200" dirty="0"/>
              <a:t>Annualize using mean and σ annualized</a:t>
            </a:r>
          </a:p>
        </p:txBody>
      </p:sp>
      <p:sp>
        <p:nvSpPr>
          <p:cNvPr id="3" name="Title 2">
            <a:extLst>
              <a:ext uri="{FF2B5EF4-FFF2-40B4-BE49-F238E27FC236}">
                <a16:creationId xmlns:a16="http://schemas.microsoft.com/office/drawing/2014/main" id="{51417CF6-A268-283F-1A48-1E2A31B144E7}"/>
              </a:ext>
            </a:extLst>
          </p:cNvPr>
          <p:cNvSpPr>
            <a:spLocks noGrp="1"/>
          </p:cNvSpPr>
          <p:nvPr>
            <p:ph type="title"/>
          </p:nvPr>
        </p:nvSpPr>
        <p:spPr/>
        <p:txBody>
          <a:bodyPr anchor="b">
            <a:normAutofit/>
          </a:bodyPr>
          <a:lstStyle/>
          <a:p>
            <a:r>
              <a:rPr lang="en-US" dirty="0"/>
              <a:t>Sharpe Ratio </a:t>
            </a:r>
          </a:p>
        </p:txBody>
      </p:sp>
    </p:spTree>
    <p:extLst>
      <p:ext uri="{BB962C8B-B14F-4D97-AF65-F5344CB8AC3E}">
        <p14:creationId xmlns:p14="http://schemas.microsoft.com/office/powerpoint/2010/main" val="1745950081"/>
      </p:ext>
    </p:extLst>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DC4FE-48B4-CD83-1486-E9CD6A905E5E}"/>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a:extLst>
                  <a:ext uri="{FF2B5EF4-FFF2-40B4-BE49-F238E27FC236}">
                    <a16:creationId xmlns:a16="http://schemas.microsoft.com/office/drawing/2014/main" id="{6CC0773B-CE5C-B541-A5F8-FB2B1A8C1C32}"/>
                  </a:ext>
                </a:extLst>
              </p:cNvPr>
              <p:cNvSpPr>
                <a:spLocks noGrp="1"/>
              </p:cNvSpPr>
              <p:nvPr>
                <p:ph type="body" sz="half" idx="1"/>
              </p:nvPr>
            </p:nvSpPr>
            <p:spPr>
              <a:xfrm>
                <a:off x="457200" y="1600200"/>
                <a:ext cx="8077200" cy="4525963"/>
              </a:xfrm>
            </p:spPr>
            <p:txBody>
              <a:bodyPr>
                <a:normAutofit/>
              </a:bodyPr>
              <a:lstStyle/>
              <a:p>
                <a:pPr>
                  <a:spcAft>
                    <a:spcPts val="600"/>
                  </a:spcAft>
                </a:pPr>
                <a:r>
                  <a:rPr lang="en-US" sz="2400" dirty="0"/>
                  <a:t>Formula:</a:t>
                </a:r>
              </a:p>
              <a:p>
                <a:pPr marL="457200" lvl="1" indent="0" algn="ctr">
                  <a:spcAft>
                    <a:spcPts val="600"/>
                  </a:spcAft>
                  <a:buNone/>
                </a:pPr>
                <a14:m>
                  <m:oMath xmlns:m="http://schemas.openxmlformats.org/officeDocument/2006/math">
                    <m:r>
                      <m:rPr>
                        <m:sty m:val="p"/>
                      </m:rPr>
                      <a:rPr lang="en-US" sz="2400" b="0" i="0" smtClean="0">
                        <a:latin typeface="Cambria Math" panose="02040503050406030204" pitchFamily="18" charset="0"/>
                      </a:rPr>
                      <m:t>Sharpe</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Ratio</m:t>
                    </m:r>
                    <m:r>
                      <a:rPr lang="en-US" sz="2400" i="1">
                        <a:latin typeface="Cambria Math" panose="02040503050406030204" pitchFamily="18" charset="0"/>
                      </a:rPr>
                      <m:t>=</m:t>
                    </m:r>
                    <m:f>
                      <m:fPr>
                        <m:ctrlPr>
                          <a:rPr lang="en-US" sz="2400" i="1" smtClean="0">
                            <a:latin typeface="Cambria Math" panose="02040503050406030204" pitchFamily="18" charset="0"/>
                          </a:rPr>
                        </m:ctrlPr>
                      </m:fPr>
                      <m:num>
                        <m:r>
                          <a:rPr lang="en-US" sz="2400" i="1" dirty="0">
                            <a:latin typeface="Cambria Math" panose="02040503050406030204" pitchFamily="18" charset="0"/>
                          </a:rPr>
                          <m:t>𝑟</m:t>
                        </m:r>
                        <m:r>
                          <m:rPr>
                            <m:nor/>
                          </m:rPr>
                          <a:rPr lang="en-US" sz="2400" b="0" i="0" dirty="0" smtClean="0"/>
                          <m:t>−</m:t>
                        </m:r>
                        <m:sSub>
                          <m:sSubPr>
                            <m:ctrlPr>
                              <a:rPr lang="en-US" sz="2400" b="0" i="1" dirty="0" smtClean="0">
                                <a:latin typeface="Cambria Math" panose="02040503050406030204" pitchFamily="18" charset="0"/>
                              </a:rPr>
                            </m:ctrlPr>
                          </m:sSubPr>
                          <m:e>
                            <m:r>
                              <a:rPr lang="en-US" sz="2400" b="0" i="1" dirty="0" smtClean="0">
                                <a:latin typeface="Cambria Math" panose="02040503050406030204" pitchFamily="18" charset="0"/>
                              </a:rPr>
                              <m:t> </m:t>
                            </m:r>
                            <m:r>
                              <a:rPr lang="en-US" sz="2400" b="0" i="1" dirty="0" smtClean="0">
                                <a:latin typeface="Cambria Math" panose="02040503050406030204" pitchFamily="18" charset="0"/>
                              </a:rPr>
                              <m:t>𝑟</m:t>
                            </m:r>
                          </m:e>
                          <m:sub>
                            <m:r>
                              <a:rPr lang="en-US" sz="2400" b="0" i="1" dirty="0" smtClean="0">
                                <a:latin typeface="Cambria Math" panose="02040503050406030204" pitchFamily="18" charset="0"/>
                              </a:rPr>
                              <m:t>𝑓</m:t>
                            </m:r>
                          </m:sub>
                        </m:sSub>
                      </m:num>
                      <m:den>
                        <m:r>
                          <m:rPr>
                            <m:nor/>
                          </m:rPr>
                          <a:rPr lang="pt-BR" sz="2400"/>
                          <m:t>σ</m:t>
                        </m:r>
                      </m:den>
                    </m:f>
                  </m:oMath>
                </a14:m>
                <a:r>
                  <a:rPr lang="en-US" sz="2400" dirty="0"/>
                  <a:t> or </a:t>
                </a:r>
                <a14:m>
                  <m:oMath xmlns:m="http://schemas.openxmlformats.org/officeDocument/2006/math">
                    <m:f>
                      <m:fPr>
                        <m:ctrlPr>
                          <a:rPr lang="en-US" sz="2400" i="1">
                            <a:latin typeface="Cambria Math" panose="02040503050406030204" pitchFamily="18" charset="0"/>
                          </a:rPr>
                        </m:ctrlPr>
                      </m:fPr>
                      <m:num>
                        <m:r>
                          <m:rPr>
                            <m:nor/>
                          </m:rPr>
                          <a:rPr lang="en-US" sz="2400" b="0" i="0" dirty="0" smtClean="0"/>
                          <m:t>Risk</m:t>
                        </m:r>
                        <m:r>
                          <m:rPr>
                            <m:nor/>
                          </m:rPr>
                          <a:rPr lang="en-US" sz="2400" b="0" i="0" dirty="0" smtClean="0"/>
                          <m:t> </m:t>
                        </m:r>
                        <m:r>
                          <m:rPr>
                            <m:nor/>
                          </m:rPr>
                          <a:rPr lang="en-US" sz="2400" b="0" i="0" dirty="0" smtClean="0"/>
                          <m:t>Premium</m:t>
                        </m:r>
                      </m:num>
                      <m:den>
                        <m:r>
                          <m:rPr>
                            <m:nor/>
                          </m:rPr>
                          <a:rPr lang="pt-BR" sz="2400"/>
                          <m:t>σ</m:t>
                        </m:r>
                      </m:den>
                    </m:f>
                  </m:oMath>
                </a14:m>
                <a:r>
                  <a:rPr lang="en-US" sz="2400" dirty="0"/>
                  <a:t> </a:t>
                </a:r>
              </a:p>
              <a:p>
                <a:pPr>
                  <a:spcAft>
                    <a:spcPts val="600"/>
                  </a:spcAft>
                </a:pPr>
                <a:endParaRPr lang="en-US" sz="2400" dirty="0"/>
              </a:p>
              <a:p>
                <a:pPr>
                  <a:spcAft>
                    <a:spcPts val="600"/>
                  </a:spcAft>
                </a:pPr>
                <a:r>
                  <a:rPr lang="en-US" sz="2400" dirty="0"/>
                  <a:t>Example: A stock has an expected return of 15% and a standard deviation of 10%. The risk-free rate is 3%</a:t>
                </a:r>
              </a:p>
              <a:p>
                <a:pPr>
                  <a:spcAft>
                    <a:spcPts val="600"/>
                  </a:spcAft>
                </a:pPr>
                <a:endParaRPr lang="en-US" sz="2400" dirty="0"/>
              </a:p>
              <a:p>
                <a:pPr marL="457200" lvl="1" indent="0" algn="ctr">
                  <a:spcAft>
                    <a:spcPts val="600"/>
                  </a:spcAft>
                  <a:buNone/>
                </a:pPr>
                <a14:m>
                  <m:oMath xmlns:m="http://schemas.openxmlformats.org/officeDocument/2006/math">
                    <m:r>
                      <m:rPr>
                        <m:sty m:val="p"/>
                      </m:rPr>
                      <a:rPr lang="en-US" sz="2400" i="0">
                        <a:latin typeface="Cambria Math" panose="02040503050406030204" pitchFamily="18" charset="0"/>
                      </a:rPr>
                      <m:t>Sharpe</m:t>
                    </m:r>
                    <m:r>
                      <a:rPr lang="en-US" sz="2400" i="0">
                        <a:latin typeface="Cambria Math" panose="02040503050406030204" pitchFamily="18" charset="0"/>
                      </a:rPr>
                      <m:t> </m:t>
                    </m:r>
                    <m:r>
                      <m:rPr>
                        <m:sty m:val="p"/>
                      </m:rPr>
                      <a:rPr lang="en-US" sz="2400" i="0">
                        <a:latin typeface="Cambria Math" panose="02040503050406030204" pitchFamily="18" charset="0"/>
                      </a:rPr>
                      <m:t>Ratio</m:t>
                    </m:r>
                    <m:r>
                      <a:rPr lang="en-US" sz="2400" i="1">
                        <a:latin typeface="Cambria Math" panose="02040503050406030204" pitchFamily="18" charset="0"/>
                      </a:rPr>
                      <m:t>=</m:t>
                    </m:r>
                    <m:f>
                      <m:fPr>
                        <m:ctrlPr>
                          <a:rPr lang="en-US" sz="2400" i="1">
                            <a:latin typeface="Cambria Math" panose="02040503050406030204" pitchFamily="18" charset="0"/>
                          </a:rPr>
                        </m:ctrlPr>
                      </m:fPr>
                      <m:num>
                        <m:r>
                          <m:rPr>
                            <m:nor/>
                          </m:rPr>
                          <a:rPr lang="en-US" sz="2400" b="0" i="0" dirty="0" smtClean="0"/>
                          <m:t>0.15 − 0.03</m:t>
                        </m:r>
                      </m:num>
                      <m:den>
                        <m:r>
                          <m:rPr>
                            <m:nor/>
                          </m:rPr>
                          <a:rPr lang="en-US" sz="2400" b="0" i="0" smtClean="0"/>
                          <m:t>0.</m:t>
                        </m:r>
                        <m:r>
                          <m:rPr>
                            <m:nor/>
                          </m:rPr>
                          <a:rPr lang="en-US" sz="2400" b="0" i="0" smtClean="0"/>
                          <m:t>01</m:t>
                        </m:r>
                      </m:den>
                    </m:f>
                    <m:r>
                      <a:rPr lang="en-US" sz="2400" i="1" dirty="0">
                        <a:latin typeface="Cambria Math" panose="02040503050406030204" pitchFamily="18" charset="0"/>
                      </a:rPr>
                      <m:t>=</m:t>
                    </m:r>
                  </m:oMath>
                </a14:m>
                <a:r>
                  <a:rPr lang="en-US" sz="2400" dirty="0"/>
                  <a:t> </a:t>
                </a:r>
                <a:r>
                  <a:rPr lang="en-US" sz="2400" b="1" dirty="0">
                    <a:solidFill>
                      <a:srgbClr val="FF0000"/>
                    </a:solidFill>
                  </a:rPr>
                  <a:t>1.2000</a:t>
                </a:r>
              </a:p>
              <a:p>
                <a:pPr marL="457200" lvl="1" indent="0">
                  <a:spcAft>
                    <a:spcPts val="600"/>
                  </a:spcAft>
                  <a:buNone/>
                </a:pPr>
                <a:endParaRPr lang="en-US" sz="2400" dirty="0"/>
              </a:p>
              <a:p>
                <a:pPr marL="0" indent="0">
                  <a:spcAft>
                    <a:spcPts val="600"/>
                  </a:spcAft>
                  <a:buNone/>
                </a:pPr>
                <a:endParaRPr lang="en-US" sz="2800" dirty="0"/>
              </a:p>
            </p:txBody>
          </p:sp>
        </mc:Choice>
        <mc:Fallback>
          <p:sp>
            <p:nvSpPr>
              <p:cNvPr id="2" name="Text Placeholder 1">
                <a:extLst>
                  <a:ext uri="{FF2B5EF4-FFF2-40B4-BE49-F238E27FC236}">
                    <a16:creationId xmlns:a16="http://schemas.microsoft.com/office/drawing/2014/main" id="{6CC0773B-CE5C-B541-A5F8-FB2B1A8C1C32}"/>
                  </a:ext>
                </a:extLst>
              </p:cNvPr>
              <p:cNvSpPr>
                <a:spLocks noGrp="1" noRot="1" noChangeAspect="1" noMove="1" noResize="1" noEditPoints="1" noAdjustHandles="1" noChangeArrowheads="1" noChangeShapeType="1" noTextEdit="1"/>
              </p:cNvSpPr>
              <p:nvPr>
                <p:ph type="body" sz="half" idx="1"/>
              </p:nvPr>
            </p:nvSpPr>
            <p:spPr>
              <a:xfrm>
                <a:off x="457200" y="1600200"/>
                <a:ext cx="8077200" cy="4525963"/>
              </a:xfrm>
              <a:blipFill>
                <a:blip r:embed="rId2"/>
                <a:stretch>
                  <a:fillRect l="-981" t="-943" r="-75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6E343A61-EC04-8F5E-7ECA-85B24C2A1D09}"/>
              </a:ext>
            </a:extLst>
          </p:cNvPr>
          <p:cNvSpPr>
            <a:spLocks noGrp="1"/>
          </p:cNvSpPr>
          <p:nvPr>
            <p:ph type="title"/>
          </p:nvPr>
        </p:nvSpPr>
        <p:spPr/>
        <p:txBody>
          <a:bodyPr anchor="b">
            <a:normAutofit/>
          </a:bodyPr>
          <a:lstStyle/>
          <a:p>
            <a:r>
              <a:rPr lang="en-US" dirty="0"/>
              <a:t>Sharpe Ratio: Notes </a:t>
            </a:r>
          </a:p>
        </p:txBody>
      </p:sp>
    </p:spTree>
    <p:extLst>
      <p:ext uri="{BB962C8B-B14F-4D97-AF65-F5344CB8AC3E}">
        <p14:creationId xmlns:p14="http://schemas.microsoft.com/office/powerpoint/2010/main" val="2546103328"/>
      </p:ext>
    </p:extLst>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38642-9CC4-FD19-267A-739D4485110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A9FF297-D3D6-46C9-6089-9022DF71A65B}"/>
              </a:ext>
            </a:extLst>
          </p:cNvPr>
          <p:cNvSpPr>
            <a:spLocks noGrp="1"/>
          </p:cNvSpPr>
          <p:nvPr>
            <p:ph type="body" sz="half" idx="1"/>
          </p:nvPr>
        </p:nvSpPr>
        <p:spPr>
          <a:xfrm>
            <a:off x="457200" y="1600200"/>
            <a:ext cx="8077200" cy="4525963"/>
          </a:xfrm>
        </p:spPr>
        <p:txBody>
          <a:bodyPr>
            <a:normAutofit/>
          </a:bodyPr>
          <a:lstStyle/>
          <a:p>
            <a:pPr marL="742950" indent="-742950">
              <a:spcAft>
                <a:spcPts val="600"/>
              </a:spcAft>
              <a:buFont typeface="+mj-lt"/>
              <a:buAutoNum type="arabicPeriod"/>
            </a:pPr>
            <a:r>
              <a:rPr lang="en-US" sz="3200" dirty="0"/>
              <a:t>Use downside deviation instead of total </a:t>
            </a:r>
            <a:r>
              <a:rPr lang="el-GR" sz="3200" dirty="0"/>
              <a:t>σ </a:t>
            </a:r>
            <a:endParaRPr lang="en-US" sz="3200" dirty="0"/>
          </a:p>
          <a:p>
            <a:pPr marL="742950" indent="-742950">
              <a:spcAft>
                <a:spcPts val="600"/>
              </a:spcAft>
              <a:buFont typeface="+mj-lt"/>
              <a:buAutoNum type="arabicPeriod"/>
            </a:pPr>
            <a:r>
              <a:rPr lang="en-US" sz="3200" dirty="0"/>
              <a:t>Better for skewed or option‑like payoffs </a:t>
            </a:r>
          </a:p>
          <a:p>
            <a:pPr marL="742950" indent="-742950">
              <a:spcAft>
                <a:spcPts val="600"/>
              </a:spcAft>
              <a:buFont typeface="+mj-lt"/>
              <a:buAutoNum type="arabicPeriod"/>
            </a:pPr>
            <a:r>
              <a:rPr lang="en-US" sz="3200" dirty="0"/>
              <a:t>Set target return r* consistent with mandate </a:t>
            </a:r>
          </a:p>
          <a:p>
            <a:pPr marL="742950" indent="-742950">
              <a:spcAft>
                <a:spcPts val="600"/>
              </a:spcAft>
              <a:buFont typeface="+mj-lt"/>
              <a:buAutoNum type="arabicPeriod"/>
            </a:pPr>
            <a:r>
              <a:rPr lang="en-US" sz="3200" dirty="0"/>
              <a:t>Values &gt;1 desirable for income strategies </a:t>
            </a:r>
          </a:p>
          <a:p>
            <a:pPr marL="742950" indent="-742950">
              <a:spcAft>
                <a:spcPts val="600"/>
              </a:spcAft>
              <a:buFont typeface="+mj-lt"/>
              <a:buAutoNum type="arabicPeriod"/>
            </a:pPr>
            <a:r>
              <a:rPr lang="en-US" sz="3200" dirty="0"/>
              <a:t>Highlights asymmetry of downside risks</a:t>
            </a:r>
          </a:p>
        </p:txBody>
      </p:sp>
      <p:sp>
        <p:nvSpPr>
          <p:cNvPr id="3" name="Title 2">
            <a:extLst>
              <a:ext uri="{FF2B5EF4-FFF2-40B4-BE49-F238E27FC236}">
                <a16:creationId xmlns:a16="http://schemas.microsoft.com/office/drawing/2014/main" id="{CA8F5A5E-C6D7-CD8E-953B-6B73083D1805}"/>
              </a:ext>
            </a:extLst>
          </p:cNvPr>
          <p:cNvSpPr>
            <a:spLocks noGrp="1"/>
          </p:cNvSpPr>
          <p:nvPr>
            <p:ph type="title"/>
          </p:nvPr>
        </p:nvSpPr>
        <p:spPr/>
        <p:txBody>
          <a:bodyPr anchor="b">
            <a:normAutofit/>
          </a:bodyPr>
          <a:lstStyle/>
          <a:p>
            <a:r>
              <a:rPr lang="en-US" dirty="0"/>
              <a:t>Sortino Ratio </a:t>
            </a:r>
          </a:p>
        </p:txBody>
      </p:sp>
    </p:spTree>
    <p:extLst>
      <p:ext uri="{BB962C8B-B14F-4D97-AF65-F5344CB8AC3E}">
        <p14:creationId xmlns:p14="http://schemas.microsoft.com/office/powerpoint/2010/main" val="1354171563"/>
      </p:ext>
    </p:extLst>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1A2DC-1BFB-CAF8-B3A4-C458A899A69C}"/>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 Placeholder 1">
                <a:extLst>
                  <a:ext uri="{FF2B5EF4-FFF2-40B4-BE49-F238E27FC236}">
                    <a16:creationId xmlns:a16="http://schemas.microsoft.com/office/drawing/2014/main" id="{E52B39B5-325C-3A30-F7D3-5D03CAEF7E4A}"/>
                  </a:ext>
                </a:extLst>
              </p:cNvPr>
              <p:cNvSpPr>
                <a:spLocks noGrp="1"/>
              </p:cNvSpPr>
              <p:nvPr>
                <p:ph type="body" sz="half" idx="1"/>
              </p:nvPr>
            </p:nvSpPr>
            <p:spPr>
              <a:xfrm>
                <a:off x="457200" y="1600200"/>
                <a:ext cx="8077200" cy="4525963"/>
              </a:xfrm>
            </p:spPr>
            <p:txBody>
              <a:bodyPr>
                <a:normAutofit/>
              </a:bodyPr>
              <a:lstStyle/>
              <a:p>
                <a:pPr>
                  <a:spcAft>
                    <a:spcPts val="600"/>
                  </a:spcAft>
                </a:pPr>
                <a:r>
                  <a:rPr lang="en-US" sz="2400" dirty="0"/>
                  <a:t>Formula:</a:t>
                </a:r>
              </a:p>
              <a:p>
                <a:pPr marL="457200" lvl="1" indent="0">
                  <a:spcAft>
                    <a:spcPts val="60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𝑆𝑜𝑟𝑡𝑖𝑛𝑜</m:t>
                      </m:r>
                      <m:r>
                        <a:rPr lang="en-US" sz="2400" b="0" i="1" smtClean="0">
                          <a:latin typeface="Cambria Math" panose="02040503050406030204" pitchFamily="18" charset="0"/>
                        </a:rPr>
                        <m:t> </m:t>
                      </m:r>
                      <m:r>
                        <a:rPr lang="en-US" sz="2400" i="1">
                          <a:latin typeface="Cambria Math" panose="02040503050406030204" pitchFamily="18" charset="0"/>
                        </a:rPr>
                        <m:t>𝑅𝑎𝑡𝑖𝑜</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dirty="0">
                              <a:latin typeface="Cambria Math" panose="02040503050406030204" pitchFamily="18" charset="0"/>
                            </a:rPr>
                            <m:t>𝑟</m:t>
                          </m:r>
                          <m:r>
                            <m:rPr>
                              <m:nor/>
                            </m:rPr>
                            <a:rPr lang="en-US" sz="2400" b="0" i="0" dirty="0" smtClean="0">
                              <a:latin typeface="Cambria Math" panose="02040503050406030204" pitchFamily="18" charset="0"/>
                            </a:rPr>
                            <m:t> </m:t>
                          </m:r>
                          <m:r>
                            <m:rPr>
                              <m:nor/>
                            </m:rPr>
                            <a:rPr lang="en-US" sz="2400" dirty="0"/>
                            <m:t>−</m:t>
                          </m:r>
                          <m:sSub>
                            <m:sSubPr>
                              <m:ctrlPr>
                                <a:rPr lang="en-US" sz="2400" i="1" dirty="0">
                                  <a:latin typeface="Cambria Math" panose="02040503050406030204" pitchFamily="18" charset="0"/>
                                </a:rPr>
                              </m:ctrlPr>
                            </m:sSubPr>
                            <m:e>
                              <m:r>
                                <a:rPr lang="en-US" sz="2400" i="1" dirty="0">
                                  <a:latin typeface="Cambria Math" panose="02040503050406030204" pitchFamily="18" charset="0"/>
                                </a:rPr>
                                <m:t> </m:t>
                              </m:r>
                              <m:r>
                                <a:rPr lang="en-US" sz="2400" i="1" dirty="0">
                                  <a:latin typeface="Cambria Math" panose="02040503050406030204" pitchFamily="18" charset="0"/>
                                </a:rPr>
                                <m:t>𝑟</m:t>
                              </m:r>
                            </m:e>
                            <m:sub>
                              <m:r>
                                <a:rPr lang="en-US" sz="2400" i="1" dirty="0">
                                  <a:latin typeface="Cambria Math" panose="02040503050406030204" pitchFamily="18" charset="0"/>
                                </a:rPr>
                                <m:t>𝑓</m:t>
                              </m:r>
                            </m:sub>
                          </m:sSub>
                        </m:num>
                        <m:den>
                          <m:sSub>
                            <m:sSubPr>
                              <m:ctrlPr>
                                <a:rPr lang="pt-BR" sz="2400" i="1" smtClean="0">
                                  <a:latin typeface="Cambria Math" panose="02040503050406030204" pitchFamily="18" charset="0"/>
                                </a:rPr>
                              </m:ctrlPr>
                            </m:sSubPr>
                            <m:e>
                              <m:r>
                                <m:rPr>
                                  <m:nor/>
                                </m:rPr>
                                <a:rPr lang="pt-BR" sz="2400"/>
                                <m:t>σ</m:t>
                              </m:r>
                            </m:e>
                            <m:sub>
                              <m:r>
                                <a:rPr lang="en-US" sz="2400" b="0" i="1" smtClean="0">
                                  <a:latin typeface="Cambria Math" panose="02040503050406030204" pitchFamily="18" charset="0"/>
                                </a:rPr>
                                <m:t>𝑆𝑒𝑚𝑖</m:t>
                              </m:r>
                            </m:sub>
                          </m:sSub>
                        </m:den>
                      </m:f>
                    </m:oMath>
                  </m:oMathPara>
                </a14:m>
                <a:endParaRPr lang="en-US" sz="2400" dirty="0"/>
              </a:p>
              <a:p>
                <a:pPr>
                  <a:spcAft>
                    <a:spcPts val="600"/>
                  </a:spcAft>
                </a:pPr>
                <a:endParaRPr lang="en-US" sz="2400" dirty="0"/>
              </a:p>
              <a:p>
                <a:pPr>
                  <a:spcAft>
                    <a:spcPts val="600"/>
                  </a:spcAft>
                </a:pPr>
                <a:r>
                  <a:rPr lang="en-US" sz="2400" dirty="0"/>
                  <a:t>Example: A stock has an expected return of 15% and a standard semi-deviation of 7%. The risk-free rate is 3%</a:t>
                </a:r>
              </a:p>
              <a:p>
                <a:pPr>
                  <a:spcAft>
                    <a:spcPts val="600"/>
                  </a:spcAft>
                </a:pPr>
                <a:endParaRPr lang="en-US" sz="2400" dirty="0"/>
              </a:p>
              <a:p>
                <a:pPr marL="457200" lvl="1" indent="0" algn="ctr">
                  <a:spcAft>
                    <a:spcPts val="600"/>
                  </a:spcAft>
                  <a:buNone/>
                </a:pPr>
                <a14:m>
                  <m:oMath xmlns:m="http://schemas.openxmlformats.org/officeDocument/2006/math">
                    <m:r>
                      <a:rPr lang="en-US" sz="2400" i="1">
                        <a:latin typeface="Cambria Math" panose="02040503050406030204" pitchFamily="18" charset="0"/>
                      </a:rPr>
                      <m:t>𝑆𝑜𝑟𝑡𝑖𝑛𝑜</m:t>
                    </m:r>
                    <m:r>
                      <a:rPr lang="en-US" sz="2400" i="1">
                        <a:latin typeface="Cambria Math" panose="02040503050406030204" pitchFamily="18" charset="0"/>
                      </a:rPr>
                      <m:t> </m:t>
                    </m:r>
                    <m:r>
                      <a:rPr lang="en-US" sz="2400" i="1">
                        <a:latin typeface="Cambria Math" panose="02040503050406030204" pitchFamily="18" charset="0"/>
                      </a:rPr>
                      <m:t>𝑅𝑎𝑡𝑖𝑜</m:t>
                    </m:r>
                    <m:r>
                      <a:rPr lang="en-US" sz="2400" i="1">
                        <a:latin typeface="Cambria Math" panose="02040503050406030204" pitchFamily="18" charset="0"/>
                      </a:rPr>
                      <m:t>=</m:t>
                    </m:r>
                    <m:f>
                      <m:fPr>
                        <m:ctrlPr>
                          <a:rPr lang="en-US" sz="2400" i="1">
                            <a:latin typeface="Cambria Math" panose="02040503050406030204" pitchFamily="18" charset="0"/>
                          </a:rPr>
                        </m:ctrlPr>
                      </m:fPr>
                      <m:num>
                        <m:r>
                          <m:rPr>
                            <m:nor/>
                          </m:rPr>
                          <a:rPr lang="en-US" sz="2400" b="0" i="0" dirty="0" smtClean="0"/>
                          <m:t>0.15 − 0.03</m:t>
                        </m:r>
                      </m:num>
                      <m:den>
                        <m:r>
                          <m:rPr>
                            <m:nor/>
                          </m:rPr>
                          <a:rPr lang="en-US" sz="2400" dirty="0"/>
                          <m:t>0.07</m:t>
                        </m:r>
                      </m:den>
                    </m:f>
                    <m:r>
                      <a:rPr lang="en-US" sz="2400" i="1" dirty="0">
                        <a:latin typeface="Cambria Math" panose="02040503050406030204" pitchFamily="18" charset="0"/>
                      </a:rPr>
                      <m:t>=</m:t>
                    </m:r>
                  </m:oMath>
                </a14:m>
                <a:r>
                  <a:rPr lang="en-US" sz="2400" dirty="0"/>
                  <a:t> </a:t>
                </a:r>
                <a:r>
                  <a:rPr lang="en-US" sz="2400" b="1" dirty="0">
                    <a:solidFill>
                      <a:srgbClr val="FF0000"/>
                    </a:solidFill>
                  </a:rPr>
                  <a:t>1.7143</a:t>
                </a:r>
              </a:p>
              <a:p>
                <a:pPr marL="457200" lvl="1" indent="0">
                  <a:spcAft>
                    <a:spcPts val="600"/>
                  </a:spcAft>
                  <a:buNone/>
                </a:pPr>
                <a:endParaRPr lang="en-US" sz="2800" dirty="0"/>
              </a:p>
            </p:txBody>
          </p:sp>
        </mc:Choice>
        <mc:Fallback>
          <p:sp>
            <p:nvSpPr>
              <p:cNvPr id="2" name="Text Placeholder 1">
                <a:extLst>
                  <a:ext uri="{FF2B5EF4-FFF2-40B4-BE49-F238E27FC236}">
                    <a16:creationId xmlns:a16="http://schemas.microsoft.com/office/drawing/2014/main" id="{E52B39B5-325C-3A30-F7D3-5D03CAEF7E4A}"/>
                  </a:ext>
                </a:extLst>
              </p:cNvPr>
              <p:cNvSpPr>
                <a:spLocks noGrp="1" noRot="1" noChangeAspect="1" noMove="1" noResize="1" noEditPoints="1" noAdjustHandles="1" noChangeArrowheads="1" noChangeShapeType="1" noTextEdit="1"/>
              </p:cNvSpPr>
              <p:nvPr>
                <p:ph type="body" sz="half" idx="1"/>
              </p:nvPr>
            </p:nvSpPr>
            <p:spPr>
              <a:xfrm>
                <a:off x="457200" y="1600200"/>
                <a:ext cx="8077200" cy="4525963"/>
              </a:xfrm>
              <a:blipFill>
                <a:blip r:embed="rId2"/>
                <a:stretch>
                  <a:fillRect l="-981" t="-943" r="-755"/>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9774D345-9AB9-A469-884E-307CAEC47FA2}"/>
              </a:ext>
            </a:extLst>
          </p:cNvPr>
          <p:cNvSpPr>
            <a:spLocks noGrp="1"/>
          </p:cNvSpPr>
          <p:nvPr>
            <p:ph type="title"/>
          </p:nvPr>
        </p:nvSpPr>
        <p:spPr/>
        <p:txBody>
          <a:bodyPr anchor="b">
            <a:normAutofit/>
          </a:bodyPr>
          <a:lstStyle/>
          <a:p>
            <a:r>
              <a:rPr lang="en-US" dirty="0"/>
              <a:t>Sortino Ratio: Notes</a:t>
            </a:r>
          </a:p>
        </p:txBody>
      </p:sp>
    </p:spTree>
    <p:extLst>
      <p:ext uri="{BB962C8B-B14F-4D97-AF65-F5344CB8AC3E}">
        <p14:creationId xmlns:p14="http://schemas.microsoft.com/office/powerpoint/2010/main" val="2423599212"/>
      </p:ext>
    </p:extLst>
  </p:cSld>
  <p:clrMapOvr>
    <a:masterClrMapping/>
  </p:clrMapOvr>
  <p:transition spd="med">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D4CC2-7C01-B3F5-5FC2-86DCCF1AFA4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13F8AEA-6E43-C553-747A-B646788C43BF}"/>
              </a:ext>
            </a:extLst>
          </p:cNvPr>
          <p:cNvSpPr>
            <a:spLocks noGrp="1"/>
          </p:cNvSpPr>
          <p:nvPr>
            <p:ph type="ctrTitle"/>
          </p:nvPr>
        </p:nvSpPr>
        <p:spPr>
          <a:xfrm>
            <a:off x="1108986" y="3606800"/>
            <a:ext cx="7577814" cy="1803400"/>
          </a:xfrm>
        </p:spPr>
        <p:txBody>
          <a:bodyPr>
            <a:normAutofit fontScale="90000"/>
          </a:bodyPr>
          <a:lstStyle/>
          <a:p>
            <a:r>
              <a:rPr lang="en-US" dirty="0"/>
              <a:t>5. Hands-On Friday: Using AI to Measure Risk, Return &amp; Performance</a:t>
            </a:r>
          </a:p>
        </p:txBody>
      </p:sp>
    </p:spTree>
    <p:extLst>
      <p:ext uri="{BB962C8B-B14F-4D97-AF65-F5344CB8AC3E}">
        <p14:creationId xmlns:p14="http://schemas.microsoft.com/office/powerpoint/2010/main" val="3927344005"/>
      </p:ext>
    </p:extLst>
  </p:cSld>
  <p:clrMapOvr>
    <a:masterClrMapping/>
  </p:clrMapOvr>
  <p:transition spd="med">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77B93-9B29-F65F-3CA2-D5280B0828B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4E954A7-AEB2-F173-1ADA-F67DDB7C28D1}"/>
              </a:ext>
            </a:extLst>
          </p:cNvPr>
          <p:cNvSpPr>
            <a:spLocks noGrp="1"/>
          </p:cNvSpPr>
          <p:nvPr>
            <p:ph idx="1"/>
          </p:nvPr>
        </p:nvSpPr>
        <p:spPr>
          <a:xfrm>
            <a:off x="419100" y="1676400"/>
            <a:ext cx="8229600" cy="4593535"/>
          </a:xfrm>
        </p:spPr>
        <p:txBody>
          <a:bodyPr>
            <a:noAutofit/>
          </a:bodyPr>
          <a:lstStyle/>
          <a:p>
            <a:pPr>
              <a:lnSpc>
                <a:spcPct val="150000"/>
              </a:lnSpc>
              <a:spcAft>
                <a:spcPts val="600"/>
              </a:spcAft>
            </a:pPr>
            <a:r>
              <a:rPr lang="en-US" sz="2800" dirty="0"/>
              <a:t>Make sure you can access:</a:t>
            </a:r>
          </a:p>
          <a:p>
            <a:pPr lvl="1">
              <a:lnSpc>
                <a:spcPct val="150000"/>
              </a:lnSpc>
              <a:spcAft>
                <a:spcPts val="600"/>
              </a:spcAft>
            </a:pPr>
            <a:r>
              <a:rPr lang="en-US" dirty="0">
                <a:hlinkClick r:id="rId2"/>
              </a:rPr>
              <a:t>FIN 450 Lab Report 9</a:t>
            </a:r>
            <a:endParaRPr lang="en-US" dirty="0"/>
          </a:p>
          <a:p>
            <a:pPr>
              <a:lnSpc>
                <a:spcPct val="150000"/>
              </a:lnSpc>
              <a:spcAft>
                <a:spcPts val="600"/>
              </a:spcAft>
            </a:pPr>
            <a:r>
              <a:rPr lang="en-US" sz="2800" dirty="0"/>
              <a:t>Data: </a:t>
            </a:r>
          </a:p>
          <a:p>
            <a:pPr lvl="1">
              <a:lnSpc>
                <a:spcPct val="150000"/>
              </a:lnSpc>
              <a:spcAft>
                <a:spcPts val="600"/>
              </a:spcAft>
            </a:pPr>
            <a:r>
              <a:rPr lang="en-US" dirty="0">
                <a:hlinkClick r:id="rId3"/>
              </a:rPr>
              <a:t>SPX,NVDA.csv</a:t>
            </a:r>
            <a:endParaRPr lang="en-US" dirty="0"/>
          </a:p>
          <a:p>
            <a:pPr lvl="2">
              <a:lnSpc>
                <a:spcPct val="150000"/>
              </a:lnSpc>
              <a:spcAft>
                <a:spcPts val="600"/>
              </a:spcAft>
            </a:pPr>
            <a:r>
              <a:rPr lang="en-US" dirty="0"/>
              <a:t>5 years (2020-2024) of monthly stock prices for Nvidia (NVDA) and the S&amp;P 500 Index (SPX)</a:t>
            </a:r>
          </a:p>
        </p:txBody>
      </p:sp>
      <p:sp>
        <p:nvSpPr>
          <p:cNvPr id="3" name="Title 2">
            <a:extLst>
              <a:ext uri="{FF2B5EF4-FFF2-40B4-BE49-F238E27FC236}">
                <a16:creationId xmlns:a16="http://schemas.microsoft.com/office/drawing/2014/main" id="{BE4345D1-9DC0-F33B-FC00-0CC5B6DED4B3}"/>
              </a:ext>
            </a:extLst>
          </p:cNvPr>
          <p:cNvSpPr>
            <a:spLocks noGrp="1"/>
          </p:cNvSpPr>
          <p:nvPr>
            <p:ph type="title"/>
          </p:nvPr>
        </p:nvSpPr>
        <p:spPr>
          <a:xfrm>
            <a:off x="76200" y="359465"/>
            <a:ext cx="8915400" cy="1143000"/>
          </a:xfrm>
        </p:spPr>
        <p:txBody>
          <a:bodyPr anchor="b">
            <a:normAutofit/>
          </a:bodyPr>
          <a:lstStyle/>
          <a:p>
            <a:r>
              <a:rPr lang="en-US" dirty="0"/>
              <a:t>Friday Lab Prep</a:t>
            </a:r>
          </a:p>
        </p:txBody>
      </p:sp>
    </p:spTree>
    <p:extLst>
      <p:ext uri="{BB962C8B-B14F-4D97-AF65-F5344CB8AC3E}">
        <p14:creationId xmlns:p14="http://schemas.microsoft.com/office/powerpoint/2010/main" val="266093447"/>
      </p:ext>
    </p:extLst>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0BFD7-6668-F7D9-0C05-40C95EE5C65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D84EA73-69D3-3AAA-893D-32CD75BB63CD}"/>
              </a:ext>
            </a:extLst>
          </p:cNvPr>
          <p:cNvSpPr>
            <a:spLocks noGrp="1"/>
          </p:cNvSpPr>
          <p:nvPr>
            <p:ph type="body" idx="1"/>
          </p:nvPr>
        </p:nvSpPr>
        <p:spPr/>
        <p:txBody>
          <a:bodyPr>
            <a:normAutofit fontScale="55000" lnSpcReduction="20000"/>
          </a:bodyPr>
          <a:lstStyle/>
          <a:p>
            <a:pPr>
              <a:lnSpc>
                <a:spcPct val="150000"/>
              </a:lnSpc>
              <a:spcAft>
                <a:spcPts val="600"/>
              </a:spcAft>
            </a:pPr>
            <a:r>
              <a:rPr lang="en-US" dirty="0"/>
              <a:t>Do </a:t>
            </a:r>
            <a:r>
              <a:rPr lang="en-US" b="1" dirty="0"/>
              <a:t>NOT</a:t>
            </a:r>
            <a:r>
              <a:rPr lang="en-US" dirty="0"/>
              <a:t> assume that an AI model does even simple calculations correctly. You are expected to check at least one calculation for each prompt.</a:t>
            </a:r>
          </a:p>
          <a:p>
            <a:pPr>
              <a:lnSpc>
                <a:spcPct val="150000"/>
              </a:lnSpc>
              <a:spcAft>
                <a:spcPts val="600"/>
              </a:spcAft>
            </a:pPr>
            <a:r>
              <a:rPr lang="en-US" dirty="0"/>
              <a:t>Financial analysis is based on returns (not absolute dollar amounts), so when you start with price data you normally convert it into the Holding Period Return (HPR) or the Equivalent Annual Return (EAR).</a:t>
            </a:r>
          </a:p>
          <a:p>
            <a:pPr>
              <a:lnSpc>
                <a:spcPct val="150000"/>
              </a:lnSpc>
              <a:spcAft>
                <a:spcPts val="600"/>
              </a:spcAft>
            </a:pPr>
            <a:r>
              <a:rPr lang="en-US" dirty="0"/>
              <a:t>Unless noted otherwise, assume all data is in annual terms and that when you report data you should report it in annual terms.</a:t>
            </a:r>
          </a:p>
        </p:txBody>
      </p:sp>
      <p:sp>
        <p:nvSpPr>
          <p:cNvPr id="3" name="Title 2">
            <a:extLst>
              <a:ext uri="{FF2B5EF4-FFF2-40B4-BE49-F238E27FC236}">
                <a16:creationId xmlns:a16="http://schemas.microsoft.com/office/drawing/2014/main" id="{22D9D206-6903-D178-F31E-D1E14E6195B8}"/>
              </a:ext>
            </a:extLst>
          </p:cNvPr>
          <p:cNvSpPr>
            <a:spLocks noGrp="1"/>
          </p:cNvSpPr>
          <p:nvPr>
            <p:ph type="title"/>
          </p:nvPr>
        </p:nvSpPr>
        <p:spPr/>
        <p:txBody>
          <a:bodyPr anchor="b">
            <a:normAutofit/>
          </a:bodyPr>
          <a:lstStyle/>
          <a:p>
            <a:r>
              <a:rPr lang="en-US" dirty="0"/>
              <a:t>IMPORTANT NOTES</a:t>
            </a:r>
          </a:p>
        </p:txBody>
      </p:sp>
    </p:spTree>
    <p:extLst>
      <p:ext uri="{BB962C8B-B14F-4D97-AF65-F5344CB8AC3E}">
        <p14:creationId xmlns:p14="http://schemas.microsoft.com/office/powerpoint/2010/main" val="2203234547"/>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166CA-02B5-309F-FCA7-017AABAEAFC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8EC7AE9-28F3-5A58-BD67-B88C68D10EB7}"/>
              </a:ext>
            </a:extLst>
          </p:cNvPr>
          <p:cNvSpPr>
            <a:spLocks noGrp="1"/>
          </p:cNvSpPr>
          <p:nvPr>
            <p:ph type="ctrTitle"/>
          </p:nvPr>
        </p:nvSpPr>
        <p:spPr>
          <a:xfrm>
            <a:off x="304800" y="3606800"/>
            <a:ext cx="8382000" cy="1470025"/>
          </a:xfrm>
        </p:spPr>
        <p:txBody>
          <a:bodyPr>
            <a:normAutofit/>
          </a:bodyPr>
          <a:lstStyle/>
          <a:p>
            <a:r>
              <a:rPr lang="en-US" dirty="0"/>
              <a:t>1. Return Metrics</a:t>
            </a:r>
          </a:p>
        </p:txBody>
      </p:sp>
    </p:spTree>
    <p:extLst>
      <p:ext uri="{BB962C8B-B14F-4D97-AF65-F5344CB8AC3E}">
        <p14:creationId xmlns:p14="http://schemas.microsoft.com/office/powerpoint/2010/main" val="4266337328"/>
      </p:ext>
    </p:extLst>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B1E68A-2AA8-D63A-85D5-4B898463AED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73305F3-83CB-3F3A-2ED5-B7CC310F4838}"/>
              </a:ext>
            </a:extLst>
          </p:cNvPr>
          <p:cNvSpPr>
            <a:spLocks noGrp="1"/>
          </p:cNvSpPr>
          <p:nvPr>
            <p:ph type="body" sz="half" idx="1"/>
          </p:nvPr>
        </p:nvSpPr>
        <p:spPr>
          <a:xfrm>
            <a:off x="457200" y="1600200"/>
            <a:ext cx="8077200" cy="4525963"/>
          </a:xfrm>
        </p:spPr>
        <p:txBody>
          <a:bodyPr>
            <a:normAutofit/>
          </a:bodyPr>
          <a:lstStyle/>
          <a:p>
            <a:pPr>
              <a:lnSpc>
                <a:spcPct val="150000"/>
              </a:lnSpc>
              <a:spcAft>
                <a:spcPts val="600"/>
              </a:spcAft>
            </a:pPr>
            <a:r>
              <a:rPr lang="en-US" sz="2800" dirty="0"/>
              <a:t>Simple/Arithmetic vs Geometric Returns </a:t>
            </a:r>
          </a:p>
          <a:p>
            <a:pPr>
              <a:lnSpc>
                <a:spcPct val="150000"/>
              </a:lnSpc>
              <a:spcAft>
                <a:spcPts val="600"/>
              </a:spcAft>
            </a:pPr>
            <a:r>
              <a:rPr lang="en-US" sz="2800" dirty="0"/>
              <a:t>Arithmetic Mean </a:t>
            </a:r>
          </a:p>
          <a:p>
            <a:pPr>
              <a:lnSpc>
                <a:spcPct val="150000"/>
              </a:lnSpc>
              <a:spcAft>
                <a:spcPts val="600"/>
              </a:spcAft>
            </a:pPr>
            <a:r>
              <a:rPr lang="en-US" sz="2800" dirty="0"/>
              <a:t>Geometric Mean and CAGR </a:t>
            </a:r>
          </a:p>
          <a:p>
            <a:pPr>
              <a:lnSpc>
                <a:spcPct val="150000"/>
              </a:lnSpc>
              <a:spcAft>
                <a:spcPts val="600"/>
              </a:spcAft>
            </a:pPr>
            <a:r>
              <a:rPr lang="en-US" sz="2800" dirty="0"/>
              <a:t>Annualization and Compounding Rules </a:t>
            </a:r>
          </a:p>
          <a:p>
            <a:pPr>
              <a:lnSpc>
                <a:spcPct val="150000"/>
              </a:lnSpc>
              <a:spcAft>
                <a:spcPts val="600"/>
              </a:spcAft>
            </a:pPr>
            <a:r>
              <a:rPr lang="en-US" sz="2800" dirty="0"/>
              <a:t>Excess Return and Benchmarking </a:t>
            </a:r>
          </a:p>
        </p:txBody>
      </p:sp>
      <p:sp>
        <p:nvSpPr>
          <p:cNvPr id="3" name="Title 2">
            <a:extLst>
              <a:ext uri="{FF2B5EF4-FFF2-40B4-BE49-F238E27FC236}">
                <a16:creationId xmlns:a16="http://schemas.microsoft.com/office/drawing/2014/main" id="{3DFED637-E049-841D-0EA0-D50805825609}"/>
              </a:ext>
            </a:extLst>
          </p:cNvPr>
          <p:cNvSpPr>
            <a:spLocks noGrp="1"/>
          </p:cNvSpPr>
          <p:nvPr>
            <p:ph type="title"/>
          </p:nvPr>
        </p:nvSpPr>
        <p:spPr/>
        <p:txBody>
          <a:bodyPr anchor="b">
            <a:normAutofit/>
          </a:bodyPr>
          <a:lstStyle/>
          <a:p>
            <a:r>
              <a:rPr lang="en-US" dirty="0"/>
              <a:t>Return Metrics</a:t>
            </a:r>
          </a:p>
        </p:txBody>
      </p:sp>
    </p:spTree>
    <p:extLst>
      <p:ext uri="{BB962C8B-B14F-4D97-AF65-F5344CB8AC3E}">
        <p14:creationId xmlns:p14="http://schemas.microsoft.com/office/powerpoint/2010/main" val="3320610274"/>
      </p:ext>
    </p:extLst>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2B1B72-B7F8-71B1-3FA4-A17CA0A9BDC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8739522-07D9-7910-60F5-5CF6B16B1DA4}"/>
              </a:ext>
            </a:extLst>
          </p:cNvPr>
          <p:cNvSpPr>
            <a:spLocks noGrp="1"/>
          </p:cNvSpPr>
          <p:nvPr>
            <p:ph type="body" sz="half" idx="1"/>
          </p:nvPr>
        </p:nvSpPr>
        <p:spPr>
          <a:xfrm>
            <a:off x="457200" y="1600200"/>
            <a:ext cx="8077200" cy="4525963"/>
          </a:xfrm>
        </p:spPr>
        <p:txBody>
          <a:bodyPr>
            <a:normAutofit/>
          </a:bodyPr>
          <a:lstStyle/>
          <a:p>
            <a:pPr marL="742950" indent="-742950">
              <a:spcAft>
                <a:spcPts val="600"/>
              </a:spcAft>
              <a:buFont typeface="+mj-lt"/>
              <a:buAutoNum type="arabicPeriod"/>
            </a:pPr>
            <a:r>
              <a:rPr lang="en-US" dirty="0"/>
              <a:t>Period return versus holding period </a:t>
            </a:r>
          </a:p>
          <a:p>
            <a:pPr marL="742950" indent="-742950">
              <a:spcAft>
                <a:spcPts val="600"/>
              </a:spcAft>
              <a:buFont typeface="+mj-lt"/>
              <a:buAutoNum type="arabicPeriod"/>
            </a:pPr>
            <a:r>
              <a:rPr lang="en-US" dirty="0"/>
              <a:t>Arithmetic mean for independent periods </a:t>
            </a:r>
          </a:p>
          <a:p>
            <a:pPr marL="742950" indent="-742950">
              <a:spcAft>
                <a:spcPts val="600"/>
              </a:spcAft>
              <a:buFont typeface="+mj-lt"/>
              <a:buAutoNum type="arabicPeriod"/>
            </a:pPr>
            <a:r>
              <a:rPr lang="en-US" dirty="0"/>
              <a:t>Geometric mean for compounded horizons </a:t>
            </a:r>
          </a:p>
          <a:p>
            <a:pPr marL="742950" indent="-742950">
              <a:spcAft>
                <a:spcPts val="600"/>
              </a:spcAft>
              <a:buFont typeface="+mj-lt"/>
              <a:buAutoNum type="arabicPeriod"/>
            </a:pPr>
            <a:r>
              <a:rPr lang="en-US" dirty="0"/>
              <a:t>Prefer geometric for multi‑year equity series </a:t>
            </a:r>
          </a:p>
        </p:txBody>
      </p:sp>
      <p:sp>
        <p:nvSpPr>
          <p:cNvPr id="3" name="Title 2">
            <a:extLst>
              <a:ext uri="{FF2B5EF4-FFF2-40B4-BE49-F238E27FC236}">
                <a16:creationId xmlns:a16="http://schemas.microsoft.com/office/drawing/2014/main" id="{F79942DC-CD5A-82D3-2FB5-E5EF2728D1C1}"/>
              </a:ext>
            </a:extLst>
          </p:cNvPr>
          <p:cNvSpPr>
            <a:spLocks noGrp="1"/>
          </p:cNvSpPr>
          <p:nvPr>
            <p:ph type="title"/>
          </p:nvPr>
        </p:nvSpPr>
        <p:spPr/>
        <p:txBody>
          <a:bodyPr anchor="b">
            <a:normAutofit fontScale="90000"/>
          </a:bodyPr>
          <a:lstStyle/>
          <a:p>
            <a:r>
              <a:rPr lang="en-US" dirty="0"/>
              <a:t>Simple/Arithmetic vs Geometric Returns </a:t>
            </a:r>
          </a:p>
        </p:txBody>
      </p:sp>
    </p:spTree>
    <p:extLst>
      <p:ext uri="{BB962C8B-B14F-4D97-AF65-F5344CB8AC3E}">
        <p14:creationId xmlns:p14="http://schemas.microsoft.com/office/powerpoint/2010/main" val="1411625767"/>
      </p:ext>
    </p:extLst>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BAA727-8561-09BE-1302-D8131A4C373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48173A86-D85E-3E99-1C65-6D7A9AF80991}"/>
              </a:ext>
            </a:extLst>
          </p:cNvPr>
          <p:cNvSpPr>
            <a:spLocks noGrp="1"/>
          </p:cNvSpPr>
          <p:nvPr>
            <p:ph type="body" sz="half" idx="1"/>
          </p:nvPr>
        </p:nvSpPr>
        <p:spPr>
          <a:xfrm>
            <a:off x="457200" y="1600200"/>
            <a:ext cx="8077200" cy="4525963"/>
          </a:xfrm>
        </p:spPr>
        <p:txBody>
          <a:bodyPr>
            <a:normAutofit/>
          </a:bodyPr>
          <a:lstStyle/>
          <a:p>
            <a:pPr marL="742950" indent="-742950">
              <a:spcAft>
                <a:spcPts val="600"/>
              </a:spcAft>
              <a:buFont typeface="+mj-lt"/>
              <a:buAutoNum type="arabicPeriod"/>
            </a:pPr>
            <a:r>
              <a:rPr lang="en-US" dirty="0"/>
              <a:t>Measure average period gain without compounding </a:t>
            </a:r>
          </a:p>
          <a:p>
            <a:pPr marL="742950" indent="-742950">
              <a:spcAft>
                <a:spcPts val="600"/>
              </a:spcAft>
              <a:buFont typeface="+mj-lt"/>
              <a:buAutoNum type="arabicPeriod"/>
            </a:pPr>
            <a:r>
              <a:rPr lang="en-US" dirty="0"/>
              <a:t>Useful for expected value under IID </a:t>
            </a:r>
          </a:p>
          <a:p>
            <a:pPr marL="742950" indent="-742950">
              <a:spcAft>
                <a:spcPts val="600"/>
              </a:spcAft>
              <a:buFont typeface="+mj-lt"/>
              <a:buAutoNum type="arabicPeriod"/>
            </a:pPr>
            <a:r>
              <a:rPr lang="en-US" dirty="0"/>
              <a:t>Biased high when volatility is large </a:t>
            </a:r>
          </a:p>
          <a:p>
            <a:pPr marL="742950" indent="-742950">
              <a:spcAft>
                <a:spcPts val="600"/>
              </a:spcAft>
              <a:buFont typeface="+mj-lt"/>
              <a:buAutoNum type="arabicPeriod"/>
            </a:pPr>
            <a:r>
              <a:rPr lang="en-US" dirty="0"/>
              <a:t>Appropriate for forecasting one‑period payoffs </a:t>
            </a:r>
          </a:p>
        </p:txBody>
      </p:sp>
      <p:sp>
        <p:nvSpPr>
          <p:cNvPr id="3" name="Title 2">
            <a:extLst>
              <a:ext uri="{FF2B5EF4-FFF2-40B4-BE49-F238E27FC236}">
                <a16:creationId xmlns:a16="http://schemas.microsoft.com/office/drawing/2014/main" id="{837809A6-189E-C5E9-D57D-648FB025BDFB}"/>
              </a:ext>
            </a:extLst>
          </p:cNvPr>
          <p:cNvSpPr>
            <a:spLocks noGrp="1"/>
          </p:cNvSpPr>
          <p:nvPr>
            <p:ph type="title"/>
          </p:nvPr>
        </p:nvSpPr>
        <p:spPr/>
        <p:txBody>
          <a:bodyPr anchor="b">
            <a:normAutofit/>
          </a:bodyPr>
          <a:lstStyle/>
          <a:p>
            <a:r>
              <a:rPr lang="en-US" dirty="0"/>
              <a:t>Arithmetic Mean Basics </a:t>
            </a:r>
          </a:p>
        </p:txBody>
      </p:sp>
    </p:spTree>
    <p:extLst>
      <p:ext uri="{BB962C8B-B14F-4D97-AF65-F5344CB8AC3E}">
        <p14:creationId xmlns:p14="http://schemas.microsoft.com/office/powerpoint/2010/main" val="2842299319"/>
      </p:ext>
    </p:extLst>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29B484-F3CB-DB95-D8F7-AD75FD9C766C}"/>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 Placeholder 1">
                <a:extLst>
                  <a:ext uri="{FF2B5EF4-FFF2-40B4-BE49-F238E27FC236}">
                    <a16:creationId xmlns:a16="http://schemas.microsoft.com/office/drawing/2014/main" id="{7AFFE514-0EC1-54DC-64EC-3B672A4DD8CD}"/>
                  </a:ext>
                </a:extLst>
              </p:cNvPr>
              <p:cNvSpPr>
                <a:spLocks noGrp="1"/>
              </p:cNvSpPr>
              <p:nvPr>
                <p:ph type="body" sz="half" idx="1"/>
              </p:nvPr>
            </p:nvSpPr>
            <p:spPr>
              <a:xfrm>
                <a:off x="457200" y="1600200"/>
                <a:ext cx="8077200" cy="4525963"/>
              </a:xfrm>
            </p:spPr>
            <p:txBody>
              <a:bodyPr>
                <a:normAutofit/>
              </a:bodyPr>
              <a:lstStyle/>
              <a:p>
                <a:pPr>
                  <a:spcAft>
                    <a:spcPts val="600"/>
                  </a:spcAft>
                </a:pPr>
                <a:r>
                  <a:rPr lang="en-US" sz="2800" dirty="0"/>
                  <a:t>Formula:</a:t>
                </a:r>
              </a:p>
              <a:p>
                <a:pPr marL="457200" lvl="1" indent="0" algn="ctr">
                  <a:spcAft>
                    <a:spcPts val="600"/>
                  </a:spcAft>
                  <a:buNone/>
                </a:pPr>
                <a14:m>
                  <m:oMath xmlns:m="http://schemas.openxmlformats.org/officeDocument/2006/math">
                    <m:r>
                      <m:rPr>
                        <m:sty m:val="p"/>
                      </m:rPr>
                      <a:rPr lang="en-US" sz="2400" b="0" i="0" smtClean="0">
                        <a:latin typeface="Cambria Math" panose="02040503050406030204" pitchFamily="18" charset="0"/>
                      </a:rPr>
                      <m:t>Arithmetic</m:t>
                    </m:r>
                    <m:r>
                      <a:rPr lang="en-US" sz="2400">
                        <a:latin typeface="Cambria Math" panose="02040503050406030204" pitchFamily="18" charset="0"/>
                      </a:rPr>
                      <m:t> </m:t>
                    </m:r>
                    <m:r>
                      <m:rPr>
                        <m:sty m:val="p"/>
                      </m:rPr>
                      <a:rPr lang="en-US" sz="2400">
                        <a:latin typeface="Cambria Math" panose="02040503050406030204" pitchFamily="18" charset="0"/>
                      </a:rPr>
                      <m:t>Mean</m:t>
                    </m:r>
                    <m:d>
                      <m:dPr>
                        <m:ctrlPr>
                          <a:rPr lang="en-US" sz="2400" i="1" smtClean="0">
                            <a:latin typeface="Cambria Math" panose="02040503050406030204" pitchFamily="18" charset="0"/>
                          </a:rPr>
                        </m:ctrlPr>
                      </m:dPr>
                      <m:e>
                        <m:r>
                          <m:rPr>
                            <m:nor/>
                          </m:rPr>
                          <a:rPr lang="en-US" sz="2400" dirty="0"/>
                          <m:t>μ</m:t>
                        </m:r>
                        <m:r>
                          <m:rPr>
                            <m:nor/>
                          </m:rPr>
                          <a:rPr lang="en-US" sz="2400" b="0" i="0" dirty="0" smtClean="0"/>
                          <m:t>, </m:t>
                        </m:r>
                        <m:acc>
                          <m:accPr>
                            <m:chr m:val="̅"/>
                            <m:ctrlPr>
                              <a:rPr lang="en-US" sz="2400" b="0" i="1" dirty="0" smtClean="0">
                                <a:latin typeface="Cambria Math" panose="02040503050406030204" pitchFamily="18" charset="0"/>
                              </a:rPr>
                            </m:ctrlPr>
                          </m:accPr>
                          <m:e>
                            <m:r>
                              <a:rPr lang="en-US" sz="2400" b="0" i="1" dirty="0" smtClean="0">
                                <a:latin typeface="Cambria Math" panose="02040503050406030204" pitchFamily="18" charset="0"/>
                              </a:rPr>
                              <m:t>𝑥</m:t>
                            </m:r>
                          </m:e>
                        </m:acc>
                      </m:e>
                    </m:d>
                    <m:r>
                      <a:rPr lang="en-US" sz="2400" b="0" i="0" smtClean="0">
                        <a:latin typeface="Cambria Math" panose="02040503050406030204" pitchFamily="18" charset="0"/>
                      </a:rPr>
                      <m:t>=</m:t>
                    </m:r>
                    <m:f>
                      <m:fPr>
                        <m:ctrlPr>
                          <a:rPr lang="en-US" sz="2400" b="0" i="1" smtClean="0">
                            <a:latin typeface="Cambria Math" panose="02040503050406030204" pitchFamily="18" charset="0"/>
                          </a:rPr>
                        </m:ctrlPr>
                      </m:fPr>
                      <m:num>
                        <m:nary>
                          <m:naryPr>
                            <m:chr m:val="∑"/>
                            <m:subHide m:val="on"/>
                            <m:supHide m:val="on"/>
                            <m:ctrlPr>
                              <a:rPr lang="en-US" sz="2400" i="1">
                                <a:latin typeface="Cambria Math" panose="02040503050406030204" pitchFamily="18" charset="0"/>
                              </a:rPr>
                            </m:ctrlPr>
                          </m:naryPr>
                          <m:sub/>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𝑥</m:t>
                                </m:r>
                              </m:e>
                              <m:sub>
                                <m:r>
                                  <a:rPr lang="en-US" sz="2400" b="0" i="1" smtClean="0">
                                    <a:latin typeface="Cambria Math" panose="02040503050406030204" pitchFamily="18" charset="0"/>
                                  </a:rPr>
                                  <m:t>𝑖</m:t>
                                </m:r>
                              </m:sub>
                            </m:sSub>
                          </m:e>
                        </m:nary>
                      </m:num>
                      <m:den>
                        <m:r>
                          <a:rPr lang="en-US" sz="2400" b="0" i="1" smtClean="0">
                            <a:latin typeface="Cambria Math" panose="02040503050406030204" pitchFamily="18" charset="0"/>
                          </a:rPr>
                          <m:t>𝑛</m:t>
                        </m:r>
                      </m:den>
                    </m:f>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or</m:t>
                    </m:r>
                  </m:oMath>
                </a14:m>
                <a:r>
                  <a:rPr lang="en-US" sz="2400" dirty="0"/>
                  <a:t> </a:t>
                </a:r>
                <a14:m>
                  <m:oMath xmlns:m="http://schemas.openxmlformats.org/officeDocument/2006/math">
                    <m:r>
                      <a:rPr lang="en-US" sz="2400">
                        <a:latin typeface="Cambria Math" panose="02040503050406030204" pitchFamily="18" charset="0"/>
                      </a:rPr>
                      <m:t>=</m:t>
                    </m:r>
                    <m:nary>
                      <m:naryPr>
                        <m:chr m:val="∑"/>
                        <m:subHide m:val="on"/>
                        <m:supHide m:val="on"/>
                        <m:ctrlPr>
                          <a:rPr lang="en-US" sz="2400" i="1">
                            <a:latin typeface="Cambria Math" panose="02040503050406030204" pitchFamily="18" charset="0"/>
                          </a:rPr>
                        </m:ctrlPr>
                      </m:naryPr>
                      <m:sub/>
                      <m:sup/>
                      <m:e>
                        <m:sSub>
                          <m:sSubPr>
                            <m:ctrlPr>
                              <a:rPr lang="en-US" sz="2400" i="1">
                                <a:latin typeface="Cambria Math" panose="02040503050406030204" pitchFamily="18" charset="0"/>
                              </a:rPr>
                            </m:ctrlPr>
                          </m:sSubPr>
                          <m:e>
                            <m:sSub>
                              <m:sSubPr>
                                <m:ctrlPr>
                                  <a:rPr lang="en-US" sz="2400" i="1">
                                    <a:latin typeface="Cambria Math" panose="02040503050406030204" pitchFamily="18" charset="0"/>
                                  </a:rPr>
                                </m:ctrlPr>
                              </m:sSubPr>
                              <m:e>
                                <m:r>
                                  <a:rPr lang="en-US" sz="2400" b="0" i="1" smtClean="0">
                                    <a:latin typeface="Cambria Math" panose="02040503050406030204" pitchFamily="18" charset="0"/>
                                  </a:rPr>
                                  <m:t>𝑤</m:t>
                                </m:r>
                              </m:e>
                              <m:sub>
                                <m:r>
                                  <a:rPr lang="en-US" sz="2400" i="1">
                                    <a:latin typeface="Cambria Math" panose="02040503050406030204" pitchFamily="18" charset="0"/>
                                  </a:rPr>
                                  <m:t>𝑖</m:t>
                                </m:r>
                              </m:sub>
                            </m:sSub>
                            <m:r>
                              <a:rPr lang="en-US" sz="2400" i="1">
                                <a:latin typeface="Cambria Math" panose="02040503050406030204" pitchFamily="18" charset="0"/>
                              </a:rPr>
                              <m:t>𝑥</m:t>
                            </m:r>
                          </m:e>
                          <m:sub>
                            <m:r>
                              <a:rPr lang="en-US" sz="2400" i="1">
                                <a:latin typeface="Cambria Math" panose="02040503050406030204" pitchFamily="18" charset="0"/>
                              </a:rPr>
                              <m:t>𝑖</m:t>
                            </m:r>
                          </m:sub>
                        </m:sSub>
                      </m:e>
                    </m:nary>
                  </m:oMath>
                </a14:m>
                <a:endParaRPr lang="en-US" sz="2400" dirty="0"/>
              </a:p>
              <a:p>
                <a:pPr>
                  <a:spcAft>
                    <a:spcPts val="600"/>
                  </a:spcAft>
                </a:pPr>
                <a:endParaRPr lang="en-US" sz="2800" dirty="0"/>
              </a:p>
              <a:p>
                <a:pPr>
                  <a:spcAft>
                    <a:spcPts val="600"/>
                  </a:spcAft>
                </a:pPr>
                <a:r>
                  <a:rPr lang="en-US" sz="2800" dirty="0"/>
                  <a:t>Example: A stock has returned 6%, 12%, and 8% annually.</a:t>
                </a:r>
              </a:p>
              <a:p>
                <a:pPr marL="457200" lvl="1" indent="0" algn="ctr">
                  <a:spcAft>
                    <a:spcPts val="600"/>
                  </a:spcAft>
                  <a:buNone/>
                </a:pPr>
                <a14:m>
                  <m:oMathPara xmlns:m="http://schemas.openxmlformats.org/officeDocument/2006/math">
                    <m:oMathParaPr>
                      <m:jc m:val="centerGroup"/>
                    </m:oMathParaPr>
                    <m:oMath xmlns:m="http://schemas.openxmlformats.org/officeDocument/2006/math">
                      <m:r>
                        <m:rPr>
                          <m:sty m:val="p"/>
                        </m:rPr>
                        <a:rPr lang="en-US" sz="2400">
                          <a:latin typeface="Cambria Math" panose="02040503050406030204" pitchFamily="18" charset="0"/>
                        </a:rPr>
                        <m:t>Arithmetic</m:t>
                      </m:r>
                      <m:r>
                        <a:rPr lang="en-US" sz="2400">
                          <a:latin typeface="Cambria Math" panose="02040503050406030204" pitchFamily="18" charset="0"/>
                        </a:rPr>
                        <m:t> </m:t>
                      </m:r>
                      <m:r>
                        <m:rPr>
                          <m:sty m:val="p"/>
                        </m:rPr>
                        <a:rPr lang="en-US" sz="2400">
                          <a:latin typeface="Cambria Math" panose="02040503050406030204" pitchFamily="18" charset="0"/>
                        </a:rPr>
                        <m:t>Mean</m:t>
                      </m:r>
                      <m:d>
                        <m:dPr>
                          <m:ctrlPr>
                            <a:rPr lang="en-US" sz="2400" i="1">
                              <a:latin typeface="Cambria Math" panose="02040503050406030204" pitchFamily="18" charset="0"/>
                            </a:rPr>
                          </m:ctrlPr>
                        </m:dPr>
                        <m:e>
                          <m:r>
                            <m:rPr>
                              <m:nor/>
                            </m:rPr>
                            <a:rPr lang="en-US" sz="2400" dirty="0"/>
                            <m:t>μ</m:t>
                          </m:r>
                          <m:r>
                            <m:rPr>
                              <m:nor/>
                            </m:rPr>
                            <a:rPr lang="en-US" sz="2400" dirty="0"/>
                            <m:t>, </m:t>
                          </m:r>
                          <m:acc>
                            <m:accPr>
                              <m:chr m:val="̅"/>
                              <m:ctrlPr>
                                <a:rPr lang="en-US" sz="2400" i="1" dirty="0">
                                  <a:latin typeface="Cambria Math" panose="02040503050406030204" pitchFamily="18" charset="0"/>
                                </a:rPr>
                              </m:ctrlPr>
                            </m:accPr>
                            <m:e>
                              <m:r>
                                <a:rPr lang="en-US" sz="2400" i="1" dirty="0">
                                  <a:latin typeface="Cambria Math" panose="02040503050406030204" pitchFamily="18" charset="0"/>
                                </a:rPr>
                                <m:t>𝑥</m:t>
                              </m:r>
                            </m:e>
                          </m:acc>
                        </m:e>
                      </m:d>
                      <m:r>
                        <a:rPr lang="en-US" sz="2400">
                          <a:latin typeface="Cambria Math" panose="02040503050406030204" pitchFamily="18" charset="0"/>
                        </a:rPr>
                        <m:t>=</m:t>
                      </m:r>
                      <m:f>
                        <m:fPr>
                          <m:ctrlPr>
                            <a:rPr lang="en-US" sz="2400" i="1">
                              <a:latin typeface="Cambria Math" panose="02040503050406030204" pitchFamily="18" charset="0"/>
                            </a:rPr>
                          </m:ctrlPr>
                        </m:fPr>
                        <m:num>
                          <m:r>
                            <a:rPr lang="en-US" sz="2400" b="0" i="1" smtClean="0">
                              <a:latin typeface="Cambria Math" panose="02040503050406030204" pitchFamily="18" charset="0"/>
                            </a:rPr>
                            <m:t>.06+.12+.08</m:t>
                          </m:r>
                        </m:num>
                        <m:den>
                          <m:r>
                            <a:rPr lang="en-US" sz="2400" b="0" i="1" smtClean="0">
                              <a:latin typeface="Cambria Math" panose="02040503050406030204" pitchFamily="18" charset="0"/>
                            </a:rPr>
                            <m:t>3</m:t>
                          </m:r>
                        </m:den>
                      </m:f>
                      <m:r>
                        <a:rPr lang="en-US" sz="2400" b="0" i="1" smtClean="0">
                          <a:latin typeface="Cambria Math" panose="02040503050406030204" pitchFamily="18" charset="0"/>
                        </a:rPr>
                        <m:t>=</m:t>
                      </m:r>
                      <m:r>
                        <a:rPr lang="en-US" sz="2400" b="1" i="1" smtClean="0">
                          <a:solidFill>
                            <a:srgbClr val="FF0000"/>
                          </a:solidFill>
                          <a:latin typeface="Cambria Math" panose="02040503050406030204" pitchFamily="18" charset="0"/>
                        </a:rPr>
                        <m:t>𝟖</m:t>
                      </m:r>
                      <m:r>
                        <a:rPr lang="en-US" sz="2400" b="1" i="1" smtClean="0">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𝟔𝟕</m:t>
                      </m:r>
                      <m:r>
                        <a:rPr lang="en-US" sz="2400" b="1" i="1" smtClean="0">
                          <a:solidFill>
                            <a:srgbClr val="FF0000"/>
                          </a:solidFill>
                          <a:latin typeface="Cambria Math" panose="02040503050406030204" pitchFamily="18" charset="0"/>
                        </a:rPr>
                        <m:t>%</m:t>
                      </m:r>
                    </m:oMath>
                  </m:oMathPara>
                </a14:m>
                <a:endParaRPr lang="en-US" sz="2400" dirty="0"/>
              </a:p>
              <a:p>
                <a:pPr marL="0" indent="0">
                  <a:spcAft>
                    <a:spcPts val="600"/>
                  </a:spcAft>
                  <a:buNone/>
                </a:pPr>
                <a:endParaRPr lang="en-US" sz="2800" dirty="0"/>
              </a:p>
            </p:txBody>
          </p:sp>
        </mc:Choice>
        <mc:Fallback xmlns="">
          <p:sp>
            <p:nvSpPr>
              <p:cNvPr id="2" name="Text Placeholder 1">
                <a:extLst>
                  <a:ext uri="{FF2B5EF4-FFF2-40B4-BE49-F238E27FC236}">
                    <a16:creationId xmlns:a16="http://schemas.microsoft.com/office/drawing/2014/main" id="{7AFFE514-0EC1-54DC-64EC-3B672A4DD8CD}"/>
                  </a:ext>
                </a:extLst>
              </p:cNvPr>
              <p:cNvSpPr>
                <a:spLocks noGrp="1" noRot="1" noChangeAspect="1" noMove="1" noResize="1" noEditPoints="1" noAdjustHandles="1" noChangeArrowheads="1" noChangeShapeType="1" noTextEdit="1"/>
              </p:cNvSpPr>
              <p:nvPr>
                <p:ph type="body" sz="half" idx="1"/>
              </p:nvPr>
            </p:nvSpPr>
            <p:spPr>
              <a:xfrm>
                <a:off x="457200" y="1600200"/>
                <a:ext cx="8077200" cy="4525963"/>
              </a:xfrm>
              <a:blipFill>
                <a:blip r:embed="rId2"/>
                <a:stretch>
                  <a:fillRect l="-1358" t="-1482"/>
                </a:stretch>
              </a:blipFill>
            </p:spPr>
            <p:txBody>
              <a:bodyPr/>
              <a:lstStyle/>
              <a:p>
                <a:r>
                  <a:rPr lang="en-US">
                    <a:noFill/>
                  </a:rPr>
                  <a:t> </a:t>
                </a:r>
              </a:p>
            </p:txBody>
          </p:sp>
        </mc:Fallback>
      </mc:AlternateContent>
      <p:sp>
        <p:nvSpPr>
          <p:cNvPr id="3" name="Title 2">
            <a:extLst>
              <a:ext uri="{FF2B5EF4-FFF2-40B4-BE49-F238E27FC236}">
                <a16:creationId xmlns:a16="http://schemas.microsoft.com/office/drawing/2014/main" id="{39BCBA2D-794E-E947-A8DD-44F18DF9A0DE}"/>
              </a:ext>
            </a:extLst>
          </p:cNvPr>
          <p:cNvSpPr>
            <a:spLocks noGrp="1"/>
          </p:cNvSpPr>
          <p:nvPr>
            <p:ph type="title"/>
          </p:nvPr>
        </p:nvSpPr>
        <p:spPr/>
        <p:txBody>
          <a:bodyPr anchor="b">
            <a:normAutofit fontScale="90000"/>
          </a:bodyPr>
          <a:lstStyle/>
          <a:p>
            <a:r>
              <a:rPr lang="en-US" dirty="0"/>
              <a:t>Arithmetic Mean Basics: Notes </a:t>
            </a:r>
          </a:p>
        </p:txBody>
      </p:sp>
    </p:spTree>
    <p:extLst>
      <p:ext uri="{BB962C8B-B14F-4D97-AF65-F5344CB8AC3E}">
        <p14:creationId xmlns:p14="http://schemas.microsoft.com/office/powerpoint/2010/main" val="1272560644"/>
      </p:ext>
    </p:extLst>
  </p:cSld>
  <p:clrMapOvr>
    <a:masterClrMapping/>
  </p:clrMapOvr>
  <p:transition spd="med">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Contemporary blu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楷体_GB2312"/>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Effects">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tint val="100000"/>
                <a:shade val="50000"/>
                <a:satMod val="145000"/>
              </a:schemeClr>
            </a:gs>
            <a:gs pos="40000">
              <a:schemeClr val="phClr">
                <a:tint val="100000"/>
                <a:shade val="70000"/>
                <a:satMod val="145000"/>
              </a:schemeClr>
            </a:gs>
            <a:gs pos="100000">
              <a:schemeClr val="phClr">
                <a:tint val="85000"/>
                <a:shade val="100000"/>
                <a:satMod val="155000"/>
              </a:schemeClr>
            </a:gs>
          </a:gsLst>
          <a:lin ang="16200000" scaled="1"/>
        </a:gradFill>
        <a:gradFill rotWithShape="1">
          <a:gsLst>
            <a:gs pos="0">
              <a:schemeClr val="phClr">
                <a:tint val="100000"/>
                <a:shade val="50000"/>
                <a:satMod val="145000"/>
              </a:schemeClr>
            </a:gs>
            <a:gs pos="30000">
              <a:schemeClr val="phClr">
                <a:tint val="100000"/>
                <a:shade val="65000"/>
                <a:satMod val="155000"/>
              </a:schemeClr>
            </a:gs>
            <a:gs pos="100000">
              <a:schemeClr val="phClr">
                <a:tint val="60000"/>
                <a:shade val="10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7">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339C355-8566-4BCA-A59B-98C7AF5E3EDA}">
  <we:reference id="WA104381909" version="3.12.0.0" store="Omex" storeType="OMEX"/>
  <we:alternateReferences>
    <we:reference id="WA104381909" version="3.12.0.0" store="WA104381909"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6902</TotalTime>
  <Words>1433</Words>
  <Application>Microsoft Office PowerPoint</Application>
  <PresentationFormat>On-screen Show (4:3)</PresentationFormat>
  <Paragraphs>236</Paragraphs>
  <Slides>39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Aptos</vt:lpstr>
      <vt:lpstr>Arial</vt:lpstr>
      <vt:lpstr>Calibri</vt:lpstr>
      <vt:lpstr>Cambria Math</vt:lpstr>
      <vt:lpstr>Century Gothic</vt:lpstr>
      <vt:lpstr>Symbol</vt:lpstr>
      <vt:lpstr>Contemporary blue</vt:lpstr>
      <vt:lpstr>FIN 450 - Finance and Artificial Intelligence</vt:lpstr>
      <vt:lpstr>Overview</vt:lpstr>
      <vt:lpstr>Terms and Abbreviations </vt:lpstr>
      <vt:lpstr>IMPORTANT NOTES</vt:lpstr>
      <vt:lpstr>1. Return Metrics</vt:lpstr>
      <vt:lpstr>Return Metrics</vt:lpstr>
      <vt:lpstr>Simple/Arithmetic vs Geometric Returns </vt:lpstr>
      <vt:lpstr>Arithmetic Mean Basics </vt:lpstr>
      <vt:lpstr>Arithmetic Mean Basics: Notes </vt:lpstr>
      <vt:lpstr>Geometric Mean and CAGR </vt:lpstr>
      <vt:lpstr>Geometric Mean and CAGR: Notes </vt:lpstr>
      <vt:lpstr>Annualization and Compounding Rules</vt:lpstr>
      <vt:lpstr>Annualization and Compounding Rules: Notes </vt:lpstr>
      <vt:lpstr>Excess Return and Benchmarking </vt:lpstr>
      <vt:lpstr>Excess Return and Benchmarking: Notes </vt:lpstr>
      <vt:lpstr>2. Risk Metrics</vt:lpstr>
      <vt:lpstr>Risk Metrics</vt:lpstr>
      <vt:lpstr>Variance and Standard Deviation </vt:lpstr>
      <vt:lpstr>Variance and Standard Deviation: Notes </vt:lpstr>
      <vt:lpstr>Covariance</vt:lpstr>
      <vt:lpstr>Covariance: Notes </vt:lpstr>
      <vt:lpstr>Correlation and R‑Squared </vt:lpstr>
      <vt:lpstr>Correlation and R‑Squared: Notes </vt:lpstr>
      <vt:lpstr>Beta and Systematic Risk </vt:lpstr>
      <vt:lpstr>Beta and Systematic Risk: Notes </vt:lpstr>
      <vt:lpstr>Max Drawdown and Recovery </vt:lpstr>
      <vt:lpstr>Max Drawdown and Recovery: Notes </vt:lpstr>
      <vt:lpstr>VaR Basics </vt:lpstr>
      <vt:lpstr>VaR Basics: Notes </vt:lpstr>
      <vt:lpstr>Semi‑Deviation and Downside Risk </vt:lpstr>
      <vt:lpstr>Semi‑Deviation and Downside Risk: Notes</vt:lpstr>
      <vt:lpstr>3. Risk‑Adjusted Performance</vt:lpstr>
      <vt:lpstr>Risk‑Adjusted Performance</vt:lpstr>
      <vt:lpstr>Sharpe Ratio </vt:lpstr>
      <vt:lpstr>Sharpe Ratio: Notes </vt:lpstr>
      <vt:lpstr>Sortino Ratio </vt:lpstr>
      <vt:lpstr>Sortino Ratio: Notes</vt:lpstr>
      <vt:lpstr>5. Hands-On Friday: Using AI to Measure Risk, Return &amp; Performance</vt:lpstr>
      <vt:lpstr>Friday Lab Prep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Sue</dc:creator>
  <cp:lastModifiedBy>Schrenk, Lawrence</cp:lastModifiedBy>
  <cp:revision>809</cp:revision>
  <dcterms:created xsi:type="dcterms:W3CDTF">2004-10-03T21:09:17Z</dcterms:created>
  <dcterms:modified xsi:type="dcterms:W3CDTF">2025-10-14T21:39:01Z</dcterms:modified>
</cp:coreProperties>
</file>