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5" r:id="rId1"/>
  </p:sldMasterIdLst>
  <p:notesMasterIdLst>
    <p:notesMasterId r:id="rId73"/>
  </p:notesMasterIdLst>
  <p:handoutMasterIdLst>
    <p:handoutMasterId r:id="rId74"/>
  </p:handoutMasterIdLst>
  <p:sldIdLst>
    <p:sldId id="397" r:id="rId2"/>
    <p:sldId id="398" r:id="rId3"/>
    <p:sldId id="404" r:id="rId4"/>
    <p:sldId id="704" r:id="rId5"/>
    <p:sldId id="705" r:id="rId6"/>
    <p:sldId id="706" r:id="rId7"/>
    <p:sldId id="707" r:id="rId8"/>
    <p:sldId id="708" r:id="rId9"/>
    <p:sldId id="709" r:id="rId10"/>
    <p:sldId id="710" r:id="rId11"/>
    <p:sldId id="711" r:id="rId12"/>
    <p:sldId id="701" r:id="rId13"/>
    <p:sldId id="712" r:id="rId14"/>
    <p:sldId id="719" r:id="rId15"/>
    <p:sldId id="713" r:id="rId16"/>
    <p:sldId id="714" r:id="rId17"/>
    <p:sldId id="715" r:id="rId18"/>
    <p:sldId id="716" r:id="rId19"/>
    <p:sldId id="724" r:id="rId20"/>
    <p:sldId id="702" r:id="rId21"/>
    <p:sldId id="718" r:id="rId22"/>
    <p:sldId id="720" r:id="rId23"/>
    <p:sldId id="721" r:id="rId24"/>
    <p:sldId id="722" r:id="rId25"/>
    <p:sldId id="723" r:id="rId26"/>
    <p:sldId id="725" r:id="rId27"/>
    <p:sldId id="703" r:id="rId28"/>
    <p:sldId id="726" r:id="rId29"/>
    <p:sldId id="727" r:id="rId30"/>
    <p:sldId id="728" r:id="rId31"/>
    <p:sldId id="729" r:id="rId32"/>
    <p:sldId id="403" r:id="rId33"/>
    <p:sldId id="730" r:id="rId34"/>
    <p:sldId id="732" r:id="rId35"/>
    <p:sldId id="754" r:id="rId36"/>
    <p:sldId id="755" r:id="rId37"/>
    <p:sldId id="756" r:id="rId38"/>
    <p:sldId id="757" r:id="rId39"/>
    <p:sldId id="758" r:id="rId40"/>
    <p:sldId id="733" r:id="rId41"/>
    <p:sldId id="742" r:id="rId42"/>
    <p:sldId id="759" r:id="rId43"/>
    <p:sldId id="760" r:id="rId44"/>
    <p:sldId id="743" r:id="rId45"/>
    <p:sldId id="744" r:id="rId46"/>
    <p:sldId id="734" r:id="rId47"/>
    <p:sldId id="745" r:id="rId48"/>
    <p:sldId id="761" r:id="rId49"/>
    <p:sldId id="762" r:id="rId50"/>
    <p:sldId id="746" r:id="rId51"/>
    <p:sldId id="747" r:id="rId52"/>
    <p:sldId id="735" r:id="rId53"/>
    <p:sldId id="748" r:id="rId54"/>
    <p:sldId id="763" r:id="rId55"/>
    <p:sldId id="750" r:id="rId56"/>
    <p:sldId id="764" r:id="rId57"/>
    <p:sldId id="749" r:id="rId58"/>
    <p:sldId id="736" r:id="rId59"/>
    <p:sldId id="751" r:id="rId60"/>
    <p:sldId id="765" r:id="rId61"/>
    <p:sldId id="766" r:id="rId62"/>
    <p:sldId id="752" r:id="rId63"/>
    <p:sldId id="753" r:id="rId64"/>
    <p:sldId id="737" r:id="rId65"/>
    <p:sldId id="771" r:id="rId66"/>
    <p:sldId id="767" r:id="rId67"/>
    <p:sldId id="768" r:id="rId68"/>
    <p:sldId id="769" r:id="rId69"/>
    <p:sldId id="770" r:id="rId70"/>
    <p:sldId id="731" r:id="rId71"/>
    <p:sldId id="700" r:id="rId72"/>
  </p:sldIdLst>
  <p:sldSz cx="9144000" cy="6858000" type="screen4x3"/>
  <p:notesSz cx="6858000" cy="9144000"/>
  <p:custDataLst>
    <p:tags r:id="rId7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B3C3D3"/>
    <a:srgbClr val="002B5C"/>
    <a:srgbClr val="ADC6D7"/>
    <a:srgbClr val="00BEB9"/>
    <a:srgbClr val="00CAC5"/>
    <a:srgbClr val="00CFCA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003" autoAdjust="0"/>
    <p:restoredTop sz="96163" autoAdjust="0"/>
  </p:normalViewPr>
  <p:slideViewPr>
    <p:cSldViewPr>
      <p:cViewPr varScale="1">
        <p:scale>
          <a:sx n="95" d="100"/>
          <a:sy n="95" d="100"/>
        </p:scale>
        <p:origin x="1758" y="3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41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840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handoutMaster" Target="handoutMasters/handoutMaster1.xml"/><Relationship Id="rId79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notesMaster" Target="notesMasters/notesMaster1.xml"/><Relationship Id="rId78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5620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fld id="{03F7FA54-1521-4DD7-9404-29EC1BA7038B}" type="datetimeFigureOut">
              <a:rPr lang="en-US"/>
              <a:pPr>
                <a:defRPr/>
              </a:pPr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fld id="{EBFD8F90-EA37-43C3-8ED6-D915013D74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0202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JP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1.jpg"/>
          <p:cNvPicPr>
            <a:picLocks noChangeAspect="1"/>
          </p:cNvPicPr>
          <p:nvPr/>
        </p:nvPicPr>
        <p:blipFill>
          <a:blip r:embed="rId2" cstate="print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2.png"/>
          <p:cNvPicPr>
            <a:picLocks noChangeAspect="1"/>
          </p:cNvPicPr>
          <p:nvPr/>
        </p:nvPicPr>
        <p:blipFill>
          <a:blip r:embed="rId3" cstate="print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3.png"/>
          <p:cNvPicPr>
            <a:picLocks noChangeAspect="1"/>
          </p:cNvPicPr>
          <p:nvPr/>
        </p:nvPicPr>
        <p:blipFill>
          <a:blip r:embed="rId4" cstate="print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4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Rectangle 31"/>
          <p:cNvSpPr>
            <a:spLocks noGrp="1"/>
          </p:cNvSpPr>
          <p:nvPr>
            <p:ph type="subTitle" idx="1"/>
          </p:nvPr>
        </p:nvSpPr>
        <p:spPr>
          <a:xfrm>
            <a:off x="2492734" y="5094577"/>
            <a:ext cx="6194066" cy="925223"/>
          </a:xfrm>
        </p:spPr>
        <p:txBody>
          <a:bodyPr/>
          <a:lstStyle>
            <a:lvl1pPr marL="0" indent="0" algn="r">
              <a:buNone/>
              <a:defRPr sz="2800">
                <a:latin typeface="Century Gothic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/>
          </p:cNvSpPr>
          <p:nvPr>
            <p:ph type="ctrTitle"/>
          </p:nvPr>
        </p:nvSpPr>
        <p:spPr>
          <a:xfrm>
            <a:off x="1108986" y="3606800"/>
            <a:ext cx="7577814" cy="1470025"/>
          </a:xfrm>
        </p:spPr>
        <p:txBody>
          <a:bodyPr anchor="b" anchorCtr="0"/>
          <a:lstStyle>
            <a:lvl1pPr algn="r">
              <a:defRPr sz="4000">
                <a:latin typeface="Century Gothic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Century Gothic" pitchFamily="34" charset="0"/>
              </a:defRPr>
            </a:lvl1pPr>
          </a:lstStyle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395839"/>
            <a:ext cx="5638273" cy="3089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726181"/>
      </p:ext>
    </p:extLst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36413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>
              <a:defRPr>
                <a:latin typeface="Century Gothic" pitchFamily="34" charset="0"/>
              </a:defRPr>
            </a:lvl1pPr>
          </a:lstStyle>
          <a:p>
            <a:pPr algn="l"/>
            <a:r>
              <a:rPr lang="en-US"/>
              <a:t>Click to edit Master title style</a:t>
            </a: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Century Gothic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98013"/>
      </p:ext>
    </p:extLst>
  </p:cSld>
  <p:clrMapOvr>
    <a:masterClrMapping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Century Gothic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995549"/>
      </p:ext>
    </p:extLst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-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Rectangle 11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/>
              <a:t>Click to edit Master title style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580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88861331"/>
      </p:ext>
    </p:extLst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30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Rectangle 17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/>
              <a:t>Click to edit Master title style</a:t>
            </a: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85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JP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shade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5.png"/>
          <p:cNvPicPr>
            <a:picLocks noChangeAspect="1"/>
          </p:cNvPicPr>
          <p:nvPr/>
        </p:nvPicPr>
        <p:blipFill>
          <a:blip r:embed="rId9" cstate="print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1142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6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1142" y="428"/>
            <a:ext cx="9142858" cy="6857143"/>
          </a:xfrm>
          <a:prstGeom prst="rect">
            <a:avLst/>
          </a:prstGeom>
          <a:noFill/>
        </p:spPr>
      </p:pic>
      <p:sp>
        <p:nvSpPr>
          <p:cNvPr id="30" name="Rectangle 30"/>
          <p:cNvSpPr>
            <a:spLocks noGrp="1"/>
          </p:cNvSpPr>
          <p:nvPr>
            <p:ph type="title"/>
          </p:nvPr>
        </p:nvSpPr>
        <p:spPr>
          <a:xfrm>
            <a:off x="457771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 dirty="0"/>
              <a:t>Click to edit Master title style</a:t>
            </a:r>
          </a:p>
        </p:txBody>
      </p:sp>
      <p:sp>
        <p:nvSpPr>
          <p:cNvPr id="12" name="Rectangle 12"/>
          <p:cNvSpPr>
            <a:spLocks noGrp="1"/>
          </p:cNvSpPr>
          <p:nvPr>
            <p:ph type="body" idx="1"/>
          </p:nvPr>
        </p:nvSpPr>
        <p:spPr>
          <a:xfrm>
            <a:off x="457771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7620571" y="63246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5142B5BB-0271-4951-9864-F5338956FB89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of 71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305371" y="63246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9EF39E9-0DEB-488D-A1FF-A8C274C77028}" type="datetime12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2:07 PM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971" y="6157813"/>
            <a:ext cx="1219200" cy="668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123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6" r:id="rId1"/>
    <p:sldLayoutId id="2147483877" r:id="rId2"/>
    <p:sldLayoutId id="2147483878" r:id="rId3"/>
    <p:sldLayoutId id="2147483879" r:id="rId4"/>
    <p:sldLayoutId id="2147483880" r:id="rId5"/>
    <p:sldLayoutId id="2147483881" r:id="rId6"/>
    <p:sldLayoutId id="2147483882" r:id="rId7"/>
  </p:sldLayoutIdLst>
  <p:transition spd="med">
    <p:fade thruBlk="1"/>
  </p:transition>
  <p:txStyles>
    <p:titleStyle>
      <a:defPPr>
        <a:defRPr sz="4400">
          <a:solidFill>
            <a:schemeClr val="tx1"/>
          </a:solidFill>
          <a:latin typeface="+mj-lt"/>
          <a:ea typeface="+mj-ea"/>
          <a:cs typeface="+mj-cs"/>
        </a:defRPr>
      </a:defPPr>
      <a:lvl1pPr algn="l" eaLnBrk="1" hangingPunct="1">
        <a:buNone/>
        <a:defRPr sz="4400" b="1">
          <a:solidFill>
            <a:schemeClr val="tx1">
              <a:alpha val="100000"/>
            </a:schemeClr>
          </a:solidFill>
          <a:latin typeface="Arial" panose="020B0604020202020204" pitchFamily="34" charset="0"/>
          <a:cs typeface="Arial" panose="020B0604020202020204" pitchFamily="34" charset="0"/>
        </a:defRPr>
      </a:lvl1pPr>
    </p:titleStyle>
    <p:body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342900" indent="-342900" eaLnBrk="1" hangingPunct="1">
        <a:buChar char="•"/>
        <a:defRPr sz="3600">
          <a:latin typeface="Arial" panose="020B0604020202020204" pitchFamily="34" charset="0"/>
          <a:cs typeface="Arial" panose="020B0604020202020204" pitchFamily="34" charset="0"/>
        </a:defRPr>
      </a:lvl1pPr>
      <a:lvl2pPr marL="742950" indent="-285750" eaLnBrk="1" hangingPunct="1">
        <a:buChar char="–"/>
        <a:defRPr sz="2800">
          <a:latin typeface="Arial" panose="020B0604020202020204" pitchFamily="34" charset="0"/>
          <a:cs typeface="Arial" panose="020B0604020202020204" pitchFamily="34" charset="0"/>
        </a:defRPr>
      </a:lvl2pPr>
      <a:lvl3pPr marL="1143000" indent="-228600" eaLnBrk="1" hangingPunct="1">
        <a:buChar char="•"/>
        <a:defRPr sz="2400">
          <a:latin typeface="Arial" panose="020B0604020202020204" pitchFamily="34" charset="0"/>
          <a:cs typeface="Arial" panose="020B0604020202020204" pitchFamily="34" charset="0"/>
        </a:defRPr>
      </a:lvl3pPr>
      <a:lvl4pPr marL="1600200" indent="-228600" eaLnBrk="1" hangingPunct="1">
        <a:buChar char="–"/>
        <a:defRPr sz="2000">
          <a:latin typeface="Arial" panose="020B0604020202020204" pitchFamily="34" charset="0"/>
          <a:cs typeface="Arial" panose="020B0604020202020204" pitchFamily="34" charset="0"/>
        </a:defRPr>
      </a:lvl4pPr>
      <a:lvl5pPr marL="2057400" indent="-228600" eaLnBrk="1" hangingPunct="1">
        <a:buChar char="»"/>
        <a:defRPr sz="1800">
          <a:latin typeface="Arial" panose="020B0604020202020204" pitchFamily="34" charset="0"/>
          <a:cs typeface="Arial" panose="020B0604020202020204" pitchFamily="34" charset="0"/>
        </a:defRPr>
      </a:lvl5pPr>
      <a:lvl6pPr marL="2514600" indent="-228600" eaLnBrk="1" hangingPunct="1">
        <a:buChar char="•"/>
        <a:defRPr sz="2000"/>
      </a:lvl6pPr>
      <a:lvl7pPr marL="2971800" indent="-228600" eaLnBrk="1" hangingPunct="1">
        <a:buChar char="•"/>
        <a:defRPr sz="2000"/>
      </a:lvl7pPr>
      <a:lvl8pPr marL="3429000" indent="-228600" eaLnBrk="1" hangingPunct="1">
        <a:buChar char="•"/>
        <a:defRPr sz="2000"/>
      </a:lvl8pPr>
      <a:lvl9pPr marL="3886200" indent="-228600" eaLnBrk="1" hangingPunct="1">
        <a:buChar char="•"/>
        <a:defRPr sz="2000"/>
      </a:lvl9pPr>
    </p:bodyStyle>
    <p:other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0" eaLnBrk="1" hangingPunct="1"/>
      <a:lvl2pPr marL="457200" eaLnBrk="1" hangingPunct="1"/>
      <a:lvl3pPr marL="914400" eaLnBrk="1" hangingPunct="1"/>
      <a:lvl4pPr marL="1371600" eaLnBrk="1" hangingPunct="1"/>
      <a:lvl5pPr marL="1828800" eaLnBrk="1" hangingPunct="1"/>
      <a:lvl6pPr marL="2286000" eaLnBrk="1" hangingPunct="1"/>
      <a:lvl7pPr marL="2743200" eaLnBrk="1" hangingPunct="1"/>
      <a:lvl8pPr marL="3200400" eaLnBrk="1" hangingPunct="1"/>
      <a:lvl9pPr marL="3657600" eaLnBrk="1" hangingPunct="1"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hyperlink" Target="https://larryschrenk.com/FIN450/FIN450-Files/100_Firms.csv" TargetMode="External"/><Relationship Id="rId2" Type="http://schemas.openxmlformats.org/officeDocument/2006/relationships/hyperlink" Target="https://winona.az1.qualtrics.com/jfe/form/SV_4UEFILw3i9qrFlA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larryschrenk.com/FIN450/FIN450-Files/100_Prices.csv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5094577"/>
            <a:ext cx="8153400" cy="1306223"/>
          </a:xfrm>
        </p:spPr>
        <p:txBody>
          <a:bodyPr>
            <a:normAutofit/>
          </a:bodyPr>
          <a:lstStyle/>
          <a:p>
            <a:r>
              <a:rPr lang="en-US" dirty="0"/>
              <a:t>Topic 8: Portfolio Construction</a:t>
            </a:r>
          </a:p>
          <a:p>
            <a:endParaRPr lang="en-US" sz="2400" dirty="0"/>
          </a:p>
          <a:p>
            <a:r>
              <a:rPr lang="en-US" sz="2400" dirty="0"/>
              <a:t>Larry Schrenk, Instructor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FIN 450 - Finance and Artificial Intelligence</a:t>
            </a:r>
          </a:p>
        </p:txBody>
      </p:sp>
    </p:spTree>
    <p:extLst>
      <p:ext uri="{BB962C8B-B14F-4D97-AF65-F5344CB8AC3E}">
        <p14:creationId xmlns:p14="http://schemas.microsoft.com/office/powerpoint/2010/main" val="3760586671"/>
      </p:ext>
    </p:extLst>
  </p:cSld>
  <p:clrMapOvr>
    <a:masterClrMapping/>
  </p:clrMapOvr>
  <p:transition spd="med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0C326B-308E-D1FA-7CCA-712882ECE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E68BAE5-9F82-BD53-D29A-7B7144C5E081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77500" lnSpcReduction="20000"/>
          </a:bodyPr>
          <a:lstStyle/>
          <a:p>
            <a:pPr marL="742950" indent="-742950">
              <a:lnSpc>
                <a:spcPct val="17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Market portfolio, risk free rate (r</a:t>
            </a:r>
            <a:r>
              <a:rPr lang="en-US" baseline="-25000" dirty="0"/>
              <a:t>f</a:t>
            </a:r>
            <a:r>
              <a:rPr lang="en-US" dirty="0"/>
              <a:t>), beta </a:t>
            </a:r>
          </a:p>
          <a:p>
            <a:pPr marL="742950" indent="-742950">
              <a:lnSpc>
                <a:spcPct val="17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Equity risk premium around 4-6% long run </a:t>
            </a:r>
          </a:p>
          <a:p>
            <a:pPr marL="742950" indent="-742950">
              <a:lnSpc>
                <a:spcPct val="17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Expected return = r</a:t>
            </a:r>
            <a:r>
              <a:rPr lang="en-US" baseline="-25000" dirty="0"/>
              <a:t>f</a:t>
            </a:r>
            <a:r>
              <a:rPr lang="en-US" dirty="0"/>
              <a:t> + </a:t>
            </a:r>
            <a:r>
              <a:rPr lang="el-GR" dirty="0"/>
              <a:t>β × </a:t>
            </a:r>
            <a:r>
              <a:rPr lang="en-US" dirty="0"/>
              <a:t>premium </a:t>
            </a:r>
          </a:p>
          <a:p>
            <a:pPr marL="742950" indent="-742950">
              <a:lnSpc>
                <a:spcPct val="17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Model simplicity aids hurdle rate setting </a:t>
            </a:r>
          </a:p>
          <a:p>
            <a:pPr marL="742950" indent="-742950">
              <a:lnSpc>
                <a:spcPct val="17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Action: Use CAPM for baseline expected returns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7FC3ED4-2014-9DC3-3841-AD097B464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CAPM Intuition and Usefulness </a:t>
            </a:r>
          </a:p>
        </p:txBody>
      </p:sp>
    </p:spTree>
    <p:extLst>
      <p:ext uri="{BB962C8B-B14F-4D97-AF65-F5344CB8AC3E}">
        <p14:creationId xmlns:p14="http://schemas.microsoft.com/office/powerpoint/2010/main" val="2735449161"/>
      </p:ext>
    </p:extLst>
  </p:cSld>
  <p:clrMapOvr>
    <a:masterClrMapping/>
  </p:clrMapOvr>
  <p:transition spd="med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63E24F-B004-5990-C33F-33F561380E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6BB3286-2F77-A039-8D27-C5E4007FFBEF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502465"/>
            <a:ext cx="8077200" cy="4648200"/>
          </a:xfrm>
        </p:spPr>
        <p:txBody>
          <a:bodyPr>
            <a:noAutofit/>
          </a:bodyPr>
          <a:lstStyle/>
          <a:p>
            <a:pPr marL="742950" indent="-742950"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Prefer long histories, stable regimes, clean survivorship </a:t>
            </a:r>
          </a:p>
          <a:p>
            <a:pPr marL="742950" indent="-742950">
              <a:spcAft>
                <a:spcPts val="600"/>
              </a:spcAft>
              <a:buFont typeface="+mj-lt"/>
              <a:buAutoNum type="arabicPeriod"/>
            </a:pPr>
            <a:r>
              <a:rPr lang="en-US" sz="2800" dirty="0" err="1"/>
              <a:t>Winsorize</a:t>
            </a:r>
            <a:r>
              <a:rPr lang="en-US" sz="2800" dirty="0"/>
              <a:t> outliers beyond 3</a:t>
            </a:r>
            <a:r>
              <a:rPr lang="el-GR" sz="2800" dirty="0"/>
              <a:t>σ </a:t>
            </a:r>
            <a:r>
              <a:rPr lang="en-US" sz="2800" dirty="0"/>
              <a:t>to stabilize inputs </a:t>
            </a:r>
          </a:p>
          <a:p>
            <a:pPr marL="742950" indent="-742950"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Use shrinkage toward equal weight covariance matrix </a:t>
            </a:r>
          </a:p>
          <a:p>
            <a:pPr marL="742950" indent="-742950"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Validate stationarity using rolling mean and </a:t>
            </a:r>
            <a:r>
              <a:rPr lang="el-GR" sz="2800" dirty="0"/>
              <a:t>σ </a:t>
            </a:r>
            <a:endParaRPr lang="en-US" sz="2800" dirty="0"/>
          </a:p>
          <a:p>
            <a:pPr marL="742950" indent="-742950"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Action: Adopt inputs governance with quarterly reviews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63DFC06-10FB-A105-0D42-95A063D11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Data Quality and Estimation Error </a:t>
            </a:r>
          </a:p>
        </p:txBody>
      </p:sp>
    </p:spTree>
    <p:extLst>
      <p:ext uri="{BB962C8B-B14F-4D97-AF65-F5344CB8AC3E}">
        <p14:creationId xmlns:p14="http://schemas.microsoft.com/office/powerpoint/2010/main" val="2129416671"/>
      </p:ext>
    </p:extLst>
  </p:cSld>
  <p:clrMapOvr>
    <a:masterClrMapping/>
  </p:clrMapOvr>
  <p:transition spd="med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F130BC-F75E-ABC3-4218-154CAC0EEB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69CDDA6-4924-E56C-CA1C-00A36BFBFC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3606800"/>
            <a:ext cx="8382000" cy="1470025"/>
          </a:xfrm>
        </p:spPr>
        <p:txBody>
          <a:bodyPr>
            <a:normAutofit/>
          </a:bodyPr>
          <a:lstStyle/>
          <a:p>
            <a:r>
              <a:rPr lang="en-US" dirty="0"/>
              <a:t>2. Contemporary Approaches to Portfolio Construction</a:t>
            </a:r>
          </a:p>
        </p:txBody>
      </p:sp>
    </p:spTree>
    <p:extLst>
      <p:ext uri="{BB962C8B-B14F-4D97-AF65-F5344CB8AC3E}">
        <p14:creationId xmlns:p14="http://schemas.microsoft.com/office/powerpoint/2010/main" val="4183877161"/>
      </p:ext>
    </p:extLst>
  </p:cSld>
  <p:clrMapOvr>
    <a:masterClrMapping/>
  </p:clrMapOvr>
  <p:transition spd="med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8971DB-B645-4C62-3836-E7722AD363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1473B48-8343-957B-7198-15EAB1A03017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77500" lnSpcReduction="2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Factors: Size, value, momentum, quality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Academic evidence across decades and regions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Target compensated risks with persistent premia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Expect cyclicality, multi year underperformance periods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Action: Combine diversified factor sleeves systematically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AFC566A-2A0D-C75D-D1AE-3397273A6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Factor Investing Overview and Rationale </a:t>
            </a:r>
          </a:p>
        </p:txBody>
      </p:sp>
    </p:spTree>
    <p:extLst>
      <p:ext uri="{BB962C8B-B14F-4D97-AF65-F5344CB8AC3E}">
        <p14:creationId xmlns:p14="http://schemas.microsoft.com/office/powerpoint/2010/main" val="3684252532"/>
      </p:ext>
    </p:extLst>
  </p:cSld>
  <p:clrMapOvr>
    <a:masterClrMapping/>
  </p:clrMapOvr>
  <p:transition spd="med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C2C48B-583F-22C5-4AAB-0663EAB1A6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BD98C48-40F1-590B-20B0-F600B035D49C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92500" lnSpcReduction="2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3200" dirty="0"/>
              <a:t>Size: small minus big (SMB) exposure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3200" dirty="0"/>
              <a:t>Value: high book to market (HML) exposure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3200" dirty="0"/>
              <a:t>Historical premia varying across economic cycles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3200" dirty="0"/>
              <a:t>Use sector neutral construction to reduce unintended bets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3200" dirty="0"/>
              <a:t>Action: Cap single stock weight to manage liquidity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64B0633-BCB8-A690-D7D1-735AB743B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Size and Value Factors Explained </a:t>
            </a:r>
          </a:p>
        </p:txBody>
      </p:sp>
    </p:spTree>
    <p:extLst>
      <p:ext uri="{BB962C8B-B14F-4D97-AF65-F5344CB8AC3E}">
        <p14:creationId xmlns:p14="http://schemas.microsoft.com/office/powerpoint/2010/main" val="2879707356"/>
      </p:ext>
    </p:extLst>
  </p:cSld>
  <p:clrMapOvr>
    <a:masterClrMapping/>
  </p:clrMapOvr>
  <p:transition spd="med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57F797-85E6-579A-C721-AE9D4158CA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8872342-98B0-7B74-2C5C-D5CE21552566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92500" lnSpcReduction="2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3200" dirty="0"/>
              <a:t>Momentum: 12 1 month relative performance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3200" dirty="0"/>
              <a:t>Avoid recent month reversal to reduce noise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3200" dirty="0"/>
              <a:t>Manage turnover, trading costs, taxes carefully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3200" dirty="0"/>
              <a:t>Apply volatility scaling to control crash risk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3200" dirty="0"/>
              <a:t>Action: use bands to throttle monthly rebalancing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0C67E3A-0360-EF25-8CD0-8FABC45BD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Momentum Factor Implementation </a:t>
            </a:r>
          </a:p>
        </p:txBody>
      </p:sp>
    </p:spTree>
    <p:extLst>
      <p:ext uri="{BB962C8B-B14F-4D97-AF65-F5344CB8AC3E}">
        <p14:creationId xmlns:p14="http://schemas.microsoft.com/office/powerpoint/2010/main" val="4284674844"/>
      </p:ext>
    </p:extLst>
  </p:cSld>
  <p:clrMapOvr>
    <a:masterClrMapping/>
  </p:clrMapOvr>
  <p:transition spd="med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7D98D3-4D26-9BFE-B508-06DE0CD639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3A59762-05E0-E664-EDAA-384EC365F003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77500" lnSpcReduction="2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Quality: profitability, stability, low leverage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Track ROE, gross profitability, earnings variability metrics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Favor strong balance sheets during tightening cycles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Combine with value to improve drawdown profile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Action: Screen negative accruals to avoid traps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A76FFA3-F388-2B57-368A-B83011CA9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Quality Factor and Profitability </a:t>
            </a:r>
          </a:p>
        </p:txBody>
      </p:sp>
    </p:spTree>
    <p:extLst>
      <p:ext uri="{BB962C8B-B14F-4D97-AF65-F5344CB8AC3E}">
        <p14:creationId xmlns:p14="http://schemas.microsoft.com/office/powerpoint/2010/main" val="3536473693"/>
      </p:ext>
    </p:extLst>
  </p:cSld>
  <p:clrMapOvr>
    <a:masterClrMapping/>
  </p:clrMapOvr>
  <p:transition spd="med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EC4E82-5211-6612-E2DB-C768973BE1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41351EF-8A3E-CDC8-DD74-872BADFFBCCC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lnSpcReduction="10000"/>
          </a:bodyPr>
          <a:lstStyle/>
          <a:p>
            <a:pPr marL="742950" indent="-742950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Target low correlations among factor excess returns </a:t>
            </a:r>
          </a:p>
          <a:p>
            <a:pPr marL="742950" indent="-742950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Allocate risk parity across factor sleeves equally </a:t>
            </a:r>
          </a:p>
          <a:p>
            <a:pPr marL="742950" indent="-742950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Constrain sector and country deviations versus benchmark </a:t>
            </a:r>
          </a:p>
          <a:p>
            <a:pPr marL="742950" indent="-742950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 err="1"/>
              <a:t>Backtest</a:t>
            </a:r>
            <a:r>
              <a:rPr lang="en-US" sz="2800" dirty="0"/>
              <a:t> out of sample with walk forward validation </a:t>
            </a:r>
          </a:p>
          <a:p>
            <a:pPr marL="742950" indent="-742950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Action: Set sleeve limits, e.g., 20–30% each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2E365EE-3099-E793-53D9-4372C88CA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Multifactor Portfolio Design Principles </a:t>
            </a:r>
          </a:p>
        </p:txBody>
      </p:sp>
    </p:spTree>
    <p:extLst>
      <p:ext uri="{BB962C8B-B14F-4D97-AF65-F5344CB8AC3E}">
        <p14:creationId xmlns:p14="http://schemas.microsoft.com/office/powerpoint/2010/main" val="1191453840"/>
      </p:ext>
    </p:extLst>
  </p:cSld>
  <p:clrMapOvr>
    <a:masterClrMapping/>
  </p:clrMapOvr>
  <p:transition spd="med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81B951-442C-3A85-8C68-8A0A6D5596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47387E4-359B-56B4-6AC2-2690763198BB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Strategic policy mix optimized for long run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Tactical tilts ±5–10% around policy weights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Base tilts on valuation, momentum, macro signals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Demand high signal to noise before deviating policy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Action: Implement guardrails, e.g., ±2</a:t>
            </a:r>
            <a:r>
              <a:rPr lang="el-GR" sz="2800" dirty="0"/>
              <a:t>σ </a:t>
            </a:r>
            <a:r>
              <a:rPr lang="en-US" sz="2800" dirty="0"/>
              <a:t>signal threshold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B64F5AF-E8DC-BAAC-DD90-ED9F491AA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Strategic versus Tactical Allocation </a:t>
            </a:r>
          </a:p>
        </p:txBody>
      </p:sp>
    </p:spTree>
    <p:extLst>
      <p:ext uri="{BB962C8B-B14F-4D97-AF65-F5344CB8AC3E}">
        <p14:creationId xmlns:p14="http://schemas.microsoft.com/office/powerpoint/2010/main" val="3187386790"/>
      </p:ext>
    </p:extLst>
  </p:cSld>
  <p:clrMapOvr>
    <a:masterClrMapping/>
  </p:clrMapOvr>
  <p:transition spd="med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C7EBEE-DD4F-3648-696B-56886D6294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C539120-293B-6A3D-9DC1-0D8F7E7F4ED9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92500" lnSpcReduction="1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Compare calendar rebalancing quarterly or annually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Compare band rebalancing using 5/25 tolerance rule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Quantify drag versus risk control using turnover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Optimize tax location and harvesting opportunities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Action: Schedule disciplined quarterly rebalance checks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AD6A44C-0826-BF0D-49F9-2B8C8BBA0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Rebalancing Strategies and Rationale </a:t>
            </a:r>
          </a:p>
        </p:txBody>
      </p:sp>
    </p:spTree>
    <p:extLst>
      <p:ext uri="{BB962C8B-B14F-4D97-AF65-F5344CB8AC3E}">
        <p14:creationId xmlns:p14="http://schemas.microsoft.com/office/powerpoint/2010/main" val="3805533928"/>
      </p:ext>
    </p:extLst>
  </p:cSld>
  <p:clrMapOvr>
    <a:masterClrMapping/>
  </p:clrMapOvr>
  <p:transition spd="med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3C23B4A-1C20-590F-8A2E-6C2D5DCDBDE9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92500" lnSpcReduction="1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Foundational Principles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Contemporary Approaches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Specific Portfolio Issues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Practical Implementation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Specific Equity Strategies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Hands-On Friday: AI Portfolio Construction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BB7EE01-8F96-F343-E44F-91D7E28A0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en-US" dirty="0"/>
              <a:t>Overview</a:t>
            </a:r>
          </a:p>
        </p:txBody>
      </p:sp>
    </p:spTree>
    <p:extLst>
      <p:ext uri="{BB962C8B-B14F-4D97-AF65-F5344CB8AC3E}">
        <p14:creationId xmlns:p14="http://schemas.microsoft.com/office/powerpoint/2010/main" val="3911203781"/>
      </p:ext>
    </p:extLst>
  </p:cSld>
  <p:clrMapOvr>
    <a:masterClrMapping/>
  </p:clrMapOvr>
  <p:transition spd="med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910EDD-8B1C-4B69-2A53-DBD1857FB3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1DA5065-9EB8-23ED-9553-1023CFCE65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3606800"/>
            <a:ext cx="8382000" cy="1470025"/>
          </a:xfrm>
        </p:spPr>
        <p:txBody>
          <a:bodyPr>
            <a:normAutofit/>
          </a:bodyPr>
          <a:lstStyle/>
          <a:p>
            <a:r>
              <a:rPr lang="en-US" dirty="0"/>
              <a:t>3. Specific Portfolio Issues</a:t>
            </a:r>
          </a:p>
        </p:txBody>
      </p:sp>
    </p:spTree>
    <p:extLst>
      <p:ext uri="{BB962C8B-B14F-4D97-AF65-F5344CB8AC3E}">
        <p14:creationId xmlns:p14="http://schemas.microsoft.com/office/powerpoint/2010/main" val="1573515660"/>
      </p:ext>
    </p:extLst>
  </p:cSld>
  <p:clrMapOvr>
    <a:masterClrMapping/>
  </p:clrMapOvr>
  <p:transition spd="med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C0FB0B-F941-2026-00FA-B7F1DAE4C6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9702657-A533-FFCF-1391-71D3CE427AE4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92500" lnSpcReduction="1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Include real estate, infrastructure, private equity sleeves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Expect illiquidity with lockups spanning 5-10 years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Recognize appraisal smoothing understates true volatility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Size allocation within liquidity and risk budgets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Action: Cap illiquid assets below 20% for flexibility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1909F2C-49E9-5A53-34CB-B956DD23E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Role of Alternatives and Privates </a:t>
            </a:r>
          </a:p>
        </p:txBody>
      </p:sp>
    </p:spTree>
    <p:extLst>
      <p:ext uri="{BB962C8B-B14F-4D97-AF65-F5344CB8AC3E}">
        <p14:creationId xmlns:p14="http://schemas.microsoft.com/office/powerpoint/2010/main" val="1486042899"/>
      </p:ext>
    </p:extLst>
  </p:cSld>
  <p:clrMapOvr>
    <a:masterClrMapping/>
  </p:clrMapOvr>
  <p:transition spd="med"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B3928F-FADF-E0C6-C413-C7BC9B5C9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DE5B5DB-085A-EFB4-8F64-82DC87B7637A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92500" lnSpcReduction="1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Define ESG: environmental, social, governance integration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Distinguish screening, integration, impact objective frameworks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Address data quality, materiality, reporting alignment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Monitor regulation such as EU SFDR since 2021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Action: Document ESG policy with measurable KPIs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92D1267-2B0A-2294-8EBB-0930E0AC9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ESG Integration and Impact Investing </a:t>
            </a:r>
          </a:p>
        </p:txBody>
      </p:sp>
    </p:spTree>
    <p:extLst>
      <p:ext uri="{BB962C8B-B14F-4D97-AF65-F5344CB8AC3E}">
        <p14:creationId xmlns:p14="http://schemas.microsoft.com/office/powerpoint/2010/main" val="3329687187"/>
      </p:ext>
    </p:extLst>
  </p:cSld>
  <p:clrMapOvr>
    <a:masterClrMapping/>
  </p:clrMapOvr>
  <p:transition spd="med">
    <p:fade thruBlk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CC9007-4254-CEEE-5175-F19F489DBC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890540C-5244-B6A3-860A-2CEA1E89686C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77500" lnSpcReduction="2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Note loss aversion weights losses ~2× gains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Identify overconfidence increasing turnover and costs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Flag herding raising correlations during stress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Use precommitment rules reducing emotion driven trades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Action: Employ investment policy statements (IPS)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FD2C83A-DA6E-DF21-129C-30AF1F9A9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Behavioral Finance Insights for Portfolios </a:t>
            </a:r>
          </a:p>
        </p:txBody>
      </p:sp>
    </p:spTree>
    <p:extLst>
      <p:ext uri="{BB962C8B-B14F-4D97-AF65-F5344CB8AC3E}">
        <p14:creationId xmlns:p14="http://schemas.microsoft.com/office/powerpoint/2010/main" val="1949542124"/>
      </p:ext>
    </p:extLst>
  </p:cSld>
  <p:clrMapOvr>
    <a:masterClrMapping/>
  </p:clrMapOvr>
  <p:transition spd="med">
    <p:fade thruBlk="1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48603D-DE2D-1465-7C37-8479448E3F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8B1E02A-B4EF-6B75-E0A3-F2CE65956B3F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Autofit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600" dirty="0"/>
              <a:t>Recall near zero policy rates during 2020–2021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600" dirty="0"/>
              <a:t>Recognize rapid hiking cycle beginning in 2022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600" dirty="0"/>
              <a:t>Explain duration: price change ≈ −duration × rate shift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600" dirty="0"/>
              <a:t>Stress laddering and barbell to manage rate risk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600" dirty="0"/>
              <a:t>Action: Align duration within 0.8–1.2× benchmark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D5C72EC-11AB-C964-C167-963AF0B05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Interest Rates, Duration, and Regimes </a:t>
            </a:r>
          </a:p>
        </p:txBody>
      </p:sp>
    </p:spTree>
    <p:extLst>
      <p:ext uri="{BB962C8B-B14F-4D97-AF65-F5344CB8AC3E}">
        <p14:creationId xmlns:p14="http://schemas.microsoft.com/office/powerpoint/2010/main" val="1389845813"/>
      </p:ext>
    </p:extLst>
  </p:cSld>
  <p:clrMapOvr>
    <a:masterClrMapping/>
  </p:clrMapOvr>
  <p:transition spd="med">
    <p:fade thruBlk="1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FF6196-B4D7-71F5-6A57-6D7C5FDAFA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A2BCE40-2E1E-F9E9-8EA7-26D715307C6B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77500" lnSpcReduction="2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Track breakeven inflation from TIPS yield spreads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Use TIPS, commodities, real estate for hedging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Note equity earnings adjust slower than input costs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Balance inflation beta across multiple asset classes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Action: Add 5-15% real assets for resilience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66AE358-7A93-C834-69DA-6394FFC4F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Inflation Protection and Real Assets </a:t>
            </a:r>
          </a:p>
        </p:txBody>
      </p:sp>
    </p:spTree>
    <p:extLst>
      <p:ext uri="{BB962C8B-B14F-4D97-AF65-F5344CB8AC3E}">
        <p14:creationId xmlns:p14="http://schemas.microsoft.com/office/powerpoint/2010/main" val="423857663"/>
      </p:ext>
    </p:extLst>
  </p:cSld>
  <p:clrMapOvr>
    <a:masterClrMapping/>
  </p:clrMapOvr>
  <p:transition spd="med">
    <p:fade thruBlk="1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710A42-4651-390C-D257-FC1ACDAA92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9DA8292-4F6E-1B12-3C29-38FC89162B1B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77500" lnSpcReduction="2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Allocate by risk rather than nominal dollars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Increase bond weight to balance equity volatility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Target portfolio volatility between 8–12% annually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Use leverage judiciously under tight risk controls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Action: rebalance to equalize marginal risk contributions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CE8BAE7-A351-ADC5-440E-538DE2D93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Risk Parity and Volatility Targeting </a:t>
            </a:r>
          </a:p>
        </p:txBody>
      </p:sp>
    </p:spTree>
    <p:extLst>
      <p:ext uri="{BB962C8B-B14F-4D97-AF65-F5344CB8AC3E}">
        <p14:creationId xmlns:p14="http://schemas.microsoft.com/office/powerpoint/2010/main" val="2191672083"/>
      </p:ext>
    </p:extLst>
  </p:cSld>
  <p:clrMapOvr>
    <a:masterClrMapping/>
  </p:clrMapOvr>
  <p:transition spd="med">
    <p:fade thruBlk="1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F642B0-2370-5619-81BE-58C6EC972E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31E0622-C0B3-E465-12C4-9AAC211A9D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3606800"/>
            <a:ext cx="8382000" cy="1470025"/>
          </a:xfrm>
        </p:spPr>
        <p:txBody>
          <a:bodyPr>
            <a:normAutofit/>
          </a:bodyPr>
          <a:lstStyle/>
          <a:p>
            <a:r>
              <a:rPr lang="en-US" dirty="0"/>
              <a:t>4. Practical Portfolio Implementation Principles</a:t>
            </a:r>
          </a:p>
        </p:txBody>
      </p:sp>
    </p:spTree>
    <p:extLst>
      <p:ext uri="{BB962C8B-B14F-4D97-AF65-F5344CB8AC3E}">
        <p14:creationId xmlns:p14="http://schemas.microsoft.com/office/powerpoint/2010/main" val="3954638176"/>
      </p:ext>
    </p:extLst>
  </p:cSld>
  <p:clrMapOvr>
    <a:masterClrMapping/>
  </p:clrMapOvr>
  <p:transition spd="med">
    <p:fade thruBlk="1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430084-4B14-D608-26D1-9997D1F760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26C553F-217C-C364-BD5A-2080CC7CFA7F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925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3200" dirty="0"/>
              <a:t>Segment needs: short, medium, long time frames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3200" dirty="0"/>
              <a:t>Hold 6-12 months cash for near term spending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3200" dirty="0"/>
              <a:t>Match bonds to liabilities within 1–5 years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3200" dirty="0"/>
              <a:t>Allocate equities for &gt;7 year growth goals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3200" dirty="0"/>
              <a:t>Action: Map every goal to specific bucket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73EEA37-41A9-6152-E1B1-939738E76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Time Horizon and Goal Buckets </a:t>
            </a:r>
          </a:p>
        </p:txBody>
      </p:sp>
    </p:spTree>
    <p:extLst>
      <p:ext uri="{BB962C8B-B14F-4D97-AF65-F5344CB8AC3E}">
        <p14:creationId xmlns:p14="http://schemas.microsoft.com/office/powerpoint/2010/main" val="3399397080"/>
      </p:ext>
    </p:extLst>
  </p:cSld>
  <p:clrMapOvr>
    <a:masterClrMapping/>
  </p:clrMapOvr>
  <p:transition spd="med">
    <p:fade thruBlk="1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67B642-0F45-A6EA-14B6-8AA55667B8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4EAD16A-7991-C5F1-D968-F7ED33C615C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77500" lnSpcReduction="2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Measure tolerance via standardized questionnaires 10–20 items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Measure capacity via income stability and liquidity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Set maximum drawdown threshold, e.g., 15–25%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Align asset mix to weakest of two metrics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Action: Document tradeoffs and client acceptance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9F142EC-3D65-2BC0-C2F4-6B6E2906F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Risk Tolerance versus Risk Capacity </a:t>
            </a:r>
          </a:p>
        </p:txBody>
      </p:sp>
    </p:spTree>
    <p:extLst>
      <p:ext uri="{BB962C8B-B14F-4D97-AF65-F5344CB8AC3E}">
        <p14:creationId xmlns:p14="http://schemas.microsoft.com/office/powerpoint/2010/main" val="214586093"/>
      </p:ext>
    </p:extLst>
  </p:cSld>
  <p:clrMapOvr>
    <a:masterClrMapping/>
  </p:clrMapOvr>
  <p:transition spd="med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7166CA-02B5-309F-FCA7-017AABAEAF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8EC7AE9-28F3-5A58-BD67-B88C68D10E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3606800"/>
            <a:ext cx="8382000" cy="1470025"/>
          </a:xfrm>
        </p:spPr>
        <p:txBody>
          <a:bodyPr>
            <a:normAutofit/>
          </a:bodyPr>
          <a:lstStyle/>
          <a:p>
            <a:r>
              <a:rPr lang="en-US" dirty="0"/>
              <a:t>1. Foundational Principles for Portfolio Construction</a:t>
            </a:r>
          </a:p>
        </p:txBody>
      </p:sp>
    </p:spTree>
    <p:extLst>
      <p:ext uri="{BB962C8B-B14F-4D97-AF65-F5344CB8AC3E}">
        <p14:creationId xmlns:p14="http://schemas.microsoft.com/office/powerpoint/2010/main" val="4266337328"/>
      </p:ext>
    </p:extLst>
  </p:cSld>
  <p:clrMapOvr>
    <a:masterClrMapping/>
  </p:clrMapOvr>
  <p:transition spd="med">
    <p:fade thruBlk="1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C9992E-6AE9-4733-8B8A-8FAAF10790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399204D-58E5-F0F5-682A-2B5E08A83E7F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92500" lnSpcReduction="2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3200" dirty="0"/>
              <a:t>Prefer ETFs with expense ratios 0.03-0.10%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3200" dirty="0"/>
              <a:t>Estimate 1% fee reduces wealth ~20% over decades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3200" dirty="0"/>
              <a:t>Place bonds in tax deferred, equities in taxable accounts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3200" dirty="0"/>
              <a:t>Harvest losses when declines exceed 5-10%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3200" dirty="0"/>
              <a:t>Action: track all in cost KPI quarterly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4246626-A519-712E-E8B6-C5D6EF1C4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Cost Minimization and Tax Efficiency </a:t>
            </a:r>
          </a:p>
        </p:txBody>
      </p:sp>
    </p:spTree>
    <p:extLst>
      <p:ext uri="{BB962C8B-B14F-4D97-AF65-F5344CB8AC3E}">
        <p14:creationId xmlns:p14="http://schemas.microsoft.com/office/powerpoint/2010/main" val="1864526759"/>
      </p:ext>
    </p:extLst>
  </p:cSld>
  <p:clrMapOvr>
    <a:masterClrMapping/>
  </p:clrMapOvr>
  <p:transition spd="med">
    <p:fade thruBlk="1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4A5A85-9AFD-87C4-7E8D-25BFE259D0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5C2EF1E-16DC-C046-E622-C89D9EB6F4D3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925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Maintain emergency liquidity covering 3–6 months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Note U.S. ≈60% of global market capitalization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Limit home bias to policy bandwidth constraints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Add international developed and emerging exposures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Action: Use global market cap weighting as baseline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BB056D6-1BE0-1287-68E5-0BA77BB02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Liquidity, Home Bias, Global Diversification </a:t>
            </a:r>
          </a:p>
        </p:txBody>
      </p:sp>
    </p:spTree>
    <p:extLst>
      <p:ext uri="{BB962C8B-B14F-4D97-AF65-F5344CB8AC3E}">
        <p14:creationId xmlns:p14="http://schemas.microsoft.com/office/powerpoint/2010/main" val="674479911"/>
      </p:ext>
    </p:extLst>
  </p:cSld>
  <p:clrMapOvr>
    <a:masterClrMapping/>
  </p:clrMapOvr>
  <p:transition spd="med">
    <p:fade thruBlk="1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4F69CA-BEA9-56C5-B13D-7EC89ACE1E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A314BB8-773C-91F0-18FD-7B8BBDA847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8986" y="3606800"/>
            <a:ext cx="7577814" cy="1803400"/>
          </a:xfrm>
        </p:spPr>
        <p:txBody>
          <a:bodyPr>
            <a:normAutofit/>
          </a:bodyPr>
          <a:lstStyle/>
          <a:p>
            <a:r>
              <a:rPr lang="en-US" dirty="0"/>
              <a:t>4. Specific Equity Strategies</a:t>
            </a:r>
          </a:p>
        </p:txBody>
      </p:sp>
    </p:spTree>
    <p:extLst>
      <p:ext uri="{BB962C8B-B14F-4D97-AF65-F5344CB8AC3E}">
        <p14:creationId xmlns:p14="http://schemas.microsoft.com/office/powerpoint/2010/main" val="3244166386"/>
      </p:ext>
    </p:extLst>
  </p:cSld>
  <p:clrMapOvr>
    <a:masterClrMapping/>
  </p:clrMapOvr>
  <p:transition spd="med">
    <p:fade thruBlk="1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722134-D370-CD7C-875B-96CE4A7D20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8CA3FCC-6127-4159-DF27-D033F9C7FD59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85000" lnSpcReduction="20000"/>
          </a:bodyPr>
          <a:lstStyle/>
          <a:p>
            <a:pPr marL="742950" indent="-742950">
              <a:lnSpc>
                <a:spcPct val="160000"/>
              </a:lnSpc>
              <a:spcAft>
                <a:spcPts val="600"/>
              </a:spcAft>
              <a:buFont typeface="+mj-lt"/>
              <a:buAutoNum type="alphaUcPeriod"/>
            </a:pPr>
            <a:r>
              <a:rPr lang="en-US" dirty="0"/>
              <a:t>Growth Investing</a:t>
            </a:r>
          </a:p>
          <a:p>
            <a:pPr marL="742950" indent="-742950">
              <a:lnSpc>
                <a:spcPct val="160000"/>
              </a:lnSpc>
              <a:spcAft>
                <a:spcPts val="600"/>
              </a:spcAft>
              <a:buFont typeface="+mj-lt"/>
              <a:buAutoNum type="alphaUcPeriod"/>
            </a:pPr>
            <a:r>
              <a:rPr lang="en-US" dirty="0"/>
              <a:t>Value Investing</a:t>
            </a:r>
          </a:p>
          <a:p>
            <a:pPr marL="742950" indent="-742950">
              <a:lnSpc>
                <a:spcPct val="160000"/>
              </a:lnSpc>
              <a:spcAft>
                <a:spcPts val="600"/>
              </a:spcAft>
              <a:buFont typeface="+mj-lt"/>
              <a:buAutoNum type="alphaUcPeriod"/>
            </a:pPr>
            <a:r>
              <a:rPr lang="en-US" dirty="0"/>
              <a:t>Momentum Strategy</a:t>
            </a:r>
          </a:p>
          <a:p>
            <a:pPr marL="742950" indent="-742950">
              <a:lnSpc>
                <a:spcPct val="160000"/>
              </a:lnSpc>
              <a:spcAft>
                <a:spcPts val="600"/>
              </a:spcAft>
              <a:buFont typeface="+mj-lt"/>
              <a:buAutoNum type="alphaUcPeriod"/>
            </a:pPr>
            <a:r>
              <a:rPr lang="en-US" dirty="0"/>
              <a:t>Size Factor (Small-Cap Premium)</a:t>
            </a:r>
          </a:p>
          <a:p>
            <a:pPr marL="742950" indent="-742950">
              <a:lnSpc>
                <a:spcPct val="160000"/>
              </a:lnSpc>
              <a:spcAft>
                <a:spcPts val="600"/>
              </a:spcAft>
              <a:buFont typeface="+mj-lt"/>
              <a:buAutoNum type="alphaUcPeriod"/>
            </a:pPr>
            <a:r>
              <a:rPr lang="en-US" dirty="0"/>
              <a:t>Low Volatility/Minimum Variance</a:t>
            </a:r>
          </a:p>
          <a:p>
            <a:pPr marL="742950" indent="-742950">
              <a:lnSpc>
                <a:spcPct val="160000"/>
              </a:lnSpc>
              <a:spcAft>
                <a:spcPts val="600"/>
              </a:spcAft>
              <a:buFont typeface="+mj-lt"/>
              <a:buAutoNum type="alphaUcPeriod"/>
            </a:pPr>
            <a:r>
              <a:rPr lang="en-US" dirty="0"/>
              <a:t>Multi-Factor Smart Beta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6C3D51A-5B15-B4DA-9181-6BD44CD44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en-US" dirty="0"/>
              <a:t>Equity Strategies</a:t>
            </a:r>
          </a:p>
        </p:txBody>
      </p:sp>
    </p:spTree>
    <p:extLst>
      <p:ext uri="{BB962C8B-B14F-4D97-AF65-F5344CB8AC3E}">
        <p14:creationId xmlns:p14="http://schemas.microsoft.com/office/powerpoint/2010/main" val="2015884368"/>
      </p:ext>
    </p:extLst>
  </p:cSld>
  <p:clrMapOvr>
    <a:masterClrMapping/>
  </p:clrMapOvr>
  <p:transition spd="med">
    <p:fade thruBlk="1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C87458-2101-AD75-3C73-A29B6B2CC0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FA332F9-3B13-424E-2BBD-B1730A615D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8986" y="3606800"/>
            <a:ext cx="7577814" cy="1803400"/>
          </a:xfrm>
        </p:spPr>
        <p:txBody>
          <a:bodyPr>
            <a:normAutofit/>
          </a:bodyPr>
          <a:lstStyle/>
          <a:p>
            <a:r>
              <a:rPr lang="en-US" dirty="0"/>
              <a:t>A. Growth Investing </a:t>
            </a:r>
          </a:p>
        </p:txBody>
      </p:sp>
    </p:spTree>
    <p:extLst>
      <p:ext uri="{BB962C8B-B14F-4D97-AF65-F5344CB8AC3E}">
        <p14:creationId xmlns:p14="http://schemas.microsoft.com/office/powerpoint/2010/main" val="4274133451"/>
      </p:ext>
    </p:extLst>
  </p:cSld>
  <p:clrMapOvr>
    <a:masterClrMapping/>
  </p:clrMapOvr>
  <p:transition spd="med">
    <p:fade thruBlk="1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B7B3DD-5E97-CFFC-6A5A-753F3CCD5C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CF81147-869A-1FD6-30A1-0794E4EEA0D2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70000" lnSpcReduction="2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Target companies with accelerating revenue growth &gt;15%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Emphasize reinvestment, innovation, network effects moats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Seek earnings expansion and multiple re rating catalysts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Accept higher volatility for outsized compounding potential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Aim alpha &gt;3% annually net transaction costs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A7DBBA8-186C-3F50-52D6-EBDA05DDF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Growth Strategy Overview &amp; Principles </a:t>
            </a:r>
          </a:p>
        </p:txBody>
      </p:sp>
    </p:spTree>
    <p:extLst>
      <p:ext uri="{BB962C8B-B14F-4D97-AF65-F5344CB8AC3E}">
        <p14:creationId xmlns:p14="http://schemas.microsoft.com/office/powerpoint/2010/main" val="683428225"/>
      </p:ext>
    </p:extLst>
  </p:cSld>
  <p:clrMapOvr>
    <a:masterClrMapping/>
  </p:clrMapOvr>
  <p:transition spd="med">
    <p:fade thruBlk="1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12BFF6-429E-4098-38E2-2E5DE12DA1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6161F93-0EFC-A15C-4DF9-D328FADCB074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77500" lnSpcReduction="2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Grounded in discounted cash flow growth assumptions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Supports mispricing from underweighted long duration cash flows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Screen revenue CAGR ≥15%, margin expansion ≥200bps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Use PEG ratio &lt;2.0 as valuation guardrail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 err="1"/>
              <a:t>Backtest</a:t>
            </a:r>
            <a:r>
              <a:rPr lang="en-US" dirty="0"/>
              <a:t> hit rate ≥55% with drawdown control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98581D6-9ECA-1943-BC5F-E26428701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Theory &amp; Implementation for Growth </a:t>
            </a:r>
          </a:p>
        </p:txBody>
      </p:sp>
    </p:spTree>
    <p:extLst>
      <p:ext uri="{BB962C8B-B14F-4D97-AF65-F5344CB8AC3E}">
        <p14:creationId xmlns:p14="http://schemas.microsoft.com/office/powerpoint/2010/main" val="447981834"/>
      </p:ext>
    </p:extLst>
  </p:cSld>
  <p:clrMapOvr>
    <a:masterClrMapping/>
  </p:clrMapOvr>
  <p:transition spd="med">
    <p:fade thruBlk="1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E1C6CF-F646-969C-2927-4091AA87E3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69D7445-F631-FD35-CBF4-E89C2FF9274B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77500" lnSpcReduction="2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Outperforms in expansion regimes, low inflation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Upside skew from optionality, winner take most dynamics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Higher EPS growth drives sustainable ROIC &gt;15%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Diversifies versus value, low correlation ~0.3-0.5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Improves long run CAGR by 1-2%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691888F-1A36-BD01-E6F3-75F7C4144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Growth Advantages &amp; Value Proposition </a:t>
            </a:r>
          </a:p>
        </p:txBody>
      </p:sp>
    </p:spTree>
    <p:extLst>
      <p:ext uri="{BB962C8B-B14F-4D97-AF65-F5344CB8AC3E}">
        <p14:creationId xmlns:p14="http://schemas.microsoft.com/office/powerpoint/2010/main" val="2279256349"/>
      </p:ext>
    </p:extLst>
  </p:cSld>
  <p:clrMapOvr>
    <a:masterClrMapping/>
  </p:clrMapOvr>
  <p:transition spd="med">
    <p:fade thruBlk="1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29E6C4-5B08-7BA3-BAF4-F91D281599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417FAAA-EE59-FA50-1B27-C2EC66C46818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925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Vulnerable to rate spikes, duration compression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Execution risk on scaling, competitive disruption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High dispersion; tail losses on narrative reversals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Valuation bubbles; multiple compression risk &gt;30%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Capacity constraints in small innovative names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F5C2C5F-9C8F-198B-82F2-395180350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en-US" dirty="0"/>
              <a:t>Growth Risks &amp; Challenges </a:t>
            </a:r>
          </a:p>
        </p:txBody>
      </p:sp>
    </p:spTree>
    <p:extLst>
      <p:ext uri="{BB962C8B-B14F-4D97-AF65-F5344CB8AC3E}">
        <p14:creationId xmlns:p14="http://schemas.microsoft.com/office/powerpoint/2010/main" val="1449958131"/>
      </p:ext>
    </p:extLst>
  </p:cSld>
  <p:clrMapOvr>
    <a:masterClrMapping/>
  </p:clrMapOvr>
  <p:transition spd="med">
    <p:fade thruBlk="1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A90D81-5CA7-1E36-667C-8703A28A60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2DD3462-654D-C1D2-4A7D-253CF82893F7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77500" lnSpcReduction="2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Allocate 15–25% within equity growth sleeve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Combine with quality to temper downside volatility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Rebalance quarterly; monitor revenue beats frequency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Track sales to R&amp;D ratio, CAC trends quarterly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Use stop loss or position caps ≤5%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F9C6701-2161-7E03-1774-8D083A7F1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Growth Practical Positioning &amp; Monitoring </a:t>
            </a:r>
          </a:p>
        </p:txBody>
      </p:sp>
    </p:spTree>
    <p:extLst>
      <p:ext uri="{BB962C8B-B14F-4D97-AF65-F5344CB8AC3E}">
        <p14:creationId xmlns:p14="http://schemas.microsoft.com/office/powerpoint/2010/main" val="1999225869"/>
      </p:ext>
    </p:extLst>
  </p:cSld>
  <p:clrMapOvr>
    <a:masterClrMapping/>
  </p:clrMapOvr>
  <p:transition spd="med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B1E68A-2AA8-D63A-85D5-4B898463AE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73305F3-83CB-3F3A-2ED5-B7CC310F4838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lnSpcReduction="10000"/>
          </a:bodyPr>
          <a:lstStyle/>
          <a:p>
            <a:pPr marL="742950" indent="-742950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Diversification using correlation below 0.5 </a:t>
            </a:r>
          </a:p>
          <a:p>
            <a:pPr marL="742950" indent="-742950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Variance decline with more holdings, ~25 stocks </a:t>
            </a:r>
          </a:p>
          <a:p>
            <a:pPr marL="742950" indent="-742950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Concentrated portfolios exhibit higher drawdowns </a:t>
            </a:r>
          </a:p>
          <a:p>
            <a:pPr marL="742950" indent="-742950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Independent drivers lower simultaneous losses </a:t>
            </a:r>
          </a:p>
          <a:p>
            <a:pPr marL="742950" indent="-742950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Action: Add uncorrelated assets to reduce volatility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DFED637-E049-841D-0EA0-D50805825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Why Diversification Reduces Portfolio Risk </a:t>
            </a:r>
          </a:p>
        </p:txBody>
      </p:sp>
    </p:spTree>
    <p:extLst>
      <p:ext uri="{BB962C8B-B14F-4D97-AF65-F5344CB8AC3E}">
        <p14:creationId xmlns:p14="http://schemas.microsoft.com/office/powerpoint/2010/main" val="3320610274"/>
      </p:ext>
    </p:extLst>
  </p:cSld>
  <p:clrMapOvr>
    <a:masterClrMapping/>
  </p:clrMapOvr>
  <p:transition spd="med">
    <p:fade thruBlk="1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BABC50-426F-B894-CD9F-DA565D50A9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BD0E3DB-5936-FFE7-B8B7-343C7C418B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8986" y="3606800"/>
            <a:ext cx="7577814" cy="1803400"/>
          </a:xfrm>
        </p:spPr>
        <p:txBody>
          <a:bodyPr>
            <a:normAutofit/>
          </a:bodyPr>
          <a:lstStyle/>
          <a:p>
            <a:r>
              <a:rPr lang="en-US" dirty="0"/>
              <a:t>B. Value Investing </a:t>
            </a:r>
          </a:p>
        </p:txBody>
      </p:sp>
    </p:spTree>
    <p:extLst>
      <p:ext uri="{BB962C8B-B14F-4D97-AF65-F5344CB8AC3E}">
        <p14:creationId xmlns:p14="http://schemas.microsoft.com/office/powerpoint/2010/main" val="2992864645"/>
      </p:ext>
    </p:extLst>
  </p:cSld>
  <p:clrMapOvr>
    <a:masterClrMapping/>
  </p:clrMapOvr>
  <p:transition spd="med">
    <p:fade thruBlk="1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9DDBE3-534A-AE45-1907-C64B5BADAE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BFCFCA-F9A1-91E6-A199-C589626FC8B8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77500" lnSpcReduction="2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Buy below intrinsic value using margin of safety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Focus low multiples: P/B, P/E, EV/EBITDA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Mean reversion drives excess returns over cycles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Emphasize cash flow durability and asset backing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Target annual alpha 2-4% versus benchmark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0821E49-6EA3-5AE7-9F2C-126FF45EB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Value Overview &amp; Core Principles </a:t>
            </a:r>
          </a:p>
        </p:txBody>
      </p:sp>
    </p:spTree>
    <p:extLst>
      <p:ext uri="{BB962C8B-B14F-4D97-AF65-F5344CB8AC3E}">
        <p14:creationId xmlns:p14="http://schemas.microsoft.com/office/powerpoint/2010/main" val="1158306080"/>
      </p:ext>
    </p:extLst>
  </p:cSld>
  <p:clrMapOvr>
    <a:masterClrMapping/>
  </p:clrMapOvr>
  <p:transition spd="med">
    <p:fade thruBlk="1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BFCC33-11A7-C468-0521-155A41E93F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0A063D3-9ABA-91D8-2D17-95333F0247A0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77500" lnSpcReduction="2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Anchored in Graham Dodd and Fama French HML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Mispricing from behavioral overreaction and neglect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Screen P/B bottom 30%, positive FCF yield &gt;5%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Exclude value traps using ROE ≥10% trend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Use profits factor as confirmatory signal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8ECBD2F-0090-BD57-806C-7B53CE311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Value Theory &amp; Implementation </a:t>
            </a:r>
          </a:p>
        </p:txBody>
      </p:sp>
    </p:spTree>
    <p:extLst>
      <p:ext uri="{BB962C8B-B14F-4D97-AF65-F5344CB8AC3E}">
        <p14:creationId xmlns:p14="http://schemas.microsoft.com/office/powerpoint/2010/main" val="1508375669"/>
      </p:ext>
    </p:extLst>
  </p:cSld>
  <p:clrMapOvr>
    <a:masterClrMapping/>
  </p:clrMapOvr>
  <p:transition spd="med">
    <p:fade thruBlk="1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177E7C-2733-F662-9F4A-D8E1D4BC00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E735A32-E365-91E5-52F7-FBABBEC96A31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85000" lnSpcReduction="1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Historically positive premium ~3-4% annualized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Defensive in late cycle, rising rate environments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Higher dividend yield adds carry 1-2%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Low correlation to momentum ~0.0-0.2 improves mix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Enhances Sharpe to ~0.5-0.6 combined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E9A5EA4-64A3-9C79-A27E-5B797B475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Value Advantages &amp; Proposition </a:t>
            </a:r>
          </a:p>
        </p:txBody>
      </p:sp>
    </p:spTree>
    <p:extLst>
      <p:ext uri="{BB962C8B-B14F-4D97-AF65-F5344CB8AC3E}">
        <p14:creationId xmlns:p14="http://schemas.microsoft.com/office/powerpoint/2010/main" val="1501325995"/>
      </p:ext>
    </p:extLst>
  </p:cSld>
  <p:clrMapOvr>
    <a:masterClrMapping/>
  </p:clrMapOvr>
  <p:transition spd="med">
    <p:fade thruBlk="1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4D4FA3-A122-EA38-EE5F-879910DA3E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9E3C0D4-994F-DDF0-9FB3-6421D62A8BEE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77500" lnSpcReduction="2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Long underperformance stretches; multi year drawdowns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Structural change can invalidate book value anchors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Crowding risk in quant value screens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Liquidity and turnover increase transaction costs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Accounting distortions impact comparability across sectors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DC03093-1020-5CA8-8DDC-EE64B4DE2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en-US" dirty="0"/>
              <a:t>Value Risks &amp; Challenges </a:t>
            </a:r>
          </a:p>
        </p:txBody>
      </p:sp>
    </p:spTree>
    <p:extLst>
      <p:ext uri="{BB962C8B-B14F-4D97-AF65-F5344CB8AC3E}">
        <p14:creationId xmlns:p14="http://schemas.microsoft.com/office/powerpoint/2010/main" val="1749934708"/>
      </p:ext>
    </p:extLst>
  </p:cSld>
  <p:clrMapOvr>
    <a:masterClrMapping/>
  </p:clrMapOvr>
  <p:transition spd="med">
    <p:fade thruBlk="1"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05776E-22FA-46CB-32BF-ED09D319B4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268E997-1872-CD7D-B032-2F97B2C3BED1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77500" lnSpcReduction="2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Allocate 15-25% as counter cyclical tilt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Pair with momentum for timing diversification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Rebalance semiannual; review thesis drift quarterly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Track valuation spread percentile versus history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Use stop adding rule if fundamentals keep deteriorating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6E0A3DA-3424-AFE1-7D0B-064BF2A07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Value Positioning &amp; Monitoring </a:t>
            </a:r>
          </a:p>
        </p:txBody>
      </p:sp>
    </p:spTree>
    <p:extLst>
      <p:ext uri="{BB962C8B-B14F-4D97-AF65-F5344CB8AC3E}">
        <p14:creationId xmlns:p14="http://schemas.microsoft.com/office/powerpoint/2010/main" val="429540201"/>
      </p:ext>
    </p:extLst>
  </p:cSld>
  <p:clrMapOvr>
    <a:masterClrMapping/>
  </p:clrMapOvr>
  <p:transition spd="med">
    <p:fade thruBlk="1"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46A17B-2A1D-13E9-F083-481E7D5508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F81E3F1-6989-BC65-1971-52258D07E4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8986" y="3606800"/>
            <a:ext cx="7577814" cy="1803400"/>
          </a:xfrm>
        </p:spPr>
        <p:txBody>
          <a:bodyPr>
            <a:normAutofit/>
          </a:bodyPr>
          <a:lstStyle/>
          <a:p>
            <a:r>
              <a:rPr lang="en-US" dirty="0"/>
              <a:t>C. Momentum Strategy </a:t>
            </a:r>
          </a:p>
        </p:txBody>
      </p:sp>
    </p:spTree>
    <p:extLst>
      <p:ext uri="{BB962C8B-B14F-4D97-AF65-F5344CB8AC3E}">
        <p14:creationId xmlns:p14="http://schemas.microsoft.com/office/powerpoint/2010/main" val="127707751"/>
      </p:ext>
    </p:extLst>
  </p:cSld>
  <p:clrMapOvr>
    <a:masterClrMapping/>
  </p:clrMapOvr>
  <p:transition spd="med">
    <p:fade thruBlk="1"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27CE3B-3859-4350-DA64-AFEA7BE786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E66792E-45FA-5C1E-CD66-8537A4277C97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92500" lnSpcReduction="2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3200" dirty="0"/>
              <a:t>Buy recent winners, sell recent losers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3200" dirty="0"/>
              <a:t>Exploit trend persistence over 3-12 months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3200" dirty="0"/>
              <a:t>Rules based ranks using total return momentum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3200" dirty="0"/>
              <a:t>Accept sharp reversals around regime shifts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3200" dirty="0"/>
              <a:t>Target information ratio ~0.6 across cycles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487E0C2-B7D6-25C3-25D9-98AE355BF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Momentum Overview &amp; Principles </a:t>
            </a:r>
          </a:p>
        </p:txBody>
      </p:sp>
    </p:spTree>
    <p:extLst>
      <p:ext uri="{BB962C8B-B14F-4D97-AF65-F5344CB8AC3E}">
        <p14:creationId xmlns:p14="http://schemas.microsoft.com/office/powerpoint/2010/main" val="3896318211"/>
      </p:ext>
    </p:extLst>
  </p:cSld>
  <p:clrMapOvr>
    <a:masterClrMapping/>
  </p:clrMapOvr>
  <p:transition spd="med">
    <p:fade thruBlk="1"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C3121A-4CE8-A3DC-CBCC-D67CB2CC12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2862FAB-5267-5326-12A2-0410070BCE2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77500" lnSpcReduction="2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Supported by Jegadeesh &amp; Titman, behavioral underreaction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Cross sectional momentum: 12 1 month standard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Use volatility scaled weights to equalize risk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Skip recent earnings announcement month to reduce noise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Apply transaction cost model; turnover ~150% annually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3D1ADF9-1811-CE6E-3343-24BAEBA72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Momentum Theory &amp; Implementation </a:t>
            </a:r>
          </a:p>
        </p:txBody>
      </p:sp>
    </p:spTree>
    <p:extLst>
      <p:ext uri="{BB962C8B-B14F-4D97-AF65-F5344CB8AC3E}">
        <p14:creationId xmlns:p14="http://schemas.microsoft.com/office/powerpoint/2010/main" val="641431559"/>
      </p:ext>
    </p:extLst>
  </p:cSld>
  <p:clrMapOvr>
    <a:masterClrMapping/>
  </p:clrMapOvr>
  <p:transition spd="med">
    <p:fade thruBlk="1"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EE271B-870B-9FC4-C6B6-4F8B3F5010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404882F-863E-1F05-50F7-86E433EEB456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77500" lnSpcReduction="2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Works across assets, geographies, sectors robustly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Adds crisis alpha during prolonged downtrends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Diversifies versus value; negative correlation beneficial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Improves portfolio Sharpe by 0.1-0.2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Simple signals enable transparent governance reporting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1604D91-90F6-A3CF-63FD-02C1B3347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Momentum Advantages &amp; Proposition </a:t>
            </a:r>
          </a:p>
        </p:txBody>
      </p:sp>
    </p:spTree>
    <p:extLst>
      <p:ext uri="{BB962C8B-B14F-4D97-AF65-F5344CB8AC3E}">
        <p14:creationId xmlns:p14="http://schemas.microsoft.com/office/powerpoint/2010/main" val="1225615592"/>
      </p:ext>
    </p:extLst>
  </p:cSld>
  <p:clrMapOvr>
    <a:masterClrMapping/>
  </p:clrMapOvr>
  <p:transition spd="med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3D2279-D203-60C6-7486-4121D9F057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E5C6F42-1671-39D5-6766-2BFC2B64C9A0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lnSpcReduction="10000"/>
          </a:bodyPr>
          <a:lstStyle/>
          <a:p>
            <a:pPr marL="742950" indent="-742950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Expected return versus standard deviation (</a:t>
            </a:r>
            <a:r>
              <a:rPr lang="el-GR" sz="2800" dirty="0"/>
              <a:t>σ) </a:t>
            </a:r>
            <a:endParaRPr lang="en-US" sz="2800" dirty="0"/>
          </a:p>
          <a:p>
            <a:pPr marL="742950" indent="-742950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Efficient frontier maximizing return per risk </a:t>
            </a:r>
          </a:p>
          <a:p>
            <a:pPr marL="742950" indent="-742950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Diminishing returns beyond frontier knee point </a:t>
            </a:r>
          </a:p>
          <a:p>
            <a:pPr marL="742950" indent="-742950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Compare dominated portfolios with identical risk levels </a:t>
            </a:r>
          </a:p>
          <a:p>
            <a:pPr marL="742950" indent="-742950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Action: Select frontier portfolio matching risk target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65F8CB5-C496-5C0F-AE3F-90B8B7CD4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Risk–Return Tradeoff and Frontier </a:t>
            </a:r>
          </a:p>
        </p:txBody>
      </p:sp>
    </p:spTree>
    <p:extLst>
      <p:ext uri="{BB962C8B-B14F-4D97-AF65-F5344CB8AC3E}">
        <p14:creationId xmlns:p14="http://schemas.microsoft.com/office/powerpoint/2010/main" val="2588788188"/>
      </p:ext>
    </p:extLst>
  </p:cSld>
  <p:clrMapOvr>
    <a:masterClrMapping/>
  </p:clrMapOvr>
  <p:transition spd="med">
    <p:fade thruBlk="1"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B71AE1-81F6-0AD3-E6FD-C0D1F19D96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E4E51F1-A893-F2C2-5B7D-7BA469020550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925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Crash risk in rebounds; -40% episodes documented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High turnover increases slippage and market impact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Crowding compresses spreads, raises unwind risk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Data snooping and look ahead biases possible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Shorting losers difficult in constrained mandates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AB050C6-9508-749B-4444-C2CB864EC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Momentum Risks &amp; Challenges </a:t>
            </a:r>
          </a:p>
        </p:txBody>
      </p:sp>
    </p:spTree>
    <p:extLst>
      <p:ext uri="{BB962C8B-B14F-4D97-AF65-F5344CB8AC3E}">
        <p14:creationId xmlns:p14="http://schemas.microsoft.com/office/powerpoint/2010/main" val="2707979554"/>
      </p:ext>
    </p:extLst>
  </p:cSld>
  <p:clrMapOvr>
    <a:masterClrMapping/>
  </p:clrMapOvr>
  <p:transition spd="med">
    <p:fade thruBlk="1"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9D60B5-A4EB-480C-2035-083AF17B55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567671F-3B84-8C61-0F48-FBA36A32B398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85000" lnSpcReduction="1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Allocate 10-20% tactical overlay sleeve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Combine with low vol for crash mitigation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Rebalance monthly with capacity limits per name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Monitor crowding via HF ownership, short interest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Pause adds after violent factor rotations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8469084-B53A-BBD4-8A71-27C3DB17C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Momentum Positioning &amp; Monitoring </a:t>
            </a:r>
          </a:p>
        </p:txBody>
      </p:sp>
    </p:spTree>
    <p:extLst>
      <p:ext uri="{BB962C8B-B14F-4D97-AF65-F5344CB8AC3E}">
        <p14:creationId xmlns:p14="http://schemas.microsoft.com/office/powerpoint/2010/main" val="1567456268"/>
      </p:ext>
    </p:extLst>
  </p:cSld>
  <p:clrMapOvr>
    <a:masterClrMapping/>
  </p:clrMapOvr>
  <p:transition spd="med">
    <p:fade thruBlk="1"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C4DFE3-67E7-A8A4-0B22-A7BFD60D7A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9852CBF-21DD-8E98-5BE0-FB4A7E885C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8986" y="3606800"/>
            <a:ext cx="7577814" cy="1803400"/>
          </a:xfrm>
        </p:spPr>
        <p:txBody>
          <a:bodyPr>
            <a:normAutofit/>
          </a:bodyPr>
          <a:lstStyle/>
          <a:p>
            <a:r>
              <a:rPr lang="en-US" dirty="0"/>
              <a:t>D. Size Factor (Small-Cap Premium)</a:t>
            </a:r>
          </a:p>
        </p:txBody>
      </p:sp>
    </p:spTree>
    <p:extLst>
      <p:ext uri="{BB962C8B-B14F-4D97-AF65-F5344CB8AC3E}">
        <p14:creationId xmlns:p14="http://schemas.microsoft.com/office/powerpoint/2010/main" val="1324766738"/>
      </p:ext>
    </p:extLst>
  </p:cSld>
  <p:clrMapOvr>
    <a:masterClrMapping/>
  </p:clrMapOvr>
  <p:transition spd="med">
    <p:fade thruBlk="1"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05E19B-64EE-A1A4-B8EE-D299597D03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5A04864-1415-EBA9-76C0-9CEF27DD7FA6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77500" lnSpcReduction="2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Harvest small cap premium over long horizons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Exploit neglect, illiquidity, discovery effects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Higher volatility offset by diversification breadth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Requires patience; multi year payoff cycles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Historical premium ~2-3% annualized post 1927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742A7C1-BFE8-717F-A3DF-8CEA3FB3D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en-US" dirty="0"/>
              <a:t>Size Overview &amp; Principles </a:t>
            </a:r>
          </a:p>
        </p:txBody>
      </p:sp>
    </p:spTree>
    <p:extLst>
      <p:ext uri="{BB962C8B-B14F-4D97-AF65-F5344CB8AC3E}">
        <p14:creationId xmlns:p14="http://schemas.microsoft.com/office/powerpoint/2010/main" val="3262413755"/>
      </p:ext>
    </p:extLst>
  </p:cSld>
  <p:clrMapOvr>
    <a:masterClrMapping/>
  </p:clrMapOvr>
  <p:transition spd="med">
    <p:fade thruBlk="1"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386F7F-AA47-F336-0713-109A00F8A6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9595AE3-54FD-8B8B-E93E-13AB0D06CA21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77500" lnSpcReduction="2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Fama French SMB supports size risk premium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Use free float market cap for universe definition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Liquidity screens: ADV &gt;$2M, spread ≤50bps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Equal weight or risk parity to reduce concentration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Capacity controls; max fund size relative to ADV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8A7AAC9-0997-6222-FD98-BF926CEE8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en-US" dirty="0"/>
              <a:t>Size Theory &amp; Implementation </a:t>
            </a:r>
          </a:p>
        </p:txBody>
      </p:sp>
    </p:spTree>
    <p:extLst>
      <p:ext uri="{BB962C8B-B14F-4D97-AF65-F5344CB8AC3E}">
        <p14:creationId xmlns:p14="http://schemas.microsoft.com/office/powerpoint/2010/main" val="2610834969"/>
      </p:ext>
    </p:extLst>
  </p:cSld>
  <p:clrMapOvr>
    <a:masterClrMapping/>
  </p:clrMapOvr>
  <p:transition spd="med">
    <p:fade thruBlk="1"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B1C819-91C3-5A98-9CAE-C78EBC6BD3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029DF08-3F2D-5281-9C39-A44730CCF318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925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Greater idiosyncratic alpha from stock selection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Diversifies mega cap growth concentration risk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Strong rebounds post recession, early cycle phases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Higher domestic economic sensitivity improves beta timing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Enhances long term CAGR with disciplined rebalancing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D1A24FC-1B5C-CC8C-73AB-354160AB1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Size Advantages &amp; Proposition </a:t>
            </a:r>
          </a:p>
        </p:txBody>
      </p:sp>
    </p:spTree>
    <p:extLst>
      <p:ext uri="{BB962C8B-B14F-4D97-AF65-F5344CB8AC3E}">
        <p14:creationId xmlns:p14="http://schemas.microsoft.com/office/powerpoint/2010/main" val="3871269240"/>
      </p:ext>
    </p:extLst>
  </p:cSld>
  <p:clrMapOvr>
    <a:masterClrMapping/>
  </p:clrMapOvr>
  <p:transition spd="med">
    <p:fade thruBlk="1"/>
  </p:transition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6518C7-5069-AD2F-4057-5DFA1231D2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E6B0AE5-9E60-5973-34D8-9A0C2BD25D47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77500" lnSpcReduction="2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Deeper drawdowns; peak to trough −50% plausible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Wider spreads, market impact raise costs materially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Information asymmetry; governance risks elevated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Financing risk in tightening credit cycles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Index drift and survivorship biases distort </a:t>
            </a:r>
            <a:r>
              <a:rPr lang="en-US" dirty="0" err="1"/>
              <a:t>backtests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F03C8C6-6DAA-9CDB-5092-627F14FE8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en-US" dirty="0"/>
              <a:t>Size Risks &amp; Challenges </a:t>
            </a:r>
          </a:p>
        </p:txBody>
      </p:sp>
    </p:spTree>
    <p:extLst>
      <p:ext uri="{BB962C8B-B14F-4D97-AF65-F5344CB8AC3E}">
        <p14:creationId xmlns:p14="http://schemas.microsoft.com/office/powerpoint/2010/main" val="544517619"/>
      </p:ext>
    </p:extLst>
  </p:cSld>
  <p:clrMapOvr>
    <a:masterClrMapping/>
  </p:clrMapOvr>
  <p:transition spd="med">
    <p:fade thruBlk="1"/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0D88A7-5E26-5085-8B67-FF0A4A1FBD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C7F5F7B-0B1A-879D-CB26-1288B3A128C3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92500" lnSpcReduction="1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Allocate 10-20% within diversified equity book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Combine with quality and value for sturdier profile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Rebalance semiannual; harvest reconstitution drift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Monitor liquidity, spreads, borrow availability monthly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Stress test funding shocks, redemption scenarios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E8AE430-2A0C-632F-8A39-9EA1E3C24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en-US" dirty="0"/>
              <a:t>Size Positioning &amp; Monitoring </a:t>
            </a:r>
          </a:p>
        </p:txBody>
      </p:sp>
    </p:spTree>
    <p:extLst>
      <p:ext uri="{BB962C8B-B14F-4D97-AF65-F5344CB8AC3E}">
        <p14:creationId xmlns:p14="http://schemas.microsoft.com/office/powerpoint/2010/main" val="2075035364"/>
      </p:ext>
    </p:extLst>
  </p:cSld>
  <p:clrMapOvr>
    <a:masterClrMapping/>
  </p:clrMapOvr>
  <p:transition spd="med">
    <p:fade thruBlk="1"/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F4402A-0677-09D4-CF7F-0A95A59826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1B537AF-5A3B-F98F-6113-F8EBA9CE1B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8986" y="3606800"/>
            <a:ext cx="7577814" cy="1803400"/>
          </a:xfrm>
        </p:spPr>
        <p:txBody>
          <a:bodyPr>
            <a:normAutofit/>
          </a:bodyPr>
          <a:lstStyle/>
          <a:p>
            <a:r>
              <a:rPr lang="en-US" dirty="0"/>
              <a:t>E. Low Volatility/Minimum Variance</a:t>
            </a:r>
          </a:p>
        </p:txBody>
      </p:sp>
    </p:spTree>
    <p:extLst>
      <p:ext uri="{BB962C8B-B14F-4D97-AF65-F5344CB8AC3E}">
        <p14:creationId xmlns:p14="http://schemas.microsoft.com/office/powerpoint/2010/main" val="4113496182"/>
      </p:ext>
    </p:extLst>
  </p:cSld>
  <p:clrMapOvr>
    <a:masterClrMapping/>
  </p:clrMapOvr>
  <p:transition spd="med">
    <p:fade thruBlk="1"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2BBAE1-C55C-E189-9619-0D4AFE2968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7380B22-A8D5-77D8-2ACB-79AD2458D81E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925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Target lower beta names for variance reduction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Exploit low risk anomaly versus CAPM predictions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Optimize covariance matrix to minimize portfolio variance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Accept lower upside capture in strong markets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Aim 20-30% volatility reduction versus benchmark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48CE96C-13EA-FF3A-E2A6-CD65AEB61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Low Vol Overview &amp; Principles </a:t>
            </a:r>
          </a:p>
        </p:txBody>
      </p:sp>
    </p:spTree>
    <p:extLst>
      <p:ext uri="{BB962C8B-B14F-4D97-AF65-F5344CB8AC3E}">
        <p14:creationId xmlns:p14="http://schemas.microsoft.com/office/powerpoint/2010/main" val="1985448050"/>
      </p:ext>
    </p:extLst>
  </p:cSld>
  <p:clrMapOvr>
    <a:masterClrMapping/>
  </p:clrMapOvr>
  <p:transition spd="med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881A3A-2470-8A0D-29ED-07EA68C00B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A00F2F-0E85-4D2C-DF90-19656D43B082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92500" lnSpcReduction="10000"/>
          </a:bodyPr>
          <a:lstStyle/>
          <a:p>
            <a:pPr marL="742950" indent="-742950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3200" dirty="0"/>
              <a:t>Inputs: returns, variances, covariances matrix </a:t>
            </a:r>
          </a:p>
          <a:p>
            <a:pPr marL="742950" indent="-742950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3200" dirty="0"/>
              <a:t>Optimization balancing risk against return estimates </a:t>
            </a:r>
          </a:p>
          <a:p>
            <a:pPr marL="742950" indent="-742950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3200" dirty="0"/>
              <a:t>Estimation error shifts weights substantially </a:t>
            </a:r>
          </a:p>
          <a:p>
            <a:pPr marL="742950" indent="-742950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3200" dirty="0"/>
              <a:t>Robust inputs using 3–5 year windows </a:t>
            </a:r>
          </a:p>
          <a:p>
            <a:pPr marL="742950" indent="-742950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3200" dirty="0"/>
              <a:t>Action: Test sensitivity to input perturbations ±10%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2EBA7E-F7B9-D355-E092-6B2031CDB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Markowitz Framework Made Intuitive </a:t>
            </a:r>
          </a:p>
        </p:txBody>
      </p:sp>
    </p:spTree>
    <p:extLst>
      <p:ext uri="{BB962C8B-B14F-4D97-AF65-F5344CB8AC3E}">
        <p14:creationId xmlns:p14="http://schemas.microsoft.com/office/powerpoint/2010/main" val="4260204078"/>
      </p:ext>
    </p:extLst>
  </p:cSld>
  <p:clrMapOvr>
    <a:masterClrMapping/>
  </p:clrMapOvr>
  <p:transition spd="med">
    <p:fade thruBlk="1"/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F7B517-0EF3-A015-B525-4F7AA09833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B48BEE2-80FC-604E-69BB-E60878FD61AC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77500" lnSpcReduction="2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Backed by Frazzini &amp; Pedersen leverage constraints theory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Use beta, idiosyncratic volatility, downside deviation screens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Optimize with constraints: sector, turnover, liquidity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Hedge market beta to 0.7-0.8 target range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Monitor realized tracking error 3-5% annually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80662C1-17EE-2633-981F-76A3D2864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Low Vol Theory &amp; Implementation </a:t>
            </a:r>
          </a:p>
        </p:txBody>
      </p:sp>
    </p:spTree>
    <p:extLst>
      <p:ext uri="{BB962C8B-B14F-4D97-AF65-F5344CB8AC3E}">
        <p14:creationId xmlns:p14="http://schemas.microsoft.com/office/powerpoint/2010/main" val="1735692176"/>
      </p:ext>
    </p:extLst>
  </p:cSld>
  <p:clrMapOvr>
    <a:masterClrMapping/>
  </p:clrMapOvr>
  <p:transition spd="med">
    <p:fade thruBlk="1"/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F18A4B-E326-3744-BACC-D2A2FDD2AD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595965B-A8CB-8C3C-869D-C699A98DE5E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77500" lnSpcReduction="2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Higher risk adjusted returns historically;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Sharpe uplift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Shallower drawdowns; max drawdown typically −25% to −35%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Behavioral appeal for loss averse investors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Capital efficiency for risk budgets in multi asset Improves downside capture ratio to ~60-70%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D8F5F8E-6E44-851E-9C51-E8B5FE045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Low Vol Advantages &amp; Proposition </a:t>
            </a:r>
          </a:p>
        </p:txBody>
      </p:sp>
    </p:spTree>
    <p:extLst>
      <p:ext uri="{BB962C8B-B14F-4D97-AF65-F5344CB8AC3E}">
        <p14:creationId xmlns:p14="http://schemas.microsoft.com/office/powerpoint/2010/main" val="1468029569"/>
      </p:ext>
    </p:extLst>
  </p:cSld>
  <p:clrMapOvr>
    <a:masterClrMapping/>
  </p:clrMapOvr>
  <p:transition spd="med">
    <p:fade thruBlk="1"/>
  </p:transition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A7184B-4DB0-E05B-C901-BDADE6C2A7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F9BD313-F5D3-29D9-25C2-6A5B6EFB57A6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925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Crowding risk; valuation premium expansion concerns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Interest rate sensitivity via utilities, staples tilts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Model instability from covariance estimation error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Sector caps necessary to avoid concentration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Underperformance during momentum led risk on surges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0F45D2-0C8B-0659-BA0C-74E121C3E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en-US" dirty="0"/>
              <a:t>Low Vol Risks &amp; Challenges </a:t>
            </a:r>
          </a:p>
        </p:txBody>
      </p:sp>
    </p:spTree>
    <p:extLst>
      <p:ext uri="{BB962C8B-B14F-4D97-AF65-F5344CB8AC3E}">
        <p14:creationId xmlns:p14="http://schemas.microsoft.com/office/powerpoint/2010/main" val="2387013648"/>
      </p:ext>
    </p:extLst>
  </p:cSld>
  <p:clrMapOvr>
    <a:masterClrMapping/>
  </p:clrMapOvr>
  <p:transition spd="med">
    <p:fade thruBlk="1"/>
  </p:transition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24D399-7EBC-613C-A049-0224DF0E59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6B6673F-E341-9150-470A-292BAB255B21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85000" lnSpcReduction="1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Allocate 15-30% defensive core equity exposure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Pair with momentum to offset upside lag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Rebalance quarterly; risk model refresh monthly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Monitor beta drift, valuation premium spread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Set turnover cap ≤40% to manage costs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E57A252-72DC-C526-974E-A6CA8B6F4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Low Vol Positioning &amp; Monitoring </a:t>
            </a:r>
          </a:p>
        </p:txBody>
      </p:sp>
    </p:spTree>
    <p:extLst>
      <p:ext uri="{BB962C8B-B14F-4D97-AF65-F5344CB8AC3E}">
        <p14:creationId xmlns:p14="http://schemas.microsoft.com/office/powerpoint/2010/main" val="2031044470"/>
      </p:ext>
    </p:extLst>
  </p:cSld>
  <p:clrMapOvr>
    <a:masterClrMapping/>
  </p:clrMapOvr>
  <p:transition spd="med">
    <p:fade thruBlk="1"/>
  </p:transition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2525AF-82D9-F445-826D-8FC44E635E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4AA2008-BDAD-68BE-E966-A2D4C30A2C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8986" y="3606800"/>
            <a:ext cx="7577814" cy="1803400"/>
          </a:xfrm>
        </p:spPr>
        <p:txBody>
          <a:bodyPr>
            <a:normAutofit/>
          </a:bodyPr>
          <a:lstStyle/>
          <a:p>
            <a:r>
              <a:rPr lang="en-US" dirty="0"/>
              <a:t>F. Multi-Factor Smart Beta</a:t>
            </a:r>
          </a:p>
        </p:txBody>
      </p:sp>
    </p:spTree>
    <p:extLst>
      <p:ext uri="{BB962C8B-B14F-4D97-AF65-F5344CB8AC3E}">
        <p14:creationId xmlns:p14="http://schemas.microsoft.com/office/powerpoint/2010/main" val="3771992814"/>
      </p:ext>
    </p:extLst>
  </p:cSld>
  <p:clrMapOvr>
    <a:masterClrMapping/>
  </p:clrMapOvr>
  <p:transition spd="med">
    <p:fade thruBlk="1"/>
  </p:transition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7F1264-758A-D1DD-ACF2-074A91EBE0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1F757D7-67C3-357C-CA04-3C7BF6E79B9B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77500" lnSpcReduction="2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Blend value, momentum, quality, size exposures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Seek diversified factor risk across cycles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Use transparent rules based index construction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Reduce single factor drawdown amplitude materially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Target tracking error 3-6% versus benchmark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4A56C28-B7D3-0C54-DB03-9A4DC6A0B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Multi Factor Overview &amp; Principles </a:t>
            </a:r>
          </a:p>
        </p:txBody>
      </p:sp>
    </p:spTree>
    <p:extLst>
      <p:ext uri="{BB962C8B-B14F-4D97-AF65-F5344CB8AC3E}">
        <p14:creationId xmlns:p14="http://schemas.microsoft.com/office/powerpoint/2010/main" val="1963973023"/>
      </p:ext>
    </p:extLst>
  </p:cSld>
  <p:clrMapOvr>
    <a:masterClrMapping/>
  </p:clrMapOvr>
  <p:transition spd="med">
    <p:fade thruBlk="1"/>
  </p:transition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A03D43-D329-2FED-D706-01B4903450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47CD02B-FAD2-62AE-7453-3759B86F712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925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Anchored in Fama French and Carhart four factor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Optimize factor weights via risk parity approach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Use z scores within sectors to neutralize industry bets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Rebalance quarterly; turnover management thresholds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Capacity modeled using ADV and market impact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CD99265-31D9-4853-DE59-716CC62D5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Multi Factor Theory &amp; Implementation </a:t>
            </a:r>
          </a:p>
        </p:txBody>
      </p:sp>
    </p:spTree>
    <p:extLst>
      <p:ext uri="{BB962C8B-B14F-4D97-AF65-F5344CB8AC3E}">
        <p14:creationId xmlns:p14="http://schemas.microsoft.com/office/powerpoint/2010/main" val="2499428820"/>
      </p:ext>
    </p:extLst>
  </p:cSld>
  <p:clrMapOvr>
    <a:masterClrMapping/>
  </p:clrMapOvr>
  <p:transition spd="med">
    <p:fade thruBlk="1"/>
  </p:transition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61FCDA-6D24-D22B-EAC7-8D71CC4EA2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4DC1A0E-7AC2-94B2-B57A-3B3DF955019B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77500" lnSpcReduction="2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Smoother excess returns; reduced factor timing risk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Historical Sharpe ~0.6-0.8 across regimes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Lower max drawdown than single factor constituents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Robustness from orthogonal signals improves resilience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Suitable core equity replacement allocation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B5DA2CE-F30D-E28D-3F71-60B726EE1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Multi Factor Advantages &amp; Proposition </a:t>
            </a:r>
          </a:p>
        </p:txBody>
      </p:sp>
    </p:spTree>
    <p:extLst>
      <p:ext uri="{BB962C8B-B14F-4D97-AF65-F5344CB8AC3E}">
        <p14:creationId xmlns:p14="http://schemas.microsoft.com/office/powerpoint/2010/main" val="2024159046"/>
      </p:ext>
    </p:extLst>
  </p:cSld>
  <p:clrMapOvr>
    <a:masterClrMapping/>
  </p:clrMapOvr>
  <p:transition spd="med">
    <p:fade thruBlk="1"/>
  </p:transition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0C5120-FB93-CC12-DD1F-0B39E68D2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E43B6AA-24D4-B653-414C-63E13E872D08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70000" lnSpcReduction="2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Model complexity increases governance and oversight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Data revisions alter historical factor characteristics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Crowding compresses premia during popular cycles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Implementation shortfalls widen realized expected gap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Communication complexity for client understanding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24694B2-3A95-D180-CFE8-B4EA9B4EF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Multi Factor Risks &amp; Challenges </a:t>
            </a:r>
          </a:p>
        </p:txBody>
      </p:sp>
    </p:spTree>
    <p:extLst>
      <p:ext uri="{BB962C8B-B14F-4D97-AF65-F5344CB8AC3E}">
        <p14:creationId xmlns:p14="http://schemas.microsoft.com/office/powerpoint/2010/main" val="4270461158"/>
      </p:ext>
    </p:extLst>
  </p:cSld>
  <p:clrMapOvr>
    <a:masterClrMapping/>
  </p:clrMapOvr>
  <p:transition spd="med">
    <p:fade thruBlk="1"/>
  </p:transition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71C3B9-C003-C925-C349-51565144EE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700EA0D-FD43-FCC7-559B-A4411F2D5E4F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77500" lnSpcReduction="2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Allocate 25-40% as core equity engine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Complement with thematic or sector satellites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Monitor factor exposures, beta, sector neutrality monthly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Use scenario analysis for regime sensitivity mapping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Enforce capacity, turnover, slippage guardrails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A1A919D-993B-BBD1-D797-DEBB8C8FC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Multi Factor Positioning &amp; Monitoring </a:t>
            </a:r>
          </a:p>
        </p:txBody>
      </p:sp>
    </p:spTree>
    <p:extLst>
      <p:ext uri="{BB962C8B-B14F-4D97-AF65-F5344CB8AC3E}">
        <p14:creationId xmlns:p14="http://schemas.microsoft.com/office/powerpoint/2010/main" val="2844937594"/>
      </p:ext>
    </p:extLst>
  </p:cSld>
  <p:clrMapOvr>
    <a:masterClrMapping/>
  </p:clrMapOvr>
  <p:transition spd="med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A28F12-D441-9669-0C91-F493D1610D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7F956A0-CCF9-A7A0-0605-726638B7F432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85000" lnSpcReduction="1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Systematic risk linked to market beta (</a:t>
            </a:r>
            <a:r>
              <a:rPr lang="el-GR" dirty="0"/>
              <a:t>β) </a:t>
            </a:r>
            <a:endParaRPr lang="en-US" dirty="0"/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Unsystematic risk diversifiable within 25–30 stocks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Residual risk declines rapidly then plateaus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Only systematic risk earns risk premium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Action: Diversify idiosyncratic risk before adding beta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3741620-FC36-6D7C-6694-2E61AE887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Systematic versus Unsystematic Risk </a:t>
            </a:r>
          </a:p>
        </p:txBody>
      </p:sp>
    </p:spTree>
    <p:extLst>
      <p:ext uri="{BB962C8B-B14F-4D97-AF65-F5344CB8AC3E}">
        <p14:creationId xmlns:p14="http://schemas.microsoft.com/office/powerpoint/2010/main" val="1971250892"/>
      </p:ext>
    </p:extLst>
  </p:cSld>
  <p:clrMapOvr>
    <a:masterClrMapping/>
  </p:clrMapOvr>
  <p:transition spd="med">
    <p:fade thruBlk="1"/>
  </p:transition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DD4CC2-7C01-B3F5-5FC2-86DCCF1AFA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13F8AEA-6E43-C553-747A-B646788C43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8986" y="3606800"/>
            <a:ext cx="7577814" cy="1803400"/>
          </a:xfrm>
        </p:spPr>
        <p:txBody>
          <a:bodyPr>
            <a:normAutofit/>
          </a:bodyPr>
          <a:lstStyle/>
          <a:p>
            <a:r>
              <a:rPr lang="en-US" dirty="0"/>
              <a:t>5. Hands-On Friday: AI Portfolio Construction </a:t>
            </a:r>
          </a:p>
        </p:txBody>
      </p:sp>
    </p:spTree>
    <p:extLst>
      <p:ext uri="{BB962C8B-B14F-4D97-AF65-F5344CB8AC3E}">
        <p14:creationId xmlns:p14="http://schemas.microsoft.com/office/powerpoint/2010/main" val="3927344005"/>
      </p:ext>
    </p:extLst>
  </p:cSld>
  <p:clrMapOvr>
    <a:masterClrMapping/>
  </p:clrMapOvr>
  <p:transition spd="med">
    <p:fade thruBlk="1"/>
  </p:transition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77B93-9B29-F65F-3CA2-D5280B0828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4E954A7-AEB2-F173-1ADA-F67DDB7C28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502465"/>
            <a:ext cx="8229600" cy="459353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2800" dirty="0"/>
              <a:t>Make sure you can access:</a:t>
            </a:r>
          </a:p>
          <a:p>
            <a:pPr lvl="1">
              <a:lnSpc>
                <a:spcPct val="150000"/>
              </a:lnSpc>
              <a:spcAft>
                <a:spcPts val="600"/>
              </a:spcAft>
            </a:pPr>
            <a:r>
              <a:rPr lang="en-US" dirty="0">
                <a:hlinkClick r:id="rId2"/>
              </a:rPr>
              <a:t>FIN 450 Lab Report 8</a:t>
            </a:r>
            <a:endParaRPr lang="en-US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2800" dirty="0"/>
              <a:t>Data: </a:t>
            </a:r>
          </a:p>
          <a:p>
            <a:pPr lvl="1">
              <a:lnSpc>
                <a:spcPct val="150000"/>
              </a:lnSpc>
              <a:spcAft>
                <a:spcPts val="600"/>
              </a:spcAft>
            </a:pPr>
            <a:r>
              <a:rPr lang="en-US" dirty="0">
                <a:hlinkClick r:id="rId3"/>
              </a:rPr>
              <a:t>100_Firms.csv</a:t>
            </a:r>
            <a:endParaRPr lang="en-US" dirty="0"/>
          </a:p>
          <a:p>
            <a:pPr lvl="2">
              <a:lnSpc>
                <a:spcPct val="150000"/>
              </a:lnSpc>
              <a:spcAft>
                <a:spcPts val="600"/>
              </a:spcAft>
            </a:pPr>
            <a:r>
              <a:rPr lang="en-US" dirty="0"/>
              <a:t>Data on 100 firms</a:t>
            </a:r>
          </a:p>
          <a:p>
            <a:pPr lvl="1">
              <a:lnSpc>
                <a:spcPct val="150000"/>
              </a:lnSpc>
              <a:spcAft>
                <a:spcPts val="600"/>
              </a:spcAft>
            </a:pPr>
            <a:r>
              <a:rPr lang="en-US" dirty="0">
                <a:hlinkClick r:id="rId4"/>
              </a:rPr>
              <a:t>100_Prices.csv</a:t>
            </a:r>
            <a:endParaRPr lang="en-US" dirty="0"/>
          </a:p>
          <a:p>
            <a:pPr lvl="2">
              <a:lnSpc>
                <a:spcPct val="150000"/>
              </a:lnSpc>
              <a:spcAft>
                <a:spcPts val="600"/>
              </a:spcAft>
            </a:pPr>
            <a:r>
              <a:rPr lang="en-US" dirty="0"/>
              <a:t>Stock returns for those 100 firms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E4345D1-9DC0-F33B-FC00-0CC5B6DED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" y="359465"/>
            <a:ext cx="8915400" cy="1143000"/>
          </a:xfrm>
        </p:spPr>
        <p:txBody>
          <a:bodyPr anchor="b">
            <a:normAutofit/>
          </a:bodyPr>
          <a:lstStyle/>
          <a:p>
            <a:r>
              <a:rPr lang="en-US" dirty="0"/>
              <a:t>Friday Lab Prep</a:t>
            </a:r>
          </a:p>
        </p:txBody>
      </p:sp>
    </p:spTree>
    <p:extLst>
      <p:ext uri="{BB962C8B-B14F-4D97-AF65-F5344CB8AC3E}">
        <p14:creationId xmlns:p14="http://schemas.microsoft.com/office/powerpoint/2010/main" val="266093447"/>
      </p:ext>
    </p:extLst>
  </p:cSld>
  <p:clrMapOvr>
    <a:masterClrMapping/>
  </p:clrMapOvr>
  <p:transition spd="med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246DDC-7191-27A4-1D10-DFEDBBB13A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1B2211D-3BAA-16B0-0668-CECE8A41F482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lnSpcReduction="10000"/>
          </a:bodyPr>
          <a:lstStyle/>
          <a:p>
            <a:pPr marL="742950" indent="-742950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Correlation bounded between −1 and +1 </a:t>
            </a:r>
          </a:p>
          <a:p>
            <a:pPr marL="742950" indent="-742950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Lower correlation reduces portfolio variance mechanically </a:t>
            </a:r>
          </a:p>
          <a:p>
            <a:pPr marL="742950" indent="-742950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Caution: Correlations rise toward 1.0 in crises </a:t>
            </a:r>
          </a:p>
          <a:p>
            <a:pPr marL="742950" indent="-742950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Cross asset, cross region, cross factor exposure </a:t>
            </a:r>
          </a:p>
          <a:p>
            <a:pPr marL="742950" indent="-742950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Action: Monitor rolling 36 month correlations quarterly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56C8FC5-EF90-5F2C-6FCB-B5ADC0638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Correlation Principles and Limits </a:t>
            </a:r>
          </a:p>
        </p:txBody>
      </p:sp>
    </p:spTree>
    <p:extLst>
      <p:ext uri="{BB962C8B-B14F-4D97-AF65-F5344CB8AC3E}">
        <p14:creationId xmlns:p14="http://schemas.microsoft.com/office/powerpoint/2010/main" val="1121984932"/>
      </p:ext>
    </p:extLst>
  </p:cSld>
  <p:clrMapOvr>
    <a:masterClrMapping/>
  </p:clrMapOvr>
  <p:transition spd="med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C39F23-5788-B549-7D77-7C0376042F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19DD36C-93A6-4110-5B15-7D4F1A928B0E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92500" lnSpcReduction="1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Use volatility (</a:t>
            </a:r>
            <a:r>
              <a:rPr lang="el-GR" sz="2800" dirty="0"/>
              <a:t>σ) </a:t>
            </a:r>
            <a:r>
              <a:rPr lang="en-US" sz="2800" dirty="0"/>
              <a:t>for average fluctuation magnitude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Track maximum drawdown for worst peak to trough loss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Estimate Value at Risk (</a:t>
            </a:r>
            <a:r>
              <a:rPr lang="en-US" sz="2800" dirty="0" err="1"/>
              <a:t>VaR</a:t>
            </a:r>
            <a:r>
              <a:rPr lang="en-US" sz="2800" dirty="0"/>
              <a:t>) for tail probability losses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Include tracking error versus policy benchmark annually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dirty="0"/>
              <a:t>Action: Set risk limits, e.g., 10% max drawdown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5480E96-B5A0-D3E5-2736-7D67338D2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Measuring Risk with Multiple Metrics </a:t>
            </a:r>
          </a:p>
        </p:txBody>
      </p:sp>
    </p:spTree>
    <p:extLst>
      <p:ext uri="{BB962C8B-B14F-4D97-AF65-F5344CB8AC3E}">
        <p14:creationId xmlns:p14="http://schemas.microsoft.com/office/powerpoint/2010/main" val="495495020"/>
      </p:ext>
    </p:extLst>
  </p:cSld>
  <p:clrMapOvr>
    <a:masterClrMapping/>
  </p:clrMapOvr>
  <p:transition spd="med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Contemporary blu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楷体_GB2312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楷体_GB2312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6513</TotalTime>
  <Words>2502</Words>
  <Application>Microsoft Office PowerPoint</Application>
  <PresentationFormat>On-screen Show (4:3)</PresentationFormat>
  <Paragraphs>368</Paragraphs>
  <Slides>71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71</vt:i4>
      </vt:variant>
    </vt:vector>
  </HeadingPairs>
  <TitlesOfParts>
    <vt:vector size="75" baseType="lpstr">
      <vt:lpstr>Arial</vt:lpstr>
      <vt:lpstr>Calibri</vt:lpstr>
      <vt:lpstr>Century Gothic</vt:lpstr>
      <vt:lpstr>Contemporary blue</vt:lpstr>
      <vt:lpstr>FIN 450 - Finance and Artificial Intelligence</vt:lpstr>
      <vt:lpstr>Overview</vt:lpstr>
      <vt:lpstr>1. Foundational Principles for Portfolio Construction</vt:lpstr>
      <vt:lpstr>Why Diversification Reduces Portfolio Risk </vt:lpstr>
      <vt:lpstr>Risk–Return Tradeoff and Frontier </vt:lpstr>
      <vt:lpstr>Markowitz Framework Made Intuitive </vt:lpstr>
      <vt:lpstr>Systematic versus Unsystematic Risk </vt:lpstr>
      <vt:lpstr>Correlation Principles and Limits </vt:lpstr>
      <vt:lpstr>Measuring Risk with Multiple Metrics </vt:lpstr>
      <vt:lpstr>CAPM Intuition and Usefulness </vt:lpstr>
      <vt:lpstr>Data Quality and Estimation Error </vt:lpstr>
      <vt:lpstr>2. Contemporary Approaches to Portfolio Construction</vt:lpstr>
      <vt:lpstr>Factor Investing Overview and Rationale </vt:lpstr>
      <vt:lpstr>Size and Value Factors Explained </vt:lpstr>
      <vt:lpstr>Momentum Factor Implementation </vt:lpstr>
      <vt:lpstr>Quality Factor and Profitability </vt:lpstr>
      <vt:lpstr>Multifactor Portfolio Design Principles </vt:lpstr>
      <vt:lpstr>Strategic versus Tactical Allocation </vt:lpstr>
      <vt:lpstr>Rebalancing Strategies and Rationale </vt:lpstr>
      <vt:lpstr>3. Specific Portfolio Issues</vt:lpstr>
      <vt:lpstr>Role of Alternatives and Privates </vt:lpstr>
      <vt:lpstr>ESG Integration and Impact Investing </vt:lpstr>
      <vt:lpstr>Behavioral Finance Insights for Portfolios </vt:lpstr>
      <vt:lpstr>Interest Rates, Duration, and Regimes </vt:lpstr>
      <vt:lpstr>Inflation Protection and Real Assets </vt:lpstr>
      <vt:lpstr>Risk Parity and Volatility Targeting </vt:lpstr>
      <vt:lpstr>4. Practical Portfolio Implementation Principles</vt:lpstr>
      <vt:lpstr>Time Horizon and Goal Buckets </vt:lpstr>
      <vt:lpstr>Risk Tolerance versus Risk Capacity </vt:lpstr>
      <vt:lpstr>Cost Minimization and Tax Efficiency </vt:lpstr>
      <vt:lpstr>Liquidity, Home Bias, Global Diversification </vt:lpstr>
      <vt:lpstr>4. Specific Equity Strategies</vt:lpstr>
      <vt:lpstr>Equity Strategies</vt:lpstr>
      <vt:lpstr>A. Growth Investing </vt:lpstr>
      <vt:lpstr>Growth Strategy Overview &amp; Principles </vt:lpstr>
      <vt:lpstr>Theory &amp; Implementation for Growth </vt:lpstr>
      <vt:lpstr>Growth Advantages &amp; Value Proposition </vt:lpstr>
      <vt:lpstr>Growth Risks &amp; Challenges </vt:lpstr>
      <vt:lpstr>Growth Practical Positioning &amp; Monitoring </vt:lpstr>
      <vt:lpstr>B. Value Investing </vt:lpstr>
      <vt:lpstr>Value Overview &amp; Core Principles </vt:lpstr>
      <vt:lpstr>Value Theory &amp; Implementation </vt:lpstr>
      <vt:lpstr>Value Advantages &amp; Proposition </vt:lpstr>
      <vt:lpstr>Value Risks &amp; Challenges </vt:lpstr>
      <vt:lpstr>Value Positioning &amp; Monitoring </vt:lpstr>
      <vt:lpstr>C. Momentum Strategy </vt:lpstr>
      <vt:lpstr>Momentum Overview &amp; Principles </vt:lpstr>
      <vt:lpstr>Momentum Theory &amp; Implementation </vt:lpstr>
      <vt:lpstr>Momentum Advantages &amp; Proposition </vt:lpstr>
      <vt:lpstr>Momentum Risks &amp; Challenges </vt:lpstr>
      <vt:lpstr>Momentum Positioning &amp; Monitoring </vt:lpstr>
      <vt:lpstr>D. Size Factor (Small-Cap Premium)</vt:lpstr>
      <vt:lpstr>Size Overview &amp; Principles </vt:lpstr>
      <vt:lpstr>Size Theory &amp; Implementation </vt:lpstr>
      <vt:lpstr>Size Advantages &amp; Proposition </vt:lpstr>
      <vt:lpstr>Size Risks &amp; Challenges </vt:lpstr>
      <vt:lpstr>Size Positioning &amp; Monitoring </vt:lpstr>
      <vt:lpstr>E. Low Volatility/Minimum Variance</vt:lpstr>
      <vt:lpstr>Low Vol Overview &amp; Principles </vt:lpstr>
      <vt:lpstr>Low Vol Theory &amp; Implementation </vt:lpstr>
      <vt:lpstr>Low Vol Advantages &amp; Proposition </vt:lpstr>
      <vt:lpstr>Low Vol Risks &amp; Challenges </vt:lpstr>
      <vt:lpstr>Low Vol Positioning &amp; Monitoring </vt:lpstr>
      <vt:lpstr>F. Multi-Factor Smart Beta</vt:lpstr>
      <vt:lpstr>Multi Factor Overview &amp; Principles </vt:lpstr>
      <vt:lpstr>Multi Factor Theory &amp; Implementation </vt:lpstr>
      <vt:lpstr>Multi Factor Advantages &amp; Proposition </vt:lpstr>
      <vt:lpstr>Multi Factor Risks &amp; Challenges </vt:lpstr>
      <vt:lpstr>Multi Factor Positioning &amp; Monitoring </vt:lpstr>
      <vt:lpstr>5. Hands-On Friday: AI Portfolio Construction </vt:lpstr>
      <vt:lpstr>Friday Lab Prep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Sue</dc:creator>
  <cp:lastModifiedBy>Schrenk, Lawrence</cp:lastModifiedBy>
  <cp:revision>768</cp:revision>
  <dcterms:created xsi:type="dcterms:W3CDTF">2004-10-03T21:09:17Z</dcterms:created>
  <dcterms:modified xsi:type="dcterms:W3CDTF">2025-10-14T19:15:19Z</dcterms:modified>
</cp:coreProperties>
</file>