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32"/>
  </p:notesMasterIdLst>
  <p:handoutMasterIdLst>
    <p:handoutMasterId r:id="rId33"/>
  </p:handoutMasterIdLst>
  <p:sldIdLst>
    <p:sldId id="397" r:id="rId2"/>
    <p:sldId id="398" r:id="rId3"/>
    <p:sldId id="404" r:id="rId4"/>
    <p:sldId id="714" r:id="rId5"/>
    <p:sldId id="721" r:id="rId6"/>
    <p:sldId id="715" r:id="rId7"/>
    <p:sldId id="724" r:id="rId8"/>
    <p:sldId id="725" r:id="rId9"/>
    <p:sldId id="716" r:id="rId10"/>
    <p:sldId id="722" r:id="rId11"/>
    <p:sldId id="728" r:id="rId12"/>
    <p:sldId id="729" r:id="rId13"/>
    <p:sldId id="730" r:id="rId14"/>
    <p:sldId id="731" r:id="rId15"/>
    <p:sldId id="744" r:id="rId16"/>
    <p:sldId id="732" r:id="rId17"/>
    <p:sldId id="733" r:id="rId18"/>
    <p:sldId id="717" r:id="rId19"/>
    <p:sldId id="736" r:id="rId20"/>
    <p:sldId id="738" r:id="rId21"/>
    <p:sldId id="739" r:id="rId22"/>
    <p:sldId id="718" r:id="rId23"/>
    <p:sldId id="740" r:id="rId24"/>
    <p:sldId id="741" r:id="rId25"/>
    <p:sldId id="719" r:id="rId26"/>
    <p:sldId id="742" r:id="rId27"/>
    <p:sldId id="720" r:id="rId28"/>
    <p:sldId id="743" r:id="rId29"/>
    <p:sldId id="403" r:id="rId30"/>
    <p:sldId id="700" r:id="rId31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B3C3D3"/>
    <a:srgbClr val="002B5C"/>
    <a:srgbClr val="ADC6D7"/>
    <a:srgbClr val="00BEB9"/>
    <a:srgbClr val="00CAC5"/>
    <a:srgbClr val="00CFC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3" autoAdjust="0"/>
    <p:restoredTop sz="96163" autoAdjust="0"/>
  </p:normalViewPr>
  <p:slideViewPr>
    <p:cSldViewPr>
      <p:cViewPr varScale="1">
        <p:scale>
          <a:sx n="95" d="100"/>
          <a:sy n="95" d="100"/>
        </p:scale>
        <p:origin x="1758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6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3F7FA54-1521-4DD7-9404-29EC1BA7038B}" type="datetimeFigureOut">
              <a:rPr lang="en-US"/>
              <a:pPr>
                <a:defRPr/>
              </a:pPr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BFD8F90-EA37-43C3-8ED6-D915013D7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0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>
                <a:latin typeface="Century Gothic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95839"/>
            <a:ext cx="5638273" cy="30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2618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641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>
                <a:latin typeface="Century Gothic" pitchFamily="34" charset="0"/>
              </a:defRPr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801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554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8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86133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771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771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620571" y="6324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142B5BB-0271-4951-9864-F5338956FB8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30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5371" y="6324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9EF39E9-0DEB-488D-A1FF-A8C274C77028}" type="datetime12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2:10 PM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971" y="6157813"/>
            <a:ext cx="1219200" cy="66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2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</p:sldLayoutIdLst>
  <p:transition spd="med">
    <p:fade thruBlk="1"/>
  </p:transition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4400" b="1">
          <a:solidFill>
            <a:schemeClr val="tx1">
              <a:alpha val="10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3600">
          <a:latin typeface="Arial" panose="020B0604020202020204" pitchFamily="34" charset="0"/>
          <a:cs typeface="Arial" panose="020B0604020202020204" pitchFamily="34" charset="0"/>
        </a:defRPr>
      </a:lvl1pPr>
      <a:lvl2pPr marL="742950" indent="-285750" eaLnBrk="1" hangingPunct="1">
        <a:buChar char="–"/>
        <a:defRPr sz="2800"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eaLnBrk="1" hangingPunct="1">
        <a:buChar char="•"/>
        <a:defRPr sz="2400"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eaLnBrk="1" hangingPunct="1">
        <a:buChar char="–"/>
        <a:defRPr sz="2000"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eaLnBrk="1" hangingPunct="1">
        <a:buChar char="»"/>
        <a:defRPr sz="1800"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larryschrenk.com/FIN450/FIN450-Files/100_Firms.csv" TargetMode="External"/><Relationship Id="rId2" Type="http://schemas.openxmlformats.org/officeDocument/2006/relationships/hyperlink" Target="https://winona.az1.qualtrics.com/jfe/form/SV_3auIinxtAxXah26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094577"/>
            <a:ext cx="8153400" cy="1306223"/>
          </a:xfrm>
        </p:spPr>
        <p:txBody>
          <a:bodyPr>
            <a:normAutofit/>
          </a:bodyPr>
          <a:lstStyle/>
          <a:p>
            <a:r>
              <a:rPr lang="en-US" dirty="0"/>
              <a:t>Topic 7: AI and Investment Strategies</a:t>
            </a:r>
          </a:p>
          <a:p>
            <a:endParaRPr lang="en-US" sz="2400" dirty="0"/>
          </a:p>
          <a:p>
            <a:r>
              <a:rPr lang="en-US" sz="2400" dirty="0"/>
              <a:t>Larry Schrenk, Instructor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 450 - Finance and 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3760586671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B7379-1CB0-AE98-CA10-E3B2DD45B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1C51AF-DA47-A0A1-241A-9D250890374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Apply boosting trees for tabular factors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deep learning for text, images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Train RL agents for trade decisions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Cluster regimes into 3–5 states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Stack models to raise information coefficient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B73525-0DB8-D0A8-4131-7AE7FBEE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Overview of AI Methods Used</a:t>
            </a:r>
          </a:p>
        </p:txBody>
      </p:sp>
    </p:spTree>
    <p:extLst>
      <p:ext uri="{BB962C8B-B14F-4D97-AF65-F5344CB8AC3E}">
        <p14:creationId xmlns:p14="http://schemas.microsoft.com/office/powerpoint/2010/main" val="4222913123"/>
      </p:ext>
    </p:extLst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B685E-44C1-7BFD-4DFB-63DBA791E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9EA8CE7-C404-073E-9937-FB5B70D8C10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Ensemble method: combine multiple models to produce single better predictor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Train a gradient-boosted decision tree (GBDT) to ranks assets by alpha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Convert to portfolio weights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Transaction costs &amp; execution realism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Validate on rolling out of sample windows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5BE9A0-D02C-3769-8520-68A3B96E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Boosting Trees for Tabular Alpha</a:t>
            </a:r>
          </a:p>
        </p:txBody>
      </p:sp>
    </p:spTree>
    <p:extLst>
      <p:ext uri="{BB962C8B-B14F-4D97-AF65-F5344CB8AC3E}">
        <p14:creationId xmlns:p14="http://schemas.microsoft.com/office/powerpoint/2010/main" val="3251689808"/>
      </p:ext>
    </p:extLst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4514D-5DBC-ED17-1803-60AB55D49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92FC9D-FA5E-11FD-75F5-FA8172183C4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neural nets (CNNs, RNNs, transformers, multimodal nets) to extract patterns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Unstructured Data: earnings calls, satellite images, voice sentiment, news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Transformer models to score data</a:t>
            </a:r>
          </a:p>
          <a:p>
            <a:pPr marL="742950" indent="-742950">
              <a:lnSpc>
                <a:spcPct val="17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Text tone often precedes guidance revisions, earnings surprises, or stock reactions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DA43E1-3028-8961-BBE1-3654AC84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Deep Learning for Unstructured Data</a:t>
            </a:r>
          </a:p>
        </p:txBody>
      </p:sp>
    </p:spTree>
    <p:extLst>
      <p:ext uri="{BB962C8B-B14F-4D97-AF65-F5344CB8AC3E}">
        <p14:creationId xmlns:p14="http://schemas.microsoft.com/office/powerpoint/2010/main" val="2704362575"/>
      </p:ext>
    </p:extLst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E671B-3453-E76F-51C7-F1895260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9901EB-1336-1C48-DB99-A46E0977022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High-resolution satellite or aerial images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Computer vision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Estimate human activity proxies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car counts in parking lots, crowd density, store occupancy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Correlate with revenue or retail foot traffic.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394AE4-492B-CF5B-7E55-19C87410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Unstructured Data Example</a:t>
            </a:r>
          </a:p>
        </p:txBody>
      </p:sp>
    </p:spTree>
    <p:extLst>
      <p:ext uri="{BB962C8B-B14F-4D97-AF65-F5344CB8AC3E}">
        <p14:creationId xmlns:p14="http://schemas.microsoft.com/office/powerpoint/2010/main" val="2751919820"/>
      </p:ext>
    </p:extLst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EDFF9-F990-E1EC-5DC2-7FBDD324C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748F42-0E6C-3087-D8B7-4E14FC3466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Policy that maps market/portfolio states to trading actions 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dirty="0"/>
              <a:t>e.g., order sizes, limit vs market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RL naturally handles sequential decision-making</a:t>
            </a:r>
          </a:p>
          <a:p>
            <a:pPr marL="742950" indent="-742950">
              <a:lnSpc>
                <a:spcPct val="11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Build a realistic market simulator (prices, spreads, liquidity, execution latency)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121F5F-5F20-FEA0-70A0-77DCF1CD6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Reinforcement Learning for Trading Policies</a:t>
            </a:r>
          </a:p>
        </p:txBody>
      </p:sp>
    </p:spTree>
    <p:extLst>
      <p:ext uri="{BB962C8B-B14F-4D97-AF65-F5344CB8AC3E}">
        <p14:creationId xmlns:p14="http://schemas.microsoft.com/office/powerpoint/2010/main" val="1716473409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D010E-DCD4-2FC6-F44A-DE3024EA0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22A817-B631-0619-CE65-4D76B250D63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dirty="0"/>
              <a:t>Environment</a:t>
            </a:r>
            <a:r>
              <a:rPr lang="en-US" dirty="0"/>
              <a:t> = the market simulator (prices, spreads, fills)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dirty="0"/>
              <a:t>State</a:t>
            </a:r>
            <a:r>
              <a:rPr lang="en-US" dirty="0"/>
              <a:t> = what the agent sees now (recent prices + its current holdings)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dirty="0"/>
              <a:t>Action</a:t>
            </a:r>
            <a:r>
              <a:rPr lang="en-US" dirty="0"/>
              <a:t> = buy / sell / hold (or how many shares to trade)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dirty="0"/>
              <a:t>Reward</a:t>
            </a:r>
            <a:r>
              <a:rPr lang="en-US" dirty="0"/>
              <a:t> = money gained (P&amp;L) minus trading costs and market impact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b="1" dirty="0"/>
              <a:t>Policy</a:t>
            </a:r>
            <a:r>
              <a:rPr lang="en-US" dirty="0"/>
              <a:t> = the agent’s rule for picking actions from states; RL trains this rule to maximize total reward.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E82AC1-8D50-A885-3BC5-6E40C334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RL Core</a:t>
            </a:r>
          </a:p>
        </p:txBody>
      </p:sp>
    </p:spTree>
    <p:extLst>
      <p:ext uri="{BB962C8B-B14F-4D97-AF65-F5344CB8AC3E}">
        <p14:creationId xmlns:p14="http://schemas.microsoft.com/office/powerpoint/2010/main" val="2645301229"/>
      </p:ext>
    </p:extLst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32F4D-A795-355B-F334-3B2F24FF5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3570B0-9C70-E0D7-21B3-E84A0A14CF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Unsupervised ML to partition historical market conditions into distinct regimes/clusters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2100" dirty="0"/>
              <a:t>Volatility, correlations, drawdown patterns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Different statistical behavior → different optimal portfolio rules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Cluster Examples: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sz="2000" dirty="0"/>
              <a:t>Risk-On: low vol, tight credit spreads, positive equity returns.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sz="2000" dirty="0"/>
              <a:t>Risk-Off: higher vol, wider spreads, negative/flat returns.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sz="2000" dirty="0"/>
              <a:t>Crisis: extreme vol, very wide spreads, deep negative returns and liquidity signs.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sz="2000" dirty="0"/>
              <a:t>Recovery: elevated vol but narrowing spreads and improving returns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C99204-4089-2AB3-71D2-7425DF210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Find Market Regimes with Clustering</a:t>
            </a:r>
          </a:p>
        </p:txBody>
      </p:sp>
    </p:spTree>
    <p:extLst>
      <p:ext uri="{BB962C8B-B14F-4D97-AF65-F5344CB8AC3E}">
        <p14:creationId xmlns:p14="http://schemas.microsoft.com/office/powerpoint/2010/main" val="3106067257"/>
      </p:ext>
    </p:extLst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FFA36-A848-1B87-481D-52E0BDB9A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56A3E8-7E7E-66F6-8EB6-2068B1BC7D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Train several base models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Boost on engineered features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LSTM on price sequences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Transformer on text-derived features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Train a meta model to produce the final forecast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3FD943-E88B-562D-6F4F-9B42A940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Combine Models with Stacking</a:t>
            </a:r>
          </a:p>
        </p:txBody>
      </p:sp>
    </p:spTree>
    <p:extLst>
      <p:ext uri="{BB962C8B-B14F-4D97-AF65-F5344CB8AC3E}">
        <p14:creationId xmlns:p14="http://schemas.microsoft.com/office/powerpoint/2010/main" val="2635432748"/>
      </p:ext>
    </p:extLst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D4D3B-F27E-4CED-4B15-F812D7729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2E293B-0C30-EA73-747F-9CBA99E6C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4. Validation &amp; Robustness</a:t>
            </a:r>
          </a:p>
        </p:txBody>
      </p:sp>
    </p:spTree>
    <p:extLst>
      <p:ext uri="{BB962C8B-B14F-4D97-AF65-F5344CB8AC3E}">
        <p14:creationId xmlns:p14="http://schemas.microsoft.com/office/powerpoint/2010/main" val="2887151517"/>
      </p:ext>
    </p:extLst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1873A-818B-6989-31B3-00505AF18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EFDE3CA-EA1A-E529-B61F-E7610DC1537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Use point in time data consistently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Respect reporting lags for fundamentals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Model commissions spreads realistically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Require at least 100 independent trades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F51E89-B1C2-379D-0D56-B151F3F7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Better </a:t>
            </a:r>
            <a:r>
              <a:rPr lang="en-US" dirty="0" err="1"/>
              <a:t>Backtests</a:t>
            </a:r>
            <a:r>
              <a:rPr lang="en-US" dirty="0"/>
              <a:t> and Bias Controls</a:t>
            </a:r>
          </a:p>
        </p:txBody>
      </p:sp>
    </p:spTree>
    <p:extLst>
      <p:ext uri="{BB962C8B-B14F-4D97-AF65-F5344CB8AC3E}">
        <p14:creationId xmlns:p14="http://schemas.microsoft.com/office/powerpoint/2010/main" val="3103894927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C23B4A-1C20-590F-8A2E-6C2D5DCDBDE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62500" lnSpcReduction="20000"/>
          </a:bodyPr>
          <a:lstStyle/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Strategy &amp; Foundations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Data &amp; Feature Engineering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Modeling Approaches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Validation &amp; Robustness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Architecture &amp; Human Factors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Reporting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Pitfalls </a:t>
            </a:r>
          </a:p>
          <a:p>
            <a:pPr marL="742950" indent="-74295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Hands-On Friday: XXX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B7EE01-8F96-F343-E44F-91D7E28A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911203781"/>
      </p:ext>
    </p:extLst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20A26-F208-07FF-741A-EDD4EE774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370E3A-00A9-5AB0-EF87-96C68B4C87A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Track all model trials and variants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Multiple-testing control prevents false discoveries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False Discovery Rate (FDR)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Prove robustness on three datasets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Lock specification before final test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FE370D-3A65-E59E-D68F-A4153674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Control Multiple Testing Risk</a:t>
            </a:r>
          </a:p>
        </p:txBody>
      </p:sp>
    </p:spTree>
    <p:extLst>
      <p:ext uri="{BB962C8B-B14F-4D97-AF65-F5344CB8AC3E}">
        <p14:creationId xmlns:p14="http://schemas.microsoft.com/office/powerpoint/2010/main" val="2055821888"/>
      </p:ext>
    </p:extLst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9CD1F-AAE9-0F56-E3C5-E0CC22A1A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A74634-9196-9F8B-7E6D-6A53BD30BAA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How portfolio performs under severe but plausible adverse scenarios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Quantify downside risk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Expose nonlinear effects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Guide capital buffers, hedging, and contingency plans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58ED25-5340-253E-7451-13E76128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Stress Test for Bad Times</a:t>
            </a:r>
          </a:p>
        </p:txBody>
      </p:sp>
    </p:spTree>
    <p:extLst>
      <p:ext uri="{BB962C8B-B14F-4D97-AF65-F5344CB8AC3E}">
        <p14:creationId xmlns:p14="http://schemas.microsoft.com/office/powerpoint/2010/main" val="3759085862"/>
      </p:ext>
    </p:extLst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92DDF-DE6F-6CE7-6D6B-5D87B15F8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98AA30-4AAB-4236-AC9B-D42F955E5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5. Architecture &amp; Human Factors </a:t>
            </a:r>
          </a:p>
        </p:txBody>
      </p:sp>
    </p:spTree>
    <p:extLst>
      <p:ext uri="{BB962C8B-B14F-4D97-AF65-F5344CB8AC3E}">
        <p14:creationId xmlns:p14="http://schemas.microsoft.com/office/powerpoint/2010/main" val="2714199818"/>
      </p:ext>
    </p:extLst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3B116-A58B-D47D-78E3-9590DA6C0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51EAF8-3252-9F84-3CCB-5620CF5456C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Orchestrator + narrow, coordinated, expert agents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Financial problems modular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Data ingestion, KPI extraction, forecasting, compliance, reporting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Improves accuracy and auditability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Easier experimentation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Better risk control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BD945D-0461-6B5C-1471-0AB43AE9A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Coordinate Multiple Specialist Agents</a:t>
            </a:r>
          </a:p>
        </p:txBody>
      </p:sp>
    </p:spTree>
    <p:extLst>
      <p:ext uri="{BB962C8B-B14F-4D97-AF65-F5344CB8AC3E}">
        <p14:creationId xmlns:p14="http://schemas.microsoft.com/office/powerpoint/2010/main" val="1157070859"/>
      </p:ext>
    </p:extLst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1A6F-A9E0-195F-0CB7-0CF3FB78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45F5B5-6767-93AD-5A73-1D06BC94029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Require approval above one million notional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Top three SHAP reasons 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SHAP (</a:t>
            </a:r>
            <a:r>
              <a:rPr lang="en-US" dirty="0" err="1"/>
              <a:t>SHapley</a:t>
            </a:r>
            <a:r>
              <a:rPr lang="en-US" dirty="0"/>
              <a:t> Additive </a:t>
            </a:r>
            <a:r>
              <a:rPr lang="en-US" dirty="0" err="1"/>
              <a:t>exPlanations</a:t>
            </a:r>
            <a:r>
              <a:rPr lang="en-US" dirty="0"/>
              <a:t>) explain individual model predictions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Capture overrides to feed retraining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229653-4124-3772-06F4-FBA2B95CA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Keep Humans in the Loop</a:t>
            </a:r>
          </a:p>
        </p:txBody>
      </p:sp>
    </p:spTree>
    <p:extLst>
      <p:ext uri="{BB962C8B-B14F-4D97-AF65-F5344CB8AC3E}">
        <p14:creationId xmlns:p14="http://schemas.microsoft.com/office/powerpoint/2010/main" val="1498627622"/>
      </p:ext>
    </p:extLst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62570-BAD7-8A0F-424D-4527D22CC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969F91-7BE1-6110-97DF-2B44AAF69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6. Reporting</a:t>
            </a:r>
          </a:p>
        </p:txBody>
      </p:sp>
    </p:spTree>
    <p:extLst>
      <p:ext uri="{BB962C8B-B14F-4D97-AF65-F5344CB8AC3E}">
        <p14:creationId xmlns:p14="http://schemas.microsoft.com/office/powerpoint/2010/main" val="2091916619"/>
      </p:ext>
    </p:extLst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41355-D35D-4892-100B-4134BE746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F90D1E-D032-41AA-B382-C4B36171995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Metrics: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Annualized return (geometric)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Annualized volatility (σ)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Max Drawdown and Drawdown Duration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Sharpe, Sortino, Information Ratio, Tracking Error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Turnover, Active Share, Concentration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 err="1"/>
              <a:t>VaR</a:t>
            </a:r>
            <a:r>
              <a:rPr lang="en-US" dirty="0"/>
              <a:t> 99% and ES 97.5% (see below)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Benchmarks and factor references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Attribute returns by sector and factors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71A0CE-8339-57EE-F953-9C95DD857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Report KPIs</a:t>
            </a:r>
          </a:p>
        </p:txBody>
      </p:sp>
    </p:spTree>
    <p:extLst>
      <p:ext uri="{BB962C8B-B14F-4D97-AF65-F5344CB8AC3E}">
        <p14:creationId xmlns:p14="http://schemas.microsoft.com/office/powerpoint/2010/main" val="2671488482"/>
      </p:ext>
    </p:extLst>
  </p:cSld>
  <p:clrMapOvr>
    <a:masterClrMapping/>
  </p:clrMapOvr>
  <p:transition spd="med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CB1EC-8532-C55E-DD11-C2095F9F2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951AA9-C03A-A95C-29D3-0F07EC0F4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7. Pitfalls</a:t>
            </a:r>
          </a:p>
        </p:txBody>
      </p:sp>
    </p:spTree>
    <p:extLst>
      <p:ext uri="{BB962C8B-B14F-4D97-AF65-F5344CB8AC3E}">
        <p14:creationId xmlns:p14="http://schemas.microsoft.com/office/powerpoint/2010/main" val="1955071018"/>
      </p:ext>
    </p:extLst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4F665-C1EB-592B-81E7-F7311BC31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A08994-DB5E-0053-8ECA-AD7C7F7A105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unpenalized </a:t>
            </a:r>
            <a:r>
              <a:rPr lang="en-US" dirty="0" err="1"/>
              <a:t>backtests</a:t>
            </a:r>
            <a:r>
              <a:rPr lang="en-US" dirty="0"/>
              <a:t> and spurious signals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Chase novelty over high quality data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Skip governance and independent validation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Ignore explainability and model accountability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Miss drift as alpha decays quickly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224938-15F2-5947-D6AC-31EA35B1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Common AI Investing Mistakes</a:t>
            </a:r>
          </a:p>
        </p:txBody>
      </p:sp>
    </p:spTree>
    <p:extLst>
      <p:ext uri="{BB962C8B-B14F-4D97-AF65-F5344CB8AC3E}">
        <p14:creationId xmlns:p14="http://schemas.microsoft.com/office/powerpoint/2010/main" val="3896669415"/>
      </p:ext>
    </p:extLst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F69CA-BEA9-56C5-B13D-7EC89ACE1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314BB8-773C-91F0-18FD-7B8BBDA84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803400"/>
          </a:xfrm>
        </p:spPr>
        <p:txBody>
          <a:bodyPr>
            <a:normAutofit/>
          </a:bodyPr>
          <a:lstStyle/>
          <a:p>
            <a:r>
              <a:rPr lang="en-US" dirty="0"/>
              <a:t>8. Hands-On Friday: </a:t>
            </a:r>
            <a:br>
              <a:rPr lang="en-US" dirty="0"/>
            </a:br>
            <a:r>
              <a:rPr lang="en-US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244166386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166CA-02B5-309F-FCA7-017AABAEA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EC7AE9-28F3-5A58-BD67-B88C68D10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1. Strategy &amp; Foundations </a:t>
            </a:r>
          </a:p>
        </p:txBody>
      </p:sp>
    </p:spTree>
    <p:extLst>
      <p:ext uri="{BB962C8B-B14F-4D97-AF65-F5344CB8AC3E}">
        <p14:creationId xmlns:p14="http://schemas.microsoft.com/office/powerpoint/2010/main" val="4266337328"/>
      </p:ext>
    </p:extLst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77B93-9B29-F65F-3CA2-D5280B082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4E954A7-AEB2-F173-1ADA-F67DDB7C2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676400"/>
            <a:ext cx="8229600" cy="45935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/>
              <a:t>Make sure you can access: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hlinkClick r:id="rId2"/>
              </a:rPr>
              <a:t>FIN 450 Lab Report 7</a:t>
            </a:r>
            <a:endParaRPr lang="en-US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dirty="0"/>
              <a:t>Data: 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hlinkClick r:id="rId3"/>
              </a:rPr>
              <a:t>100_Firms.csv</a:t>
            </a:r>
            <a:endParaRPr lang="en-US" dirty="0"/>
          </a:p>
          <a:p>
            <a:pPr lvl="2">
              <a:lnSpc>
                <a:spcPct val="150000"/>
              </a:lnSpc>
              <a:spcAft>
                <a:spcPts val="600"/>
              </a:spcAft>
            </a:pPr>
            <a:r>
              <a:rPr lang="en-US" dirty="0"/>
              <a:t>Data on 100 firms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4345D1-9DC0-F33B-FC00-0CC5B6DE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59465"/>
            <a:ext cx="8915400" cy="1143000"/>
          </a:xfrm>
        </p:spPr>
        <p:txBody>
          <a:bodyPr anchor="b">
            <a:normAutofit/>
          </a:bodyPr>
          <a:lstStyle/>
          <a:p>
            <a:r>
              <a:rPr lang="en-US" dirty="0"/>
              <a:t>Friday Lab Prep</a:t>
            </a:r>
          </a:p>
        </p:txBody>
      </p:sp>
    </p:spTree>
    <p:extLst>
      <p:ext uri="{BB962C8B-B14F-4D97-AF65-F5344CB8AC3E}">
        <p14:creationId xmlns:p14="http://schemas.microsoft.com/office/powerpoint/2010/main" val="266093447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FACFF-8636-39F8-E6FE-D129A85C3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96EF62-1E1F-233E-F445-19E45E1CEAE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Boost Sharpe by 30-60 bps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Analyze 1,000+ assets in real time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Reduce human bias and errors 20%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Automate checks for all recommendations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Test across market regimes, e.g., </a:t>
            </a:r>
          </a:p>
          <a:p>
            <a:pPr marL="1143000" lvl="1" indent="-742950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bull, bear, sideways, high volatility, liquidity-stressed/crisis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10AF7D-16E6-EA81-F589-6E8EB459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AI Changes How We Invest</a:t>
            </a:r>
          </a:p>
        </p:txBody>
      </p:sp>
    </p:spTree>
    <p:extLst>
      <p:ext uri="{BB962C8B-B14F-4D97-AF65-F5344CB8AC3E}">
        <p14:creationId xmlns:p14="http://schemas.microsoft.com/office/powerpoint/2010/main" val="1845727442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89D17-E461-EA53-C560-1CC163FFC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5AE371-D773-6EB2-723F-4DFC1E96E1C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Learn from millions of labeled examples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Enforce risk limits at ±2 </a:t>
            </a:r>
            <a:r>
              <a:rPr lang="en-US" dirty="0" err="1"/>
              <a:t>stdev</a:t>
            </a:r>
            <a:r>
              <a:rPr lang="en-US" dirty="0"/>
              <a:t> (≈95%)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Cut loss aversion mistakes by preset rules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Standardize process with 95% checklist coverage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Keep audit trails retained 7 years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FCD6DA-A27E-99CD-B567-78627AB4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Why Machines Beat Human Heuristics</a:t>
            </a:r>
          </a:p>
        </p:txBody>
      </p:sp>
    </p:spTree>
    <p:extLst>
      <p:ext uri="{BB962C8B-B14F-4D97-AF65-F5344CB8AC3E}">
        <p14:creationId xmlns:p14="http://schemas.microsoft.com/office/powerpoint/2010/main" val="772930727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FCAA4-1584-45D5-DA8E-E45F4BD78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C17191-64F5-CAAC-9648-5BD94437D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2. Data &amp; Feature Engineering </a:t>
            </a:r>
          </a:p>
        </p:txBody>
      </p:sp>
    </p:spTree>
    <p:extLst>
      <p:ext uri="{BB962C8B-B14F-4D97-AF65-F5344CB8AC3E}">
        <p14:creationId xmlns:p14="http://schemas.microsoft.com/office/powerpoint/2010/main" val="2754111319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F79CB-835F-0356-ED5B-9DFC69234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C6E98D-4375-7C6F-9457-CC18AB64F30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Clean, consistent dataset for modeling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Automate nightly ETL with validation checks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ETL: Extract → Transform → Load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Monitor drift using statistic thresholds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Impute missing values under 2% maximum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mean/median/forward fill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Version datasets for reproducible research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Enforce privacy with GDPR lawful basis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/>
              <a:t>GDPR = General Data Protection Regulation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18E2D8-7FF4-426B-8FE4-2DDBEAA6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Build A Clean Data Pipeline</a:t>
            </a:r>
          </a:p>
        </p:txBody>
      </p:sp>
    </p:spTree>
    <p:extLst>
      <p:ext uri="{BB962C8B-B14F-4D97-AF65-F5344CB8AC3E}">
        <p14:creationId xmlns:p14="http://schemas.microsoft.com/office/powerpoint/2010/main" val="3844327671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E5639-242E-9578-1586-8956A327A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9AF798-C7B7-0EAA-7E0E-979CDB8679B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Compute log returns 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Create 5/21/63 day momentum windows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Encode seasonality with calendar features</a:t>
            </a:r>
          </a:p>
          <a:p>
            <a:pPr marL="742950" indent="-7429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dirty="0" err="1"/>
              <a:t>Winsorize</a:t>
            </a:r>
            <a:r>
              <a:rPr lang="en-US" dirty="0"/>
              <a:t> outliers at 1% and 99%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C672A4-29D8-315A-A0F2-D4A2C6C5E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n-US" dirty="0"/>
              <a:t>Feature Engineering Essentials</a:t>
            </a:r>
          </a:p>
        </p:txBody>
      </p:sp>
    </p:spTree>
    <p:extLst>
      <p:ext uri="{BB962C8B-B14F-4D97-AF65-F5344CB8AC3E}">
        <p14:creationId xmlns:p14="http://schemas.microsoft.com/office/powerpoint/2010/main" val="399789273"/>
      </p:ext>
    </p:extLst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6ECAE-786B-2A30-BD90-CED674AE3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EA9B16-228A-9F7A-7911-597D4B1DA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606800"/>
            <a:ext cx="8382000" cy="1470025"/>
          </a:xfrm>
        </p:spPr>
        <p:txBody>
          <a:bodyPr>
            <a:normAutofit/>
          </a:bodyPr>
          <a:lstStyle/>
          <a:p>
            <a:r>
              <a:rPr lang="en-US" dirty="0"/>
              <a:t>3. Modeling Approaches </a:t>
            </a:r>
          </a:p>
        </p:txBody>
      </p:sp>
    </p:spTree>
    <p:extLst>
      <p:ext uri="{BB962C8B-B14F-4D97-AF65-F5344CB8AC3E}">
        <p14:creationId xmlns:p14="http://schemas.microsoft.com/office/powerpoint/2010/main" val="2955354598"/>
      </p:ext>
    </p:extLst>
  </p:cSld>
  <p:clrMapOvr>
    <a:masterClrMapping/>
  </p:clrMapOvr>
  <p:transition spd="med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ontemporary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6410</TotalTime>
  <Words>921</Words>
  <Application>Microsoft Office PowerPoint</Application>
  <PresentationFormat>On-screen Show (4:3)</PresentationFormat>
  <Paragraphs>148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Century Gothic</vt:lpstr>
      <vt:lpstr>Contemporary blue</vt:lpstr>
      <vt:lpstr>FIN 450 - Finance and Artificial Intelligence</vt:lpstr>
      <vt:lpstr>Overview</vt:lpstr>
      <vt:lpstr>1. Strategy &amp; Foundations </vt:lpstr>
      <vt:lpstr>AI Changes How We Invest</vt:lpstr>
      <vt:lpstr>Why Machines Beat Human Heuristics</vt:lpstr>
      <vt:lpstr>2. Data &amp; Feature Engineering </vt:lpstr>
      <vt:lpstr>Build A Clean Data Pipeline</vt:lpstr>
      <vt:lpstr>Feature Engineering Essentials</vt:lpstr>
      <vt:lpstr>3. Modeling Approaches </vt:lpstr>
      <vt:lpstr>Overview of AI Methods Used</vt:lpstr>
      <vt:lpstr>Boosting Trees for Tabular Alpha</vt:lpstr>
      <vt:lpstr>Deep Learning for Unstructured Data</vt:lpstr>
      <vt:lpstr>Unstructured Data Example</vt:lpstr>
      <vt:lpstr>Reinforcement Learning for Trading Policies</vt:lpstr>
      <vt:lpstr>RL Core</vt:lpstr>
      <vt:lpstr>Find Market Regimes with Clustering</vt:lpstr>
      <vt:lpstr>Combine Models with Stacking</vt:lpstr>
      <vt:lpstr>4. Validation &amp; Robustness</vt:lpstr>
      <vt:lpstr>Better Backtests and Bias Controls</vt:lpstr>
      <vt:lpstr>Control Multiple Testing Risk</vt:lpstr>
      <vt:lpstr>Stress Test for Bad Times</vt:lpstr>
      <vt:lpstr>5. Architecture &amp; Human Factors </vt:lpstr>
      <vt:lpstr>Coordinate Multiple Specialist Agents</vt:lpstr>
      <vt:lpstr>Keep Humans in the Loop</vt:lpstr>
      <vt:lpstr>6. Reporting</vt:lpstr>
      <vt:lpstr>Report KPIs</vt:lpstr>
      <vt:lpstr>7. Pitfalls</vt:lpstr>
      <vt:lpstr>Common AI Investing Mistakes</vt:lpstr>
      <vt:lpstr>8. Hands-On Friday:  XXX</vt:lpstr>
      <vt:lpstr>Friday Lab Prep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Schrenk, Lawrence</cp:lastModifiedBy>
  <cp:revision>753</cp:revision>
  <dcterms:created xsi:type="dcterms:W3CDTF">2004-10-03T21:09:17Z</dcterms:created>
  <dcterms:modified xsi:type="dcterms:W3CDTF">2025-10-14T19:12:30Z</dcterms:modified>
</cp:coreProperties>
</file>