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notesMasterIdLst>
    <p:notesMasterId r:id="rId69"/>
  </p:notesMasterIdLst>
  <p:handoutMasterIdLst>
    <p:handoutMasterId r:id="rId70"/>
  </p:handoutMasterIdLst>
  <p:sldIdLst>
    <p:sldId id="397" r:id="rId2"/>
    <p:sldId id="398" r:id="rId3"/>
    <p:sldId id="707" r:id="rId4"/>
    <p:sldId id="708" r:id="rId5"/>
    <p:sldId id="404" r:id="rId6"/>
    <p:sldId id="504" r:id="rId7"/>
    <p:sldId id="507" r:id="rId8"/>
    <p:sldId id="521" r:id="rId9"/>
    <p:sldId id="728" r:id="rId10"/>
    <p:sldId id="402" r:id="rId11"/>
    <p:sldId id="522" r:id="rId12"/>
    <p:sldId id="523" r:id="rId13"/>
    <p:sldId id="525" r:id="rId14"/>
    <p:sldId id="527" r:id="rId15"/>
    <p:sldId id="726" r:id="rId16"/>
    <p:sldId id="407" r:id="rId17"/>
    <p:sldId id="454" r:id="rId18"/>
    <p:sldId id="456" r:id="rId19"/>
    <p:sldId id="409" r:id="rId20"/>
    <p:sldId id="455" r:id="rId21"/>
    <p:sldId id="410" r:id="rId22"/>
    <p:sldId id="729" r:id="rId23"/>
    <p:sldId id="412" r:id="rId24"/>
    <p:sldId id="411" r:id="rId25"/>
    <p:sldId id="413" r:id="rId26"/>
    <p:sldId id="414" r:id="rId27"/>
    <p:sldId id="415" r:id="rId28"/>
    <p:sldId id="462" r:id="rId29"/>
    <p:sldId id="463" r:id="rId30"/>
    <p:sldId id="727" r:id="rId31"/>
    <p:sldId id="439" r:id="rId32"/>
    <p:sldId id="288" r:id="rId33"/>
    <p:sldId id="287" r:id="rId34"/>
    <p:sldId id="440" r:id="rId35"/>
    <p:sldId id="289" r:id="rId36"/>
    <p:sldId id="405" r:id="rId37"/>
    <p:sldId id="296" r:id="rId38"/>
    <p:sldId id="297" r:id="rId39"/>
    <p:sldId id="301" r:id="rId40"/>
    <p:sldId id="740" r:id="rId41"/>
    <p:sldId id="741" r:id="rId42"/>
    <p:sldId id="394" r:id="rId43"/>
    <p:sldId id="290" r:id="rId44"/>
    <p:sldId id="291" r:id="rId45"/>
    <p:sldId id="465" r:id="rId46"/>
    <p:sldId id="310" r:id="rId47"/>
    <p:sldId id="293" r:id="rId48"/>
    <p:sldId id="295" r:id="rId49"/>
    <p:sldId id="742" r:id="rId50"/>
    <p:sldId id="399" r:id="rId51"/>
    <p:sldId id="299" r:id="rId52"/>
    <p:sldId id="311" r:id="rId53"/>
    <p:sldId id="743" r:id="rId54"/>
    <p:sldId id="401" r:id="rId55"/>
    <p:sldId id="475" r:id="rId56"/>
    <p:sldId id="476" r:id="rId57"/>
    <p:sldId id="730" r:id="rId58"/>
    <p:sldId id="731" r:id="rId59"/>
    <p:sldId id="732" r:id="rId60"/>
    <p:sldId id="733" r:id="rId61"/>
    <p:sldId id="734" r:id="rId62"/>
    <p:sldId id="735" r:id="rId63"/>
    <p:sldId id="739" r:id="rId64"/>
    <p:sldId id="737" r:id="rId65"/>
    <p:sldId id="744" r:id="rId66"/>
    <p:sldId id="403" r:id="rId67"/>
    <p:sldId id="700" r:id="rId68"/>
  </p:sldIdLst>
  <p:sldSz cx="9144000" cy="6858000" type="screen4x3"/>
  <p:notesSz cx="6858000" cy="9144000"/>
  <p:custDataLst>
    <p:tags r:id="rId7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3C3D3"/>
    <a:srgbClr val="002B5C"/>
    <a:srgbClr val="ADC6D7"/>
    <a:srgbClr val="00BEB9"/>
    <a:srgbClr val="00CAC5"/>
    <a:srgbClr val="00CFCA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03" autoAdjust="0"/>
    <p:restoredTop sz="96163" autoAdjust="0"/>
  </p:normalViewPr>
  <p:slideViewPr>
    <p:cSldViewPr>
      <p:cViewPr varScale="1">
        <p:scale>
          <a:sx n="149" d="100"/>
          <a:sy n="149" d="100"/>
        </p:scale>
        <p:origin x="199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4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62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03F7FA54-1521-4DD7-9404-29EC1BA7038B}" type="datetimeFigureOut">
              <a:rPr lang="en-US"/>
              <a:pPr>
                <a:defRPr/>
              </a:pPr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EBFD8F90-EA37-43C3-8ED6-D915013D7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20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FASB completed Concepts Statement No. 8 with Chapter 6 (Measurement) in July 2024. Concepts statements are non-authoritative; they guide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Critical Audit Matters: required for large accelerated filers for fiscal years ending on or after June 30, 2019, and for most other filers from December 15, 2020. SMCI: EY resigned October 2024; BDO engaged; delinquent 10-K filed February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Status check (Sept. 2026): SEC proposed optional semiannual reporting on Form 10-S on May 5, 2026 (Release 33-11414). Comment period closed July 6, 2026. Verify whether a final rule has been adopted before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IFRS 18 issued April 2024, effective for annual periods beginning on or after January 1, 2027. ASU 2024-03 effective dates as clarified by ASU 2025-01: annual periods beginning after Dec. 15, 2026; interim periods beginning after Dec. 15,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Negative book equity examples are long-running; confirm current balances on EDGAR before class since they change quarterly.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>
                <a:latin typeface="Century Gothic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>
                <a:latin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95839"/>
            <a:ext cx="5638273" cy="308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26181"/>
      </p:ext>
    </p:extLst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641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>
                <a:latin typeface="Century Gothic" pitchFamily="34" charset="0"/>
              </a:defRPr>
            </a:lvl1pPr>
          </a:lstStyle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9801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95549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8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8861331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1142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42" y="428"/>
            <a:ext cx="9142858" cy="6857143"/>
          </a:xfrm>
          <a:prstGeom prst="rect">
            <a:avLst/>
          </a:prstGeom>
          <a:noFill/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771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dirty="0"/>
              <a:t>Click to edit Master title style</a:t>
            </a:r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771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620571" y="6324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142B5BB-0271-4951-9864-F5338956FB8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of 67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5371" y="6324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9EF39E9-0DEB-488D-A1FF-A8C274C77028}" type="datetime12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8:39 PM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971" y="6157813"/>
            <a:ext cx="1219200" cy="66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2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</p:sldLayoutIdLst>
  <p:transition spd="med">
    <p:fade thruBlk="1"/>
  </p:transition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4400" b="1">
          <a:solidFill>
            <a:schemeClr val="tx1">
              <a:alpha val="100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3600">
          <a:latin typeface="Arial" panose="020B0604020202020204" pitchFamily="34" charset="0"/>
          <a:cs typeface="Arial" panose="020B0604020202020204" pitchFamily="34" charset="0"/>
        </a:defRPr>
      </a:lvl1pPr>
      <a:lvl2pPr marL="742950" indent="-285750" eaLnBrk="1" hangingPunct="1">
        <a:buChar char="–"/>
        <a:defRPr sz="2800"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eaLnBrk="1" hangingPunct="1">
        <a:buChar char="•"/>
        <a:defRPr sz="2400"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eaLnBrk="1" hangingPunct="1">
        <a:buChar char="–"/>
        <a:defRPr sz="2000"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eaLnBrk="1" hangingPunct="1">
        <a:buChar char="»"/>
        <a:defRPr sz="1800"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ec.gov/search-filing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winona.az1.qualtrics.com/jfe/form/SV_cLOf1HLErf9vfZI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94577"/>
            <a:ext cx="8153400" cy="1306223"/>
          </a:xfrm>
        </p:spPr>
        <p:txBody>
          <a:bodyPr>
            <a:normAutofit/>
          </a:bodyPr>
          <a:lstStyle/>
          <a:p>
            <a:r>
              <a:rPr lang="en-US" dirty="0"/>
              <a:t>Topic 6: AI and Financial Statements</a:t>
            </a:r>
          </a:p>
          <a:p>
            <a:endParaRPr lang="en-US" sz="2400" dirty="0"/>
          </a:p>
          <a:p>
            <a:r>
              <a:rPr lang="en-US" sz="2400" dirty="0"/>
              <a:t>Larry Schrenk, Instructor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 450 - Finance and Artificial Intelligence</a:t>
            </a:r>
          </a:p>
        </p:txBody>
      </p:sp>
    </p:spTree>
    <p:extLst>
      <p:ext uri="{BB962C8B-B14F-4D97-AF65-F5344CB8AC3E}">
        <p14:creationId xmlns:p14="http://schemas.microsoft.com/office/powerpoint/2010/main" val="3760586671"/>
      </p:ext>
    </p:extLst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C23B4A-1C20-590F-8A2E-6C2D5DCDBDE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 lnSpcReduction="10000"/>
          </a:bodyPr>
          <a:lstStyle/>
          <a:p>
            <a:pPr marL="742950" indent="-742950">
              <a:lnSpc>
                <a:spcPct val="16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Accounting Principles</a:t>
            </a:r>
          </a:p>
          <a:p>
            <a:pPr marL="742950" indent="-742950">
              <a:lnSpc>
                <a:spcPct val="16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Types of Financial Reports</a:t>
            </a:r>
          </a:p>
          <a:p>
            <a:pPr marL="742950" indent="-742950">
              <a:lnSpc>
                <a:spcPct val="16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The Financial Statements</a:t>
            </a:r>
          </a:p>
          <a:p>
            <a:pPr marL="742950" indent="-742950">
              <a:lnSpc>
                <a:spcPct val="16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AI and Data Analysis</a:t>
            </a:r>
          </a:p>
          <a:p>
            <a:pPr marL="742950" indent="-742950">
              <a:lnSpc>
                <a:spcPct val="16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Hands-On Friday: Hermes </a:t>
            </a:r>
            <a:r>
              <a:rPr lang="en-US"/>
              <a:t>Agent 2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B7EE01-8F96-F343-E44F-91D7E28A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911203781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8F12-D441-9669-0C91-F493D1610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F956A0-CCF9-A7A0-0605-726638B7F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63040"/>
            <a:ext cx="4937760" cy="420624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>
                <a:latin typeface="Arial"/>
              </a:rPr>
              <a:t>The point is </a:t>
            </a:r>
            <a:r>
              <a:rPr sz="2400" i="1">
                <a:latin typeface="Arial"/>
              </a:rPr>
              <a:t>divergence</a:t>
            </a:r>
            <a:r>
              <a:rPr sz="2400">
                <a:latin typeface="Arial"/>
              </a:rPr>
              <a:t>, not answers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>
                <a:latin typeface="Arial"/>
              </a:rPr>
              <a:t>Ask for quantity, deliberately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“Give me 30,” not “Give me three”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>
                <a:latin typeface="Arial"/>
              </a:rPr>
              <a:t>The first run is rarely the best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>
                <a:latin typeface="Arial"/>
              </a:rPr>
              <a:t>Escape the </a:t>
            </a:r>
            <a:r>
              <a:rPr sz="2400" i="1">
                <a:latin typeface="Arial"/>
              </a:rPr>
              <a:t>median trap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“Be unconventional”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“Avoid the obvious”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“Include ideas you suspect are wrong”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>
                <a:latin typeface="Arial"/>
              </a:rPr>
              <a:t>Iterate: develop the survivors; do not restart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741620-FC36-6D7C-6694-2E61AE88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AI Demo: AI as a Brainstorming Partner 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0" y="1600200"/>
            <a:ext cx="3017520" cy="11887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Diverge</a:t>
            </a:r>
          </a:p>
          <a:p>
            <a:pPr algn="ctr"/>
            <a:r>
              <a:rPr sz="1400">
                <a:solidFill>
                  <a:srgbClr val="1F497D"/>
                </a:solidFill>
                <a:latin typeface="Arial"/>
              </a:rPr>
              <a:t>AI generates 30+ options</a:t>
            </a:r>
          </a:p>
        </p:txBody>
      </p:sp>
      <p:sp>
        <p:nvSpPr>
          <p:cNvPr id="5" name="Down Arrow 4"/>
          <p:cNvSpPr/>
          <p:nvPr/>
        </p:nvSpPr>
        <p:spPr>
          <a:xfrm>
            <a:off x="6967728" y="2880360"/>
            <a:ext cx="411480" cy="457200"/>
          </a:xfrm>
          <a:prstGeom prst="down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669280" y="3429000"/>
            <a:ext cx="3017520" cy="118872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Converge</a:t>
            </a:r>
          </a:p>
          <a:p>
            <a:pPr algn="ctr"/>
            <a:r>
              <a:rPr sz="1400">
                <a:solidFill>
                  <a:srgbClr val="1F497D"/>
                </a:solidFill>
                <a:latin typeface="Arial"/>
              </a:rPr>
              <a:t>You pick, test, and refine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4754880"/>
            <a:ext cx="3017520" cy="7315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>
              <a:spcBef>
                <a:spcPts val="400"/>
              </a:spcBef>
            </a:pPr>
            <a:r>
              <a:rPr sz="1300">
                <a:solidFill>
                  <a:srgbClr val="595959"/>
                </a:solidFill>
                <a:latin typeface="Arial"/>
              </a:rPr>
              <a:t>AI supplies volume. Judgment stays with you.</a:t>
            </a:r>
          </a:p>
        </p:txBody>
      </p:sp>
    </p:spTree>
    <p:extLst>
      <p:ext uri="{BB962C8B-B14F-4D97-AF65-F5344CB8AC3E}">
        <p14:creationId xmlns:p14="http://schemas.microsoft.com/office/powerpoint/2010/main" val="1971250892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3457F-C45B-DF5E-A018-CF240859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904C13-728F-6DAE-5412-C23B3318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AI Demo: AI as a Brainstorming Partner II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08760"/>
            <a:ext cx="4023360" cy="19659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t">
            <a:noAutofit/>
          </a:bodyPr>
          <a:lstStyle/>
          <a:p>
            <a:pPr algn="l"/>
            <a:r>
              <a:rPr sz="1800" b="1">
                <a:solidFill>
                  <a:srgbClr val="1F497D"/>
                </a:solidFill>
                <a:latin typeface="Arial"/>
              </a:rPr>
              <a:t>Costco: the hidden risks</a:t>
            </a:r>
          </a:p>
          <a:p>
            <a:pPr algn="l"/>
            <a:r>
              <a:rPr sz="1500">
                <a:solidFill>
                  <a:srgbClr val="262626"/>
                </a:solidFill>
                <a:latin typeface="Arial"/>
              </a:rPr>
              <a:t>“Generate 30 risk factors that could derail a long position in Costco. Include obvious risks, but also at least five that a typical sell-side analyst would not list. Do not group them or comment on likelihood. I just want the raw list.”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508760"/>
            <a:ext cx="4023360" cy="19659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t">
            <a:noAutofit/>
          </a:bodyPr>
          <a:lstStyle/>
          <a:p>
            <a:pPr algn="l"/>
            <a:r>
              <a:rPr sz="1800" b="1">
                <a:solidFill>
                  <a:srgbClr val="1F497D"/>
                </a:solidFill>
                <a:latin typeface="Arial"/>
              </a:rPr>
              <a:t>Nvidia: stress the bull case</a:t>
            </a:r>
          </a:p>
          <a:p>
            <a:pPr algn="l"/>
            <a:r>
              <a:rPr sz="1500">
                <a:solidFill>
                  <a:srgbClr val="262626"/>
                </a:solidFill>
                <a:latin typeface="Arial"/>
              </a:rPr>
              <a:t>“Below is my bull case for Nvidia. Generate 20 counter-arguments. Avoid the obvious ones (multiple compression, slowing AI capex, AMD). I want ideas that would make a thoughtful bull pause.”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11880"/>
            <a:ext cx="4023360" cy="19659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t">
            <a:noAutofit/>
          </a:bodyPr>
          <a:lstStyle/>
          <a:p>
            <a:pPr algn="l"/>
            <a:r>
              <a:rPr sz="1800" b="1">
                <a:solidFill>
                  <a:srgbClr val="1F497D"/>
                </a:solidFill>
                <a:latin typeface="Arial"/>
              </a:rPr>
              <a:t>Microsoft: think like a short-seller</a:t>
            </a:r>
          </a:p>
          <a:p>
            <a:pPr algn="l"/>
            <a:r>
              <a:rPr sz="1500">
                <a:solidFill>
                  <a:srgbClr val="262626"/>
                </a:solidFill>
                <a:latin typeface="Arial"/>
              </a:rPr>
              <a:t>“Generate 15 earnings call questions for Microsoft, but only ones a short-seller would ask. Be specific and somewhat aggressive.”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3440" y="3611880"/>
            <a:ext cx="4023360" cy="19659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t">
            <a:noAutofit/>
          </a:bodyPr>
          <a:lstStyle/>
          <a:p>
            <a:pPr algn="l"/>
            <a:r>
              <a:rPr sz="1800" b="1">
                <a:solidFill>
                  <a:srgbClr val="1F497D"/>
                </a:solidFill>
                <a:latin typeface="Arial"/>
              </a:rPr>
              <a:t>Tesla: read the footnote</a:t>
            </a:r>
          </a:p>
          <a:p>
            <a:pPr algn="l"/>
            <a:r>
              <a:rPr sz="1500">
                <a:solidFill>
                  <a:srgbClr val="262626"/>
                </a:solidFill>
                <a:latin typeface="Arial"/>
              </a:rPr>
              <a:t>“Below is a paragraph from Tesla’s most recent 10-Q revenue recognition footnote. Generate 10 interpretations of what management might be signaling, ranked from most charitable to most suspicious.”</a:t>
            </a:r>
          </a:p>
        </p:txBody>
      </p:sp>
    </p:spTree>
    <p:extLst>
      <p:ext uri="{BB962C8B-B14F-4D97-AF65-F5344CB8AC3E}">
        <p14:creationId xmlns:p14="http://schemas.microsoft.com/office/powerpoint/2010/main" val="2700814448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166CA-02B5-309F-FCA7-017AABAEA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EC7AE9-28F3-5A58-BD67-B88C68D10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3606800"/>
            <a:ext cx="8382000" cy="1470025"/>
          </a:xfrm>
        </p:spPr>
        <p:txBody>
          <a:bodyPr>
            <a:normAutofit/>
          </a:bodyPr>
          <a:lstStyle/>
          <a:p>
            <a:r>
              <a:rPr lang="en-US" dirty="0"/>
              <a:t>1. Accounting Principles</a:t>
            </a:r>
          </a:p>
        </p:txBody>
      </p:sp>
    </p:spTree>
    <p:extLst>
      <p:ext uri="{BB962C8B-B14F-4D97-AF65-F5344CB8AC3E}">
        <p14:creationId xmlns:p14="http://schemas.microsoft.com/office/powerpoint/2010/main" val="4266337328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Generally Accepted Accounting Principles (GAAP)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320"/>
            <a:ext cx="8229600" cy="352044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 b="1">
                <a:latin typeface="Arial"/>
              </a:rPr>
              <a:t>GAAP:</a:t>
            </a:r>
            <a:r>
              <a:rPr sz="2000">
                <a:latin typeface="Arial"/>
              </a:rPr>
              <a:t> the rules U.S. companies follow when reporting to outside users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Set by the </a:t>
            </a:r>
            <a:r>
              <a:rPr sz="2000" b="1">
                <a:latin typeface="Arial"/>
              </a:rPr>
              <a:t>FASB</a:t>
            </a:r>
            <a:r>
              <a:rPr sz="2000">
                <a:latin typeface="Arial"/>
              </a:rPr>
              <a:t>; recognized by the SEC for public companies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Since 2009, one authoritative source: the </a:t>
            </a:r>
            <a:r>
              <a:rPr sz="2000" b="1">
                <a:latin typeface="Arial"/>
              </a:rPr>
              <a:t>FASB Accounting Standards Codification (ASC)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700">
                <a:latin typeface="Arial"/>
              </a:rPr>
              <a:t>Organized by topic: ASC 606 Revenue, ASC 842 Leases, ASC 326 Credit Losses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700">
                <a:latin typeface="Arial"/>
              </a:rPr>
              <a:t>Changed through Accounting Standards Updates (ASUs)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Required for SEC registrants; lenders often require it for private firms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498348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GAAP is not a law of nature. It is a set of choices, and choices can be managed.</a:t>
            </a:r>
          </a:p>
        </p:txBody>
      </p:sp>
    </p:spTree>
    <p:extLst>
      <p:ext uri="{BB962C8B-B14F-4D97-AF65-F5344CB8AC3E}">
        <p14:creationId xmlns:p14="http://schemas.microsoft.com/office/powerpoint/2010/main" val="118847960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The Conceptual Framework (Completed 2024)</a:t>
            </a:r>
          </a:p>
        </p:txBody>
      </p:sp>
      <p:sp>
        <p:nvSpPr>
          <p:cNvPr id="5123" name="TextBox 5122"/>
          <p:cNvSpPr txBox="1"/>
          <p:nvPr/>
        </p:nvSpPr>
        <p:spPr>
          <a:xfrm>
            <a:off x="457200" y="1417320"/>
            <a:ext cx="8229600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>
              <a:spcBef>
                <a:spcPts val="400"/>
              </a:spcBef>
            </a:pPr>
            <a:r>
              <a:rPr sz="1300">
                <a:solidFill>
                  <a:srgbClr val="595959"/>
                </a:solidFill>
                <a:latin typeface="Arial"/>
              </a:rPr>
              <a:t>FASB Concepts Statement No. 8 now replaces the older, separately numbered SFACs. It guides the FASB; it is not GAAP itself.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2514600" y="1920240"/>
            <a:ext cx="4114800" cy="82296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262626"/>
                </a:solidFill>
                <a:latin typeface="Arial"/>
              </a:rPr>
              <a:t>Objective of Financial Reporting</a:t>
            </a:r>
            <a:r>
              <a:rPr sz="1600">
                <a:solidFill>
                  <a:srgbClr val="262626"/>
                </a:solidFill>
                <a:latin typeface="Arial"/>
              </a:rPr>
              <a:t> (Ch. 1)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Useful information for investors and lenders</a:t>
            </a:r>
          </a:p>
        </p:txBody>
      </p:sp>
      <p:sp>
        <p:nvSpPr>
          <p:cNvPr id="5125" name="Rounded Rectangle 5124"/>
          <p:cNvSpPr/>
          <p:nvPr/>
        </p:nvSpPr>
        <p:spPr>
          <a:xfrm>
            <a:off x="548640" y="2926080"/>
            <a:ext cx="3749039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262626"/>
                </a:solidFill>
                <a:latin typeface="Arial"/>
              </a:rPr>
              <a:t>Qualitative Characteristics</a:t>
            </a:r>
            <a:r>
              <a:rPr sz="1600">
                <a:solidFill>
                  <a:srgbClr val="262626"/>
                </a:solidFill>
                <a:latin typeface="Arial"/>
              </a:rPr>
              <a:t> (Ch. 3)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Relevance and faithful representation</a:t>
            </a:r>
          </a:p>
        </p:txBody>
      </p:sp>
      <p:sp>
        <p:nvSpPr>
          <p:cNvPr id="5126" name="Rounded Rectangle 5125"/>
          <p:cNvSpPr/>
          <p:nvPr/>
        </p:nvSpPr>
        <p:spPr>
          <a:xfrm>
            <a:off x="4846320" y="2926080"/>
            <a:ext cx="3749039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262626"/>
                </a:solidFill>
                <a:latin typeface="Arial"/>
              </a:rPr>
              <a:t>Elements</a:t>
            </a:r>
            <a:r>
              <a:rPr sz="1600">
                <a:solidFill>
                  <a:srgbClr val="262626"/>
                </a:solidFill>
                <a:latin typeface="Arial"/>
              </a:rPr>
              <a:t> (Ch. 4)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Assets, liabilities, equity, revenues, expenses</a:t>
            </a:r>
          </a:p>
        </p:txBody>
      </p:sp>
      <p:sp>
        <p:nvSpPr>
          <p:cNvPr id="5127" name="Rounded Rectangle 5126"/>
          <p:cNvSpPr/>
          <p:nvPr/>
        </p:nvSpPr>
        <p:spPr>
          <a:xfrm>
            <a:off x="548640" y="3931920"/>
            <a:ext cx="1874519" cy="9144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400" b="1">
                <a:solidFill>
                  <a:srgbClr val="262626"/>
                </a:solidFill>
                <a:latin typeface="Arial"/>
              </a:rPr>
              <a:t>Recognition and Derecognition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Ch. 5</a:t>
            </a:r>
          </a:p>
        </p:txBody>
      </p:sp>
      <p:sp>
        <p:nvSpPr>
          <p:cNvPr id="5128" name="Rounded Rectangle 5127"/>
          <p:cNvSpPr/>
          <p:nvPr/>
        </p:nvSpPr>
        <p:spPr>
          <a:xfrm>
            <a:off x="2583180" y="3931920"/>
            <a:ext cx="1874519" cy="9144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400" b="1">
                <a:solidFill>
                  <a:srgbClr val="262626"/>
                </a:solidFill>
                <a:latin typeface="Arial"/>
              </a:rPr>
              <a:t>Measurement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Ch. 6 (2024)</a:t>
            </a:r>
          </a:p>
        </p:txBody>
      </p:sp>
      <p:sp>
        <p:nvSpPr>
          <p:cNvPr id="5129" name="Rounded Rectangle 5128"/>
          <p:cNvSpPr/>
          <p:nvPr/>
        </p:nvSpPr>
        <p:spPr>
          <a:xfrm>
            <a:off x="4617720" y="3931920"/>
            <a:ext cx="1874519" cy="9144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400" b="1">
                <a:solidFill>
                  <a:srgbClr val="262626"/>
                </a:solidFill>
                <a:latin typeface="Arial"/>
              </a:rPr>
              <a:t>Presentation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Ch. 7</a:t>
            </a:r>
          </a:p>
        </p:txBody>
      </p:sp>
      <p:sp>
        <p:nvSpPr>
          <p:cNvPr id="5130" name="Rounded Rectangle 5129"/>
          <p:cNvSpPr/>
          <p:nvPr/>
        </p:nvSpPr>
        <p:spPr>
          <a:xfrm>
            <a:off x="6652260" y="3931920"/>
            <a:ext cx="1874519" cy="9144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400" b="1">
                <a:solidFill>
                  <a:srgbClr val="262626"/>
                </a:solidFill>
                <a:latin typeface="Arial"/>
              </a:rPr>
              <a:t>Notes to Financial Statements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Ch. 8</a:t>
            </a:r>
          </a:p>
        </p:txBody>
      </p:sp>
      <p:sp>
        <p:nvSpPr>
          <p:cNvPr id="5131" name="Rounded Rectangle 5130"/>
          <p:cNvSpPr/>
          <p:nvPr/>
        </p:nvSpPr>
        <p:spPr>
          <a:xfrm>
            <a:off x="457200" y="498348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4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400">
                <a:solidFill>
                  <a:srgbClr val="262626"/>
                </a:solidFill>
                <a:latin typeface="Arial"/>
              </a:rPr>
              <a:t>Chapter 6 describes two measurement systems: </a:t>
            </a:r>
            <a:r>
              <a:rPr sz="1400" i="1">
                <a:solidFill>
                  <a:srgbClr val="262626"/>
                </a:solidFill>
                <a:latin typeface="Arial"/>
              </a:rPr>
              <a:t>entry prices</a:t>
            </a:r>
            <a:r>
              <a:rPr sz="1400">
                <a:solidFill>
                  <a:srgbClr val="262626"/>
                </a:solidFill>
                <a:latin typeface="Arial"/>
              </a:rPr>
              <a:t> (what you paid) and </a:t>
            </a:r>
            <a:r>
              <a:rPr sz="1400" i="1">
                <a:solidFill>
                  <a:srgbClr val="262626"/>
                </a:solidFill>
                <a:latin typeface="Arial"/>
              </a:rPr>
              <a:t>exit prices</a:t>
            </a:r>
            <a:r>
              <a:rPr sz="1400">
                <a:solidFill>
                  <a:srgbClr val="262626"/>
                </a:solidFill>
                <a:latin typeface="Arial"/>
              </a:rPr>
              <a:t> (what you could sell for). Finance lives in exit prices.</a:t>
            </a:r>
          </a:p>
        </p:txBody>
      </p:sp>
    </p:spTree>
    <p:extLst>
      <p:ext uri="{BB962C8B-B14F-4D97-AF65-F5344CB8AC3E}">
        <p14:creationId xmlns:p14="http://schemas.microsoft.com/office/powerpoint/2010/main" val="19139176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1A424C-E283-482E-831A-889DE0B2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Two Types of Accounting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600200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Cash Accounting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Accrual Accounting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Recorded when…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Cash changes hands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The transaction is completed (earned or incurred)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Strength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Simple, objective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Matches revenue with the costs that produced it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Weakness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Lumpy, e.g., an annual tax payment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Relies on estimates and judgment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Who uses it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Many small businesses; households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Required by GAAP for public companies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93776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Accountants report accruals. Investors are paid in cash. This course lives in the gap between them.</a:t>
            </a:r>
          </a:p>
        </p:txBody>
      </p:sp>
    </p:spTree>
    <p:extLst>
      <p:ext uri="{BB962C8B-B14F-4D97-AF65-F5344CB8AC3E}">
        <p14:creationId xmlns:p14="http://schemas.microsoft.com/office/powerpoint/2010/main" val="233411339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Accrual Accounting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54480"/>
            <a:ext cx="8229600" cy="146304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sz="2900" b="1">
                <a:latin typeface="Arial"/>
              </a:rPr>
              <a:t>Principle:</a:t>
            </a:r>
            <a:r>
              <a:rPr sz="2900">
                <a:latin typeface="Arial"/>
              </a:rPr>
              <a:t> Revenues and expenses are recorded when they are </a:t>
            </a:r>
            <a:r>
              <a:rPr sz="2900" i="1">
                <a:latin typeface="Arial"/>
              </a:rPr>
              <a:t>earned or incurred</a:t>
            </a:r>
            <a:r>
              <a:rPr sz="2900">
                <a:latin typeface="Arial"/>
              </a:rPr>
              <a:t>, regardless of when cash is exchanged.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3200400"/>
            <a:ext cx="8229600" cy="457200"/>
          </a:xfrm>
          <a:prstGeom prst="roundRect">
            <a:avLst>
              <a:gd name="adj" fmla="val 8000"/>
            </a:avLst>
          </a:prstGeom>
          <a:noFill/>
          <a:ln>
            <a:noFill/>
          </a:ln>
          <a:effectLst/>
        </p:spPr>
        <p:txBody>
          <a:bodyPr wrap="square" lIns="0" tIns="36576" rIns="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Example:</a:t>
            </a:r>
            <a:r>
              <a:rPr sz="1600">
                <a:solidFill>
                  <a:srgbClr val="262626"/>
                </a:solidFill>
                <a:latin typeface="Arial"/>
              </a:rPr>
              <a:t> a software firm signs a $1.2 million, 12-month contract and is paid in full in January</a:t>
            </a:r>
          </a:p>
        </p:txBody>
      </p:sp>
      <p:sp>
        <p:nvSpPr>
          <p:cNvPr id="5125" name="Rounded Rectangle 5124"/>
          <p:cNvSpPr/>
          <p:nvPr/>
        </p:nvSpPr>
        <p:spPr>
          <a:xfrm>
            <a:off x="822960" y="3794760"/>
            <a:ext cx="3474720" cy="13258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800" b="1">
                <a:solidFill>
                  <a:srgbClr val="262626"/>
                </a:solidFill>
                <a:latin typeface="Arial"/>
              </a:rPr>
              <a:t>Cash view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$1.2 million in January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$0 in February through December</a:t>
            </a:r>
          </a:p>
        </p:txBody>
      </p:sp>
      <p:sp>
        <p:nvSpPr>
          <p:cNvPr id="5126" name="Rounded Rectangle 5125"/>
          <p:cNvSpPr/>
          <p:nvPr/>
        </p:nvSpPr>
        <p:spPr>
          <a:xfrm>
            <a:off x="4846320" y="3794760"/>
            <a:ext cx="3474720" cy="13258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800" b="1">
                <a:solidFill>
                  <a:srgbClr val="262626"/>
                </a:solidFill>
                <a:latin typeface="Arial"/>
              </a:rPr>
              <a:t>Accrual view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$100,000 of revenue per month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The rest waits as deferred revenue</a:t>
            </a:r>
          </a:p>
        </p:txBody>
      </p:sp>
      <p:sp>
        <p:nvSpPr>
          <p:cNvPr id="5127" name="Right Arrow 5126"/>
          <p:cNvSpPr/>
          <p:nvPr/>
        </p:nvSpPr>
        <p:spPr>
          <a:xfrm>
            <a:off x="4389120" y="4251960"/>
            <a:ext cx="365760" cy="41148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5582993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Accrual Accounting: Matching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63040"/>
            <a:ext cx="8229600" cy="32918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b="1" dirty="0">
                <a:latin typeface="Arial"/>
              </a:rPr>
              <a:t>Goal:</a:t>
            </a:r>
            <a:r>
              <a:rPr sz="2400" dirty="0">
                <a:latin typeface="Arial"/>
              </a:rPr>
              <a:t> measure performance by </a:t>
            </a:r>
            <a:r>
              <a:rPr sz="2400" i="1" dirty="0">
                <a:latin typeface="Arial"/>
              </a:rPr>
              <a:t>matching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b="1" dirty="0">
                <a:latin typeface="Arial"/>
              </a:rPr>
              <a:t>Matching principle:</a:t>
            </a:r>
            <a:r>
              <a:rPr sz="2400" dirty="0">
                <a:latin typeface="Arial"/>
              </a:rPr>
              <a:t> expenses are recognized in the same period as the revenues they help generate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Matched items appear on the same income statement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Result: earnings are smoother than cash flows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489204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Smoother is not the same as truer. Every match requires an estimate, and every estimate is a judgment call.</a:t>
            </a:r>
          </a:p>
        </p:txBody>
      </p:sp>
    </p:spTree>
    <p:extLst>
      <p:ext uri="{BB962C8B-B14F-4D97-AF65-F5344CB8AC3E}">
        <p14:creationId xmlns:p14="http://schemas.microsoft.com/office/powerpoint/2010/main" val="143416779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Accrual Accounting: Matching vs. TVM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63040"/>
            <a:ext cx="8229600" cy="109728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 b="1">
                <a:latin typeface="Arial"/>
              </a:rPr>
              <a:t>Conflict:</a:t>
            </a:r>
            <a:r>
              <a:rPr sz="2400">
                <a:latin typeface="Arial"/>
              </a:rPr>
              <a:t> matching vs. the time value of money (TVM)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400" b="1">
                <a:latin typeface="Arial"/>
              </a:rPr>
              <a:t>Example:</a:t>
            </a:r>
            <a:r>
              <a:rPr sz="2400">
                <a:latin typeface="Arial"/>
              </a:rPr>
              <a:t> $6,000 paid today for 3 years of insurance</a:t>
            </a:r>
          </a:p>
        </p:txBody>
      </p:sp>
      <p:graphicFrame>
        <p:nvGraphicFramePr>
          <p:cNvPr id="5124" name="Table 5123"/>
          <p:cNvGraphicFramePr>
            <a:graphicFrameLocks noGrp="1"/>
          </p:cNvGraphicFramePr>
          <p:nvPr/>
        </p:nvGraphicFramePr>
        <p:xfrm>
          <a:off x="1371600" y="2743200"/>
          <a:ext cx="64008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Year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Accounting (Expense)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Finance (Cash Out)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2626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$2,000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2626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$2,000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$0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2626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$2,000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$0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2626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62626"/>
                          </a:solidFill>
                          <a:latin typeface="Arial"/>
                        </a:rPr>
                        <a:t>$6,000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25" name="Rounded Rectangle 5124"/>
          <p:cNvSpPr/>
          <p:nvPr/>
        </p:nvSpPr>
        <p:spPr>
          <a:xfrm>
            <a:off x="457200" y="498348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Same total, different timing. Accounting spreads the cost; finance asks what the $6,000 is worth </a:t>
            </a:r>
            <a:r>
              <a:rPr sz="1600" i="1">
                <a:solidFill>
                  <a:srgbClr val="262626"/>
                </a:solidFill>
                <a:latin typeface="Arial"/>
              </a:rPr>
              <a:t>today</a:t>
            </a:r>
            <a:r>
              <a:rPr sz="1600">
                <a:solidFill>
                  <a:srgbClr val="262626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917437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Accrual Examples</a:t>
            </a:r>
          </a:p>
        </p:txBody>
      </p:sp>
      <p:graphicFrame>
        <p:nvGraphicFramePr>
          <p:cNvPr id="5123" name="Table 5122"/>
          <p:cNvGraphicFramePr>
            <a:graphicFrameLocks noGrp="1"/>
          </p:cNvGraphicFramePr>
          <p:nvPr/>
        </p:nvGraphicFramePr>
        <p:xfrm>
          <a:off x="457200" y="1554480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Account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Recognized now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Cash moves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Accounts receivable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Revenue (earned)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Later: customer has not paid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Accounts payable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Expense (incurred)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Later: we have not paid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Deferred (unearned) revenue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Not yet: still owed to customer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Already: customer paid upfront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62626"/>
                          </a:solidFill>
                          <a:latin typeface="Arial"/>
                        </a:rPr>
                        <a:t>Prepaid expense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Not yet: benefit still to come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62626"/>
                          </a:solidFill>
                          <a:latin typeface="Arial"/>
                        </a:rPr>
                        <a:t>Already: we paid upfront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24" name="Rounded Rectangle 5123"/>
          <p:cNvSpPr/>
          <p:nvPr/>
        </p:nvSpPr>
        <p:spPr>
          <a:xfrm>
            <a:off x="457200" y="4754880"/>
            <a:ext cx="8229600" cy="8686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Subscription businesses (software, streaming, memberships) carry large deferred revenue balances. For them, it is often a </a:t>
            </a:r>
            <a:r>
              <a:rPr sz="1600" i="1">
                <a:solidFill>
                  <a:srgbClr val="262626"/>
                </a:solidFill>
                <a:latin typeface="Arial"/>
              </a:rPr>
              <a:t>good</a:t>
            </a:r>
            <a:r>
              <a:rPr sz="1600">
                <a:solidFill>
                  <a:srgbClr val="262626"/>
                </a:solidFill>
                <a:latin typeface="Arial"/>
              </a:rPr>
              <a:t> sign: cash arrives before the work.</a:t>
            </a:r>
          </a:p>
        </p:txBody>
      </p:sp>
    </p:spTree>
    <p:extLst>
      <p:ext uri="{BB962C8B-B14F-4D97-AF65-F5344CB8AC3E}">
        <p14:creationId xmlns:p14="http://schemas.microsoft.com/office/powerpoint/2010/main" val="59098172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Issues in Accrual Accounting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320"/>
            <a:ext cx="8229600" cy="155448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1900" b="1">
                <a:latin typeface="Arial"/>
              </a:rPr>
              <a:t>Costs:</a:t>
            </a:r>
            <a:r>
              <a:rPr sz="1900">
                <a:latin typeface="Arial"/>
              </a:rPr>
              <a:t> some costs benefit many periods (depreciation, amortization, capitalized software)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1900" b="1">
                <a:latin typeface="Arial"/>
              </a:rPr>
              <a:t>Revenue:</a:t>
            </a:r>
            <a:r>
              <a:rPr sz="1900">
                <a:latin typeface="Arial"/>
              </a:rPr>
              <a:t> when is it </a:t>
            </a:r>
            <a:r>
              <a:rPr sz="1900" i="1">
                <a:latin typeface="Arial"/>
              </a:rPr>
              <a:t>earned</a:t>
            </a:r>
            <a:r>
              <a:rPr sz="1900">
                <a:latin typeface="Arial"/>
              </a:rPr>
              <a:t>? ASC 606 / IFRS 15 use one five-step model: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3063240"/>
            <a:ext cx="1517904" cy="14173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1</a:t>
            </a:r>
          </a:p>
          <a:p>
            <a:pPr algn="ctr"/>
            <a:r>
              <a:rPr sz="1400">
                <a:solidFill>
                  <a:srgbClr val="262626"/>
                </a:solidFill>
                <a:latin typeface="Arial"/>
              </a:rPr>
              <a:t>Identify the contract</a:t>
            </a:r>
          </a:p>
        </p:txBody>
      </p:sp>
      <p:sp>
        <p:nvSpPr>
          <p:cNvPr id="5125" name="Rounded Rectangle 5124"/>
          <p:cNvSpPr/>
          <p:nvPr/>
        </p:nvSpPr>
        <p:spPr>
          <a:xfrm>
            <a:off x="2121408" y="3063240"/>
            <a:ext cx="1517904" cy="141732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2</a:t>
            </a:r>
          </a:p>
          <a:p>
            <a:pPr algn="ctr"/>
            <a:r>
              <a:rPr sz="1400">
                <a:solidFill>
                  <a:srgbClr val="262626"/>
                </a:solidFill>
                <a:latin typeface="Arial"/>
              </a:rPr>
              <a:t>Identify performance obligations</a:t>
            </a:r>
          </a:p>
        </p:txBody>
      </p:sp>
      <p:sp>
        <p:nvSpPr>
          <p:cNvPr id="5126" name="Rounded Rectangle 5125"/>
          <p:cNvSpPr/>
          <p:nvPr/>
        </p:nvSpPr>
        <p:spPr>
          <a:xfrm>
            <a:off x="3785616" y="3063240"/>
            <a:ext cx="1517904" cy="14173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3</a:t>
            </a:r>
          </a:p>
          <a:p>
            <a:pPr algn="ctr"/>
            <a:r>
              <a:rPr sz="1400">
                <a:solidFill>
                  <a:srgbClr val="262626"/>
                </a:solidFill>
                <a:latin typeface="Arial"/>
              </a:rPr>
              <a:t>Determine the price</a:t>
            </a:r>
          </a:p>
        </p:txBody>
      </p:sp>
      <p:sp>
        <p:nvSpPr>
          <p:cNvPr id="5127" name="Rounded Rectangle 5126"/>
          <p:cNvSpPr/>
          <p:nvPr/>
        </p:nvSpPr>
        <p:spPr>
          <a:xfrm>
            <a:off x="5449824" y="3063240"/>
            <a:ext cx="1517904" cy="141732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4</a:t>
            </a:r>
          </a:p>
          <a:p>
            <a:pPr algn="ctr"/>
            <a:r>
              <a:rPr sz="1400">
                <a:solidFill>
                  <a:srgbClr val="262626"/>
                </a:solidFill>
                <a:latin typeface="Arial"/>
              </a:rPr>
              <a:t>Allocate the price</a:t>
            </a:r>
          </a:p>
        </p:txBody>
      </p:sp>
      <p:sp>
        <p:nvSpPr>
          <p:cNvPr id="5128" name="Rounded Rectangle 5127"/>
          <p:cNvSpPr/>
          <p:nvPr/>
        </p:nvSpPr>
        <p:spPr>
          <a:xfrm>
            <a:off x="7114032" y="3063240"/>
            <a:ext cx="1517904" cy="14173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5</a:t>
            </a:r>
          </a:p>
          <a:p>
            <a:pPr algn="ctr"/>
            <a:r>
              <a:rPr sz="1400">
                <a:solidFill>
                  <a:srgbClr val="262626"/>
                </a:solidFill>
                <a:latin typeface="Arial"/>
              </a:rPr>
              <a:t>Recognize when each obligation is satisfied</a:t>
            </a:r>
          </a:p>
        </p:txBody>
      </p:sp>
      <p:sp>
        <p:nvSpPr>
          <p:cNvPr id="5129" name="Rounded Rectangle 5128"/>
          <p:cNvSpPr/>
          <p:nvPr/>
        </p:nvSpPr>
        <p:spPr>
          <a:xfrm>
            <a:off x="457200" y="470916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Steps 2 and 4 (yellow) are where judgment lives. Read the revenue note before you trust the revenue line.</a:t>
            </a:r>
          </a:p>
        </p:txBody>
      </p:sp>
    </p:spTree>
    <p:extLst>
      <p:ext uri="{BB962C8B-B14F-4D97-AF65-F5344CB8AC3E}">
        <p14:creationId xmlns:p14="http://schemas.microsoft.com/office/powerpoint/2010/main" val="3096749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The Finance Perspective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63040"/>
            <a:ext cx="8229600" cy="33832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b="1" dirty="0">
                <a:latin typeface="Arial"/>
              </a:rPr>
              <a:t>Time value of money (TVM)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Receivables and payables are </a:t>
            </a:r>
            <a:r>
              <a:rPr sz="1900" i="1" dirty="0">
                <a:latin typeface="Arial"/>
              </a:rPr>
              <a:t>delayed</a:t>
            </a:r>
            <a:r>
              <a:rPr sz="1900" dirty="0">
                <a:latin typeface="Arial"/>
              </a:rPr>
              <a:t> cash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b="1" dirty="0">
                <a:latin typeface="Arial"/>
              </a:rPr>
              <a:t>Non-cash charges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Depreciation, amortization, goodwill impairment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b="1" dirty="0">
                <a:latin typeface="Arial"/>
              </a:rPr>
              <a:t>Stock-based compensation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No cash leaves the firm, but shareholders pay through dilution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493776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Finance asks two questions accounting does not: </a:t>
            </a:r>
            <a:r>
              <a:rPr sz="1600" i="1">
                <a:solidFill>
                  <a:srgbClr val="262626"/>
                </a:solidFill>
                <a:latin typeface="Arial"/>
              </a:rPr>
              <a:t>When</a:t>
            </a:r>
            <a:r>
              <a:rPr sz="1600">
                <a:solidFill>
                  <a:srgbClr val="262626"/>
                </a:solidFill>
                <a:latin typeface="Arial"/>
              </a:rPr>
              <a:t> does the cash arrive, and what is it worth </a:t>
            </a:r>
            <a:r>
              <a:rPr sz="1600" i="1">
                <a:solidFill>
                  <a:srgbClr val="262626"/>
                </a:solidFill>
                <a:latin typeface="Arial"/>
              </a:rPr>
              <a:t>today</a:t>
            </a:r>
            <a:r>
              <a:rPr sz="1600">
                <a:solidFill>
                  <a:srgbClr val="262626"/>
                </a:solidFill>
                <a:latin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531160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ECC8-456D-4338-59D0-C4DA9235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A6B3C4-38D0-956C-CE47-AA48F7634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3606800"/>
            <a:ext cx="8382000" cy="1470025"/>
          </a:xfrm>
        </p:spPr>
        <p:txBody>
          <a:bodyPr>
            <a:normAutofit/>
          </a:bodyPr>
          <a:lstStyle/>
          <a:p>
            <a:r>
              <a:rPr lang="en-US" dirty="0"/>
              <a:t>2. Types of Financial Reports</a:t>
            </a:r>
          </a:p>
        </p:txBody>
      </p:sp>
    </p:spTree>
    <p:extLst>
      <p:ext uri="{BB962C8B-B14F-4D97-AF65-F5344CB8AC3E}">
        <p14:creationId xmlns:p14="http://schemas.microsoft.com/office/powerpoint/2010/main" val="3628823689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72EB7F-E730-40FA-9CE8-A57A86F7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Report Types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600200"/>
            <a:ext cx="4023360" cy="1828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Shareholder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Annual report, proxy statement</a:t>
            </a:r>
          </a:p>
          <a:p>
            <a:pPr algn="ctr"/>
            <a:r>
              <a:rPr sz="1500">
                <a:solidFill>
                  <a:srgbClr val="595959"/>
                </a:solidFill>
                <a:latin typeface="Arial"/>
              </a:rPr>
              <a:t>Audience: owners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600200"/>
            <a:ext cx="4023360" cy="18288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Federal Government (SEC)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10-K, 10-Q, 8-K, and more</a:t>
            </a:r>
          </a:p>
          <a:p>
            <a:pPr algn="ctr"/>
            <a:r>
              <a:rPr sz="1500">
                <a:solidFill>
                  <a:srgbClr val="595959"/>
                </a:solidFill>
                <a:latin typeface="Arial"/>
              </a:rPr>
              <a:t>Audience: regulators and the public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11880"/>
            <a:ext cx="4023360" cy="18288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International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IFRS reports; Form 20-F for foreign filers</a:t>
            </a:r>
          </a:p>
          <a:p>
            <a:pPr algn="ctr"/>
            <a:r>
              <a:rPr sz="1500">
                <a:solidFill>
                  <a:srgbClr val="595959"/>
                </a:solidFill>
                <a:latin typeface="Arial"/>
              </a:rPr>
              <a:t>Audience: global investors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3440" y="3611880"/>
            <a:ext cx="4023360" cy="1828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b="1">
                <a:solidFill>
                  <a:srgbClr val="1F497D"/>
                </a:solidFill>
                <a:latin typeface="Arial"/>
              </a:rPr>
              <a:t>Internal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Budgets, forecasts, dashboards</a:t>
            </a:r>
          </a:p>
          <a:p>
            <a:pPr algn="ctr"/>
            <a:r>
              <a:rPr sz="1500">
                <a:solidFill>
                  <a:srgbClr val="595959"/>
                </a:solidFill>
                <a:latin typeface="Arial"/>
              </a:rPr>
              <a:t>Audience: managers only</a:t>
            </a:r>
          </a:p>
        </p:txBody>
      </p:sp>
    </p:spTree>
    <p:extLst>
      <p:ext uri="{BB962C8B-B14F-4D97-AF65-F5344CB8AC3E}">
        <p14:creationId xmlns:p14="http://schemas.microsoft.com/office/powerpoint/2010/main" val="1990218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F35427A-323B-455C-B152-14EBB182D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Annual Shareholder Report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29F6996-2426-40C0-8271-654FA5757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63040"/>
            <a:ext cx="8229600" cy="34747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Key sections: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Letter to shareholders (the marketing)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Management’s discussion and analysis (MD&amp;A)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Financial statements and notes (later)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Auditors’ report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Many large firms now simply wrap the 10-K in a glossy cover (a “10-K wrap”)</a:t>
            </a:r>
          </a:p>
        </p:txBody>
      </p:sp>
      <p:sp>
        <p:nvSpPr>
          <p:cNvPr id="5124" name="Rounded Rectangle 5123"/>
          <p:cNvSpPr/>
          <p:nvPr/>
        </p:nvSpPr>
        <p:spPr>
          <a:xfrm>
            <a:off x="457200" y="548640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Read the shareholder letter </a:t>
            </a:r>
            <a:r>
              <a:rPr sz="1600" i="1">
                <a:solidFill>
                  <a:srgbClr val="262626"/>
                </a:solidFill>
                <a:latin typeface="Arial"/>
              </a:rPr>
              <a:t>last</a:t>
            </a:r>
            <a:r>
              <a:rPr sz="1600">
                <a:solidFill>
                  <a:srgbClr val="262626"/>
                </a:solidFill>
                <a:latin typeface="Arial"/>
              </a:rPr>
              <a:t>. By then you will know which claims the numbers support.</a:t>
            </a:r>
          </a:p>
        </p:txBody>
      </p:sp>
    </p:spTree>
    <p:extLst>
      <p:ext uri="{BB962C8B-B14F-4D97-AF65-F5344CB8AC3E}">
        <p14:creationId xmlns:p14="http://schemas.microsoft.com/office/powerpoint/2010/main" val="43682874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E42175-75EA-4183-B786-CB56A93EA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63040"/>
            <a:ext cx="4023360" cy="32918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000" b="1" dirty="0">
                <a:latin typeface="Arial"/>
              </a:rPr>
              <a:t>The story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Results of operations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Liquidity and capital resources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Known trends and uncertainties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Segment performance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Critical accounting estimates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5D42F-50F4-4698-8C25-24E93BF91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3440" y="1463040"/>
            <a:ext cx="4023360" cy="32918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000" b="1" dirty="0">
                <a:latin typeface="Arial"/>
              </a:rPr>
              <a:t>The estimates to probe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Revenue recognition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Impairments of assets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Pensions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Stock-based compensation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Credit loss allowances (CECL)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Restructuring charges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A7E358-0F02-4226-9CE6-3F1C3666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Management’s Discussion and Analysis (MD&amp;A)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525780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MD&amp;A is management’s own narrative of the numbers. Test it against the notes: does the story match the evidence?</a:t>
            </a:r>
          </a:p>
        </p:txBody>
      </p:sp>
    </p:spTree>
    <p:extLst>
      <p:ext uri="{BB962C8B-B14F-4D97-AF65-F5344CB8AC3E}">
        <p14:creationId xmlns:p14="http://schemas.microsoft.com/office/powerpoint/2010/main" val="2995385058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29260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Glossy reports are built for spin; the 10-K is built for lawyers. Read the 10-K.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Bad news migrates to the notes and the risk factors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Watch “adjusted” metrics that exclude recurring costs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Read what </a:t>
            </a:r>
            <a:r>
              <a:rPr sz="2300" i="1" dirty="0">
                <a:latin typeface="Arial"/>
              </a:rPr>
              <a:t>changed</a:t>
            </a:r>
            <a:r>
              <a:rPr sz="2300" dirty="0">
                <a:latin typeface="Arial"/>
              </a:rPr>
              <a:t> from last year, not just what is there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Cautions: Read Like a Skeptic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572000"/>
            <a:ext cx="8229600" cy="86868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Red flag: </a:t>
            </a:r>
            <a:r>
              <a:rPr sz="1600">
                <a:solidFill>
                  <a:srgbClr val="262626"/>
                </a:solidFill>
                <a:latin typeface="Arial"/>
              </a:rPr>
              <a:t>auditor changes, late filings (Form NT 10-K), restatements, and material weaknesses in internal control.</a:t>
            </a:r>
          </a:p>
        </p:txBody>
      </p:sp>
    </p:spTree>
    <p:extLst>
      <p:ext uri="{BB962C8B-B14F-4D97-AF65-F5344CB8AC3E}">
        <p14:creationId xmlns:p14="http://schemas.microsoft.com/office/powerpoint/2010/main" val="1182624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A7E358-0F02-4226-9CE6-3F1C3666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Auditors’ Report: Four Possible Opinions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08760"/>
          <a:ext cx="82295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Opinion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Meaning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How common?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Unmodified (“clean”)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Statements are fairly presented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The vast majority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Qualified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Fair “except for” a specific issue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Rare for SEC filers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Adverse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Statements are materially misstated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Very rare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Disclaimer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Auditor cannot form an opinion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Very rare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675887"/>
            <a:ext cx="8229600" cy="6858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>
              <a:spcBef>
                <a:spcPts val="400"/>
              </a:spcBef>
            </a:pPr>
            <a:r>
              <a:rPr sz="1400">
                <a:solidFill>
                  <a:srgbClr val="262626"/>
                </a:solidFill>
                <a:latin typeface="Arial"/>
              </a:rPr>
              <a:t>Even a clean opinion can carry </a:t>
            </a:r>
            <a:r>
              <a:rPr sz="1400" b="1">
                <a:solidFill>
                  <a:srgbClr val="262626"/>
                </a:solidFill>
                <a:latin typeface="Arial"/>
              </a:rPr>
              <a:t>going concern</a:t>
            </a:r>
            <a:r>
              <a:rPr sz="1400">
                <a:solidFill>
                  <a:srgbClr val="262626"/>
                </a:solidFill>
                <a:latin typeface="Arial"/>
              </a:rPr>
              <a:t> doubt or </a:t>
            </a:r>
            <a:r>
              <a:rPr sz="1400" b="1">
                <a:solidFill>
                  <a:srgbClr val="262626"/>
                </a:solidFill>
                <a:latin typeface="Arial"/>
              </a:rPr>
              <a:t>Critical Audit Matters (CAMs)</a:t>
            </a:r>
            <a:r>
              <a:rPr sz="1400">
                <a:solidFill>
                  <a:srgbClr val="262626"/>
                </a:solidFill>
                <a:latin typeface="Arial"/>
              </a:rPr>
              <a:t>: the areas the auditor found hardest to judge.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4526280"/>
            <a:ext cx="8229600" cy="100584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500" b="1">
                <a:solidFill>
                  <a:srgbClr val="262626"/>
                </a:solidFill>
                <a:latin typeface="Arial"/>
              </a:rPr>
              <a:t>Case: </a:t>
            </a:r>
            <a:r>
              <a:rPr sz="1500">
                <a:solidFill>
                  <a:srgbClr val="262626"/>
                </a:solidFill>
                <a:latin typeface="Arial"/>
              </a:rPr>
              <a:t>Super Micro Computer (2024). Its auditor, EY, resigned in October 2024, stating it could no longer rely on management’s representations. The 10-K arrived months late.</a:t>
            </a:r>
          </a:p>
        </p:txBody>
      </p:sp>
    </p:spTree>
    <p:extLst>
      <p:ext uri="{BB962C8B-B14F-4D97-AF65-F5344CB8AC3E}">
        <p14:creationId xmlns:p14="http://schemas.microsoft.com/office/powerpoint/2010/main" val="3818013731"/>
      </p:ext>
    </p:extLst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Government Reports (SEC)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63040"/>
          <a:ext cx="8229600" cy="310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137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Form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What it is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Deadline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10-K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Annual report, audited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60-90 days after year-end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10-Q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Quarterly report, reviewed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40-45 days after quarter-end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8-K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Material event (current report)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4 business days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DEF 14A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Proxy: executive pay, board votes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Before annual meeting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Form 4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Insider buys and sells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2 business days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13F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Institutional holdings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45 days after quarter-end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75488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Sarbanes-Oxley (2002):</a:t>
            </a:r>
            <a:r>
              <a:rPr sz="1600">
                <a:solidFill>
                  <a:srgbClr val="262626"/>
                </a:solidFill>
                <a:latin typeface="Arial"/>
              </a:rPr>
              <a:t> CEO and CFO personally certify each filing (Sec. 302); auditors test internal controls (Sec. 404).</a:t>
            </a:r>
          </a:p>
        </p:txBody>
      </p:sp>
    </p:spTree>
    <p:extLst>
      <p:ext uri="{BB962C8B-B14F-4D97-AF65-F5344CB8AC3E}">
        <p14:creationId xmlns:p14="http://schemas.microsoft.com/office/powerpoint/2010/main" val="1626268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06545-E305-97D7-4C31-F424888E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B3224E-F74A-8B20-8941-918311EA3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1463040"/>
            <a:ext cx="3291840" cy="4206240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spcAft>
                <a:spcPts val="0"/>
              </a:spcAft>
            </a:pPr>
            <a:r>
              <a:rPr sz="1900">
                <a:latin typeface="Arial"/>
              </a:rPr>
              <a:t>Every public filing since the 1990s, free</a:t>
            </a:r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sz="1900">
                <a:latin typeface="Arial"/>
              </a:rPr>
              <a:t>Full-text search (2001 to present)</a:t>
            </a:r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sz="1900">
                <a:latin typeface="Arial"/>
              </a:rPr>
              <a:t>Financial data tagged in XBRL</a:t>
            </a:r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sz="1900">
                <a:latin typeface="Arial"/>
              </a:rPr>
              <a:t>Free APIs return data as JSON: ideal for AI and code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sz="1600">
                <a:latin typeface="Arial"/>
                <a:hlinkClick r:id="rId2"/>
              </a:rPr>
              <a:t>Open EDGAR search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AF7128-3446-A4D3-12C5-E689FB2CA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EDGAR (SEC)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39CBF-FA79-C650-BD59-C9BEEECF4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4480"/>
            <a:ext cx="4846320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99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329184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200">
                <a:latin typeface="Arial"/>
              </a:rPr>
              <a:t>Quarterly; </a:t>
            </a:r>
            <a:r>
              <a:rPr sz="2200" i="1">
                <a:latin typeface="Arial"/>
              </a:rPr>
              <a:t>reviewed</a:t>
            </a:r>
            <a:r>
              <a:rPr sz="2200">
                <a:latin typeface="Arial"/>
              </a:rPr>
              <a:t>, not audited; due 40-45 days after quarter-end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200">
                <a:latin typeface="Arial"/>
              </a:rPr>
              <a:t>Condensed big three statements, plus MD&amp;A, market risk, controls and procedures, legal proceedings, and risk factor updates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200" b="1">
                <a:latin typeface="Arial"/>
              </a:rPr>
              <a:t>New in 2026:</a:t>
            </a:r>
            <a:r>
              <a:rPr sz="2200">
                <a:latin typeface="Arial"/>
              </a:rPr>
              <a:t> SEC proposed optional </a:t>
            </a:r>
            <a:r>
              <a:rPr sz="2200" i="1">
                <a:latin typeface="Arial"/>
              </a:rPr>
              <a:t>semiannual</a:t>
            </a:r>
            <a:r>
              <a:rPr sz="2200">
                <a:latin typeface="Arial"/>
              </a:rPr>
              <a:t> reporting on a new Form 10-S (May 5, 2026)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800">
                <a:latin typeface="Arial"/>
              </a:rPr>
              <a:t>Comment period closed July 6, 2026; not yet final at this revision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800">
                <a:latin typeface="Arial"/>
              </a:rPr>
              <a:t>Quarterly reporting would remain the default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10-Q (and the Proposed 10-S)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84632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Discuss: </a:t>
            </a:r>
            <a:r>
              <a:rPr sz="1600">
                <a:solidFill>
                  <a:srgbClr val="262626"/>
                </a:solidFill>
                <a:latin typeface="Arial"/>
              </a:rPr>
              <a:t>Would you invest in a company that reports only twice a year? What happens to quarterly earnings models, and to AI tools built on them?</a:t>
            </a:r>
          </a:p>
        </p:txBody>
      </p:sp>
    </p:spTree>
    <p:extLst>
      <p:ext uri="{BB962C8B-B14F-4D97-AF65-F5344CB8AC3E}">
        <p14:creationId xmlns:p14="http://schemas.microsoft.com/office/powerpoint/2010/main" val="3797561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10-K: Where to Look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17320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Section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Why an investor cares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Business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What the firm actually does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1A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Risk Factors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What management fears (and legal cover)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1C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Cybersecurity (new, 2023)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How cyber risk is governed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Legal Proceedings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Lawsuits that could become liabilities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MD&amp;A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Management’s story of the numbers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7A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Market Risk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Exposure to rates, currencies, commodities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Financial Statements and Notes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The audited numbers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9A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Controls and Procedures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Any material weaknesses?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303520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>
              <a:spcBef>
                <a:spcPts val="400"/>
              </a:spcBef>
            </a:pPr>
            <a:r>
              <a:rPr sz="1200">
                <a:solidFill>
                  <a:srgbClr val="595959"/>
                </a:solidFill>
                <a:latin typeface="Arial"/>
              </a:rPr>
              <a:t>Part III (executive pay, ownership) is often incorporated by reference from the proxy statement.</a:t>
            </a:r>
          </a:p>
        </p:txBody>
      </p:sp>
    </p:spTree>
    <p:extLst>
      <p:ext uri="{BB962C8B-B14F-4D97-AF65-F5344CB8AC3E}">
        <p14:creationId xmlns:p14="http://schemas.microsoft.com/office/powerpoint/2010/main" val="2980170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54864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Filed within </a:t>
            </a:r>
            <a:r>
              <a:rPr sz="2000" b="1">
                <a:latin typeface="Arial"/>
              </a:rPr>
              <a:t>four business days</a:t>
            </a:r>
            <a:r>
              <a:rPr sz="2000">
                <a:latin typeface="Arial"/>
              </a:rPr>
              <a:t>. Selected items: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8-K: Material Events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2011680"/>
          <a:ext cx="8229600" cy="2743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885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Event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1.01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Entry into a material agreement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1.05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Material cybersecurity incident (since December 2023)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2.02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Results of operations: the earnings release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4.01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Change in auditor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4.02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Prior financial statements can no longer be relied on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5.02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Departure or appointment of directors and officers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892040"/>
            <a:ext cx="8229600" cy="73152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Watch: </a:t>
            </a:r>
            <a:r>
              <a:rPr sz="1600">
                <a:solidFill>
                  <a:srgbClr val="262626"/>
                </a:solidFill>
                <a:latin typeface="Arial"/>
              </a:rPr>
              <a:t>Item 4.02 (non-reliance) is the 8-K no CFO ever wants to file. It signals a restatement is coming.</a:t>
            </a:r>
          </a:p>
        </p:txBody>
      </p:sp>
    </p:spTree>
    <p:extLst>
      <p:ext uri="{BB962C8B-B14F-4D97-AF65-F5344CB8AC3E}">
        <p14:creationId xmlns:p14="http://schemas.microsoft.com/office/powerpoint/2010/main" val="907578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1828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1900" b="1">
                <a:latin typeface="Arial"/>
              </a:rPr>
              <a:t>IFRS</a:t>
            </a:r>
            <a:r>
              <a:rPr sz="1900">
                <a:latin typeface="Arial"/>
              </a:rPr>
              <a:t>, set by the </a:t>
            </a:r>
            <a:r>
              <a:rPr sz="1900" b="1">
                <a:latin typeface="Arial"/>
              </a:rPr>
              <a:t>IASB</a:t>
            </a:r>
            <a:r>
              <a:rPr sz="1900">
                <a:latin typeface="Arial"/>
              </a:rPr>
              <a:t>, is required in 140+ jurisdictions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1900">
                <a:latin typeface="Arial"/>
              </a:rPr>
              <a:t>Foreign SEC filers may use IFRS (Form 20-F) without a GAAP reconciliation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1900" b="1">
                <a:latin typeface="Arial"/>
              </a:rPr>
              <a:t>IFRS 18</a:t>
            </a:r>
            <a:r>
              <a:rPr sz="1900">
                <a:latin typeface="Arial"/>
              </a:rPr>
              <a:t> replaces IAS 1 on January 1, 2027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International Reports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3383280"/>
          <a:ext cx="822960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056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U.S. GAAP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IFRS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Standard setter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FASB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IASB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Style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More rules-based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More principles-based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LIFO inventory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Allowed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Prohibited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Development costs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Generally expensed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Capitalized when criteria are met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004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30175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600" dirty="0">
                <a:latin typeface="Arial"/>
              </a:rPr>
              <a:t>Proprietary: never published, no GAAP requirement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600" dirty="0">
                <a:latin typeface="Arial"/>
              </a:rPr>
              <a:t>Examples: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Budgets and forecasts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Inventory and cash reports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KPI dashboards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Internal Reports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75488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AI angle: </a:t>
            </a:r>
            <a:r>
              <a:rPr sz="1600">
                <a:solidFill>
                  <a:srgbClr val="262626"/>
                </a:solidFill>
                <a:latin typeface="Arial"/>
              </a:rPr>
              <a:t>Where AI is arriving first: drafting variance commentary, automating reconciliations, and speeding up the month-end close.</a:t>
            </a:r>
          </a:p>
        </p:txBody>
      </p:sp>
    </p:spTree>
    <p:extLst>
      <p:ext uri="{BB962C8B-B14F-4D97-AF65-F5344CB8AC3E}">
        <p14:creationId xmlns:p14="http://schemas.microsoft.com/office/powerpoint/2010/main" val="1516821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2B5414-4AAE-4D39-A7F6-AF843242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3429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1" dirty="0">
                <a:latin typeface="Arial"/>
              </a:rPr>
              <a:t>Objective:</a:t>
            </a:r>
            <a:r>
              <a:rPr sz="2200" dirty="0">
                <a:latin typeface="Arial"/>
              </a:rPr>
              <a:t> estimate a company’s future earnings and cash flows to value its securities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1" dirty="0">
                <a:latin typeface="Arial"/>
              </a:rPr>
              <a:t>Questions: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What is the company’s performance record?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What are the future expectations?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How much risk is in the capital structure?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What are expected returns?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What is the firm’s competitive position?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Example: Equity Investor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1000" y="5334000"/>
            <a:ext cx="8229600" cy="7772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Try it: </a:t>
            </a:r>
            <a:r>
              <a:rPr sz="1600">
                <a:solidFill>
                  <a:srgbClr val="262626"/>
                </a:solidFill>
                <a:latin typeface="Arial"/>
              </a:rPr>
              <a:t>ask an AI to answer each question from a 10-K, citing the Item or page. Then verify every number it gives you.</a:t>
            </a:r>
          </a:p>
        </p:txBody>
      </p:sp>
    </p:spTree>
    <p:extLst>
      <p:ext uri="{BB962C8B-B14F-4D97-AF65-F5344CB8AC3E}">
        <p14:creationId xmlns:p14="http://schemas.microsoft.com/office/powerpoint/2010/main" val="2334440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86FC0A-0466-4EC5-9E76-46D45F65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Tools and Techniques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63040"/>
          <a:ext cx="8229600" cy="4114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Technique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Question it answers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Where AI helps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Common-size statements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How is the business built?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Instant % conversions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Key financial ratios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Profitable? Liquid? Levered?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Batch calculations across peers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Trend analysis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Better or worse over time?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Multi-year pulls from XBRL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Structural analysis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Where do profits and cash come from?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Summarizing segment notes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Industry comparisons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How does it stack up?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Peer screening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Common sense and judgment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Does this make sense?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None. This part is yours.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227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B0A54-017F-73B3-0C47-505845A6F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9D4CCB-4DDD-00E9-8633-223D405A5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3606800"/>
            <a:ext cx="8382000" cy="1470025"/>
          </a:xfrm>
        </p:spPr>
        <p:txBody>
          <a:bodyPr>
            <a:normAutofit/>
          </a:bodyPr>
          <a:lstStyle/>
          <a:p>
            <a:r>
              <a:rPr lang="en-US" dirty="0"/>
              <a:t>3. The Financial Statements</a:t>
            </a:r>
          </a:p>
        </p:txBody>
      </p:sp>
    </p:spTree>
    <p:extLst>
      <p:ext uri="{BB962C8B-B14F-4D97-AF65-F5344CB8AC3E}">
        <p14:creationId xmlns:p14="http://schemas.microsoft.com/office/powerpoint/2010/main" val="2343636077"/>
      </p:ext>
    </p:extLst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6AB53B-F67F-4162-B095-6A7D25047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The Statements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54480"/>
            <a:ext cx="3566160" cy="8686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A. Income Statement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114800" y="1828800"/>
            <a:ext cx="365760" cy="32004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72000" y="1554480"/>
            <a:ext cx="4114800" cy="868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Did we make money?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578608"/>
            <a:ext cx="3566160" cy="8686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B. Balance Sheet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114800" y="2852928"/>
            <a:ext cx="365760" cy="32004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72000" y="2578608"/>
            <a:ext cx="4114800" cy="868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What do we own and owe?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602736"/>
            <a:ext cx="3566160" cy="8686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C. Statement of Cash Flows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14800" y="3877056"/>
            <a:ext cx="365760" cy="32004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572000" y="3602736"/>
            <a:ext cx="4114800" cy="868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Where did the cash come from and go?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626864"/>
            <a:ext cx="3566160" cy="8686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D. Other Statements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114800" y="4901184"/>
            <a:ext cx="365760" cy="32004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572000" y="4626864"/>
            <a:ext cx="4114800" cy="868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How did equity change? What is in the notes?</a:t>
            </a:r>
          </a:p>
        </p:txBody>
      </p:sp>
    </p:spTree>
    <p:extLst>
      <p:ext uri="{BB962C8B-B14F-4D97-AF65-F5344CB8AC3E}">
        <p14:creationId xmlns:p14="http://schemas.microsoft.com/office/powerpoint/2010/main" val="2487315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Stock versus Flow Statements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5448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600" b="1">
                <a:solidFill>
                  <a:srgbClr val="1F497D"/>
                </a:solidFill>
                <a:latin typeface="Arial"/>
              </a:rPr>
              <a:t>Stock = a photo</a:t>
            </a:r>
          </a:p>
          <a:p>
            <a:pPr algn="ctr"/>
            <a:endParaRPr sz="2600" b="1">
              <a:solidFill>
                <a:srgbClr val="1F497D"/>
              </a:solidFill>
              <a:latin typeface="Arial"/>
            </a:endParaRPr>
          </a:p>
          <a:p>
            <a:pPr algn="ctr"/>
            <a:r>
              <a:rPr sz="2000">
                <a:solidFill>
                  <a:srgbClr val="262626"/>
                </a:solidFill>
                <a:latin typeface="Arial"/>
              </a:rPr>
              <a:t>Value at </a:t>
            </a:r>
            <a:r>
              <a:rPr sz="2000" i="1">
                <a:solidFill>
                  <a:srgbClr val="262626"/>
                </a:solidFill>
                <a:latin typeface="Arial"/>
              </a:rPr>
              <a:t>one point</a:t>
            </a:r>
            <a:r>
              <a:rPr sz="2000">
                <a:solidFill>
                  <a:srgbClr val="262626"/>
                </a:solidFill>
                <a:latin typeface="Arial"/>
              </a:rPr>
              <a:t> in time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Time unit: one date</a:t>
            </a:r>
          </a:p>
          <a:p>
            <a:pPr algn="ctr"/>
            <a:endParaRPr sz="1800">
              <a:solidFill>
                <a:srgbClr val="262626"/>
              </a:solidFill>
              <a:latin typeface="Arial"/>
            </a:endParaRPr>
          </a:p>
          <a:p>
            <a:pPr algn="ctr"/>
            <a:r>
              <a:rPr sz="1600">
                <a:solidFill>
                  <a:srgbClr val="595959"/>
                </a:solidFill>
                <a:latin typeface="Arial"/>
              </a:rPr>
              <a:t>Example: volume of water in a lake on June 30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155448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600" b="1">
                <a:solidFill>
                  <a:srgbClr val="1F497D"/>
                </a:solidFill>
                <a:latin typeface="Arial"/>
              </a:rPr>
              <a:t>Flow = a video</a:t>
            </a:r>
          </a:p>
          <a:p>
            <a:pPr algn="ctr"/>
            <a:endParaRPr sz="2600" b="1">
              <a:solidFill>
                <a:srgbClr val="1F497D"/>
              </a:solidFill>
              <a:latin typeface="Arial"/>
            </a:endParaRPr>
          </a:p>
          <a:p>
            <a:pPr algn="ctr"/>
            <a:r>
              <a:rPr sz="2000">
                <a:solidFill>
                  <a:srgbClr val="262626"/>
                </a:solidFill>
                <a:latin typeface="Arial"/>
              </a:rPr>
              <a:t>Value </a:t>
            </a:r>
            <a:r>
              <a:rPr sz="2000" i="1">
                <a:solidFill>
                  <a:srgbClr val="262626"/>
                </a:solidFill>
                <a:latin typeface="Arial"/>
              </a:rPr>
              <a:t>over a period</a:t>
            </a:r>
            <a:r>
              <a:rPr sz="2000">
                <a:solidFill>
                  <a:srgbClr val="262626"/>
                </a:solidFill>
                <a:latin typeface="Arial"/>
              </a:rPr>
              <a:t> of time</a:t>
            </a:r>
          </a:p>
          <a:p>
            <a:pPr algn="ctr"/>
            <a:r>
              <a:rPr sz="1800">
                <a:solidFill>
                  <a:srgbClr val="262626"/>
                </a:solidFill>
                <a:latin typeface="Arial"/>
              </a:rPr>
              <a:t>Time unit: quarter or year</a:t>
            </a:r>
          </a:p>
          <a:p>
            <a:pPr algn="ctr"/>
            <a:endParaRPr sz="1800">
              <a:solidFill>
                <a:srgbClr val="262626"/>
              </a:solidFill>
              <a:latin typeface="Arial"/>
            </a:endParaRPr>
          </a:p>
          <a:p>
            <a:pPr algn="ctr"/>
            <a:r>
              <a:rPr sz="1600">
                <a:solidFill>
                  <a:srgbClr val="595959"/>
                </a:solidFill>
                <a:latin typeface="Arial"/>
              </a:rPr>
              <a:t>Example: water flowing into the lake from April to June</a:t>
            </a:r>
          </a:p>
        </p:txBody>
      </p:sp>
    </p:spTree>
    <p:extLst>
      <p:ext uri="{BB962C8B-B14F-4D97-AF65-F5344CB8AC3E}">
        <p14:creationId xmlns:p14="http://schemas.microsoft.com/office/powerpoint/2010/main" val="672581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Flow Statement</a:t>
            </a:r>
          </a:p>
          <a:p>
            <a:pPr marL="0" indent="0">
              <a:buNone/>
            </a:pPr>
            <a:r>
              <a:rPr lang="en-US" dirty="0"/>
              <a:t>Income Statement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Statement of Cash Flows 	</a:t>
            </a:r>
            <a:endParaRPr lang="en-US" i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4D37F4-4EA4-40C9-B6AB-A5D14EAD89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Stock Statement</a:t>
            </a:r>
          </a:p>
          <a:p>
            <a:pPr marL="0" indent="0">
              <a:buNone/>
            </a:pPr>
            <a:r>
              <a:rPr lang="en-US" dirty="0"/>
              <a:t>Balance Sheet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Statement of Shareholder Equity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Stock versus Flow</a:t>
            </a:r>
          </a:p>
        </p:txBody>
      </p:sp>
    </p:spTree>
    <p:extLst>
      <p:ext uri="{BB962C8B-B14F-4D97-AF65-F5344CB8AC3E}">
        <p14:creationId xmlns:p14="http://schemas.microsoft.com/office/powerpoint/2010/main" val="2986892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DEFE2708-C027-4133-8EF6-54D7387E2845}"/>
              </a:ext>
            </a:extLst>
          </p:cNvPr>
          <p:cNvSpPr/>
          <p:nvPr/>
        </p:nvSpPr>
        <p:spPr>
          <a:xfrm>
            <a:off x="4572000" y="3048000"/>
            <a:ext cx="3641521" cy="11430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Curved Down 18">
            <a:extLst>
              <a:ext uri="{FF2B5EF4-FFF2-40B4-BE49-F238E27FC236}">
                <a16:creationId xmlns:a16="http://schemas.microsoft.com/office/drawing/2014/main" id="{8DF30BC5-AEC6-4502-8683-3C0AA9B20D80}"/>
              </a:ext>
            </a:extLst>
          </p:cNvPr>
          <p:cNvSpPr/>
          <p:nvPr/>
        </p:nvSpPr>
        <p:spPr>
          <a:xfrm>
            <a:off x="816179" y="3063728"/>
            <a:ext cx="3641521" cy="11430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9852D4-5E26-4FC7-8B4A-DD53BB14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Stock/Flow Rhythm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7C5B1C-784A-49E2-8981-A71F15C61917}"/>
              </a:ext>
            </a:extLst>
          </p:cNvPr>
          <p:cNvSpPr/>
          <p:nvPr/>
        </p:nvSpPr>
        <p:spPr>
          <a:xfrm>
            <a:off x="2057401" y="2476501"/>
            <a:ext cx="1447800" cy="1295400"/>
          </a:xfrm>
          <a:prstGeom prst="roundRect">
            <a:avLst/>
          </a:prstGeom>
          <a:solidFill>
            <a:schemeClr val="bg1">
              <a:shade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B7D32-8520-4310-9A29-1FE5BB558694}"/>
              </a:ext>
            </a:extLst>
          </p:cNvPr>
          <p:cNvSpPr txBox="1"/>
          <p:nvPr/>
        </p:nvSpPr>
        <p:spPr>
          <a:xfrm>
            <a:off x="2062295" y="272483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502020202020204" pitchFamily="34" charset="0"/>
              </a:rPr>
              <a:t>Income Statement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267D5E-9323-44A2-8C7E-FEB3427D9CC5}"/>
              </a:ext>
            </a:extLst>
          </p:cNvPr>
          <p:cNvSpPr txBox="1"/>
          <p:nvPr/>
        </p:nvSpPr>
        <p:spPr>
          <a:xfrm>
            <a:off x="342900" y="457931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502020202020204" pitchFamily="34" charset="0"/>
              </a:rPr>
              <a:t>Balance Sheet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AC7FEC-B27B-4A3A-9DBB-9FF81D1BA20B}"/>
              </a:ext>
            </a:extLst>
          </p:cNvPr>
          <p:cNvSpPr/>
          <p:nvPr/>
        </p:nvSpPr>
        <p:spPr>
          <a:xfrm>
            <a:off x="5600700" y="2487686"/>
            <a:ext cx="1447800" cy="12954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9F5F2-38E2-4C85-AD6D-ECC76F951190}"/>
              </a:ext>
            </a:extLst>
          </p:cNvPr>
          <p:cNvSpPr txBox="1"/>
          <p:nvPr/>
        </p:nvSpPr>
        <p:spPr>
          <a:xfrm>
            <a:off x="5605594" y="2736020"/>
            <a:ext cx="1447800" cy="646331"/>
          </a:xfrm>
          <a:prstGeom prst="rect">
            <a:avLst/>
          </a:prstGeom>
          <a:solidFill>
            <a:schemeClr val="bg1">
              <a:shade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502020202020204" pitchFamily="34" charset="0"/>
              </a:rPr>
              <a:t>Income Statement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8E443C-C799-4DF2-A770-F70F688AC440}"/>
              </a:ext>
            </a:extLst>
          </p:cNvPr>
          <p:cNvSpPr/>
          <p:nvPr/>
        </p:nvSpPr>
        <p:spPr>
          <a:xfrm>
            <a:off x="342900" y="4229101"/>
            <a:ext cx="1447800" cy="12954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FF8387-9710-4F7E-BCFB-38A90A5239FF}"/>
              </a:ext>
            </a:extLst>
          </p:cNvPr>
          <p:cNvSpPr txBox="1"/>
          <p:nvPr/>
        </p:nvSpPr>
        <p:spPr>
          <a:xfrm>
            <a:off x="3848100" y="4584911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502020202020204" pitchFamily="34" charset="0"/>
              </a:rPr>
              <a:t>Balance Sheet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F48E53E-37C4-4A25-A1E4-052878874DCB}"/>
              </a:ext>
            </a:extLst>
          </p:cNvPr>
          <p:cNvSpPr/>
          <p:nvPr/>
        </p:nvSpPr>
        <p:spPr>
          <a:xfrm>
            <a:off x="3848100" y="4234694"/>
            <a:ext cx="1447800" cy="12954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2DF3E7-857F-4773-8C54-C1D6F263DE5F}"/>
              </a:ext>
            </a:extLst>
          </p:cNvPr>
          <p:cNvSpPr txBox="1"/>
          <p:nvPr/>
        </p:nvSpPr>
        <p:spPr>
          <a:xfrm>
            <a:off x="7353300" y="457931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502020202020204" pitchFamily="34" charset="0"/>
              </a:rPr>
              <a:t>Balance Sheet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4AF5705-8569-4E9E-B3DE-423CCFD48878}"/>
              </a:ext>
            </a:extLst>
          </p:cNvPr>
          <p:cNvSpPr/>
          <p:nvPr/>
        </p:nvSpPr>
        <p:spPr>
          <a:xfrm>
            <a:off x="7353300" y="4229101"/>
            <a:ext cx="1447800" cy="12954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7200" y="1554480"/>
            <a:ext cx="8229600" cy="5486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>
              <a:spcBef>
                <a:spcPts val="400"/>
              </a:spcBef>
            </a:pPr>
            <a:r>
              <a:rPr sz="1600">
                <a:solidFill>
                  <a:srgbClr val="595959"/>
                </a:solidFill>
                <a:latin typeface="Arial"/>
              </a:rPr>
              <a:t>Each income statement is the bridge between two balance sheets.</a:t>
            </a:r>
          </a:p>
        </p:txBody>
      </p:sp>
    </p:spTree>
    <p:extLst>
      <p:ext uri="{BB962C8B-B14F-4D97-AF65-F5344CB8AC3E}">
        <p14:creationId xmlns:p14="http://schemas.microsoft.com/office/powerpoint/2010/main" val="1665225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246888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300">
                <a:latin typeface="Arial"/>
              </a:rPr>
              <a:t>Most ratios assume </a:t>
            </a:r>
            <a:r>
              <a:rPr sz="2300" i="1">
                <a:latin typeface="Arial"/>
              </a:rPr>
              <a:t>annual</a:t>
            </a:r>
            <a:r>
              <a:rPr sz="2300">
                <a:latin typeface="Arial"/>
              </a:rPr>
              <a:t> data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300" b="1">
                <a:latin typeface="Arial"/>
              </a:rPr>
              <a:t>Annualizing:</a:t>
            </a:r>
            <a:r>
              <a:rPr sz="2300">
                <a:latin typeface="Arial"/>
              </a:rPr>
              <a:t> the annual equivalent of non-annual data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Quarterly × 4, semiannual × 2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Better: </a:t>
            </a:r>
            <a:r>
              <a:rPr sz="1900" b="1">
                <a:latin typeface="Arial"/>
              </a:rPr>
              <a:t>trailing twelve months (TTM)</a:t>
            </a:r>
            <a:r>
              <a:rPr sz="1900">
                <a:latin typeface="Arial"/>
              </a:rPr>
              <a:t>, the sum of the last four quarters, avoids seasonality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Annualization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3931920"/>
            <a:ext cx="3931920" cy="9144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262626"/>
                </a:solidFill>
                <a:latin typeface="Arial"/>
              </a:rPr>
              <a:t>Q2 net income: $5M</a:t>
            </a:r>
            <a:r>
              <a:rPr sz="1600">
                <a:solidFill>
                  <a:srgbClr val="262626"/>
                </a:solidFill>
                <a:latin typeface="Arial"/>
              </a:rPr>
              <a:t> (flow)</a:t>
            </a:r>
          </a:p>
          <a:p>
            <a:pPr algn="ctr"/>
            <a:r>
              <a:rPr sz="1600">
                <a:solidFill>
                  <a:srgbClr val="262626"/>
                </a:solidFill>
                <a:latin typeface="Arial"/>
              </a:rPr>
              <a:t>Annualized: $20M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3931920"/>
            <a:ext cx="3931920" cy="91440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262626"/>
                </a:solidFill>
                <a:latin typeface="Arial"/>
              </a:rPr>
              <a:t>Q2 total assets: $100M</a:t>
            </a:r>
            <a:r>
              <a:rPr sz="1600">
                <a:solidFill>
                  <a:srgbClr val="262626"/>
                </a:solidFill>
                <a:latin typeface="Arial"/>
              </a:rPr>
              <a:t> (stock)</a:t>
            </a:r>
          </a:p>
          <a:p>
            <a:pPr algn="ctr"/>
            <a:r>
              <a:rPr sz="1600">
                <a:solidFill>
                  <a:srgbClr val="262626"/>
                </a:solidFill>
                <a:latin typeface="Arial"/>
              </a:rPr>
              <a:t>Annualized: still $100M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4983480"/>
            <a:ext cx="8229600" cy="59436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WARNING: </a:t>
            </a:r>
            <a:r>
              <a:rPr sz="1600">
                <a:solidFill>
                  <a:srgbClr val="262626"/>
                </a:solidFill>
                <a:latin typeface="Arial"/>
              </a:rPr>
              <a:t>Only annualize </a:t>
            </a:r>
            <a:r>
              <a:rPr sz="1600" b="1">
                <a:solidFill>
                  <a:srgbClr val="262626"/>
                </a:solidFill>
                <a:latin typeface="Arial"/>
              </a:rPr>
              <a:t>flow</a:t>
            </a:r>
            <a:r>
              <a:rPr sz="1600">
                <a:solidFill>
                  <a:srgbClr val="262626"/>
                </a:solidFill>
                <a:latin typeface="Arial"/>
              </a:rPr>
              <a:t> statements!</a:t>
            </a:r>
          </a:p>
        </p:txBody>
      </p:sp>
    </p:spTree>
    <p:extLst>
      <p:ext uri="{BB962C8B-B14F-4D97-AF65-F5344CB8AC3E}">
        <p14:creationId xmlns:p14="http://schemas.microsoft.com/office/powerpoint/2010/main" val="4265720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65F414-B6D1-41BC-AD3B-741BEFEF9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3.A Income Statement</a:t>
            </a:r>
          </a:p>
        </p:txBody>
      </p:sp>
    </p:spTree>
    <p:extLst>
      <p:ext uri="{BB962C8B-B14F-4D97-AF65-F5344CB8AC3E}">
        <p14:creationId xmlns:p14="http://schemas.microsoft.com/office/powerpoint/2010/main" val="3753727163"/>
      </p:ext>
    </p:extLst>
  </p:cSld>
  <p:clrMapOvr>
    <a:masterClrMapping/>
  </p:clrMapOvr>
  <p:transition spd="med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40233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800" dirty="0">
                <a:latin typeface="Arial"/>
              </a:rPr>
              <a:t>Also called the profit and loss statement (P&amp;L)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800" dirty="0">
                <a:latin typeface="Arial"/>
              </a:rPr>
              <a:t>Measures financial performance </a:t>
            </a:r>
            <a:r>
              <a:rPr sz="2800" i="1" dirty="0">
                <a:latin typeface="Arial"/>
              </a:rPr>
              <a:t>over a specific period of time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800" dirty="0">
                <a:latin typeface="Arial"/>
              </a:rPr>
              <a:t>Accounting definition of income: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800" b="1" dirty="0">
                <a:latin typeface="Arial"/>
              </a:rPr>
              <a:t>Income = Revenue – Cost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800" dirty="0">
                <a:latin typeface="Arial"/>
              </a:rPr>
              <a:t>Organized in ‘levels’ of earnings (next slide)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Income Statement</a:t>
            </a:r>
          </a:p>
        </p:txBody>
      </p:sp>
    </p:spTree>
    <p:extLst>
      <p:ext uri="{BB962C8B-B14F-4D97-AF65-F5344CB8AC3E}">
        <p14:creationId xmlns:p14="http://schemas.microsoft.com/office/powerpoint/2010/main" val="487502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228600" y="1600200"/>
            <a:ext cx="47244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/>
              <a:t>Sales</a:t>
            </a:r>
          </a:p>
          <a:p>
            <a:pPr>
              <a:buNone/>
            </a:pPr>
            <a:r>
              <a:rPr lang="en-US" sz="2400" u="sng" dirty="0"/>
              <a:t>– COGS	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Gross Profits</a:t>
            </a:r>
          </a:p>
          <a:p>
            <a:pPr>
              <a:buNone/>
            </a:pPr>
            <a:r>
              <a:rPr lang="en-US" sz="2400" u="sng" dirty="0"/>
              <a:t>– Operating Expenses	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Operating Income</a:t>
            </a:r>
          </a:p>
          <a:p>
            <a:pPr>
              <a:buNone/>
            </a:pPr>
            <a:r>
              <a:rPr lang="en-US" sz="2400" u="sng" dirty="0"/>
              <a:t>– Other Income/Other Expenses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EBIT</a:t>
            </a:r>
          </a:p>
          <a:p>
            <a:pPr>
              <a:buNone/>
            </a:pPr>
            <a:r>
              <a:rPr lang="en-US" sz="2400" u="sng" dirty="0"/>
              <a:t>– Interest		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EBT</a:t>
            </a:r>
          </a:p>
          <a:p>
            <a:pPr>
              <a:buNone/>
            </a:pPr>
            <a:r>
              <a:rPr lang="en-US" sz="2400" u="sng" dirty="0"/>
              <a:t>– Taxes		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Net Income</a:t>
            </a:r>
          </a:p>
          <a:p>
            <a:pPr>
              <a:buNone/>
            </a:pPr>
            <a:r>
              <a:rPr lang="en-US" sz="2400" u="sng" dirty="0"/>
              <a:t>– Dividends		</a:t>
            </a:r>
          </a:p>
          <a:p>
            <a:pPr>
              <a:buNone/>
            </a:pPr>
            <a:r>
              <a:rPr lang="en-US" sz="2400" b="1" dirty="0">
                <a:solidFill>
                  <a:srgbClr val="00B0F0"/>
                </a:solidFill>
              </a:rPr>
              <a:t>Additions to Retained Earnings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105400" y="1600200"/>
            <a:ext cx="4038600" cy="4648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/>
              <a:t>Earnings…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From Unit Production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From Total Production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After All Income/Expenses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After Financing Included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After Taxes Included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Retained by the Firm</a:t>
            </a:r>
            <a:r>
              <a:rPr lang="en-US" sz="2400" dirty="0">
                <a:latin typeface="Arial"/>
                <a:cs typeface="Arial"/>
              </a:rPr>
              <a:t>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Income Statement Organization</a:t>
            </a:r>
          </a:p>
        </p:txBody>
      </p:sp>
    </p:spTree>
    <p:extLst>
      <p:ext uri="{BB962C8B-B14F-4D97-AF65-F5344CB8AC3E}">
        <p14:creationId xmlns:p14="http://schemas.microsoft.com/office/powerpoint/2010/main" val="238058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4206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600" b="1" dirty="0">
                <a:latin typeface="Arial"/>
              </a:rPr>
              <a:t>A. GAAP accrual principle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Matches revenue with expenses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Not real cash flows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600" b="1" dirty="0">
                <a:latin typeface="Arial"/>
              </a:rPr>
              <a:t>B. Non-cash items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Depreciation and amortization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Deferred taxes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Stock-based compensation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Impairments (goodwill, intangibles)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Income Statement Issues</a:t>
            </a:r>
          </a:p>
        </p:txBody>
      </p:sp>
    </p:spTree>
    <p:extLst>
      <p:ext uri="{BB962C8B-B14F-4D97-AF65-F5344CB8AC3E}">
        <p14:creationId xmlns:p14="http://schemas.microsoft.com/office/powerpoint/2010/main" val="853336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400" b="1">
                <a:latin typeface="Arial"/>
              </a:rPr>
              <a:t>Coming Soon: A New Look for the Income Statement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63040"/>
          <a:ext cx="8229600" cy="33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Change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What it does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Effective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626"/>
                          </a:solidFill>
                          <a:latin typeface="Arial"/>
                        </a:rPr>
                        <a:t>IFRS 18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New operating, investing, and financing categories; required subtotals such as operating profit; management-defined performance measures disclosed and reconciled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Jan. 1, 2027 (IFRS reporters)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626"/>
                          </a:solidFill>
                          <a:latin typeface="Arial"/>
                        </a:rPr>
                        <a:t>ASU 2024-03 (DISE)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Breaks key expense lines into inventory purchases, employee pay, depreciation, and intangible amortization in the notes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Annual periods beginning after Dec. 15, 2026 (U.S. public companies)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626"/>
                          </a:solidFill>
                          <a:latin typeface="Arial"/>
                        </a:rPr>
                        <a:t>ASU 2023-09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Standardized tax rate reconciliation; income taxes paid by jurisdiction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62626"/>
                          </a:solidFill>
                          <a:latin typeface="Arial"/>
                        </a:rPr>
                        <a:t>Annual periods beginning after Dec. 15, 2024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5029200"/>
            <a:ext cx="8229600" cy="64008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The financial statements in your first job will look different from the ones in your textbook.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173736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Most large companies also report ‘adjusted’ EPS or EBITDA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SEC rules: reconcile to GAAP, and give GAAP equal or greater prominence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Ask one question: </a:t>
            </a:r>
            <a:r>
              <a:rPr sz="2000" i="1">
                <a:latin typeface="Arial"/>
              </a:rPr>
              <a:t>is the excluded cost really one-time?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GAAP vs. ‘Adjusted’: Non-GAAP Earnings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3291840"/>
            <a:ext cx="1517904" cy="105156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GAAP net income</a:t>
            </a:r>
          </a:p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$100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39696" y="3291840"/>
            <a:ext cx="1517904" cy="10515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300" b="1">
                <a:solidFill>
                  <a:srgbClr val="1F497D"/>
                </a:solidFill>
                <a:latin typeface="Arial"/>
              </a:rPr>
              <a:t>+ Stock comp.</a:t>
            </a:r>
          </a:p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$30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22191" y="3291840"/>
            <a:ext cx="1517904" cy="10515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300" b="1">
                <a:solidFill>
                  <a:srgbClr val="1F497D"/>
                </a:solidFill>
                <a:latin typeface="Arial"/>
              </a:rPr>
              <a:t>+ Amortization</a:t>
            </a:r>
          </a:p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$15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04688" y="3291840"/>
            <a:ext cx="1517904" cy="10515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300" b="1">
                <a:solidFill>
                  <a:srgbClr val="1F497D"/>
                </a:solidFill>
                <a:latin typeface="Arial"/>
              </a:rPr>
              <a:t>+ Restructuring</a:t>
            </a:r>
          </a:p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$10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87184" y="3291840"/>
            <a:ext cx="1517904" cy="105156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= Adjusted</a:t>
            </a:r>
          </a:p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$155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389120"/>
            <a:ext cx="8229600" cy="3200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>
              <a:spcBef>
                <a:spcPts val="400"/>
              </a:spcBef>
            </a:pPr>
            <a:r>
              <a:rPr sz="1100">
                <a:solidFill>
                  <a:srgbClr val="595959"/>
                </a:solidFill>
                <a:latin typeface="Arial"/>
              </a:rPr>
              <a:t>Hypothetical company, $ millions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800600"/>
            <a:ext cx="8229600" cy="77724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Red flag: </a:t>
            </a:r>
            <a:r>
              <a:rPr sz="1600">
                <a:solidFill>
                  <a:srgbClr val="262626"/>
                </a:solidFill>
                <a:latin typeface="Arial"/>
              </a:rPr>
              <a:t>restructuring charges that appear every single year are not one-time. They are a cost of doing business.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65F414-B6D1-41BC-AD3B-741BEFEF9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/>
          <a:lstStyle/>
          <a:p>
            <a:r>
              <a:rPr lang="en-US" dirty="0"/>
              <a:t>3.B Balance Sheet</a:t>
            </a:r>
          </a:p>
        </p:txBody>
      </p:sp>
    </p:spTree>
    <p:extLst>
      <p:ext uri="{BB962C8B-B14F-4D97-AF65-F5344CB8AC3E}">
        <p14:creationId xmlns:p14="http://schemas.microsoft.com/office/powerpoint/2010/main" val="3433661985"/>
      </p:ext>
    </p:extLst>
  </p:cSld>
  <p:clrMapOvr>
    <a:masterClrMapping/>
  </p:clrMapOvr>
  <p:transition spd="med"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4389120" cy="384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Accounting value </a:t>
            </a:r>
            <a:r>
              <a:rPr sz="2400" i="1" dirty="0">
                <a:latin typeface="Arial"/>
              </a:rPr>
              <a:t>at a specific point in time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400" dirty="0">
                <a:latin typeface="Arial"/>
              </a:rPr>
              <a:t>Identity: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400" dirty="0">
                <a:latin typeface="Arial"/>
              </a:rPr>
              <a:t>Assets = Liabilities + Equity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400" dirty="0">
                <a:latin typeface="Arial"/>
              </a:rPr>
              <a:t>or better: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400" b="1" dirty="0">
                <a:latin typeface="Arial"/>
              </a:rPr>
              <a:t>Equity = Assets – Liabilities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Balance Sheet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20640" y="1737360"/>
            <a:ext cx="1737360" cy="32918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1F497D"/>
                </a:solidFill>
                <a:latin typeface="Arial"/>
              </a:rPr>
              <a:t>Assets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What the firm owns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0" y="1737360"/>
            <a:ext cx="1737360" cy="2011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800" b="1">
                <a:solidFill>
                  <a:srgbClr val="1F497D"/>
                </a:solidFill>
                <a:latin typeface="Arial"/>
              </a:rPr>
              <a:t>Liabilities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What it owes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49440" y="3840480"/>
            <a:ext cx="1737360" cy="118872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800" b="1">
                <a:solidFill>
                  <a:srgbClr val="1F497D"/>
                </a:solidFill>
                <a:latin typeface="Arial"/>
              </a:rPr>
              <a:t>Equity</a:t>
            </a:r>
          </a:p>
          <a:p>
            <a:pPr algn="ctr"/>
            <a:r>
              <a:rPr sz="1300">
                <a:solidFill>
                  <a:srgbClr val="262626"/>
                </a:solidFill>
                <a:latin typeface="Arial"/>
              </a:rPr>
              <a:t>The residual</a:t>
            </a:r>
          </a:p>
        </p:txBody>
      </p:sp>
    </p:spTree>
    <p:extLst>
      <p:ext uri="{BB962C8B-B14F-4D97-AF65-F5344CB8AC3E}">
        <p14:creationId xmlns:p14="http://schemas.microsoft.com/office/powerpoint/2010/main" val="2290080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u="sng" dirty="0"/>
              <a:t>Assets (LHS)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Firm Value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Allocation of Investments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Organized by ‘Receivable’ Liquidity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Assets Portfolio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u="sng" dirty="0"/>
              <a:t>Liabilities (RHS)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Claims on Firm Value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Allocation of Securities Issued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Organized by ‘Payable’ Liquidity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Claims Portfolio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Balance Sheet Analysis</a:t>
            </a:r>
          </a:p>
        </p:txBody>
      </p:sp>
    </p:spTree>
    <p:extLst>
      <p:ext uri="{BB962C8B-B14F-4D97-AF65-F5344CB8AC3E}">
        <p14:creationId xmlns:p14="http://schemas.microsoft.com/office/powerpoint/2010/main" val="154880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C503AD-5A5B-4F70-9188-8565DD655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3337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1" dirty="0">
                <a:latin typeface="Arial"/>
              </a:rPr>
              <a:t>Market value of equity</a:t>
            </a:r>
            <a:r>
              <a:rPr sz="2200" dirty="0">
                <a:latin typeface="Arial"/>
              </a:rPr>
              <a:t> (market capitalization) = price per share × shares outstanding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Market cap cannot be negative; </a:t>
            </a:r>
            <a:r>
              <a:rPr sz="2200" b="1" dirty="0">
                <a:latin typeface="Arial"/>
              </a:rPr>
              <a:t>book equity can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Heavy buybacks have pushed book equity below zero at firms such as McDonald’s, Starbucks, and AutoZone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Price-to-book often sits far above 1 when key assets (brands, software, talent) never appear on the balance sheet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CF67EF-6570-4098-93CF-CB23DAA4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Market Value versus Book Value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5181600"/>
            <a:ext cx="8229600" cy="7772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Class check: </a:t>
            </a:r>
            <a:r>
              <a:rPr sz="1600">
                <a:solidFill>
                  <a:srgbClr val="262626"/>
                </a:solidFill>
                <a:latin typeface="Arial"/>
              </a:rPr>
              <a:t>pull Nvidia’s latest book equity from EDGAR and its market cap from any quote site. What explains the gap?</a:t>
            </a:r>
          </a:p>
        </p:txBody>
      </p:sp>
    </p:spTree>
    <p:extLst>
      <p:ext uri="{BB962C8B-B14F-4D97-AF65-F5344CB8AC3E}">
        <p14:creationId xmlns:p14="http://schemas.microsoft.com/office/powerpoint/2010/main" val="1649169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164592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300" b="1" dirty="0">
                <a:latin typeface="Arial"/>
              </a:rPr>
              <a:t>Liquidity:</a:t>
            </a:r>
            <a:r>
              <a:rPr sz="2300" dirty="0">
                <a:latin typeface="Arial"/>
              </a:rPr>
              <a:t> how quickly an asset converts to cash </a:t>
            </a:r>
            <a:r>
              <a:rPr sz="2300" i="1" dirty="0">
                <a:latin typeface="Arial"/>
              </a:rPr>
              <a:t>without a significant loss in value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300" b="1" dirty="0">
                <a:latin typeface="Arial"/>
              </a:rPr>
              <a:t>Liquidity risk-return trade-off:</a:t>
            </a:r>
            <a:r>
              <a:rPr sz="2300" dirty="0">
                <a:latin typeface="Arial"/>
              </a:rPr>
              <a:t> liquid assets are safe but earn little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A. Accounting Liquidity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3429000"/>
            <a:ext cx="1463040" cy="7315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500" b="1">
                <a:solidFill>
                  <a:srgbClr val="262626"/>
                </a:solidFill>
                <a:latin typeface="Arial"/>
              </a:rPr>
              <a:t>Cash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39696" y="3429000"/>
            <a:ext cx="1463040" cy="7315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500" b="1">
                <a:solidFill>
                  <a:srgbClr val="262626"/>
                </a:solidFill>
                <a:latin typeface="Arial"/>
              </a:rPr>
              <a:t>Receivables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22191" y="3429000"/>
            <a:ext cx="1463040" cy="73152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500" b="1">
                <a:solidFill>
                  <a:srgbClr val="262626"/>
                </a:solidFill>
                <a:latin typeface="Arial"/>
              </a:rPr>
              <a:t>Inventory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04688" y="3429000"/>
            <a:ext cx="1463040" cy="73152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500" b="1">
                <a:solidFill>
                  <a:srgbClr val="262626"/>
                </a:solidFill>
                <a:latin typeface="Arial"/>
              </a:rPr>
              <a:t>PP&amp;E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7184" y="3429000"/>
            <a:ext cx="1463040" cy="73152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500" b="1">
                <a:solidFill>
                  <a:srgbClr val="262626"/>
                </a:solidFill>
                <a:latin typeface="Arial"/>
              </a:rPr>
              <a:t>Goodwill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57200" y="4343400"/>
            <a:ext cx="8229600" cy="320040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" y="4709160"/>
            <a:ext cx="411480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>
              <a:spcBef>
                <a:spcPts val="400"/>
              </a:spcBef>
            </a:pPr>
            <a:r>
              <a:rPr sz="1300">
                <a:solidFill>
                  <a:srgbClr val="595959"/>
                </a:solidFill>
                <a:latin typeface="Arial"/>
              </a:rPr>
              <a:t>More liquid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709160"/>
            <a:ext cx="411480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r">
              <a:spcBef>
                <a:spcPts val="400"/>
              </a:spcBef>
            </a:pPr>
            <a:r>
              <a:rPr sz="1300">
                <a:solidFill>
                  <a:srgbClr val="595959"/>
                </a:solidFill>
                <a:latin typeface="Arial"/>
              </a:rPr>
              <a:t>Less liquid</a:t>
            </a:r>
          </a:p>
        </p:txBody>
      </p:sp>
    </p:spTree>
    <p:extLst>
      <p:ext uri="{BB962C8B-B14F-4D97-AF65-F5344CB8AC3E}">
        <p14:creationId xmlns:p14="http://schemas.microsoft.com/office/powerpoint/2010/main" val="738433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4114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500" dirty="0">
                <a:latin typeface="Arial"/>
              </a:rPr>
              <a:t>Equity holders are </a:t>
            </a:r>
            <a:r>
              <a:rPr sz="2500" b="1" dirty="0">
                <a:latin typeface="Arial"/>
              </a:rPr>
              <a:t>residual claimants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Paid only after all creditors, in good times (solvent cash flows)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And in bankruptcy, under the absolute priority rule (APR)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500" dirty="0">
                <a:latin typeface="Arial"/>
              </a:rPr>
              <a:t>Two concerns for creditors: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Total amount of debt: debt-to-equity, debt-to-assets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Ability to service debt: interest coverage = EBIT ÷ interest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B. Debt versus Equity</a:t>
            </a:r>
          </a:p>
        </p:txBody>
      </p:sp>
    </p:spTree>
    <p:extLst>
      <p:ext uri="{BB962C8B-B14F-4D97-AF65-F5344CB8AC3E}">
        <p14:creationId xmlns:p14="http://schemas.microsoft.com/office/powerpoint/2010/main" val="40248101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3108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Market value versus historical cost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Most assets stay at cost, less depreciation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Some are marked to fair value (many securities, crypto assets since 2025)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300" dirty="0">
                <a:latin typeface="Arial"/>
              </a:rPr>
              <a:t>Non-real cash flows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Goodwill: tested for impairment, not amortized, by public companies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C. Value versus ‘Cost’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75488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Read it this way: </a:t>
            </a:r>
            <a:r>
              <a:rPr sz="1600">
                <a:solidFill>
                  <a:srgbClr val="262626"/>
                </a:solidFill>
                <a:latin typeface="Arial"/>
              </a:rPr>
              <a:t>a large goodwill impairment is management admitting it overpaid for an acquisition, often years after the fact.</a:t>
            </a:r>
          </a:p>
        </p:txBody>
      </p:sp>
    </p:spTree>
    <p:extLst>
      <p:ext uri="{BB962C8B-B14F-4D97-AF65-F5344CB8AC3E}">
        <p14:creationId xmlns:p14="http://schemas.microsoft.com/office/powerpoint/2010/main" val="24389205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400" b="1">
                <a:latin typeface="Arial"/>
              </a:rPr>
              <a:t>What’s on the Balance Sheet, and What’s Missing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08760"/>
            <a:ext cx="4023360" cy="34442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82880" tIns="36576" rIns="182880" bIns="36576" rtlCol="0" anchor="t">
            <a:noAutofit/>
          </a:bodyPr>
          <a:lstStyle/>
          <a:p>
            <a:pPr algn="l"/>
            <a:r>
              <a:rPr sz="2100" b="1" dirty="0">
                <a:solidFill>
                  <a:srgbClr val="1F497D"/>
                </a:solidFill>
                <a:latin typeface="Arial"/>
              </a:rPr>
              <a:t>Now on the balance sheet</a:t>
            </a:r>
          </a:p>
          <a:p>
            <a:pPr algn="l"/>
            <a:endParaRPr sz="2100" b="1" dirty="0">
              <a:solidFill>
                <a:srgbClr val="1F497D"/>
              </a:solidFill>
              <a:latin typeface="Arial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Leases</a:t>
            </a:r>
            <a:r>
              <a:rPr sz="1600" dirty="0">
                <a:solidFill>
                  <a:srgbClr val="262626"/>
                </a:solidFill>
                <a:latin typeface="Arial"/>
              </a:rPr>
              <a:t> (ASC 842, since 2019): right-of-use assets and lease liabilities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Expected credit losses</a:t>
            </a:r>
            <a:r>
              <a:rPr sz="1600" dirty="0">
                <a:solidFill>
                  <a:srgbClr val="262626"/>
                </a:solidFill>
                <a:latin typeface="Arial"/>
              </a:rPr>
              <a:t> (CECL, ASC 326)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Crypto assets</a:t>
            </a:r>
            <a:r>
              <a:rPr sz="1600" dirty="0">
                <a:solidFill>
                  <a:srgbClr val="262626"/>
                </a:solidFill>
                <a:latin typeface="Arial"/>
              </a:rPr>
              <a:t> at fair value (ASU 2023-08)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Acquired</a:t>
            </a:r>
            <a:r>
              <a:rPr sz="1600" dirty="0">
                <a:solidFill>
                  <a:srgbClr val="262626"/>
                </a:solidFill>
                <a:latin typeface="Arial"/>
              </a:rPr>
              <a:t> brands and customer lists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508760"/>
            <a:ext cx="3947160" cy="344424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82880" tIns="36576" rIns="182880" bIns="36576" rtlCol="0" anchor="t">
            <a:noAutofit/>
          </a:bodyPr>
          <a:lstStyle/>
          <a:p>
            <a:pPr algn="l"/>
            <a:r>
              <a:rPr sz="2100" b="1" dirty="0">
                <a:solidFill>
                  <a:srgbClr val="C0504D"/>
                </a:solidFill>
                <a:latin typeface="Arial"/>
              </a:rPr>
              <a:t>Still missing</a:t>
            </a:r>
          </a:p>
          <a:p>
            <a:pPr algn="l"/>
            <a:endParaRPr sz="2100" b="1" dirty="0">
              <a:solidFill>
                <a:srgbClr val="C0504D"/>
              </a:solidFill>
              <a:latin typeface="Arial"/>
            </a:endParaRP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Internally built</a:t>
            </a:r>
            <a:r>
              <a:rPr sz="1600" dirty="0">
                <a:solidFill>
                  <a:srgbClr val="262626"/>
                </a:solidFill>
                <a:latin typeface="Arial"/>
              </a:rPr>
              <a:t> brands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Technology created through R&amp;D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Customer relationships and data</a:t>
            </a:r>
          </a:p>
          <a:p>
            <a:pPr algn="l">
              <a:lnSpc>
                <a:spcPct val="150000"/>
              </a:lnSpc>
            </a:pPr>
            <a:r>
              <a:rPr sz="1600" dirty="0">
                <a:solidFill>
                  <a:srgbClr val="262626"/>
                </a:solidFill>
                <a:latin typeface="Arial"/>
              </a:rPr>
              <a:t>• Talent and culture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5105400"/>
            <a:ext cx="8229600" cy="7315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Buy a brand and it is an asset; build one and it is an expense. That asymmetry drives price-to-book ratios.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65F414-B6D1-41BC-AD3B-741BEFEF9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3.C Statement of Cash Flows</a:t>
            </a:r>
          </a:p>
        </p:txBody>
      </p:sp>
    </p:spTree>
    <p:extLst>
      <p:ext uri="{BB962C8B-B14F-4D97-AF65-F5344CB8AC3E}">
        <p14:creationId xmlns:p14="http://schemas.microsoft.com/office/powerpoint/2010/main" val="2284066603"/>
      </p:ext>
    </p:extLst>
  </p:cSld>
  <p:clrMapOvr>
    <a:masterClrMapping/>
  </p:clrMapOvr>
  <p:transition spd="med"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29260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500" dirty="0">
                <a:latin typeface="Arial"/>
              </a:rPr>
              <a:t>Measures the generation of cash </a:t>
            </a:r>
            <a:r>
              <a:rPr sz="2500" i="1" dirty="0">
                <a:latin typeface="Arial"/>
              </a:rPr>
              <a:t>over a specific period of time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500" dirty="0">
                <a:latin typeface="Arial"/>
              </a:rPr>
              <a:t>Real cash flows (almost)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Classification choices can shift cash between sections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Supplier finance programs and receivable sales can flatter operating cash flow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Statement of Cash Flows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4876800"/>
            <a:ext cx="6400800" cy="914400"/>
          </a:xfrm>
          <a:prstGeom prst="roundRect">
            <a:avLst>
              <a:gd name="adj" fmla="val 8000"/>
            </a:avLst>
          </a:prstGeom>
          <a:noFill/>
          <a:ln>
            <a:noFill/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400" dirty="0">
                <a:solidFill>
                  <a:srgbClr val="1F497D"/>
                </a:solidFill>
                <a:latin typeface="Arial"/>
              </a:rPr>
              <a:t>“Revenue is vanity, profit is sanity, cash is king.”</a:t>
            </a:r>
          </a:p>
        </p:txBody>
      </p:sp>
    </p:spTree>
    <p:extLst>
      <p:ext uri="{BB962C8B-B14F-4D97-AF65-F5344CB8AC3E}">
        <p14:creationId xmlns:p14="http://schemas.microsoft.com/office/powerpoint/2010/main" val="6655137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Cash Flow Organization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08760"/>
            <a:ext cx="2606040" cy="86868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Operating</a:t>
            </a:r>
          </a:p>
          <a:p>
            <a:pPr algn="ctr"/>
            <a:r>
              <a:rPr sz="1300">
                <a:solidFill>
                  <a:srgbClr val="FFFFFF"/>
                </a:solidFill>
                <a:latin typeface="Arial"/>
              </a:rPr>
              <a:t>Running the business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4688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Cash from customers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Paid to suppliers and staff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Interest and taxes (U.S. GAAP)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1508760"/>
            <a:ext cx="2606040" cy="86868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Investing</a:t>
            </a:r>
          </a:p>
          <a:p>
            <a:pPr algn="ctr"/>
            <a:r>
              <a:rPr sz="1300">
                <a:solidFill>
                  <a:srgbClr val="FFFFFF"/>
                </a:solidFill>
                <a:latin typeface="Arial"/>
              </a:rPr>
              <a:t>Long-term assets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24688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Capital expenditures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Acquisitions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Buying and selling securities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508760"/>
            <a:ext cx="2606040" cy="86868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Financing</a:t>
            </a:r>
          </a:p>
          <a:p>
            <a:pPr algn="ctr"/>
            <a:r>
              <a:rPr sz="1300">
                <a:solidFill>
                  <a:srgbClr val="FFFFFF"/>
                </a:solidFill>
                <a:latin typeface="Arial"/>
              </a:rPr>
              <a:t>Capital providers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24688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Borrowing and repaying debt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Issuing and buying back shares</a:t>
            </a:r>
          </a:p>
          <a:p>
            <a:pPr algn="l"/>
            <a:r>
              <a:rPr sz="1600">
                <a:solidFill>
                  <a:srgbClr val="262626"/>
                </a:solidFill>
                <a:latin typeface="Arial"/>
              </a:rPr>
              <a:t>• Dividends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61772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Pattern: </a:t>
            </a:r>
            <a:r>
              <a:rPr sz="1600">
                <a:solidFill>
                  <a:srgbClr val="262626"/>
                </a:solidFill>
                <a:latin typeface="Arial"/>
              </a:rPr>
              <a:t>Sources (+) and uses (–) of cash. A healthy mature firm: operating (+) funds investing (–) and financing (–).</a:t>
            </a:r>
          </a:p>
        </p:txBody>
      </p:sp>
    </p:spTree>
    <p:extLst>
      <p:ext uri="{BB962C8B-B14F-4D97-AF65-F5344CB8AC3E}">
        <p14:creationId xmlns:p14="http://schemas.microsoft.com/office/powerpoint/2010/main" val="12314316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108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Not defined by GAAP: always check each company’s definition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Cash available to pay debt, dividends, and buybacks, or to reinvest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Can be flattered by: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Stretching payables to suppliers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Selling receivables (factoring)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Supplier finance programs (now disclosed under ASU 2022-04)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Free Cash Flow: The Investor’s Favorite Number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100" b="1">
                <a:solidFill>
                  <a:srgbClr val="262626"/>
                </a:solidFill>
                <a:latin typeface="Arial"/>
              </a:rPr>
              <a:t>FCF = Cash from Operations – Capital Expenditures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65F414-B6D1-41BC-AD3B-741BEFEF9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3.D Other Statements</a:t>
            </a:r>
          </a:p>
        </p:txBody>
      </p:sp>
    </p:spTree>
    <p:extLst>
      <p:ext uri="{BB962C8B-B14F-4D97-AF65-F5344CB8AC3E}">
        <p14:creationId xmlns:p14="http://schemas.microsoft.com/office/powerpoint/2010/main" val="3287068881"/>
      </p:ext>
    </p:extLst>
  </p:cSld>
  <p:clrMapOvr>
    <a:masterClrMapping/>
  </p:clrMapOvr>
  <p:transition spd="med"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4206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Breaks stockholders’ equity into: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Contributed capital (par value plus paid-in capital)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Retained earnings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900" dirty="0">
                <a:latin typeface="Arial"/>
              </a:rPr>
              <a:t>Treasury stock (buybacks) and accumulated other comprehensive income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dirty="0">
                <a:latin typeface="Arial"/>
              </a:rPr>
              <a:t>Book equity is a weak measure of value, so financial managers use this statement infrequently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200" i="1" dirty="0">
                <a:latin typeface="Arial"/>
              </a:rPr>
              <a:t>But:</a:t>
            </a:r>
            <a:r>
              <a:rPr sz="2200" dirty="0">
                <a:latin typeface="Arial"/>
              </a:rPr>
              <a:t> it is where buybacks, dividends, and share issuance become visible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 dirty="0">
                <a:latin typeface="Arial"/>
              </a:rPr>
              <a:t>Statement of Stockholders’ Equity</a:t>
            </a:r>
          </a:p>
        </p:txBody>
      </p:sp>
    </p:spTree>
    <p:extLst>
      <p:ext uri="{BB962C8B-B14F-4D97-AF65-F5344CB8AC3E}">
        <p14:creationId xmlns:p14="http://schemas.microsoft.com/office/powerpoint/2010/main" val="26352135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63040"/>
            <a:ext cx="8229600" cy="329184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200">
                <a:latin typeface="Arial"/>
              </a:rPr>
              <a:t>Often longer than the statements themselves. They document: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Accounting policies and key assumptions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Segments and subsidiaries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Debt, leases, and repayment schedules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900">
                <a:latin typeface="Arial"/>
              </a:rPr>
              <a:t>Stock-based compensation, taxes, acquisitions, and risk management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200" b="1">
                <a:latin typeface="Arial"/>
              </a:rPr>
              <a:t>Getting more detailed:</a:t>
            </a:r>
            <a:r>
              <a:rPr sz="2200">
                <a:latin typeface="Arial"/>
              </a:rPr>
              <a:t> new segment expense (ASU 2023-07) and income tax (ASU 2023-09) disclosures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Notes to the Financial Statements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4892040"/>
            <a:ext cx="8229600" cy="73152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Takeaway: </a:t>
            </a:r>
            <a:r>
              <a:rPr sz="1600">
                <a:solidFill>
                  <a:srgbClr val="262626"/>
                </a:solidFill>
                <a:latin typeface="Arial"/>
              </a:rPr>
              <a:t>The notes are where the bodies are buried. They are also where AI saves you the most time.</a:t>
            </a:r>
          </a:p>
        </p:txBody>
      </p:sp>
    </p:spTree>
    <p:extLst>
      <p:ext uri="{BB962C8B-B14F-4D97-AF65-F5344CB8AC3E}">
        <p14:creationId xmlns:p14="http://schemas.microsoft.com/office/powerpoint/2010/main" val="8173569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13EB-757D-55DA-F9D3-2B056379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6EBB6E-41DD-29A0-D190-B6193886E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3606800"/>
            <a:ext cx="8382000" cy="1470025"/>
          </a:xfrm>
        </p:spPr>
        <p:txBody>
          <a:bodyPr>
            <a:normAutofit/>
          </a:bodyPr>
          <a:lstStyle/>
          <a:p>
            <a:r>
              <a:rPr lang="en-US" dirty="0"/>
              <a:t>4. AI and Data Analysis</a:t>
            </a:r>
          </a:p>
        </p:txBody>
      </p:sp>
    </p:spTree>
    <p:extLst>
      <p:ext uri="{BB962C8B-B14F-4D97-AF65-F5344CB8AC3E}">
        <p14:creationId xmlns:p14="http://schemas.microsoft.com/office/powerpoint/2010/main" val="2462701922"/>
      </p:ext>
    </p:extLst>
  </p:cSld>
  <p:clrMapOvr>
    <a:masterClrMapping/>
  </p:clrMapOvr>
  <p:transition spd="med"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F3BED-A4F7-88C9-4BF9-21300300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C5D32F-77EC-6B59-9202-9025304B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Where AI Fits in Financial Statement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54480"/>
            <a:ext cx="1417320" cy="114300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Retrieve</a:t>
            </a:r>
          </a:p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EDGAR, XBRL APIs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92808" y="1984248"/>
            <a:ext cx="237744" cy="292608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148840" y="1554480"/>
            <a:ext cx="1417320" cy="114300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Extract</a:t>
            </a:r>
          </a:p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Tables, notes, MD&amp;A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584448" y="1984248"/>
            <a:ext cx="237744" cy="292608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840480" y="1554480"/>
            <a:ext cx="1417320" cy="114300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Compute</a:t>
            </a:r>
          </a:p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Ratios in code, not in chat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276088" y="1984248"/>
            <a:ext cx="237744" cy="292608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532120" y="1554480"/>
            <a:ext cx="1417320" cy="1143000"/>
          </a:xfrm>
          <a:prstGeom prst="roundRect">
            <a:avLst>
              <a:gd name="adj" fmla="val 8000"/>
            </a:avLst>
          </a:prstGeom>
          <a:solidFill>
            <a:srgbClr val="1F497D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Interpret</a:t>
            </a:r>
          </a:p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Trends, peers, narrative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967728" y="1984248"/>
            <a:ext cx="237744" cy="292608"/>
          </a:xfrm>
          <a:prstGeom prst="rightArrow">
            <a:avLst/>
          </a:prstGeom>
          <a:solidFill>
            <a:srgbClr val="4F81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23760" y="1554480"/>
            <a:ext cx="1417320" cy="11430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1600" b="1">
                <a:solidFill>
                  <a:srgbClr val="1F497D"/>
                </a:solidFill>
                <a:latin typeface="Arial"/>
              </a:rPr>
              <a:t>Verify</a:t>
            </a:r>
          </a:p>
          <a:p>
            <a:pPr algn="ctr"/>
            <a:r>
              <a:rPr sz="1200">
                <a:solidFill>
                  <a:srgbClr val="262626"/>
                </a:solidFill>
                <a:latin typeface="Arial"/>
              </a:rPr>
              <a:t>Tie back to the filing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971800"/>
            <a:ext cx="4023360" cy="26060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82880" tIns="36576" rIns="182880" bIns="36576" rtlCol="0" anchor="t">
            <a:noAutofit/>
          </a:bodyPr>
          <a:lstStyle/>
          <a:p>
            <a:pPr algn="l"/>
            <a:r>
              <a:rPr sz="2100" b="1">
                <a:solidFill>
                  <a:srgbClr val="1F497D"/>
                </a:solidFill>
                <a:latin typeface="Arial"/>
              </a:rPr>
              <a:t>AI is strong at</a:t>
            </a:r>
          </a:p>
          <a:p>
            <a:pPr algn="l"/>
            <a:endParaRPr sz="2100" b="1">
              <a:solidFill>
                <a:srgbClr val="1F497D"/>
              </a:solidFill>
              <a:latin typeface="Arial"/>
            </a:endParaRP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Reading long documents fast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Summarizing notes and risk factors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Writing code to compute ratios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Comparing language across years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2971800"/>
            <a:ext cx="4023360" cy="2606040"/>
          </a:xfrm>
          <a:prstGeom prst="roundRect">
            <a:avLst>
              <a:gd name="adj" fmla="val 8000"/>
            </a:avLst>
          </a:prstGeom>
          <a:solidFill>
            <a:srgbClr val="F6E0DF"/>
          </a:solidFill>
          <a:ln w="15875">
            <a:solidFill>
              <a:srgbClr val="C0504D"/>
            </a:solidFill>
          </a:ln>
          <a:effectLst/>
        </p:spPr>
        <p:txBody>
          <a:bodyPr wrap="square" lIns="182880" tIns="36576" rIns="182880" bIns="36576" rtlCol="0" anchor="t">
            <a:noAutofit/>
          </a:bodyPr>
          <a:lstStyle/>
          <a:p>
            <a:pPr algn="l"/>
            <a:r>
              <a:rPr sz="2100" b="1">
                <a:solidFill>
                  <a:srgbClr val="C0504D"/>
                </a:solidFill>
                <a:latin typeface="Arial"/>
              </a:rPr>
              <a:t>AI is weak at</a:t>
            </a:r>
          </a:p>
          <a:p>
            <a:pPr algn="l"/>
            <a:endParaRPr sz="2100" b="1">
              <a:solidFill>
                <a:srgbClr val="C0504D"/>
              </a:solidFill>
              <a:latin typeface="Arial"/>
            </a:endParaRP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Arithmetic without tools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Units (thousands vs. millions)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Fiscal-year alignment</a:t>
            </a:r>
          </a:p>
          <a:p>
            <a:pPr algn="l"/>
            <a:r>
              <a:rPr sz="1800">
                <a:solidFill>
                  <a:srgbClr val="262626"/>
                </a:solidFill>
                <a:latin typeface="Arial"/>
              </a:rPr>
              <a:t>• Knowing what it does not know</a:t>
            </a:r>
          </a:p>
        </p:txBody>
      </p:sp>
    </p:spTree>
    <p:extLst>
      <p:ext uri="{BB962C8B-B14F-4D97-AF65-F5344CB8AC3E}">
        <p14:creationId xmlns:p14="http://schemas.microsoft.com/office/powerpoint/2010/main" val="2387456222"/>
      </p:ext>
    </p:extLst>
  </p:cSld>
  <p:clrMapOvr>
    <a:masterClrMapping/>
  </p:clrMapOvr>
  <p:transition spd="med"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F80EB-9A98-033A-9917-A9A7C6DE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627715-0638-3367-361E-81469FBBC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20"/>
            <a:ext cx="8229600" cy="219456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Every number in a 10-K or 10-Q statement is tagged in Inline XBRL (e.g., </a:t>
            </a:r>
            <a:r>
              <a:rPr sz="2000" i="1">
                <a:latin typeface="Arial"/>
              </a:rPr>
              <a:t>us-gaap:Revenues</a:t>
            </a:r>
            <a:r>
              <a:rPr sz="2000">
                <a:latin typeface="Arial"/>
              </a:rPr>
              <a:t>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The SEC’s free APIs (data.sec.gov) return those tags as JSON</a:t>
            </a: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sz="1800">
                <a:latin typeface="Arial"/>
              </a:rPr>
              <a:t>Exact values, units, and periods: no PDF scraping, no OCR errors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Prompt to try: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A912DE-AC91-1ED0-1E96-D08B80ABB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Start with Structured Data: XBRL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3611880"/>
            <a:ext cx="8229600" cy="96012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400">
                <a:solidFill>
                  <a:srgbClr val="262626"/>
                </a:solidFill>
                <a:latin typeface="Arial"/>
              </a:rPr>
              <a:t>“Write Python that pulls Costco’s Revenues and NetIncomeLoss from the SEC companyfacts API for the last five fiscal years and computes net margin. Include a User-Agent header, as the SEC requires.”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75488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Rule: </a:t>
            </a:r>
            <a:r>
              <a:rPr sz="1600">
                <a:solidFill>
                  <a:srgbClr val="262626"/>
                </a:solidFill>
                <a:latin typeface="Arial"/>
              </a:rPr>
              <a:t>let AI write the code; let the code do the math.</a:t>
            </a:r>
          </a:p>
        </p:txBody>
      </p:sp>
    </p:spTree>
    <p:extLst>
      <p:ext uri="{BB962C8B-B14F-4D97-AF65-F5344CB8AC3E}">
        <p14:creationId xmlns:p14="http://schemas.microsoft.com/office/powerpoint/2010/main" val="2726968974"/>
      </p:ext>
    </p:extLst>
  </p:cSld>
  <p:clrMapOvr>
    <a:masterClrMapping/>
  </p:clrMapOvr>
  <p:transition spd="med"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F5015-3B00-5636-8E85-101F48ACD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003E9E-CDD6-5FB0-3F15-0E17579A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Ratio Analysis and DuPont Decomposition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8229600" cy="82296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000" b="1">
                <a:solidFill>
                  <a:srgbClr val="262626"/>
                </a:solidFill>
                <a:latin typeface="Arial"/>
              </a:rPr>
              <a:t>ROE = Net Margin × Asset Turnover × Equity Multiplier</a:t>
            </a:r>
          </a:p>
          <a:p>
            <a:pPr algn="ctr"/>
            <a:r>
              <a:rPr sz="1500">
                <a:solidFill>
                  <a:srgbClr val="262626"/>
                </a:solidFill>
                <a:latin typeface="Arial"/>
              </a:rPr>
              <a:t>(NI ÷ Sales) × (Sales ÷ Assets) × (Assets ÷ Equity)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68880"/>
          <a:ext cx="82296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Family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Examples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Liquidity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Current ratio, quick ratio, cash ratio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Profitability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Gross, operating, and net margins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Efficiency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Asset turnover, days sales outstanding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62626"/>
                          </a:solidFill>
                          <a:latin typeface="Arial"/>
                        </a:rPr>
                        <a:t>Leverage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Debt-to-equity, interest coverage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57200" y="457200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600" b="1">
                <a:solidFill>
                  <a:srgbClr val="262626"/>
                </a:solidFill>
                <a:latin typeface="Arial"/>
              </a:rPr>
              <a:t>Trap: </a:t>
            </a:r>
            <a:r>
              <a:rPr sz="1600">
                <a:solidFill>
                  <a:srgbClr val="262626"/>
                </a:solidFill>
                <a:latin typeface="Arial"/>
              </a:rPr>
              <a:t>DuPont breaks when book equity is negative (recall McDonald’s and Starbucks). Would an AI notice, or just report a strange ROE?</a:t>
            </a:r>
          </a:p>
        </p:txBody>
      </p:sp>
    </p:spTree>
    <p:extLst>
      <p:ext uri="{BB962C8B-B14F-4D97-AF65-F5344CB8AC3E}">
        <p14:creationId xmlns:p14="http://schemas.microsoft.com/office/powerpoint/2010/main" val="3488782486"/>
      </p:ext>
    </p:extLst>
  </p:cSld>
  <p:clrMapOvr>
    <a:masterClrMapping/>
  </p:clrMapOvr>
  <p:transition spd="med"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9664-43C8-BC86-190B-0C3F337D0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39A331-5CE6-B6CC-1DCC-3410E4CE6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20"/>
            <a:ext cx="8229600" cy="201168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Compare </a:t>
            </a:r>
            <a:r>
              <a:rPr sz="2000" b="1">
                <a:latin typeface="Arial"/>
              </a:rPr>
              <a:t>CFO to net income</a:t>
            </a:r>
            <a:r>
              <a:rPr sz="2000">
                <a:latin typeface="Arial"/>
              </a:rPr>
              <a:t>: persistently below 1 means earnings are running ahead of cash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 b="1">
                <a:latin typeface="Arial"/>
              </a:rPr>
              <a:t>Accruals</a:t>
            </a:r>
            <a:r>
              <a:rPr sz="2000">
                <a:latin typeface="Arial"/>
              </a:rPr>
              <a:t> matter: high-accrual firms tend to have lower future returns (Sloan 1996)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sz="2000">
                <a:latin typeface="Arial"/>
              </a:rPr>
              <a:t>Track the </a:t>
            </a:r>
            <a:r>
              <a:rPr sz="2000" b="1">
                <a:latin typeface="Arial"/>
              </a:rPr>
              <a:t>cash conversion cycle</a:t>
            </a:r>
            <a:r>
              <a:rPr sz="2000">
                <a:latin typeface="Arial"/>
              </a:rPr>
              <a:t>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CA70A0-EB58-BA88-13A9-C07ADC97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Cash Flow Quality and Working Capital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3429000"/>
            <a:ext cx="6400800" cy="685800"/>
          </a:xfrm>
          <a:prstGeom prst="roundRect">
            <a:avLst>
              <a:gd name="adj" fmla="val 8000"/>
            </a:avLst>
          </a:prstGeom>
          <a:solidFill>
            <a:srgbClr val="FFFFCC"/>
          </a:solidFill>
          <a:ln w="15875">
            <a:solidFill>
              <a:srgbClr val="1F497D"/>
            </a:solidFill>
          </a:ln>
          <a:effectLst/>
        </p:spPr>
        <p:txBody>
          <a:bodyPr wrap="square" lIns="73152" tIns="36576" rIns="73152" bIns="36576" rtlCol="0" anchor="ctr">
            <a:noAutofit/>
          </a:bodyPr>
          <a:lstStyle/>
          <a:p>
            <a:pPr algn="ctr"/>
            <a:r>
              <a:rPr sz="2200" b="1">
                <a:solidFill>
                  <a:srgbClr val="262626"/>
                </a:solidFill>
                <a:latin typeface="Arial"/>
              </a:rPr>
              <a:t>CCC = DSO + DIO – DPO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297680"/>
            <a:ext cx="8229600" cy="123444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500" b="1">
                <a:solidFill>
                  <a:srgbClr val="262626"/>
                </a:solidFill>
                <a:latin typeface="Arial"/>
              </a:rPr>
              <a:t>Prompt:</a:t>
            </a:r>
            <a:r>
              <a:rPr sz="1500">
                <a:solidFill>
                  <a:srgbClr val="262626"/>
                </a:solidFill>
                <a:latin typeface="Arial"/>
              </a:rPr>
              <a:t> “Using the last eight quarters of this company’s 10-Q data, compute DSO, DIO, DPO, and the cash conversion cycle in a table. Flag any quarter where CCC rose more than 10 days, and quote the MD&amp;A explanation, if any.”</a:t>
            </a:r>
          </a:p>
        </p:txBody>
      </p:sp>
    </p:spTree>
    <p:extLst>
      <p:ext uri="{BB962C8B-B14F-4D97-AF65-F5344CB8AC3E}">
        <p14:creationId xmlns:p14="http://schemas.microsoft.com/office/powerpoint/2010/main" val="2518860167"/>
      </p:ext>
    </p:extLst>
  </p:cSld>
  <p:clrMapOvr>
    <a:masterClrMapping/>
  </p:clrMapOvr>
  <p:transition spd="med"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17BEC-C765-4D28-CAFE-4BC0E2A1F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68BB64-7F1D-E4D0-5548-8B35AEB9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3000" b="1">
                <a:latin typeface="Arial"/>
              </a:rPr>
              <a:t>Forensic Red Flags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63040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Signal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What it may mean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Receivables growing faster than revenue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Aggressive revenue recognition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Inventory growing faster than sales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Slowing demand or obsolete stock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CFO persistently below net income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Earnings not backed by cash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“One-time” charges every year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Recurring costs dressed up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Auditor change or late filing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62626"/>
                          </a:solidFill>
                          <a:latin typeface="Arial"/>
                        </a:rPr>
                        <a:t>Governance problems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297680"/>
            <a:ext cx="8229600" cy="1234440"/>
          </a:xfrm>
          <a:prstGeom prst="roundRect">
            <a:avLst>
              <a:gd name="adj" fmla="val 8000"/>
            </a:avLst>
          </a:prstGeom>
          <a:solidFill>
            <a:srgbClr val="DCE6F2"/>
          </a:solidFill>
          <a:ln w="15875">
            <a:solidFill>
              <a:srgbClr val="1F497D"/>
            </a:solidFill>
          </a:ln>
          <a:effectLst/>
        </p:spPr>
        <p:txBody>
          <a:bodyPr wrap="square" lIns="137160" tIns="36576" rIns="137160" bIns="36576" rtlCol="0" anchor="ctr">
            <a:noAutofit/>
          </a:bodyPr>
          <a:lstStyle/>
          <a:p>
            <a:pPr algn="l"/>
            <a:r>
              <a:rPr sz="1500" b="1">
                <a:solidFill>
                  <a:srgbClr val="262626"/>
                </a:solidFill>
                <a:latin typeface="Arial"/>
              </a:rPr>
              <a:t>Tool: </a:t>
            </a:r>
            <a:r>
              <a:rPr sz="1500">
                <a:solidFill>
                  <a:srgbClr val="262626"/>
                </a:solidFill>
                <a:latin typeface="Arial"/>
              </a:rPr>
              <a:t>The </a:t>
            </a:r>
            <a:r>
              <a:rPr sz="1500" b="1">
                <a:solidFill>
                  <a:srgbClr val="262626"/>
                </a:solidFill>
                <a:latin typeface="Arial"/>
              </a:rPr>
              <a:t>Beneish M-score</a:t>
            </a:r>
            <a:r>
              <a:rPr sz="1500">
                <a:solidFill>
                  <a:srgbClr val="262626"/>
                </a:solidFill>
                <a:latin typeface="Arial"/>
              </a:rPr>
              <a:t> (1999) combines eight ratios into one manipulation score. AI can compute it for a whole industry in seconds; you decide which flags deserve a closer read.</a:t>
            </a:r>
          </a:p>
        </p:txBody>
      </p:sp>
    </p:spTree>
    <p:extLst>
      <p:ext uri="{BB962C8B-B14F-4D97-AF65-F5344CB8AC3E}">
        <p14:creationId xmlns:p14="http://schemas.microsoft.com/office/powerpoint/2010/main" val="793317927"/>
      </p:ext>
    </p:extLst>
  </p:cSld>
  <p:clrMapOvr>
    <a:masterClrMapping/>
  </p:clrMapOvr>
  <p:transition spd="med"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0E38D-4594-E11B-5CCA-D7BA6AE24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9C11C2-0F86-D4A3-8405-11C57FC87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20"/>
            <a:ext cx="8229600" cy="30175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1" dirty="0">
                <a:latin typeface="Arial"/>
              </a:rPr>
              <a:t>“Lazy Prices”</a:t>
            </a:r>
            <a:r>
              <a:rPr sz="2000" dirty="0">
                <a:latin typeface="Arial"/>
              </a:rPr>
              <a:t> (Cohen, Malloy, and Nguyen 2020): firms that </a:t>
            </a:r>
            <a:r>
              <a:rPr sz="2000" i="1" dirty="0">
                <a:latin typeface="Arial"/>
              </a:rPr>
              <a:t>change</a:t>
            </a:r>
            <a:r>
              <a:rPr sz="2000" dirty="0">
                <a:latin typeface="Arial"/>
              </a:rPr>
              <a:t> their 10-K language year over year tend to underperform afterward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Changes to risk factors are especially informative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dirty="0">
                <a:latin typeface="Arial"/>
              </a:rPr>
              <a:t>What AI does well here: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Compare risk factors across years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Track the tone of MD&amp;A and earnings calls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sz="1800" dirty="0">
                <a:latin typeface="Arial"/>
              </a:rPr>
              <a:t>Flag new litigation or going concern language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E11F21-C514-EA17-D8B7-3592C1E4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Reading the Words: NLP on Filings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5105400"/>
            <a:ext cx="8229600" cy="105156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5875">
            <a:solidFill>
              <a:srgbClr val="4F81BD"/>
            </a:solidFill>
          </a:ln>
          <a:effectLst/>
        </p:spPr>
        <p:txBody>
          <a:bodyPr wrap="square" lIns="182880" tIns="36576" rIns="182880" bIns="36576" rtlCol="0" anchor="ctr">
            <a:noAutofit/>
          </a:bodyPr>
          <a:lstStyle/>
          <a:p>
            <a:pPr algn="l"/>
            <a:r>
              <a:rPr sz="1500" b="1">
                <a:solidFill>
                  <a:srgbClr val="262626"/>
                </a:solidFill>
                <a:latin typeface="Arial"/>
              </a:rPr>
              <a:t>Prompt:</a:t>
            </a:r>
            <a:r>
              <a:rPr sz="1500">
                <a:solidFill>
                  <a:srgbClr val="262626"/>
                </a:solidFill>
                <a:latin typeface="Arial"/>
              </a:rPr>
              <a:t> “Compare Item 1A in these two 10-Ks. List every risk factor that is new, deleted, or materially reworded, and quote the changed sentences.”</a:t>
            </a:r>
          </a:p>
        </p:txBody>
      </p:sp>
    </p:spTree>
    <p:extLst>
      <p:ext uri="{BB962C8B-B14F-4D97-AF65-F5344CB8AC3E}">
        <p14:creationId xmlns:p14="http://schemas.microsoft.com/office/powerpoint/2010/main" val="3468867733"/>
      </p:ext>
    </p:extLst>
  </p:cSld>
  <p:clrMapOvr>
    <a:masterClrMapping/>
  </p:clrMapOvr>
  <p:transition spd="med"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CA995-44BD-8452-373E-22515C08B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EEDF44-34E5-5B78-264B-8FA17FA3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600" b="1">
                <a:latin typeface="Arial"/>
              </a:rPr>
              <a:t>Verify Before You Trust: AI Failure Modes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63040"/>
          <a:ext cx="8229600" cy="406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297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Failure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Example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Fix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Hallucinated number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 figure not in the filing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Require Item or page citations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Unit error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Thousands read as millions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State units; sanity-check scale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Period mismatch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Apple’s fiscal year ends in September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Give exact period-end dates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GAAP vs. non-GAAP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Adjusted EPS reported as EPS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Ask which basis, every time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Stale knowledge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Training data, not the latest 10-Q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Upload the filing or use search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297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62626"/>
                          </a:solidFill>
                          <a:latin typeface="Arial"/>
                        </a:rPr>
                        <a:t>Look-ahead bias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A backtest that “knows” the future</a:t>
                      </a:r>
                    </a:p>
                  </a:txBody>
                  <a:tcPr marL="73152" marR="73152" marT="27432" marB="27432" anchor="ctr"/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262626"/>
                          </a:solidFill>
                          <a:latin typeface="Arial"/>
                        </a:rPr>
                        <a:t>Respect model cutoff dates</a:t>
                      </a:r>
                    </a:p>
                  </a:txBody>
                  <a:tcPr marL="73152" marR="73152" marT="27432" marB="2743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719543"/>
      </p:ext>
    </p:extLst>
  </p:cSld>
  <p:clrMapOvr>
    <a:masterClrMapping/>
  </p:clrMapOvr>
  <p:transition spd="med">
    <p:fade thruBlk="1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417320"/>
            <a:ext cx="8229600" cy="4251960"/>
          </a:xfrm>
        </p:spPr>
        <p:txBody>
          <a:bodyPr>
            <a:noAutofit/>
          </a:bodyPr>
          <a:lstStyle/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Beneish, Messod D. 1999. “The Detection of Earnings Manipulation.” </a:t>
            </a:r>
            <a:r>
              <a:rPr sz="1400" i="1">
                <a:latin typeface="Arial"/>
              </a:rPr>
              <a:t>Financial Analysts Journal</a:t>
            </a:r>
            <a:r>
              <a:rPr sz="1400">
                <a:latin typeface="Arial"/>
              </a:rPr>
              <a:t> 55 (5): 24-36.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Cohen, Lauren, Christopher Malloy, and Quoc Nguyen. 2020. “Lazy Prices.” </a:t>
            </a:r>
            <a:r>
              <a:rPr sz="1400" i="1">
                <a:latin typeface="Arial"/>
              </a:rPr>
              <a:t>Journal of Finance</a:t>
            </a:r>
            <a:r>
              <a:rPr sz="1400">
                <a:latin typeface="Arial"/>
              </a:rPr>
              <a:t> 75 (3): 1371-1415.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Financial Accounting Standards Board. 2024a. </a:t>
            </a:r>
            <a:r>
              <a:rPr sz="1400" i="1">
                <a:latin typeface="Arial"/>
              </a:rPr>
              <a:t>Conceptual Framework for Financial Reporting, Chapter 6: Measurement</a:t>
            </a:r>
            <a:r>
              <a:rPr sz="1400">
                <a:latin typeface="Arial"/>
              </a:rPr>
              <a:t>. Concepts Statement No. 8. Norwalk, CT: FASB.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Financial Accounting Standards Board. 2024b. </a:t>
            </a:r>
            <a:r>
              <a:rPr sz="1400" i="1">
                <a:latin typeface="Arial"/>
              </a:rPr>
              <a:t>Income Statement: Reporting Comprehensive Income: Expense Disaggregation Disclosures (Subtopic 220-40)</a:t>
            </a:r>
            <a:r>
              <a:rPr sz="1400">
                <a:latin typeface="Arial"/>
              </a:rPr>
              <a:t>. ASU 2024-03. Norwalk, CT: FASB.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IFRS Foundation. 2024. </a:t>
            </a:r>
            <a:r>
              <a:rPr sz="1400" i="1">
                <a:latin typeface="Arial"/>
              </a:rPr>
              <a:t>IFRS 18 Presentation and Disclosure in Financial Statements</a:t>
            </a:r>
            <a:r>
              <a:rPr sz="1400">
                <a:latin typeface="Arial"/>
              </a:rPr>
              <a:t>. London: IFRS Foundation.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Kim, Alex G., Maximilian Muhn, and Valeri V. Nikolaev. 2024. “Financial Statement Analysis with Large Language Models.” Chicago Booth Research Paper. SSRN 4835311. arXiv version withdrawn February 2025.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Li, Edward Xuejun, Zhiyuan Tu, and Dexin Zhou. 2024. “The Promise and Peril of Generative AI: Evidence from GPT-4 as Sell-Side Analysts.” Working paper. arXiv:2412.01069.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Securities and Exchange Commission. 2026. “Semiannual Reporting.” Proposed rule, Release No. 33-11414, May 5, 2026.</a:t>
            </a:r>
          </a:p>
          <a:p>
            <a:pPr marL="228600" indent="-228600">
              <a:spcBef>
                <a:spcPts val="600"/>
              </a:spcBef>
              <a:spcAft>
                <a:spcPts val="0"/>
              </a:spcAft>
              <a:buNone/>
            </a:pPr>
            <a:r>
              <a:rPr sz="1400">
                <a:latin typeface="Arial"/>
              </a:rPr>
              <a:t>Sloan, Richard G. 1996. “Do Stock Prices Fully Reflect Information in Accruals and Cash Flows about Future Earnings?” </a:t>
            </a:r>
            <a:r>
              <a:rPr sz="1400" i="1">
                <a:latin typeface="Arial"/>
              </a:rPr>
              <a:t>Accounting Review</a:t>
            </a:r>
            <a:r>
              <a:rPr sz="1400">
                <a:latin typeface="Arial"/>
              </a:rPr>
              <a:t> 71 (3): 289-315.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6616"/>
            <a:ext cx="8229600" cy="1051560"/>
          </a:xfrm>
        </p:spPr>
        <p:txBody>
          <a:bodyPr anchor="b">
            <a:normAutofit/>
          </a:bodyPr>
          <a:lstStyle/>
          <a:p>
            <a:pPr algn="l"/>
            <a:r>
              <a:rPr sz="2800" b="1">
                <a:latin typeface="Arial"/>
              </a:rPr>
              <a:t>Sources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69CA-BEA9-56C5-B13D-7EC89ACE1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314BB8-773C-91F0-18FD-7B8BBDA84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803400"/>
          </a:xfrm>
        </p:spPr>
        <p:txBody>
          <a:bodyPr>
            <a:normAutofit/>
          </a:bodyPr>
          <a:lstStyle/>
          <a:p>
            <a:r>
              <a:rPr lang="en-US" dirty="0"/>
              <a:t>5. Hands-On Friday: </a:t>
            </a:r>
            <a:br>
              <a:rPr lang="en-US" dirty="0"/>
            </a:br>
            <a:r>
              <a:rPr lang="en-US" dirty="0"/>
              <a:t>Hermes Agent 2 </a:t>
            </a:r>
          </a:p>
        </p:txBody>
      </p:sp>
    </p:spTree>
    <p:extLst>
      <p:ext uri="{BB962C8B-B14F-4D97-AF65-F5344CB8AC3E}">
        <p14:creationId xmlns:p14="http://schemas.microsoft.com/office/powerpoint/2010/main" val="3244166386"/>
      </p:ext>
    </p:extLst>
  </p:cSld>
  <p:clrMapOvr>
    <a:masterClrMapping/>
  </p:clrMapOvr>
  <p:transition spd="med"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7B93-9B29-F65F-3CA2-D5280B08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E954A7-AEB2-F173-1ADA-F67DDB7C2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676400"/>
            <a:ext cx="8229600" cy="459353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800" b="1" dirty="0"/>
              <a:t>Hermes Agent 2: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800" b="1" dirty="0"/>
              <a:t>Multi-Step Research, Persistence, and Scheduled Tasks</a:t>
            </a:r>
            <a:endParaRPr lang="en-US" sz="2800" b="1" dirty="0">
              <a:hlinkClick r:id="rId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dirty="0">
                <a:hlinkClick r:id="rId2"/>
              </a:rPr>
              <a:t>FIN 450 Lab Report 6</a:t>
            </a:r>
            <a:endParaRPr lang="en-US" sz="28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/>
              <a:t>You must have Hermes Agent installed before this lab. </a:t>
            </a:r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345D1-9DC0-F33B-FC00-0CC5B6DE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59465"/>
            <a:ext cx="89154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Friday Lab Prep</a:t>
            </a:r>
          </a:p>
        </p:txBody>
      </p:sp>
    </p:spTree>
    <p:extLst>
      <p:ext uri="{BB962C8B-B14F-4D97-AF65-F5344CB8AC3E}">
        <p14:creationId xmlns:p14="http://schemas.microsoft.com/office/powerpoint/2010/main" val="266093447"/>
      </p:ext>
    </p:extLst>
  </p:cSld>
  <p:clrMapOvr>
    <a:masterClrMapping/>
  </p:clrMapOvr>
  <p:transition spd="med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Contemporary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6273</TotalTime>
  <Words>4756</Words>
  <Application>Microsoft Office PowerPoint</Application>
  <PresentationFormat>On-screen Show (4:3)</PresentationFormat>
  <Paragraphs>702</Paragraphs>
  <Slides>67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1" baseType="lpstr">
      <vt:lpstr>Arial</vt:lpstr>
      <vt:lpstr>Calibri</vt:lpstr>
      <vt:lpstr>Century Gothic</vt:lpstr>
      <vt:lpstr>Contemporary blue</vt:lpstr>
      <vt:lpstr>FIN 450 - Finance and Artificial Intelligence</vt:lpstr>
      <vt:lpstr>Overview</vt:lpstr>
      <vt:lpstr>AI Demo: AI as a Brainstorming Partner I</vt:lpstr>
      <vt:lpstr>AI Demo: AI as a Brainstorming Partner II</vt:lpstr>
      <vt:lpstr>1. Accounting Principles</vt:lpstr>
      <vt:lpstr>Generally Accepted Accounting Principles (GAAP)</vt:lpstr>
      <vt:lpstr>The Conceptual Framework (Completed 2024)</vt:lpstr>
      <vt:lpstr>Two Types of Accounting</vt:lpstr>
      <vt:lpstr>Accrual Accounting</vt:lpstr>
      <vt:lpstr>Accrual Accounting: Matching</vt:lpstr>
      <vt:lpstr>Accrual Accounting: Matching vs. TVM</vt:lpstr>
      <vt:lpstr>Accrual Examples</vt:lpstr>
      <vt:lpstr>Issues in Accrual Accounting</vt:lpstr>
      <vt:lpstr>The Finance Perspective</vt:lpstr>
      <vt:lpstr>2. Types of Financial Reports</vt:lpstr>
      <vt:lpstr>Report Types</vt:lpstr>
      <vt:lpstr>Annual Shareholder Report</vt:lpstr>
      <vt:lpstr>Management’s Discussion and Analysis (MD&amp;A)</vt:lpstr>
      <vt:lpstr>Cautions: Read Like a Skeptic</vt:lpstr>
      <vt:lpstr>Auditors’ Report: Four Possible Opinions</vt:lpstr>
      <vt:lpstr>Government Reports (SEC)</vt:lpstr>
      <vt:lpstr>EDGAR (SEC)</vt:lpstr>
      <vt:lpstr>10-Q (and the Proposed 10-S)</vt:lpstr>
      <vt:lpstr>10-K: Where to Look</vt:lpstr>
      <vt:lpstr>8-K: Material Events</vt:lpstr>
      <vt:lpstr>International Reports</vt:lpstr>
      <vt:lpstr>Internal Reports</vt:lpstr>
      <vt:lpstr>Example: Equity Investor</vt:lpstr>
      <vt:lpstr>Tools and Techniques</vt:lpstr>
      <vt:lpstr>3. The Financial Statements</vt:lpstr>
      <vt:lpstr>The Statements</vt:lpstr>
      <vt:lpstr>Stock versus Flow Statements</vt:lpstr>
      <vt:lpstr>Stock versus Flow</vt:lpstr>
      <vt:lpstr>Stock/Flow Rhythm</vt:lpstr>
      <vt:lpstr>Annualization</vt:lpstr>
      <vt:lpstr>3.A Income Statement</vt:lpstr>
      <vt:lpstr>Income Statement</vt:lpstr>
      <vt:lpstr>Income Statement Organization</vt:lpstr>
      <vt:lpstr>Income Statement Issues</vt:lpstr>
      <vt:lpstr>Coming Soon: A New Look for the Income Statement</vt:lpstr>
      <vt:lpstr>GAAP vs. ‘Adjusted’: Non-GAAP Earnings</vt:lpstr>
      <vt:lpstr>3.B Balance Sheet</vt:lpstr>
      <vt:lpstr>Balance Sheet</vt:lpstr>
      <vt:lpstr>Balance Sheet Analysis</vt:lpstr>
      <vt:lpstr>Market Value versus Book Value</vt:lpstr>
      <vt:lpstr>A. Accounting Liquidity</vt:lpstr>
      <vt:lpstr>B. Debt versus Equity</vt:lpstr>
      <vt:lpstr>C. Value versus ‘Cost’</vt:lpstr>
      <vt:lpstr>What’s on the Balance Sheet, and What’s Missing</vt:lpstr>
      <vt:lpstr>3.C Statement of Cash Flows</vt:lpstr>
      <vt:lpstr>Statement of Cash Flows</vt:lpstr>
      <vt:lpstr>Cash Flow Organization</vt:lpstr>
      <vt:lpstr>Free Cash Flow: The Investor’s Favorite Number</vt:lpstr>
      <vt:lpstr>3.D Other Statements</vt:lpstr>
      <vt:lpstr>Statement of Stockholders’ Equity</vt:lpstr>
      <vt:lpstr>Notes to the Financial Statements</vt:lpstr>
      <vt:lpstr>4. AI and Data Analysis</vt:lpstr>
      <vt:lpstr>Where AI Fits in Financial Statement Analysis</vt:lpstr>
      <vt:lpstr>Start with Structured Data: XBRL</vt:lpstr>
      <vt:lpstr>Ratio Analysis and DuPont Decomposition</vt:lpstr>
      <vt:lpstr>Cash Flow Quality and Working Capital</vt:lpstr>
      <vt:lpstr>Forensic Red Flags</vt:lpstr>
      <vt:lpstr>Reading the Words: NLP on Filings</vt:lpstr>
      <vt:lpstr>Verify Before You Trust: AI Failure Modes</vt:lpstr>
      <vt:lpstr>Sources</vt:lpstr>
      <vt:lpstr>5. Hands-On Friday:  Hermes Agent 2 </vt:lpstr>
      <vt:lpstr>Friday Lab Prep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</dc:creator>
  <cp:lastModifiedBy>Schrenk, Lawrence</cp:lastModifiedBy>
  <cp:revision>744</cp:revision>
  <dcterms:created xsi:type="dcterms:W3CDTF">2004-10-03T21:09:17Z</dcterms:created>
  <dcterms:modified xsi:type="dcterms:W3CDTF">2026-09-27T01:48:07Z</dcterms:modified>
</cp:coreProperties>
</file>