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50"/>
  </p:notesMasterIdLst>
  <p:handoutMasterIdLst>
    <p:handoutMasterId r:id="rId51"/>
  </p:handoutMasterIdLst>
  <p:sldIdLst>
    <p:sldId id="397" r:id="rId2"/>
    <p:sldId id="398" r:id="rId3"/>
    <p:sldId id="404" r:id="rId4"/>
    <p:sldId id="749" r:id="rId5"/>
    <p:sldId id="750" r:id="rId6"/>
    <p:sldId id="751" r:id="rId7"/>
    <p:sldId id="752" r:id="rId8"/>
    <p:sldId id="753" r:id="rId9"/>
    <p:sldId id="754" r:id="rId10"/>
    <p:sldId id="748" r:id="rId11"/>
    <p:sldId id="725" r:id="rId12"/>
    <p:sldId id="728" r:id="rId13"/>
    <p:sldId id="729" r:id="rId14"/>
    <p:sldId id="730" r:id="rId15"/>
    <p:sldId id="731" r:id="rId16"/>
    <p:sldId id="723" r:id="rId17"/>
    <p:sldId id="703" r:id="rId18"/>
    <p:sldId id="714" r:id="rId19"/>
    <p:sldId id="715" r:id="rId20"/>
    <p:sldId id="716" r:id="rId21"/>
    <p:sldId id="717" r:id="rId22"/>
    <p:sldId id="718" r:id="rId23"/>
    <p:sldId id="720" r:id="rId24"/>
    <p:sldId id="719" r:id="rId25"/>
    <p:sldId id="721" r:id="rId26"/>
    <p:sldId id="722" r:id="rId27"/>
    <p:sldId id="702" r:id="rId28"/>
    <p:sldId id="726" r:id="rId29"/>
    <p:sldId id="732" r:id="rId30"/>
    <p:sldId id="733" r:id="rId31"/>
    <p:sldId id="734" r:id="rId32"/>
    <p:sldId id="735" r:id="rId33"/>
    <p:sldId id="745" r:id="rId34"/>
    <p:sldId id="747" r:id="rId35"/>
    <p:sldId id="724" r:id="rId36"/>
    <p:sldId id="736" r:id="rId37"/>
    <p:sldId id="744" r:id="rId38"/>
    <p:sldId id="727" r:id="rId39"/>
    <p:sldId id="737" r:id="rId40"/>
    <p:sldId id="738" r:id="rId41"/>
    <p:sldId id="739" r:id="rId42"/>
    <p:sldId id="740" r:id="rId43"/>
    <p:sldId id="741" r:id="rId44"/>
    <p:sldId id="742" r:id="rId45"/>
    <p:sldId id="743" r:id="rId46"/>
    <p:sldId id="746" r:id="rId47"/>
    <p:sldId id="403" r:id="rId48"/>
    <p:sldId id="700" r:id="rId49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6163" autoAdjust="0"/>
  </p:normalViewPr>
  <p:slideViewPr>
    <p:cSldViewPr>
      <p:cViewPr>
        <p:scale>
          <a:sx n="100" d="100"/>
          <a:sy n="100" d="100"/>
        </p:scale>
        <p:origin x="160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48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12:52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aliq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365.cloud.microsoft/chat" TargetMode="External"/><Relationship Id="rId2" Type="http://schemas.openxmlformats.org/officeDocument/2006/relationships/hyperlink" Target="https://winona.az1.qualtrics.com/jfe/form/SV_8G4rzorVcS0pQUK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 dirty="0"/>
              <a:t>Topic 5: AI Finance Agents </a:t>
            </a:r>
          </a:p>
          <a:p>
            <a:endParaRPr lang="en-US" sz="2400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450 - Finance and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BBB08-3C26-180A-0D66-DA256B4D4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7347E6-4E1B-089A-5F66-6EEE58329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2. AI Agents in Finance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67112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1A51-D031-DE78-9890-10B6FB2D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6A7EEF-B6B2-547F-031D-29FAC10203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Automate FAQs, workflows, document retrieval at scale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Reduce turnaround time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Lower cost per contact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CFF87-26FF-0F00-0BA1-97828114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Finance Agents: Uses and Value</a:t>
            </a:r>
          </a:p>
        </p:txBody>
      </p:sp>
    </p:spTree>
    <p:extLst>
      <p:ext uri="{BB962C8B-B14F-4D97-AF65-F5344CB8AC3E}">
        <p14:creationId xmlns:p14="http://schemas.microsoft.com/office/powerpoint/2010/main" val="766872265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380DE-EAB6-E4E8-62BB-DA047AB69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F94F74-EAA7-76E7-00FE-AE7DCBFB17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Use NLP for intent detection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Leverage LLMs for reasoning, summarization, classification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RAG (Retrieval-Augmented Generation) for facts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Target response latency under 2 seconds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Enable APIs,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9CFF32-045E-2470-1EFE-D655969C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Core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728129798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8374B-5F05-F982-4F55-C47FA0666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B63062-B216-909A-647F-B3B1F60514A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Increase First Contact Resolution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Cut Average Handle Time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Deflect Tier-1 inquiries to self-service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Escalate complex cases with structured summaries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Deploy omnichannel: web, mobile, IVR, WhatsApp\line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73A5F6-9954-EE69-B272-F1AC5BBA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Customer Service and Support</a:t>
            </a:r>
          </a:p>
        </p:txBody>
      </p:sp>
    </p:spTree>
    <p:extLst>
      <p:ext uri="{BB962C8B-B14F-4D97-AF65-F5344CB8AC3E}">
        <p14:creationId xmlns:p14="http://schemas.microsoft.com/office/powerpoint/2010/main" val="4148537621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8D91F-0F6D-C4E9-149F-827151E39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6A9239-3761-11D9-8550-44301FEEC7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Provide portfolio suggestions within IPS (Investment Policy Statement)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Estimate risk using </a:t>
            </a:r>
            <a:r>
              <a:rPr lang="en-US" dirty="0" err="1"/>
              <a:t>VaR</a:t>
            </a:r>
            <a:endParaRPr lang="en-US" dirty="0"/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Trigger alerts on drift from target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Summarize 10-K filings with key ratios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Disclose limitations; require human oversight for trades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4BC03-F314-74E6-9F05-5181B4AE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Personal Finance/Wealth Management</a:t>
            </a:r>
          </a:p>
        </p:txBody>
      </p:sp>
    </p:spTree>
    <p:extLst>
      <p:ext uri="{BB962C8B-B14F-4D97-AF65-F5344CB8AC3E}">
        <p14:creationId xmlns:p14="http://schemas.microsoft.com/office/powerpoint/2010/main" val="3639367156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A07C8-88E3-1CD1-783D-84E067859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07DDC4-3E03-855B-123C-F0852024476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494929"/>
            <a:ext cx="8077200" cy="4525963"/>
          </a:xfrm>
        </p:spPr>
        <p:txBody>
          <a:bodyPr>
            <a:noAutofit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Aggregate news, earnings, macro data 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Summaries, sentiment, risk signals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Accelerate idea-to-ticket cycle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Enforce pre-trade checks, best-execution policies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Log rationale to satisfy compliance requirements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580B9-BC06-E6FC-45BF-8DCD40CD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Trading and Execution Agents</a:t>
            </a:r>
          </a:p>
        </p:txBody>
      </p:sp>
    </p:spTree>
    <p:extLst>
      <p:ext uri="{BB962C8B-B14F-4D97-AF65-F5344CB8AC3E}">
        <p14:creationId xmlns:p14="http://schemas.microsoft.com/office/powerpoint/2010/main" val="2968046296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E0DB6-D927-A00B-6CB2-B7AC765F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C09C58-B97D-80E9-4DF8-FF43F2976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3. Agent Examples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14111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EFA66-5919-CB9F-FA9E-7C9F8037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AE8F1-AEC1-A9AC-4CC3-7C721F93E13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/>
              <a:t>Predicts future cash inflows; analyzes the differences between forecasted and actual cash positions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/>
              <a:t>Ensures liquidity coverage, reduces reliance on short-term borrowing; enables better capital allocation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dirty="0"/>
              <a:t>Speed &amp; accuracy, pattern recognition, scalability, dynamic updates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3F4335-877D-A411-CCC6-A3CF38C4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Agent 1: Cash Forecasting &amp; Variance Explanation</a:t>
            </a:r>
          </a:p>
        </p:txBody>
      </p:sp>
    </p:spTree>
    <p:extLst>
      <p:ext uri="{BB962C8B-B14F-4D97-AF65-F5344CB8AC3E}">
        <p14:creationId xmlns:p14="http://schemas.microsoft.com/office/powerpoint/2010/main" val="3538819129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57DA2-719B-341A-137F-5968B0FF6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26ED6-7282-5C17-A2ED-0BB4633C6F3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Compares plan vs. realized financials and explains the gap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Faster monthly close narratives; variance explanations in hours not days; better forecast accuracy; standardized explanations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scale; accuracy &amp; consistency; explainability &amp; insight quality; proactive detections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B54B74-33A6-106E-31DD-5BF1260C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Agent 2: Budget-to-Actual Driver Analysis</a:t>
            </a:r>
          </a:p>
        </p:txBody>
      </p:sp>
    </p:spTree>
    <p:extLst>
      <p:ext uri="{BB962C8B-B14F-4D97-AF65-F5344CB8AC3E}">
        <p14:creationId xmlns:p14="http://schemas.microsoft.com/office/powerpoint/2010/main" val="167422363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DA64-4E7A-7F45-7808-D85D075C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1F37F6-2912-0A8F-6873-0092E6DC6F3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Enough cash to run the business − but no more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Reduce cash; avoid liquidity crunches; cut stockouts/expedites; capture early-pay discounts; reduce bad-debt write-offs; smooth seasonal working-capital peaks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Faster, more accurate forecasts; granular, dynamic decisions at scale; signal extraction humans miss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5745EF-CF0C-5705-678A-EA491267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Agent 3: Working Capital Optimization</a:t>
            </a:r>
          </a:p>
        </p:txBody>
      </p:sp>
    </p:spTree>
    <p:extLst>
      <p:ext uri="{BB962C8B-B14F-4D97-AF65-F5344CB8AC3E}">
        <p14:creationId xmlns:p14="http://schemas.microsoft.com/office/powerpoint/2010/main" val="3572295393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C23B4A-1C20-590F-8A2E-6C2D5DCDBDE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Demo: S&amp;P Capital IQ − Fin. Stats.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AI Agents in Finance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Agent Examples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Robo-Advising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Demo: Microsoft Copilot Studio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Hands-On Friday: Create a Finance Agent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7EE01-8F96-F343-E44F-91D7E28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911203781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AF1F6-4E35-F0EB-9FF5-5FEB129F1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04C60-8172-A65A-5758-42F1D02D4F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Flags unusual or suspicious transactions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Reduced fraud loss and chargebacks; fewer duplicate/erroneous payments; faster incident detection; improved cash control and working capital; better customer experience and revenues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scale; accuracy; adaptivity; explainable triage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699202-7CA1-BF96-CE9C-DB8C52B8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Agent 4: Payment Anomaly Detector </a:t>
            </a:r>
          </a:p>
        </p:txBody>
      </p:sp>
    </p:spTree>
    <p:extLst>
      <p:ext uri="{BB962C8B-B14F-4D97-AF65-F5344CB8AC3E}">
        <p14:creationId xmlns:p14="http://schemas.microsoft.com/office/powerpoint/2010/main" val="3163845762"/>
      </p:ext>
    </p:extLst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A041D-F327-DD79-7CF8-11EABEF5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599F16-CB72-D0EA-9A05-0366FBC2402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Reviewing company disclosures to assess financial performance, risks, and outlook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Identify growth drivers, risk exposures, and forward guidance; support investment decisions; benchmark competitors and track industry trends; early detection of red flags; capitalize on market-moving signals faster than competitors; ensure regulatory compliance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accuracy; natural language understanding; integration &amp; summarization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5F5103-DB88-1E0E-8D2F-E4DE4A52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Agent 5: Earnings Call &amp; 10-K Analysis</a:t>
            </a:r>
          </a:p>
        </p:txBody>
      </p:sp>
    </p:spTree>
    <p:extLst>
      <p:ext uri="{BB962C8B-B14F-4D97-AF65-F5344CB8AC3E}">
        <p14:creationId xmlns:p14="http://schemas.microsoft.com/office/powerpoint/2010/main" val="505241949"/>
      </p:ext>
    </p:extLst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2D9DB-2D16-CB82-ED3C-71596C940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5ED57-4EA4-C4C0-FC16-EF1574F7A1C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Estimates how much a portfolio can lose; measures exposures, model volatility and correlations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Capital preservation; better position sizing, hedging, and diversification; faster decisions via intraday risk and “what-if” rebalancing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accuracy; unique capabilities: Synthetic scenario generation; autonomous anomaly detection, overcome limitations: nonlinear payoffs, state-dependent correlations, and mixed data at scale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A4845B-239B-AD35-BCA2-1A1E581B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Agent 6: Portfolio Risk Analysis</a:t>
            </a:r>
          </a:p>
        </p:txBody>
      </p:sp>
    </p:spTree>
    <p:extLst>
      <p:ext uri="{BB962C8B-B14F-4D97-AF65-F5344CB8AC3E}">
        <p14:creationId xmlns:p14="http://schemas.microsoft.com/office/powerpoint/2010/main" val="819516191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926D-050A-9702-F38D-A2AF023A0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315E7-320A-4BF5-467F-164F54C3914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Explains a portfolio’s returns and risk by decomposing them into exposures to systematic “factors” (e.g., market, size, </a:t>
            </a:r>
            <a:r>
              <a:rPr lang="en-US" sz="2400" dirty="0" err="1"/>
              <a:t>etc</a:t>
            </a:r>
            <a:r>
              <a:rPr lang="en-US" sz="2400" dirty="0"/>
              <a:t>) and idiosyncratic residuals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Source‐of‐alpha diagnostics; separates skill from noise; better portfolio construction; improved client reporting &amp; compliance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accuracy; adaptive modeling; explainability at depth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03140C-0743-786B-F0F1-23468BD0B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Agent 7: Factor Attribution</a:t>
            </a:r>
          </a:p>
        </p:txBody>
      </p:sp>
    </p:spTree>
    <p:extLst>
      <p:ext uri="{BB962C8B-B14F-4D97-AF65-F5344CB8AC3E}">
        <p14:creationId xmlns:p14="http://schemas.microsoft.com/office/powerpoint/2010/main" val="3246206765"/>
      </p:ext>
    </p:extLst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55A1-8B41-522B-3826-FB9FC8B9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EA6AD-6240-85CB-4E43-E69AFB2076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Answering questions about internal policies, procedures, and compliance standards.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Increases organizational transparency, improves compliance, and enhances productivity; reduces misinterpretation of policies (citations)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accuracy; 24/7 availability; dynamic Adaptation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F488E7-4F93-125B-5FEE-913C8C71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Agent 8: Corporate Policy Q&amp;A</a:t>
            </a:r>
          </a:p>
        </p:txBody>
      </p:sp>
    </p:spTree>
    <p:extLst>
      <p:ext uri="{BB962C8B-B14F-4D97-AF65-F5344CB8AC3E}">
        <p14:creationId xmlns:p14="http://schemas.microsoft.com/office/powerpoint/2010/main" val="1963830795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6EE28-834E-1702-E109-F244F6F3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0CC954-E7AE-30FD-89BA-92F0EF2D64F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Indicates an adjustment that will reduce the amount a customer owes, often due to returns, overbilling, pricing errors, or allowances.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Faster dispute resolution; fewer write-offs; improved customer satisfaction/retention; tighter revenue recognition alignment; audit-ready documentation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accuracy; proactive insights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288A47-8ABB-BB2E-A102-0942E59E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Agent 9: Credit Memo Draft</a:t>
            </a:r>
          </a:p>
        </p:txBody>
      </p:sp>
    </p:spTree>
    <p:extLst>
      <p:ext uri="{BB962C8B-B14F-4D97-AF65-F5344CB8AC3E}">
        <p14:creationId xmlns:p14="http://schemas.microsoft.com/office/powerpoint/2010/main" val="2003360100"/>
      </p:ext>
    </p:extLst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188D5-0C38-5D1F-F0F1-50D11C172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FD1E3E-F5A5-AD66-740B-C6E7D945B1D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Function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Involves gathering, organizing, and presenting relevant financial data before engaging with a client.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Value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More informed, persuasive, and personalized client interactions; prevents client dissatisfaction from outdated/incomplete data; reduces compliance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AI Advantage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sz="2400" dirty="0"/>
              <a:t>Speed &amp; accuracy; personalized Insights; contextual awareness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AC42F0-52A6-A174-9801-3ADC39E1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Agent 10: Client Meeting Prep</a:t>
            </a:r>
          </a:p>
        </p:txBody>
      </p:sp>
    </p:spTree>
    <p:extLst>
      <p:ext uri="{BB962C8B-B14F-4D97-AF65-F5344CB8AC3E}">
        <p14:creationId xmlns:p14="http://schemas.microsoft.com/office/powerpoint/2010/main" val="2298021440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78951-637C-A7A0-3388-31EEF971C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3B2599-1AAB-1224-BEBC-CDF0F1468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4. Robo-Advising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42927"/>
      </p:ext>
    </p:extLst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B1587-8CA6-B9AD-B99C-22B2EA4C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2B911E-47B3-F5B3-5B2F-F59CE16E6E0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Define automated portfolios using low-cost ETFs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Align goals, risk, and expected return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Augment automation with human advisor escalation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Price services at 0.15-0.35 bps AUM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Segment users and sharpen value proposition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3D401-7A8F-2ABA-DC76-50089A43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Robo-Advising Basics</a:t>
            </a:r>
          </a:p>
        </p:txBody>
      </p:sp>
    </p:spTree>
    <p:extLst>
      <p:ext uri="{BB962C8B-B14F-4D97-AF65-F5344CB8AC3E}">
        <p14:creationId xmlns:p14="http://schemas.microsoft.com/office/powerpoint/2010/main" val="2413183823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105B6-232D-CD71-E478-2541AE8C6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1D70C-FDCF-B761-D996-607B7FCA465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Measure global AUM near $1T mid-2020s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Target average accounts between $5k–$50k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Customer acquisition cost averaging $100–$400 per client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Reduce churn below 8% via onboarding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Review AUM growth, CAC, retention monthly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89059A-08A4-7B10-8CE7-BE4AAD0D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Market Landscape and Key Metrics</a:t>
            </a:r>
          </a:p>
        </p:txBody>
      </p:sp>
    </p:spTree>
    <p:extLst>
      <p:ext uri="{BB962C8B-B14F-4D97-AF65-F5344CB8AC3E}">
        <p14:creationId xmlns:p14="http://schemas.microsoft.com/office/powerpoint/2010/main" val="1159278283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166CA-02B5-309F-FCA7-017AABAEA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EC7AE9-28F3-5A58-BD67-B88C68D10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1. Demo: S&amp;P Capital IQ − Fin. Stats.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37328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86711-36C6-D87E-DF77-EB51DE285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65453-EEC9-8EE1-C1C9-D77936F27F6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Capture KYC and AML data digitally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Assess risk tolerance with validated questionnaires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Enforce SEC Reg BI suitability checks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Document IPS covering goals, constraints, horizon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Improve completion rates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D3C593-4C00-A0D2-A061-E3FDDFB5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Client Onboarding and Profiling</a:t>
            </a:r>
          </a:p>
        </p:txBody>
      </p:sp>
    </p:spTree>
    <p:extLst>
      <p:ext uri="{BB962C8B-B14F-4D97-AF65-F5344CB8AC3E}">
        <p14:creationId xmlns:p14="http://schemas.microsoft.com/office/powerpoint/2010/main" val="1135295912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F69F-420E-938B-9CEB-A67866A36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7AC49-2682-25B2-38D9-63EDF684E5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Optimize target asset weights via mean-variance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Select ETFs by liquidity and expense ratio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Constrain tracking error under 2% annually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Adjust glide paths by age and goals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Require </a:t>
            </a:r>
            <a:r>
              <a:rPr lang="en-US" dirty="0" err="1"/>
              <a:t>backtests</a:t>
            </a:r>
            <a:r>
              <a:rPr lang="en-US" dirty="0"/>
              <a:t> with Sharpe Ratio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8D0BC3-D48D-EBA4-86F4-609454B3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Portfolio Construction Algorithms and Theory</a:t>
            </a:r>
          </a:p>
        </p:txBody>
      </p:sp>
    </p:spTree>
    <p:extLst>
      <p:ext uri="{BB962C8B-B14F-4D97-AF65-F5344CB8AC3E}">
        <p14:creationId xmlns:p14="http://schemas.microsoft.com/office/powerpoint/2010/main" val="1055698379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4DB50-FE02-FC20-C2B3-DC22CDAC3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55F324-CF2B-C991-919B-F304106E864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Trigger rebalancing at ±5% portfolio drift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Harvest losses to offset taxable gains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Estimate after-tax alpha at 0.3–1.0%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Schedule daily scans during high volatility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2FF3F-F1EC-B131-19A5-9C6EF313F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Rebalancing and Tax-Loss Harvesting (TLH)</a:t>
            </a:r>
          </a:p>
        </p:txBody>
      </p:sp>
    </p:spTree>
    <p:extLst>
      <p:ext uri="{BB962C8B-B14F-4D97-AF65-F5344CB8AC3E}">
        <p14:creationId xmlns:p14="http://schemas.microsoft.com/office/powerpoint/2010/main" val="3304263311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E83BF-C171-6912-D94E-E6D0708CB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74A64B-7B70-DA19-0B85-FCD93A9D820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Charge advisory fee 15-35 bps AUM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Report net return versus blended benchmark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Monitor KPIs; Sharpe, drawdown, tracking error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Set service level agreement under 24 hours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Publish quarterly fact sheets; follow GIPS (Global Investment Performance Standards)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32256B-CBC7-54E2-1957-E2C6E1D9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dirty="0"/>
              <a:t>Fees, Performance, And Reporting KPIs</a:t>
            </a:r>
          </a:p>
        </p:txBody>
      </p:sp>
    </p:spTree>
    <p:extLst>
      <p:ext uri="{BB962C8B-B14F-4D97-AF65-F5344CB8AC3E}">
        <p14:creationId xmlns:p14="http://schemas.microsoft.com/office/powerpoint/2010/main" val="1652887498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94AB7-437B-8A57-75C2-EF04DA8B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C3409E-9730-7D52-305E-D9B347F29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Lower fees and low minimums expand access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Automated rebalancing delivers consistent discipline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ETF portfolios track benchmarks efficiently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Tax-loss harvesting and asset location gains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Personalization improving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Behavioral coaching weak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Algorithm transparency strong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Robustness across regimes is mixed</a:t>
            </a:r>
          </a:p>
          <a:p>
            <a:pPr marL="742950" indent="-7429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Next wave: LLM chat, holistic data ingestion, and real-time personalization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9E7CF-3CB9-AFC7-7F50-61BEE5FF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Overall Evaluation</a:t>
            </a:r>
          </a:p>
        </p:txBody>
      </p:sp>
    </p:spTree>
    <p:extLst>
      <p:ext uri="{BB962C8B-B14F-4D97-AF65-F5344CB8AC3E}">
        <p14:creationId xmlns:p14="http://schemas.microsoft.com/office/powerpoint/2010/main" val="1909574658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5AE52-BB77-15D0-D415-5965C5801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194FC8-E4EB-3112-C3D5-80DA587EE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606800"/>
            <a:ext cx="8382000" cy="1470025"/>
          </a:xfrm>
        </p:spPr>
        <p:txBody>
          <a:bodyPr>
            <a:normAutofit/>
          </a:bodyPr>
          <a:lstStyle/>
          <a:p>
            <a:r>
              <a:rPr lang="en-US" dirty="0"/>
              <a:t>5. Demo: Microsoft Copilot Studio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46966"/>
      </p:ext>
    </p:extLst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4648-4341-EF57-2CFE-26A38D08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2BAAA-1188-D0F7-2C15-6F7DA5D8965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Name, Description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Orchestration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Agent’s Model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Analytics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Instructions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Knowledge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Web Search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D1C4B8-3482-AEC7-1F6E-2D860282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03DAB-7FE5-3E34-FFF9-DFCCA133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194939"/>
            <a:ext cx="5029200" cy="33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9412"/>
      </p:ext>
    </p:extLst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B086-8002-78C7-6F10-F0A1AE70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D49BFC-EE1B-D084-D930-47F1D227B3A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Opening Text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Window</a:t>
            </a:r>
          </a:p>
          <a:p>
            <a:pPr marL="742950" indent="-7429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Tracing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F924F-B7DD-306C-B7B1-1B480C0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Test Your Agent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2BE6E-6216-0733-BCA6-9134A1FC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97" y="1481531"/>
            <a:ext cx="4222903" cy="47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0502"/>
      </p:ext>
    </p:extLst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0F127-8244-B82D-CF3B-9358A4DFF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A57FFD-6D37-834C-0860-0481D787E55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Generative AI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Agent Details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Security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Languages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AC2006-A4F8-C5BD-8CB0-17C443B5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A4041-521C-F035-18F9-76C37A5A3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520913"/>
            <a:ext cx="5221371" cy="21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0331"/>
      </p:ext>
    </p:extLst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AC133-B5B7-A80A-F441-C9C8E56F3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4EA0D0-93AD-22D3-DBEE-FD4238A4A5E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Files (RAG)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Websites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7F87C4-DC7F-FC32-DC2C-98784A7F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Knowledge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BCA78-4C41-B9B8-D2E9-EA228A07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13" y="3429000"/>
            <a:ext cx="7162800" cy="25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10927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9D6C3-82FF-C6CC-782C-52162281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AF99A3-3E9F-188C-67EC-EBA2BF07E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40505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3369AE-923A-99E7-B39C-D02AFB92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Search for Firm (</a:t>
            </a:r>
            <a:r>
              <a:rPr lang="en-US" dirty="0">
                <a:hlinkClick r:id="rId3"/>
              </a:rPr>
              <a:t>CapIQ</a:t>
            </a:r>
            <a:r>
              <a:rPr lang="en-US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C07F52-0450-54A7-0CB4-741B77861315}"/>
              </a:ext>
            </a:extLst>
          </p:cNvPr>
          <p:cNvSpPr/>
          <p:nvPr/>
        </p:nvSpPr>
        <p:spPr>
          <a:xfrm>
            <a:off x="1752600" y="2078935"/>
            <a:ext cx="914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4E2A3A-4295-A828-F15B-971A4EC5015D}"/>
              </a:ext>
            </a:extLst>
          </p:cNvPr>
          <p:cNvSpPr/>
          <p:nvPr/>
        </p:nvSpPr>
        <p:spPr>
          <a:xfrm>
            <a:off x="990600" y="2520915"/>
            <a:ext cx="914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75352"/>
      </p:ext>
    </p:extLst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3587-DC88-FBD8-5A35-800FDB858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97D968-6F76-8362-3915-8F241BBECD8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Microsoft Graph actions 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SharePoint/OneDrive knowledge 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Power Automate flow 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Custom Connector 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Dataverse / Power BI actions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C3277-F5AE-D9A2-BE79-FC1229E4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3FA59-18C6-C961-3599-C7487418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11" y="2209800"/>
            <a:ext cx="4744247" cy="26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3428"/>
      </p:ext>
    </p:extLst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31A67-A2D9-0A46-5AD7-70C6A3E4C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733299-3290-D6EE-FD71-F1091FAEFA5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Financials Ingest &amp; Normalize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Ratio &amp; Diagnostics (DuPont)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Valuation &amp; Scenario Engine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Risk, Compliance &amp; Suitability (Reg BI/GIPS)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Excel/Sheets Modeling Copilot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714DB9-AC9D-9660-739A-253E9C60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Agents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45B08-6021-0494-0284-B6D719EA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05000"/>
            <a:ext cx="4069736" cy="2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3000"/>
      </p:ext>
    </p:extLst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DE84C-D5A1-89CA-059E-17CF8346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34509B-EFB4-A460-7943-D3C99CEDC80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System</a:t>
            </a:r>
          </a:p>
          <a:p>
            <a:pPr marL="742950" indent="-742950">
              <a:lnSpc>
                <a:spcPct val="16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Custom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46F1D-E6AC-8C27-3319-53D823E27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65EB7-D694-9A76-7C19-77EA7A8C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38" y="1828799"/>
            <a:ext cx="5948562" cy="36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13177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382D-F5FF-2664-6C42-0FDBCA67B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ACFCB-2650-F864-6410-B343EC66D67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Aft>
                <a:spcPts val="600"/>
              </a:spcAft>
              <a:buNone/>
            </a:pPr>
            <a:r>
              <a:rPr lang="en-US" dirty="0"/>
              <a:t>Tracing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A98C0A-1BE6-B2DC-5716-916D6BA9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C4388-FB50-E2D0-EE8D-DEB42928B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6768561" cy="39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47860"/>
      </p:ext>
    </p:extLst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4F883-5BFF-36D3-F9DC-E226A80F6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711CEE-E733-09FC-674E-2EB9C62D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EED85-B7BD-90D4-9EEA-2DAC80DD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5219"/>
            <a:ext cx="6705600" cy="46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7906"/>
      </p:ext>
    </p:extLst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D3143-7139-2C16-EA37-983EEED91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B218EF-FDC5-8DCB-42FB-14172786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FDC92-F355-231F-BAFF-6FFDAC66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88" y="1828800"/>
            <a:ext cx="6363024" cy="433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6966"/>
      </p:ext>
    </p:extLst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130BE-19C5-60C4-E1B5-351FDCFFA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8C9127-4989-16E8-8065-2DE9EE69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CPS: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441C7-402F-A678-DC85-4D3F24DA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3" y="1676400"/>
            <a:ext cx="8954534" cy="387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4361"/>
      </p:ext>
    </p:extLst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F69CA-BEA9-56C5-B13D-7EC89ACE1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14BB8-773C-91F0-18FD-7B8BBDA84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803400"/>
          </a:xfrm>
        </p:spPr>
        <p:txBody>
          <a:bodyPr>
            <a:normAutofit fontScale="90000"/>
          </a:bodyPr>
          <a:lstStyle/>
          <a:p>
            <a:r>
              <a:rPr lang="en-US" dirty="0"/>
              <a:t>6. Hands-On Friday: </a:t>
            </a:r>
            <a:br>
              <a:rPr lang="en-US" dirty="0"/>
            </a:br>
            <a:r>
              <a:rPr lang="en-US" dirty="0"/>
              <a:t>Create a Finance </a:t>
            </a:r>
            <a:br>
              <a:rPr lang="en-US" dirty="0"/>
            </a:br>
            <a:r>
              <a:rPr lang="en-US" dirty="0"/>
              <a:t>Agent in Copilot</a:t>
            </a:r>
          </a:p>
        </p:txBody>
      </p:sp>
    </p:spTree>
    <p:extLst>
      <p:ext uri="{BB962C8B-B14F-4D97-AF65-F5344CB8AC3E}">
        <p14:creationId xmlns:p14="http://schemas.microsoft.com/office/powerpoint/2010/main" val="3244166386"/>
      </p:ext>
    </p:extLst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77B93-9B29-F65F-3CA2-D5280B08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954A7-AEB2-F173-1ADA-F67DDB7C2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76400"/>
            <a:ext cx="8229600" cy="459353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Make sure you can access: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hlinkClick r:id="rId2"/>
              </a:rPr>
              <a:t>FIN 450 Lab Report 5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sz="2800" dirty="0"/>
              <a:t>Website: </a:t>
            </a:r>
            <a:r>
              <a:rPr lang="en-US" sz="2800" dirty="0">
                <a:hlinkClick r:id="rId3"/>
              </a:rPr>
              <a:t>Copilot</a:t>
            </a:r>
            <a:r>
              <a:rPr lang="en-US" sz="2800" dirty="0"/>
              <a:t> 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Make sure to sign in with your WSU account.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Knowledge Sources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Firm webpage(s)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Relevant firm financial documents, e.g., 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10K, 10Q, Other SEC Filings (CapIQ)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Annual Shareholder Report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Earnings Calls (CapIQ)</a:t>
            </a:r>
          </a:p>
          <a:p>
            <a:pPr lvl="2"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4345D1-9DC0-F33B-FC00-0CC5B6DE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59465"/>
            <a:ext cx="89154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Friday Lab Prep</a:t>
            </a:r>
          </a:p>
        </p:txBody>
      </p:sp>
    </p:spTree>
    <p:extLst>
      <p:ext uri="{BB962C8B-B14F-4D97-AF65-F5344CB8AC3E}">
        <p14:creationId xmlns:p14="http://schemas.microsoft.com/office/powerpoint/2010/main" val="26609344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DDC9-D133-CFDD-6A01-F10487FAA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41B53D-2FF5-F612-CC3D-52B7995A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877"/>
            <a:ext cx="7315200" cy="40095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E3166E-1F29-8E37-8AB5-91F27A7A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Select Firm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D9CF78C-9F18-7372-C856-59B2CF9E019B}"/>
              </a:ext>
            </a:extLst>
          </p:cNvPr>
          <p:cNvSpPr/>
          <p:nvPr/>
        </p:nvSpPr>
        <p:spPr>
          <a:xfrm>
            <a:off x="2362200" y="2667000"/>
            <a:ext cx="914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3D2DBE-7FDB-A404-2F67-41C55C67FCFE}"/>
              </a:ext>
            </a:extLst>
          </p:cNvPr>
          <p:cNvSpPr/>
          <p:nvPr/>
        </p:nvSpPr>
        <p:spPr>
          <a:xfrm>
            <a:off x="2667000" y="3733801"/>
            <a:ext cx="2819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6539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20DB6-48F2-D44B-990C-22022DC16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52631-71C7-8E3D-646A-6EAC16867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877"/>
            <a:ext cx="7315200" cy="40095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A9B1C1-B127-B52E-BA1C-0C322835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Select Firm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18BBCB-C294-F167-5B32-F912DC81BB5E}"/>
              </a:ext>
            </a:extLst>
          </p:cNvPr>
          <p:cNvSpPr/>
          <p:nvPr/>
        </p:nvSpPr>
        <p:spPr>
          <a:xfrm>
            <a:off x="2362200" y="2667000"/>
            <a:ext cx="914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66440B-09CF-D2A6-8AE1-9C8BA4B2EAA7}"/>
              </a:ext>
            </a:extLst>
          </p:cNvPr>
          <p:cNvSpPr/>
          <p:nvPr/>
        </p:nvSpPr>
        <p:spPr>
          <a:xfrm>
            <a:off x="2667000" y="3733801"/>
            <a:ext cx="2819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85586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A712C-6ACB-5D1A-2ADA-2F24F37E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2BDA0D-2850-5208-DE44-DBBB2B54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4258"/>
            <a:ext cx="7315200" cy="43591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56AD7-7EC9-7B1D-7C4D-0A191D79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 err="1"/>
              <a:t>Tearsheet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2EB0A6-8FBA-AABD-31C0-2CF0E7976A68}"/>
              </a:ext>
            </a:extLst>
          </p:cNvPr>
          <p:cNvSpPr/>
          <p:nvPr/>
        </p:nvSpPr>
        <p:spPr>
          <a:xfrm>
            <a:off x="923365" y="2133600"/>
            <a:ext cx="1438835" cy="37298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0BC856-D268-AADB-F850-96104D6CBEB6}"/>
              </a:ext>
            </a:extLst>
          </p:cNvPr>
          <p:cNvSpPr/>
          <p:nvPr/>
        </p:nvSpPr>
        <p:spPr>
          <a:xfrm>
            <a:off x="1066800" y="4876800"/>
            <a:ext cx="847165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6503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1DA3C-088A-C290-C313-E597C8EA3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C9E7B-DFE1-55CA-F32A-929B32002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3282"/>
            <a:ext cx="7315200" cy="33324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3C4760-747D-B1E5-E572-D315E60A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 err="1"/>
              <a:t>Tearsheet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C5A4B3-A87E-D049-4C37-AC3528B1E457}"/>
              </a:ext>
            </a:extLst>
          </p:cNvPr>
          <p:cNvSpPr/>
          <p:nvPr/>
        </p:nvSpPr>
        <p:spPr>
          <a:xfrm>
            <a:off x="6019800" y="3427118"/>
            <a:ext cx="1828800" cy="3828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F38B7C-2743-5FA3-3B54-3A968C587C5D}"/>
              </a:ext>
            </a:extLst>
          </p:cNvPr>
          <p:cNvSpPr/>
          <p:nvPr/>
        </p:nvSpPr>
        <p:spPr>
          <a:xfrm>
            <a:off x="2895600" y="2743200"/>
            <a:ext cx="1600200" cy="3066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CD2584-B379-B104-1192-BCAB2D4BBDE0}"/>
              </a:ext>
            </a:extLst>
          </p:cNvPr>
          <p:cNvSpPr/>
          <p:nvPr/>
        </p:nvSpPr>
        <p:spPr>
          <a:xfrm>
            <a:off x="2705101" y="3384549"/>
            <a:ext cx="838200" cy="1861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6595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0A9C8-CF8C-7A50-4928-F6528A445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902176-248B-ED54-0F55-D19778F65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82524"/>
            <a:ext cx="7315200" cy="35319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308C2E-463A-77B2-E433-8EE1B51B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Firm Financials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178C92-1CCA-8373-07FD-596CE836F201}"/>
              </a:ext>
            </a:extLst>
          </p:cNvPr>
          <p:cNvSpPr/>
          <p:nvPr/>
        </p:nvSpPr>
        <p:spPr>
          <a:xfrm>
            <a:off x="1295400" y="5181600"/>
            <a:ext cx="5029200" cy="2633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2094"/>
      </p:ext>
    </p:extLst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6169</TotalTime>
  <Words>1335</Words>
  <Application>Microsoft Office PowerPoint</Application>
  <PresentationFormat>On-screen Show (4:3)</PresentationFormat>
  <Paragraphs>218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Century Gothic</vt:lpstr>
      <vt:lpstr>Contemporary blue</vt:lpstr>
      <vt:lpstr>FIN 450 - Finance and Artificial Intelligence</vt:lpstr>
      <vt:lpstr>Overview</vt:lpstr>
      <vt:lpstr>1. Demo: S&amp;P Capital IQ − Fin. Stats. </vt:lpstr>
      <vt:lpstr>Search for Firm (CapIQ)</vt:lpstr>
      <vt:lpstr>Select Firm</vt:lpstr>
      <vt:lpstr>Select Firm</vt:lpstr>
      <vt:lpstr>Tearsheet</vt:lpstr>
      <vt:lpstr>Tearsheet</vt:lpstr>
      <vt:lpstr>Firm Financials</vt:lpstr>
      <vt:lpstr>2. AI Agents in Finance </vt:lpstr>
      <vt:lpstr>Finance Agents: Uses and Value</vt:lpstr>
      <vt:lpstr>Core Technologies</vt:lpstr>
      <vt:lpstr>Customer Service and Support</vt:lpstr>
      <vt:lpstr>Personal Finance/Wealth Management</vt:lpstr>
      <vt:lpstr>Trading and Execution Agents</vt:lpstr>
      <vt:lpstr>3. Agent Examples </vt:lpstr>
      <vt:lpstr>Agent 1: Cash Forecasting &amp; Variance Explanation</vt:lpstr>
      <vt:lpstr>Agent 2: Budget-to-Actual Driver Analysis</vt:lpstr>
      <vt:lpstr>Agent 3: Working Capital Optimization</vt:lpstr>
      <vt:lpstr>Agent 4: Payment Anomaly Detector </vt:lpstr>
      <vt:lpstr>Agent 5: Earnings Call &amp; 10-K Analysis</vt:lpstr>
      <vt:lpstr>Agent 6: Portfolio Risk Analysis</vt:lpstr>
      <vt:lpstr>Agent 7: Factor Attribution</vt:lpstr>
      <vt:lpstr>Agent 8: Corporate Policy Q&amp;A</vt:lpstr>
      <vt:lpstr>Agent 9: Credit Memo Draft</vt:lpstr>
      <vt:lpstr>Agent 10: Client Meeting Prep</vt:lpstr>
      <vt:lpstr>4. Robo-Advising </vt:lpstr>
      <vt:lpstr>Robo-Advising Basics</vt:lpstr>
      <vt:lpstr>Market Landscape and Key Metrics</vt:lpstr>
      <vt:lpstr>Client Onboarding and Profiling</vt:lpstr>
      <vt:lpstr>Portfolio Construction Algorithms and Theory</vt:lpstr>
      <vt:lpstr>Rebalancing and Tax-Loss Harvesting (TLH)</vt:lpstr>
      <vt:lpstr>Fees, Performance, And Reporting KPIs</vt:lpstr>
      <vt:lpstr>Overall Evaluation</vt:lpstr>
      <vt:lpstr>5. Demo: Microsoft Copilot Studio </vt:lpstr>
      <vt:lpstr>CPS: Overview</vt:lpstr>
      <vt:lpstr>CPS: Test Your Agent</vt:lpstr>
      <vt:lpstr>CPS: Settings</vt:lpstr>
      <vt:lpstr>CPS: Knowledge</vt:lpstr>
      <vt:lpstr>CPS: Tools</vt:lpstr>
      <vt:lpstr>CPS: Agents</vt:lpstr>
      <vt:lpstr>CPS: Topics</vt:lpstr>
      <vt:lpstr>CPS: Activities</vt:lpstr>
      <vt:lpstr>CPS: Analytics</vt:lpstr>
      <vt:lpstr>CPS: Channels</vt:lpstr>
      <vt:lpstr>CPS: Website</vt:lpstr>
      <vt:lpstr>6. Hands-On Friday:  Create a Finance  Agent in Copilot</vt:lpstr>
      <vt:lpstr>Friday Lab Prep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736</cp:revision>
  <dcterms:created xsi:type="dcterms:W3CDTF">2004-10-03T21:09:17Z</dcterms:created>
  <dcterms:modified xsi:type="dcterms:W3CDTF">2025-09-21T18:19:29Z</dcterms:modified>
</cp:coreProperties>
</file>