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5" r:id="rId1"/>
  </p:sldMasterIdLst>
  <p:notesMasterIdLst>
    <p:notesMasterId r:id="rId49"/>
  </p:notesMasterIdLst>
  <p:handoutMasterIdLst>
    <p:handoutMasterId r:id="rId50"/>
  </p:handoutMasterIdLst>
  <p:sldIdLst>
    <p:sldId id="397" r:id="rId2"/>
    <p:sldId id="398" r:id="rId3"/>
    <p:sldId id="404" r:id="rId4"/>
    <p:sldId id="701" r:id="rId5"/>
    <p:sldId id="465" r:id="rId6"/>
    <p:sldId id="501" r:id="rId7"/>
    <p:sldId id="466" r:id="rId8"/>
    <p:sldId id="530" r:id="rId9"/>
    <p:sldId id="467" r:id="rId10"/>
    <p:sldId id="464" r:id="rId11"/>
    <p:sldId id="468" r:id="rId12"/>
    <p:sldId id="469" r:id="rId13"/>
    <p:sldId id="527" r:id="rId14"/>
    <p:sldId id="405" r:id="rId15"/>
    <p:sldId id="478" r:id="rId16"/>
    <p:sldId id="472" r:id="rId17"/>
    <p:sldId id="473" r:id="rId18"/>
    <p:sldId id="524" r:id="rId19"/>
    <p:sldId id="474" r:id="rId20"/>
    <p:sldId id="475" r:id="rId21"/>
    <p:sldId id="525" r:id="rId22"/>
    <p:sldId id="476" r:id="rId23"/>
    <p:sldId id="406" r:id="rId24"/>
    <p:sldId id="479" r:id="rId25"/>
    <p:sldId id="481" r:id="rId26"/>
    <p:sldId id="480" r:id="rId27"/>
    <p:sldId id="482" r:id="rId28"/>
    <p:sldId id="483" r:id="rId29"/>
    <p:sldId id="407" r:id="rId30"/>
    <p:sldId id="528" r:id="rId31"/>
    <p:sldId id="484" r:id="rId32"/>
    <p:sldId id="523" r:id="rId33"/>
    <p:sldId id="485" r:id="rId34"/>
    <p:sldId id="471" r:id="rId35"/>
    <p:sldId id="505" r:id="rId36"/>
    <p:sldId id="486" r:id="rId37"/>
    <p:sldId id="495" r:id="rId38"/>
    <p:sldId id="496" r:id="rId39"/>
    <p:sldId id="497" r:id="rId40"/>
    <p:sldId id="408" r:id="rId41"/>
    <p:sldId id="489" r:id="rId42"/>
    <p:sldId id="490" r:id="rId43"/>
    <p:sldId id="498" r:id="rId44"/>
    <p:sldId id="499" r:id="rId45"/>
    <p:sldId id="529" r:id="rId46"/>
    <p:sldId id="403" r:id="rId47"/>
    <p:sldId id="700" r:id="rId48"/>
  </p:sldIdLst>
  <p:sldSz cx="9144000" cy="6858000" type="screen4x3"/>
  <p:notesSz cx="6858000" cy="9144000"/>
  <p:custDataLst>
    <p:tags r:id="rId5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B3C3D3"/>
    <a:srgbClr val="002B5C"/>
    <a:srgbClr val="ADC6D7"/>
    <a:srgbClr val="00BEB9"/>
    <a:srgbClr val="00CAC5"/>
    <a:srgbClr val="00CFCA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003" autoAdjust="0"/>
    <p:restoredTop sz="96163" autoAdjust="0"/>
  </p:normalViewPr>
  <p:slideViewPr>
    <p:cSldViewPr>
      <p:cViewPr varScale="1">
        <p:scale>
          <a:sx n="78" d="100"/>
          <a:sy n="78" d="100"/>
        </p:scale>
        <p:origin x="1506" y="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41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3840" y="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ags" Target="tags/tag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5620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fld id="{03F7FA54-1521-4DD7-9404-29EC1BA7038B}" type="datetimeFigureOut">
              <a:rPr lang="en-US"/>
              <a:pPr>
                <a:defRPr/>
              </a:pPr>
              <a:t>9/15/2025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fld id="{EBFD8F90-EA37-43C3-8ED6-D915013D74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0202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>
                <a:latin typeface="Century Gothic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>
                <a:latin typeface="Century Gothic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95839"/>
            <a:ext cx="5638273" cy="308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26181"/>
      </p:ext>
    </p:extLst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36413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>
              <a:defRPr>
                <a:latin typeface="Century Gothic" pitchFamily="34" charset="0"/>
              </a:defRPr>
            </a:lvl1pPr>
          </a:lstStyle>
          <a:p>
            <a:pPr algn="l"/>
            <a:r>
              <a:rPr lang="en-US"/>
              <a:t>Click to edit Master title style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98013"/>
      </p:ext>
    </p:extLst>
  </p:cSld>
  <p:clrMapOvr>
    <a:masterClrMapping/>
  </p:clrMapOvr>
  <p:transition spd="med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995549"/>
      </p:ext>
    </p:extLst>
  </p:cSld>
  <p:clrMapOvr>
    <a:masterClrMapping/>
  </p:clrMapOvr>
  <p:transition spd="med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-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n-US"/>
              <a:t>Click to edit Master title style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580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88861331"/>
      </p:ext>
    </p:extLst>
  </p:cSld>
  <p:clrMapOvr>
    <a:masterClrMapping/>
  </p:clrMapOvr>
  <p:transition spd="med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n-US"/>
              <a:t>Click to edit Master title style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85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JP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1142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42" y="428"/>
            <a:ext cx="9142858" cy="6857143"/>
          </a:xfrm>
          <a:prstGeom prst="rect">
            <a:avLst/>
          </a:prstGeom>
          <a:noFill/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771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n-US" dirty="0"/>
              <a:t>Click to edit Master title style</a:t>
            </a:r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771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7620571" y="63246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142B5BB-0271-4951-9864-F5338956FB89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of 46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305371" y="63246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9EF39E9-0DEB-488D-A1FF-A8C274C77028}" type="datetime12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7:57 AM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971" y="6157813"/>
            <a:ext cx="1219200" cy="668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23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</p:sldLayoutIdLst>
  <p:transition spd="med">
    <p:fade thruBlk="1"/>
  </p:transition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4400" b="1">
          <a:solidFill>
            <a:schemeClr val="tx1">
              <a:alpha val="100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3600">
          <a:latin typeface="Arial" panose="020B0604020202020204" pitchFamily="34" charset="0"/>
          <a:cs typeface="Arial" panose="020B0604020202020204" pitchFamily="34" charset="0"/>
        </a:defRPr>
      </a:lvl1pPr>
      <a:lvl2pPr marL="742950" indent="-285750" eaLnBrk="1" hangingPunct="1">
        <a:buChar char="–"/>
        <a:defRPr sz="2800">
          <a:latin typeface="Arial" panose="020B0604020202020204" pitchFamily="34" charset="0"/>
          <a:cs typeface="Arial" panose="020B0604020202020204" pitchFamily="34" charset="0"/>
        </a:defRPr>
      </a:lvl2pPr>
      <a:lvl3pPr marL="1143000" indent="-228600" eaLnBrk="1" hangingPunct="1">
        <a:buChar char="•"/>
        <a:defRPr sz="2400">
          <a:latin typeface="Arial" panose="020B0604020202020204" pitchFamily="34" charset="0"/>
          <a:cs typeface="Arial" panose="020B0604020202020204" pitchFamily="34" charset="0"/>
        </a:defRPr>
      </a:lvl3pPr>
      <a:lvl4pPr marL="1600200" indent="-228600" eaLnBrk="1" hangingPunct="1">
        <a:buChar char="–"/>
        <a:defRPr sz="2000">
          <a:latin typeface="Arial" panose="020B0604020202020204" pitchFamily="34" charset="0"/>
          <a:cs typeface="Arial" panose="020B0604020202020204" pitchFamily="34" charset="0"/>
        </a:defRPr>
      </a:lvl4pPr>
      <a:lvl5pPr marL="2057400" indent="-228600" eaLnBrk="1" hangingPunct="1">
        <a:buChar char="»"/>
        <a:defRPr sz="1800">
          <a:latin typeface="Arial" panose="020B0604020202020204" pitchFamily="34" charset="0"/>
          <a:cs typeface="Arial" panose="020B0604020202020204" pitchFamily="34" charset="0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m365.cloud.microsoft/chat" TargetMode="External"/><Relationship Id="rId2" Type="http://schemas.openxmlformats.org/officeDocument/2006/relationships/hyperlink" Target="https://winona.az1.qualtrics.com/jfe/form/SV_cGQwcNBz18Fwmoe" TargetMode="Externa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5094577"/>
            <a:ext cx="8153400" cy="130622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Topic 4: AI Agents: </a:t>
            </a:r>
          </a:p>
          <a:p>
            <a:r>
              <a:rPr lang="en-US" dirty="0"/>
              <a:t>From Theory to Real-World Applications</a:t>
            </a:r>
            <a:endParaRPr lang="en-IN" dirty="0"/>
          </a:p>
          <a:p>
            <a:endParaRPr lang="en-US" sz="2400" dirty="0"/>
          </a:p>
          <a:p>
            <a:r>
              <a:rPr lang="en-US" sz="2400" dirty="0"/>
              <a:t>Larry Schrenk, Instructor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FIN 450 - Finance and 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3760586671"/>
      </p:ext>
    </p:extLst>
  </p:cSld>
  <p:clrMapOvr>
    <a:masterClrMapping/>
  </p:clrMapOvr>
  <p:transition spd="med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6B1E8E-6447-6359-0B4F-E4B42AC422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0B3BE6-3B02-82ED-34BD-910468938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600199"/>
            <a:ext cx="8382571" cy="489833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/>
              <a:t>Sensors</a:t>
            </a:r>
            <a:r>
              <a:rPr lang="en-US" sz="2400" dirty="0"/>
              <a:t> collect environmental data through interfaces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/>
              <a:t>Knowledge Base </a:t>
            </a:r>
            <a:r>
              <a:rPr lang="en-US" sz="2400" dirty="0"/>
              <a:t>stores domain-specific rules and information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/>
              <a:t>Inference Engine </a:t>
            </a:r>
            <a:r>
              <a:rPr lang="en-US" sz="2400" dirty="0"/>
              <a:t>processes data using logical reasoning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/>
              <a:t>Actuators</a:t>
            </a:r>
            <a:r>
              <a:rPr lang="en-US" sz="2400" dirty="0"/>
              <a:t> execute decisions through commands and outputs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/>
              <a:t>Memory Systems </a:t>
            </a:r>
            <a:r>
              <a:rPr lang="en-US" sz="2400" dirty="0"/>
              <a:t>maintain state information across interaction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807195A-4C46-6429-C830-55F063E40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Agent Components</a:t>
            </a:r>
          </a:p>
        </p:txBody>
      </p:sp>
      <p:pic>
        <p:nvPicPr>
          <p:cNvPr id="2050" name="Picture 2" descr="Meet DFRobot at Bett 2025: Experience AI &amp; Robotics Live - DFRobot">
            <a:extLst>
              <a:ext uri="{FF2B5EF4-FFF2-40B4-BE49-F238E27FC236}">
                <a16:creationId xmlns:a16="http://schemas.microsoft.com/office/drawing/2014/main" id="{A3AC8C51-8E8E-6B51-7BEC-A2EA0419A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290" y="245165"/>
            <a:ext cx="24384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5413227"/>
      </p:ext>
    </p:extLst>
  </p:cSld>
  <p:clrMapOvr>
    <a:masterClrMapping/>
  </p:clrMapOvr>
  <p:transition spd="med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E46DB3-9A97-BA48-78F2-86E46FD27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92F53C6-9A34-4CE6-52B5-FB87243F0A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500" b="1"/>
              <a:t>P</a:t>
            </a:r>
            <a:r>
              <a:rPr lang="en-US" sz="2500"/>
              <a:t>erformance, </a:t>
            </a:r>
            <a:r>
              <a:rPr lang="en-US" sz="2500" b="1"/>
              <a:t>E</a:t>
            </a:r>
            <a:r>
              <a:rPr lang="en-US" sz="2500"/>
              <a:t>nvironment, </a:t>
            </a:r>
            <a:r>
              <a:rPr lang="en-US" sz="2500" b="1"/>
              <a:t>A</a:t>
            </a:r>
            <a:r>
              <a:rPr lang="en-US" sz="2500"/>
              <a:t>ctuators, </a:t>
            </a:r>
            <a:r>
              <a:rPr lang="en-US" sz="2500" b="1"/>
              <a:t>S</a:t>
            </a:r>
            <a:r>
              <a:rPr lang="en-US" sz="2500"/>
              <a:t>ensors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500"/>
              <a:t>Performance measure for success metrics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500"/>
              <a:t>Model environment for realistic context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500"/>
              <a:t>Design actuators for actionable interactions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500"/>
              <a:t>Select sensors for accurate perception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2D74EC-F878-FA5A-214C-2266B97CF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2343658"/>
            <a:ext cx="4038600" cy="3039046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2C189DD-D3CD-DF7B-158B-8437F4A14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PEAS Framework</a:t>
            </a:r>
          </a:p>
        </p:txBody>
      </p:sp>
    </p:spTree>
    <p:extLst>
      <p:ext uri="{BB962C8B-B14F-4D97-AF65-F5344CB8AC3E}">
        <p14:creationId xmlns:p14="http://schemas.microsoft.com/office/powerpoint/2010/main" val="2605629697"/>
      </p:ext>
    </p:extLst>
  </p:cSld>
  <p:clrMapOvr>
    <a:masterClrMapping/>
  </p:clrMapOvr>
  <p:transition spd="med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5BC558-330B-E377-2105-AB6AABD2E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2EB3414-0E91-DE0F-A3DF-02CAB183F2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9833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Fully vs. Partially Observable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Deterministic vs. Stochastic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Episodic vs. Sequential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Static vs. Dynamic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Discrete vs. Continuous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212C418-013E-F2CF-9E20-8AC7567D9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Environment Dimensions</a:t>
            </a:r>
          </a:p>
        </p:txBody>
      </p:sp>
    </p:spTree>
    <p:extLst>
      <p:ext uri="{BB962C8B-B14F-4D97-AF65-F5344CB8AC3E}">
        <p14:creationId xmlns:p14="http://schemas.microsoft.com/office/powerpoint/2010/main" val="3907032449"/>
      </p:ext>
    </p:extLst>
  </p:cSld>
  <p:clrMapOvr>
    <a:masterClrMapping/>
  </p:clrMapOvr>
  <p:transition spd="med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64D972-29BE-7E48-AFD3-F80B6AE3E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355A4D1-31B8-955B-8A39-DF22994CE7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Customer service chatbots resolve 67% of inquiries automatically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Trading algorithms execute 75% of stock market transactions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Smart home systems optimize energy consumption by 23%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Autonomous vehicles process sensor data at 60 FPS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Recommendation engines drive 35% of e-commerce revenue growth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C6FDF41-344A-8E2F-0AD0-86A3B61E3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Real-World Applications</a:t>
            </a:r>
          </a:p>
        </p:txBody>
      </p:sp>
      <p:pic>
        <p:nvPicPr>
          <p:cNvPr id="5" name="Picture 4" descr="A cat sitting on a cat bed">
            <a:extLst>
              <a:ext uri="{FF2B5EF4-FFF2-40B4-BE49-F238E27FC236}">
                <a16:creationId xmlns:a16="http://schemas.microsoft.com/office/drawing/2014/main" id="{50C6B2D8-9FAF-E9AF-0A4C-BE262177A9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676400"/>
            <a:ext cx="3429000" cy="427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23514"/>
      </p:ext>
    </p:extLst>
  </p:cSld>
  <p:clrMapOvr>
    <a:masterClrMapping/>
  </p:clrMapOvr>
  <p:transition spd="med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D43208-8C4A-99CD-C457-D0865D92C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090D1A6-2F9A-27AE-C750-B6401C0390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3606800"/>
            <a:ext cx="8382000" cy="1470025"/>
          </a:xfrm>
        </p:spPr>
        <p:txBody>
          <a:bodyPr>
            <a:normAutofit/>
          </a:bodyPr>
          <a:lstStyle/>
          <a:p>
            <a:r>
              <a:rPr lang="en-US" dirty="0"/>
              <a:t>2. Agent Taxonomy </a:t>
            </a:r>
            <a:br>
              <a:rPr lang="en-US" dirty="0"/>
            </a:br>
            <a:r>
              <a:rPr lang="en-US" dirty="0"/>
              <a:t>&amp; Core Types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D46338-29AE-670F-772F-742A6EA89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434840"/>
            <a:ext cx="2248186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758470"/>
      </p:ext>
    </p:extLst>
  </p:cSld>
  <p:clrMapOvr>
    <a:masterClrMapping/>
  </p:clrMapOvr>
  <p:transition spd="med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8CBA71-3B14-BC21-AE23-800031928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ADB889B-CEFA-B37A-3D4D-20C114D07D8C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3810000" cy="4525963"/>
          </a:xfrm>
        </p:spPr>
        <p:txBody>
          <a:bodyPr>
            <a:normAutofit fontScale="55000" lnSpcReduction="20000"/>
          </a:bodyPr>
          <a:lstStyle/>
          <a:p>
            <a:pPr marL="514350" indent="-514350">
              <a:lnSpc>
                <a:spcPct val="150000"/>
              </a:lnSpc>
              <a:spcAft>
                <a:spcPts val="600"/>
              </a:spcAft>
              <a:buFont typeface="+mj-lt"/>
              <a:buAutoNum type="alphaUcPeriod"/>
            </a:pPr>
            <a:r>
              <a:rPr lang="en-US" sz="4000" dirty="0"/>
              <a:t>Simple Reflex Agents</a:t>
            </a:r>
          </a:p>
          <a:p>
            <a:pPr marL="400050" lvl="1" indent="0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900" dirty="0"/>
              <a:t>Thermostat triggers heat when &lt; 68°</a:t>
            </a:r>
          </a:p>
          <a:p>
            <a:pPr marL="514350" indent="-514350">
              <a:lnSpc>
                <a:spcPct val="150000"/>
              </a:lnSpc>
              <a:spcAft>
                <a:spcPts val="600"/>
              </a:spcAft>
              <a:buFont typeface="+mj-lt"/>
              <a:buAutoNum type="alphaUcPeriod"/>
            </a:pPr>
            <a:r>
              <a:rPr lang="en-US" sz="4000" dirty="0"/>
              <a:t>Model-Based Reflex Agents</a:t>
            </a:r>
          </a:p>
          <a:p>
            <a:pPr marL="400050" lvl="1" indent="0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900" dirty="0"/>
              <a:t>Robot maps room to navigate obstacles</a:t>
            </a:r>
          </a:p>
          <a:p>
            <a:pPr marL="514350" indent="-514350">
              <a:lnSpc>
                <a:spcPct val="150000"/>
              </a:lnSpc>
              <a:spcAft>
                <a:spcPts val="600"/>
              </a:spcAft>
              <a:buFont typeface="+mj-lt"/>
              <a:buAutoNum type="alphaUcPeriod"/>
            </a:pPr>
            <a:r>
              <a:rPr lang="en-US" sz="4000" dirty="0"/>
              <a:t>Goal-Based Agents</a:t>
            </a:r>
          </a:p>
          <a:p>
            <a:pPr marL="400050" lvl="1" indent="0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900" dirty="0"/>
              <a:t>Route planner selects path reaching destination</a:t>
            </a:r>
          </a:p>
          <a:p>
            <a:pPr marL="400050" lvl="1" indent="0">
              <a:lnSpc>
                <a:spcPct val="150000"/>
              </a:lnSpc>
              <a:spcAft>
                <a:spcPts val="600"/>
              </a:spcAft>
              <a:buNone/>
            </a:pPr>
            <a:endParaRPr lang="en-US" sz="2600" dirty="0"/>
          </a:p>
          <a:p>
            <a:pPr marL="400050" lvl="1" indent="0">
              <a:lnSpc>
                <a:spcPct val="150000"/>
              </a:lnSpc>
              <a:spcAft>
                <a:spcPts val="600"/>
              </a:spcAft>
              <a:buNone/>
            </a:pPr>
            <a:endParaRPr lang="en-US" sz="26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47105B-8602-C514-4B46-85E88A539BB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spcAft>
                <a:spcPts val="600"/>
              </a:spcAft>
              <a:buFont typeface="+mj-lt"/>
              <a:buAutoNum type="alphaUcPeriod" startAt="4"/>
            </a:pPr>
            <a:r>
              <a:rPr lang="en-US" sz="2200" dirty="0"/>
              <a:t>Utility-Based Agents</a:t>
            </a:r>
          </a:p>
          <a:p>
            <a:pPr marL="400050" lvl="1" indent="0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1600" dirty="0"/>
              <a:t>Ride-share app maximizes driver earnings utility</a:t>
            </a:r>
          </a:p>
          <a:p>
            <a:pPr marL="514350" indent="-514350">
              <a:lnSpc>
                <a:spcPct val="150000"/>
              </a:lnSpc>
              <a:spcAft>
                <a:spcPts val="600"/>
              </a:spcAft>
              <a:buFont typeface="+mj-lt"/>
              <a:buAutoNum type="alphaUcPeriod" startAt="4"/>
            </a:pPr>
            <a:r>
              <a:rPr lang="en-US" sz="2200" dirty="0"/>
              <a:t>Learning Agents</a:t>
            </a:r>
          </a:p>
          <a:p>
            <a:pPr marL="400050" lvl="1" indent="0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1600" dirty="0"/>
              <a:t>Reinforcement Learning (RL) boosts game score</a:t>
            </a:r>
          </a:p>
          <a:p>
            <a:pPr marL="514350" indent="-514350">
              <a:lnSpc>
                <a:spcPct val="150000"/>
              </a:lnSpc>
              <a:spcAft>
                <a:spcPts val="600"/>
              </a:spcAft>
              <a:buFont typeface="+mj-lt"/>
              <a:buAutoNum type="alphaUcPeriod" startAt="4"/>
            </a:pPr>
            <a:r>
              <a:rPr lang="en-US" sz="2200" dirty="0"/>
              <a:t>Multi-Agent Systems</a:t>
            </a:r>
          </a:p>
          <a:p>
            <a:pPr marL="400050" lvl="1" indent="0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1700" dirty="0"/>
              <a:t>Coordinate between distributed intelligent entities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9F4087-C217-E18B-0B86-8AC6BDE83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dirty="0"/>
              <a:t>Agent Type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2602355780"/>
      </p:ext>
    </p:extLst>
  </p:cSld>
  <p:clrMapOvr>
    <a:masterClrMapping/>
  </p:clrMapOvr>
  <p:transition spd="med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878E35-DDA6-F209-EC52-FF7968C13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A5F2DB-A0B8-29E6-1FD3-EFF622CEF7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Sensor data triggers predefined rules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Stimulus-response delivers 30% faster reactions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Sensors feed actuators directly for obstacle avoidance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Simpler rules reduce misclassification errors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Routine rules boost adaptability in uncertain settings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Example: Automatically sliding door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7751A6-9F8F-4D87-2D88-B21FB49FA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2616264"/>
            <a:ext cx="4038600" cy="2493834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357C588-10FE-8045-38E7-3EC3EB676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A. Simple Reflex Agents</a:t>
            </a:r>
          </a:p>
        </p:txBody>
      </p:sp>
    </p:spTree>
    <p:extLst>
      <p:ext uri="{BB962C8B-B14F-4D97-AF65-F5344CB8AC3E}">
        <p14:creationId xmlns:p14="http://schemas.microsoft.com/office/powerpoint/2010/main" val="3915738153"/>
      </p:ext>
    </p:extLst>
  </p:cSld>
  <p:clrMapOvr>
    <a:masterClrMapping/>
  </p:clrMapOvr>
  <p:transition spd="med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E6C2D7-DAB1-3EEF-B958-4B9B1DCAA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C98D9EB-DEBD-6823-E435-F21DE43908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Updated internal model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Captures recent changes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Transition model predicts next state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Environment model manages partially observable worlds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Verification process cuts decision errors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Example: Roomba</a:t>
            </a:r>
          </a:p>
        </p:txBody>
      </p:sp>
      <p:pic>
        <p:nvPicPr>
          <p:cNvPr id="5" name="Picture 4" descr="A diagram of a system&#10;&#10;AI-generated content may be incorrect.">
            <a:extLst>
              <a:ext uri="{FF2B5EF4-FFF2-40B4-BE49-F238E27FC236}">
                <a16:creationId xmlns:a16="http://schemas.microsoft.com/office/drawing/2014/main" id="{E925FA14-3DA9-84B5-DCBA-2594064E1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2585975"/>
            <a:ext cx="4038600" cy="2554413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CA3B91B-5337-6C9B-A856-3BA88123B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</p:spPr>
        <p:txBody>
          <a:bodyPr anchor="b">
            <a:normAutofit/>
          </a:bodyPr>
          <a:lstStyle/>
          <a:p>
            <a:r>
              <a:rPr lang="en-US" sz="4100"/>
              <a:t>B. Model-Based Reflex Agents</a:t>
            </a:r>
          </a:p>
        </p:txBody>
      </p:sp>
    </p:spTree>
    <p:extLst>
      <p:ext uri="{BB962C8B-B14F-4D97-AF65-F5344CB8AC3E}">
        <p14:creationId xmlns:p14="http://schemas.microsoft.com/office/powerpoint/2010/main" val="3985695059"/>
      </p:ext>
    </p:extLst>
  </p:cSld>
  <p:clrMapOvr>
    <a:masterClrMapping/>
  </p:clrMapOvr>
  <p:transition spd="med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429A0B-617C-2D79-363E-CC5F06A0F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68D5EE-7E57-35AA-ABF3-5AE47F827F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5029200" cy="489833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000" dirty="0"/>
              <a:t>Agent senses dirt location using IR sensor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000" dirty="0"/>
              <a:t>Internal state stores room ID, dirt status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000" dirty="0"/>
              <a:t>Rule base selects CLEAN or MOVE via actuator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000" dirty="0"/>
              <a:t>Fast cycles per second enable fast reactions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000" dirty="0"/>
              <a:t>95% cleanliness in 100 steps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86C6A70-A7EE-2CB7-6983-4CEF50833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 fontScale="90000"/>
          </a:bodyPr>
          <a:lstStyle/>
          <a:p>
            <a:r>
              <a:rPr lang="en-US" dirty="0"/>
              <a:t>Model-Based Reflex Agents: Vacuum Example</a:t>
            </a:r>
          </a:p>
        </p:txBody>
      </p:sp>
      <p:pic>
        <p:nvPicPr>
          <p:cNvPr id="5" name="Picture 4" descr="A cat lying on the floor">
            <a:extLst>
              <a:ext uri="{FF2B5EF4-FFF2-40B4-BE49-F238E27FC236}">
                <a16:creationId xmlns:a16="http://schemas.microsoft.com/office/drawing/2014/main" id="{07E538DB-B47B-7A75-2447-5057565A18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133600"/>
            <a:ext cx="3611564" cy="313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459402"/>
      </p:ext>
    </p:extLst>
  </p:cSld>
  <p:clrMapOvr>
    <a:masterClrMapping/>
  </p:clrMapOvr>
  <p:transition spd="med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1F6F95-AA6A-E148-67FF-6E9D709E0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5765A96-353A-A3CA-0483-E9B045F9C0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Maintain internal model storing environment state variables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Update state after each percept using transition function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Execute reflex rules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Track up to 10 variables for quick decisions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Select actions through transition model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Example: Autonomous delivery drone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4C695F-DA06-D2F8-BCD3-688FDFB7E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2611215"/>
            <a:ext cx="4038600" cy="2503932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699BAE9-A6C6-5AC4-786B-6C31D3626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C. Goal-Based Agents</a:t>
            </a:r>
          </a:p>
        </p:txBody>
      </p:sp>
    </p:spTree>
    <p:extLst>
      <p:ext uri="{BB962C8B-B14F-4D97-AF65-F5344CB8AC3E}">
        <p14:creationId xmlns:p14="http://schemas.microsoft.com/office/powerpoint/2010/main" val="1196262917"/>
      </p:ext>
    </p:extLst>
  </p:cSld>
  <p:clrMapOvr>
    <a:masterClrMapping/>
  </p:clrMapOvr>
  <p:transition spd="med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C23B4A-1C20-590F-8A2E-6C2D5DCDBDE9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077200" cy="4525963"/>
          </a:xfrm>
        </p:spPr>
        <p:txBody>
          <a:bodyPr>
            <a:normAutofit fontScale="77500" lnSpcReduction="20000"/>
          </a:bodyPr>
          <a:lstStyle/>
          <a:p>
            <a:pPr marL="742950" indent="-742950">
              <a:lnSpc>
                <a:spcPct val="16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Foundations of AI Agents</a:t>
            </a:r>
          </a:p>
          <a:p>
            <a:pPr marL="742950" indent="-742950">
              <a:lnSpc>
                <a:spcPct val="16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Agent Taxonomy &amp; Core Types</a:t>
            </a:r>
          </a:p>
          <a:p>
            <a:pPr marL="742950" indent="-742950">
              <a:lnSpc>
                <a:spcPct val="16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Agent Architectures &amp; Design Patterns</a:t>
            </a:r>
          </a:p>
          <a:p>
            <a:pPr marL="742950" indent="-742950">
              <a:lnSpc>
                <a:spcPct val="16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Multi-Agent Systems &amp; Decision Methods</a:t>
            </a:r>
          </a:p>
          <a:p>
            <a:pPr marL="742950" indent="-742950">
              <a:lnSpc>
                <a:spcPct val="16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Evaluation, Ethics, and the Future  </a:t>
            </a:r>
          </a:p>
          <a:p>
            <a:pPr marL="742950" indent="-742950">
              <a:lnSpc>
                <a:spcPct val="16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Hands-On Friday: AI Agents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BB7EE01-8F96-F343-E44F-91D7E28A0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dirty="0"/>
              <a:t>Overview</a:t>
            </a:r>
          </a:p>
        </p:txBody>
      </p:sp>
      <p:pic>
        <p:nvPicPr>
          <p:cNvPr id="1026" name="Picture 2" descr="An introduction to AI agents">
            <a:extLst>
              <a:ext uri="{FF2B5EF4-FFF2-40B4-BE49-F238E27FC236}">
                <a16:creationId xmlns:a16="http://schemas.microsoft.com/office/drawing/2014/main" id="{AB781F2E-90E6-DBA0-3120-927EB4DCF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588065"/>
            <a:ext cx="36576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1203781"/>
      </p:ext>
    </p:extLst>
  </p:cSld>
  <p:clrMapOvr>
    <a:masterClrMapping/>
  </p:clrMapOvr>
  <p:transition spd="med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70F6E-97C5-2B49-56C5-809EE0A33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270759F-F75E-50FD-6E52-BB9838A9C3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Maps outcomes to utility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Compute Expected Utility (EU)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Rank possible actions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Select action based on EU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Example: Investments (Risk vs. Return)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E537EA-42E0-A1BB-25C5-F4B897F80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2474913"/>
            <a:ext cx="4038600" cy="2776537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2CED6CD-433C-BE95-DC6E-242771CDB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D. Utility-Based Agents</a:t>
            </a:r>
          </a:p>
        </p:txBody>
      </p:sp>
    </p:spTree>
    <p:extLst>
      <p:ext uri="{BB962C8B-B14F-4D97-AF65-F5344CB8AC3E}">
        <p14:creationId xmlns:p14="http://schemas.microsoft.com/office/powerpoint/2010/main" val="4263075632"/>
      </p:ext>
    </p:extLst>
  </p:cSld>
  <p:clrMapOvr>
    <a:masterClrMapping/>
  </p:clrMapOvr>
  <p:transition spd="med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C2947E-8580-95A9-122D-C38ECF258C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D98784F-B9FE-5ECF-06CC-2C21CA5CF1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300" dirty="0"/>
              <a:t>Numeric value representing preference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300" dirty="0"/>
              <a:t>Higher utility means outcome more desirable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300" dirty="0"/>
              <a:t>Utility function converts outcomes into utility scores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300" dirty="0"/>
              <a:t>Expected utility is probability-weighted average of possible utilities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300" dirty="0"/>
              <a:t>Choose action with highest expected utility</a:t>
            </a:r>
          </a:p>
        </p:txBody>
      </p:sp>
      <p:pic>
        <p:nvPicPr>
          <p:cNvPr id="7" name="Picture 6" descr="A diagram of a mathematical equation&#10;&#10;AI-generated content may be incorrect.">
            <a:extLst>
              <a:ext uri="{FF2B5EF4-FFF2-40B4-BE49-F238E27FC236}">
                <a16:creationId xmlns:a16="http://schemas.microsoft.com/office/drawing/2014/main" id="{B08F6B0B-DB3A-6202-E585-67765BBC1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2419382"/>
            <a:ext cx="4038600" cy="2887598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1009948-A2D2-9949-4A5A-A84B10A3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Background: Expected Utility</a:t>
            </a:r>
          </a:p>
        </p:txBody>
      </p:sp>
    </p:spTree>
    <p:extLst>
      <p:ext uri="{BB962C8B-B14F-4D97-AF65-F5344CB8AC3E}">
        <p14:creationId xmlns:p14="http://schemas.microsoft.com/office/powerpoint/2010/main" val="395274226"/>
      </p:ext>
    </p:extLst>
  </p:cSld>
  <p:clrMapOvr>
    <a:masterClrMapping/>
  </p:clrMapOvr>
  <p:transition spd="med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DFE310-079C-54E4-925A-35E7EBB86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490891-D4D4-2F4B-F81B-4B6E9FD89E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300"/>
              <a:t>Reinforcement Learning (Trial and Error)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300"/>
              <a:t>MDP: states, actions, rewards, step loop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300"/>
              <a:t>Select best action after each step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300"/>
              <a:t>Repeat…repeat…repeat…Restart…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300"/>
              <a:t>Select path with highest reward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300"/>
              <a:t>Example: Atari Games (Google DeepMind)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8ED07D-5084-0669-1467-2730A77A3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2757615"/>
            <a:ext cx="4038600" cy="2211133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5D12AAC-C07A-82A1-F2B2-D25CC6396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E. Learning Agents</a:t>
            </a:r>
          </a:p>
        </p:txBody>
      </p:sp>
    </p:spTree>
    <p:extLst>
      <p:ext uri="{BB962C8B-B14F-4D97-AF65-F5344CB8AC3E}">
        <p14:creationId xmlns:p14="http://schemas.microsoft.com/office/powerpoint/2010/main" val="3791433400"/>
      </p:ext>
    </p:extLst>
  </p:cSld>
  <p:clrMapOvr>
    <a:masterClrMapping/>
  </p:clrMapOvr>
  <p:transition spd="med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A25073-7F01-64A0-B006-16749C5DB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2739FD8-EBFA-64B4-8B72-EC53F8B4ED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3606800"/>
            <a:ext cx="8382000" cy="1470025"/>
          </a:xfrm>
        </p:spPr>
        <p:txBody>
          <a:bodyPr>
            <a:normAutofit/>
          </a:bodyPr>
          <a:lstStyle/>
          <a:p>
            <a:r>
              <a:rPr lang="en-US" dirty="0"/>
              <a:t>3. Agent Design </a:t>
            </a:r>
            <a:br>
              <a:rPr lang="en-US" dirty="0"/>
            </a:br>
            <a:r>
              <a:rPr lang="en-US" dirty="0"/>
              <a:t>Patterns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60F8F4-F01D-D873-F2A4-10BC0EE50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43484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035596"/>
      </p:ext>
    </p:extLst>
  </p:cSld>
  <p:clrMapOvr>
    <a:masterClrMapping/>
  </p:clrMapOvr>
  <p:transition spd="med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E1B766-C716-E76D-E7CB-F3CE145185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6E5CA4C-C72C-6288-ADF8-42699CEF1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98335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lnSpc>
                <a:spcPct val="150000"/>
              </a:lnSpc>
              <a:spcAft>
                <a:spcPts val="600"/>
              </a:spcAft>
              <a:buFont typeface="+mj-lt"/>
              <a:buAutoNum type="alphaUcPeriod"/>
            </a:pPr>
            <a:r>
              <a:rPr lang="en-US" sz="3400" dirty="0"/>
              <a:t>Reactive/Subsumption Agents</a:t>
            </a:r>
          </a:p>
          <a:p>
            <a:pPr marL="400050" lvl="1" indent="0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600" dirty="0"/>
              <a:t>Instantly map perceptions to actions without planning</a:t>
            </a:r>
          </a:p>
          <a:p>
            <a:pPr marL="514350" indent="-514350">
              <a:lnSpc>
                <a:spcPct val="150000"/>
              </a:lnSpc>
              <a:spcAft>
                <a:spcPts val="600"/>
              </a:spcAft>
              <a:buFont typeface="+mj-lt"/>
              <a:buAutoNum type="alphaUcPeriod"/>
            </a:pPr>
            <a:r>
              <a:rPr lang="en-US" sz="3400" dirty="0"/>
              <a:t>Deliberative Agents</a:t>
            </a:r>
          </a:p>
          <a:p>
            <a:pPr marL="400050" lvl="1" indent="0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600" dirty="0"/>
              <a:t>Plan actions through internal world models and search</a:t>
            </a:r>
          </a:p>
          <a:p>
            <a:pPr marL="514350" indent="-514350">
              <a:lnSpc>
                <a:spcPct val="150000"/>
              </a:lnSpc>
              <a:spcAft>
                <a:spcPts val="600"/>
              </a:spcAft>
              <a:buFont typeface="+mj-lt"/>
              <a:buAutoNum type="alphaUcPeriod"/>
            </a:pPr>
            <a:r>
              <a:rPr lang="en-US" sz="3400" dirty="0"/>
              <a:t>Hybrid Agents</a:t>
            </a:r>
          </a:p>
          <a:p>
            <a:pPr marL="400050" lvl="1" indent="0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600" dirty="0"/>
              <a:t>Fuse deliberative planning with fast reactive behaviors for balance</a:t>
            </a:r>
          </a:p>
          <a:p>
            <a:pPr marL="514350" indent="-514350">
              <a:lnSpc>
                <a:spcPct val="150000"/>
              </a:lnSpc>
              <a:spcAft>
                <a:spcPts val="600"/>
              </a:spcAft>
              <a:buFont typeface="+mj-lt"/>
              <a:buAutoNum type="alphaUcPeriod"/>
            </a:pPr>
            <a:r>
              <a:rPr lang="en-US" sz="3400" dirty="0"/>
              <a:t>BDI Agents</a:t>
            </a:r>
          </a:p>
          <a:p>
            <a:pPr marL="400050" lvl="1" indent="0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600" dirty="0"/>
              <a:t>Employ Beliefs-Desires-Intentions to mimic goal-driven reasoning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8421173-EC9D-77C0-66F0-A125C76E2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Design Patterns</a:t>
            </a:r>
          </a:p>
        </p:txBody>
      </p:sp>
    </p:spTree>
    <p:extLst>
      <p:ext uri="{BB962C8B-B14F-4D97-AF65-F5344CB8AC3E}">
        <p14:creationId xmlns:p14="http://schemas.microsoft.com/office/powerpoint/2010/main" val="3579317961"/>
      </p:ext>
    </p:extLst>
  </p:cSld>
  <p:clrMapOvr>
    <a:masterClrMapping/>
  </p:clrMapOvr>
  <p:transition spd="med"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10ED27-8888-21E7-EB29-6A0FEC80C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81D1F11-6C94-DC35-E989-D91374F71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98335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Instantly map perceptions to actions without planning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Deterministic sensor-action coupling delivers low latency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Subsumption layers hierarchically arbitrate behaviors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Priority encoding + sensor fusion trim actuator jitter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Stateless design needs tiny memory, lacks long-term foresight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Example: Roomba obstacle avoidance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609E60-6F96-8DF0-0757-1A0751EB4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A. Reactive &amp; Subsumption</a:t>
            </a:r>
          </a:p>
        </p:txBody>
      </p:sp>
    </p:spTree>
    <p:extLst>
      <p:ext uri="{BB962C8B-B14F-4D97-AF65-F5344CB8AC3E}">
        <p14:creationId xmlns:p14="http://schemas.microsoft.com/office/powerpoint/2010/main" val="969566647"/>
      </p:ext>
    </p:extLst>
  </p:cSld>
  <p:clrMapOvr>
    <a:masterClrMapping/>
  </p:clrMapOvr>
  <p:transition spd="med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145FCF-E476-438A-E5FA-415F87BF2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53CFF7-3FF8-A29E-6A79-9E11E940F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447800"/>
            <a:ext cx="8686800" cy="4898335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800" dirty="0"/>
              <a:t>Plan actions through internal world models and search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800" dirty="0"/>
              <a:t>Symbolic reasoning uses world model for strategic planning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800" dirty="0"/>
              <a:t>Planner creates goal-directed action sequences quickly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800" dirty="0"/>
              <a:t>Bayesian beliefs with meta-monitoring cut failures </a:t>
            </a: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sz="2900" dirty="0"/>
              <a:t>Bayesian reasoning revises beliefs by adding new evidence to refine probabilities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800" dirty="0"/>
              <a:t>Modular architecture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800" dirty="0"/>
              <a:t>Example: Chess engine explores 1 000 000 moves per second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en-US" sz="3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1BA61C-84D7-6D8F-1757-790816B79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B. Deliberative Architecture</a:t>
            </a:r>
          </a:p>
        </p:txBody>
      </p:sp>
    </p:spTree>
    <p:extLst>
      <p:ext uri="{BB962C8B-B14F-4D97-AF65-F5344CB8AC3E}">
        <p14:creationId xmlns:p14="http://schemas.microsoft.com/office/powerpoint/2010/main" val="1022332840"/>
      </p:ext>
    </p:extLst>
  </p:cSld>
  <p:clrMapOvr>
    <a:masterClrMapping/>
  </p:clrMapOvr>
  <p:transition spd="med"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1764E3-71EE-D920-9576-FF2F9C2F2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70FF735-8AC8-E211-3131-F45D21023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98335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Fuses deliberative planning with fast reactive behaviors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Planner layer defines goals; reactive layer handles rapid changes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Coordinator merges sensors, planning, reflex overrides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Knowledge Graph + RL raise decision accuracy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Multi-Agent design scales hybrid control across domains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Example: Drone swarm re-routes around wind gusts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8608023-E9DE-A017-C255-8830067D9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C. Hybrid Stacks</a:t>
            </a:r>
          </a:p>
        </p:txBody>
      </p:sp>
    </p:spTree>
    <p:extLst>
      <p:ext uri="{BB962C8B-B14F-4D97-AF65-F5344CB8AC3E}">
        <p14:creationId xmlns:p14="http://schemas.microsoft.com/office/powerpoint/2010/main" val="2755632101"/>
      </p:ext>
    </p:extLst>
  </p:cSld>
  <p:clrMapOvr>
    <a:masterClrMapping/>
  </p:clrMapOvr>
  <p:transition spd="med"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20FA8D-9635-0E97-4E05-38565CCA4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F025B13-F727-77CA-AA81-8B60BD58E8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/>
              <a:t>BDI loop: Beliefs → Desires → Intentions for reasoning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/>
              <a:t>Mimic goal-driven reasoning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/>
              <a:t>Intention deliberation algorithm raises plan efficiency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/>
              <a:t>Real-time perceptions update goals and adopt intentions instantly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/>
              <a:t>Modal logic keeps beliefs consistent, pruning conflicting plans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/>
              <a:t>Example: Virtual assistant schedules meetings accurately and quickly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E1A728-089D-0119-0EC4-7FFB69CF6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1843881"/>
            <a:ext cx="4038600" cy="4038600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390A892-1A70-3DBD-61F9-5920A2DFC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D. BDI Agents</a:t>
            </a:r>
          </a:p>
        </p:txBody>
      </p:sp>
    </p:spTree>
    <p:extLst>
      <p:ext uri="{BB962C8B-B14F-4D97-AF65-F5344CB8AC3E}">
        <p14:creationId xmlns:p14="http://schemas.microsoft.com/office/powerpoint/2010/main" val="1929071503"/>
      </p:ext>
    </p:extLst>
  </p:cSld>
  <p:clrMapOvr>
    <a:masterClrMapping/>
  </p:clrMapOvr>
  <p:transition spd="med"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3FF18-9286-A899-FBA3-D020F2DE69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773B9B3-3DBB-C5A6-01E6-4B234F8EA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3606800"/>
            <a:ext cx="8382000" cy="1470025"/>
          </a:xfrm>
        </p:spPr>
        <p:txBody>
          <a:bodyPr>
            <a:normAutofit/>
          </a:bodyPr>
          <a:lstStyle/>
          <a:p>
            <a:r>
              <a:rPr lang="en-US" dirty="0"/>
              <a:t>4. Multi-Agent Systems &amp; Decision Methods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EC0307-BED7-5D91-4BDA-9AD845D8D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434840"/>
            <a:ext cx="2279114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43413"/>
      </p:ext>
    </p:extLst>
  </p:cSld>
  <p:clrMapOvr>
    <a:masterClrMapping/>
  </p:clrMapOvr>
  <p:transition spd="med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7166CA-02B5-309F-FCA7-017AABAEA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8EC7AE9-28F3-5A58-BD67-B88C68D10E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3606800"/>
            <a:ext cx="8382000" cy="1470025"/>
          </a:xfrm>
        </p:spPr>
        <p:txBody>
          <a:bodyPr>
            <a:normAutofit/>
          </a:bodyPr>
          <a:lstStyle/>
          <a:p>
            <a:r>
              <a:rPr lang="en-US" dirty="0"/>
              <a:t>1. Foundations of </a:t>
            </a:r>
            <a:br>
              <a:rPr lang="en-US" dirty="0"/>
            </a:br>
            <a:r>
              <a:rPr lang="en-US" dirty="0"/>
              <a:t>AI Agents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4B8BCD-6397-8E4B-7352-77287B446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43484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337328"/>
      </p:ext>
    </p:extLst>
  </p:cSld>
  <p:clrMapOvr>
    <a:masterClrMapping/>
  </p:clrMapOvr>
  <p:transition spd="med"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70ADBF-82C2-29BF-B879-B517829B3D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A1D8332-C789-8ECC-7DDC-440849AE97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771" y="1600199"/>
            <a:ext cx="8229600" cy="4898335"/>
          </a:xfrm>
        </p:spPr>
        <p:txBody>
          <a:bodyPr>
            <a:normAutofit fontScale="92500"/>
          </a:bodyPr>
          <a:lstStyle/>
          <a:p>
            <a:pPr marL="742950" indent="-742950">
              <a:lnSpc>
                <a:spcPct val="150000"/>
              </a:lnSpc>
              <a:spcAft>
                <a:spcPts val="600"/>
              </a:spcAft>
              <a:buFont typeface="+mj-lt"/>
              <a:buAutoNum type="alphaUcPeriod"/>
            </a:pPr>
            <a:r>
              <a:rPr lang="en-US" sz="4400" dirty="0"/>
              <a:t>Fundamentals</a:t>
            </a:r>
          </a:p>
          <a:p>
            <a:pPr marL="742950" indent="-742950">
              <a:lnSpc>
                <a:spcPct val="150000"/>
              </a:lnSpc>
              <a:spcAft>
                <a:spcPts val="600"/>
              </a:spcAft>
              <a:buFont typeface="+mj-lt"/>
              <a:buAutoNum type="alphaUcPeriod"/>
            </a:pPr>
            <a:r>
              <a:rPr lang="en-US" sz="4400" dirty="0"/>
              <a:t>Communication and Protocols</a:t>
            </a:r>
          </a:p>
          <a:p>
            <a:pPr marL="742950" indent="-742950">
              <a:lnSpc>
                <a:spcPct val="150000"/>
              </a:lnSpc>
              <a:spcAft>
                <a:spcPts val="600"/>
              </a:spcAft>
              <a:buFont typeface="+mj-lt"/>
              <a:buAutoNum type="alphaUcPeriod"/>
            </a:pPr>
            <a:r>
              <a:rPr lang="en-US" sz="4400" dirty="0"/>
              <a:t>Problem-Solving/Learning</a:t>
            </a:r>
          </a:p>
          <a:p>
            <a:pPr marL="742950" indent="-742950">
              <a:lnSpc>
                <a:spcPct val="150000"/>
              </a:lnSpc>
              <a:spcAft>
                <a:spcPts val="600"/>
              </a:spcAft>
              <a:buFont typeface="+mj-lt"/>
              <a:buAutoNum type="alphaUcPeriod"/>
            </a:pPr>
            <a:r>
              <a:rPr lang="en-US" sz="4400" dirty="0"/>
              <a:t>Planning &amp; Search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1C1DBA1-4DEB-C1C3-1D91-13FC6ED8E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Multi-Agent Systems</a:t>
            </a:r>
          </a:p>
        </p:txBody>
      </p:sp>
    </p:spTree>
    <p:extLst>
      <p:ext uri="{BB962C8B-B14F-4D97-AF65-F5344CB8AC3E}">
        <p14:creationId xmlns:p14="http://schemas.microsoft.com/office/powerpoint/2010/main" val="4022794775"/>
      </p:ext>
    </p:extLst>
  </p:cSld>
  <p:clrMapOvr>
    <a:masterClrMapping/>
  </p:clrMapOvr>
  <p:transition spd="med"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B3EF63-CFB2-B5C9-5082-C1D284E369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9DFBB1-ED25-633B-BA81-741AD6ECB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98335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Peer-to-peer coordination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Scales to 100+ autonomous agents seamlessly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Use standard messaging with local knowledge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Resilient, emergent, cooperative behavior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Example: Warehouse, finance, supply-chain robots share paths efficiently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en-US" sz="3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0A7E2B6-54E5-EE1C-5A96-9F823D7D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A. Fundamentals</a:t>
            </a:r>
          </a:p>
        </p:txBody>
      </p:sp>
    </p:spTree>
    <p:extLst>
      <p:ext uri="{BB962C8B-B14F-4D97-AF65-F5344CB8AC3E}">
        <p14:creationId xmlns:p14="http://schemas.microsoft.com/office/powerpoint/2010/main" val="933870558"/>
      </p:ext>
    </p:extLst>
  </p:cSld>
  <p:clrMapOvr>
    <a:masterClrMapping/>
  </p:clrMapOvr>
  <p:transition spd="med"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B31116-022A-BC89-6E3C-BEF5909332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iagram of a company&#10;&#10;AI-generated content may be incorrect.">
            <a:extLst>
              <a:ext uri="{FF2B5EF4-FFF2-40B4-BE49-F238E27FC236}">
                <a16:creationId xmlns:a16="http://schemas.microsoft.com/office/drawing/2014/main" id="{125A1562-7D49-1FC9-422A-842A55AF1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413" y="1600200"/>
            <a:ext cx="5420315" cy="4525963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32D9A1B-E1EA-4E3D-A906-87FAAD45B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Multi-Agent Organization</a:t>
            </a:r>
          </a:p>
        </p:txBody>
      </p:sp>
    </p:spTree>
    <p:extLst>
      <p:ext uri="{BB962C8B-B14F-4D97-AF65-F5344CB8AC3E}">
        <p14:creationId xmlns:p14="http://schemas.microsoft.com/office/powerpoint/2010/main" val="2111115844"/>
      </p:ext>
    </p:extLst>
  </p:cSld>
  <p:clrMapOvr>
    <a:masterClrMapping/>
  </p:clrMapOvr>
  <p:transition spd="med"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30E236-51B7-4B9A-6C57-4D2CD40BAD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97EA80-F543-9961-71E7-2791DB6850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9833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FIPA-ACL (Agent Communication Language) standardizes message exchange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Contract Net Protocol enables task allocation negotiation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Message passing achieves low latency in distributed environments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A9319BA-43A4-A010-C862-005EFC3E6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 fontScale="90000"/>
          </a:bodyPr>
          <a:lstStyle/>
          <a:p>
            <a:r>
              <a:rPr lang="en-US" dirty="0"/>
              <a:t>B. Communication and Protocols</a:t>
            </a:r>
          </a:p>
        </p:txBody>
      </p:sp>
    </p:spTree>
    <p:extLst>
      <p:ext uri="{BB962C8B-B14F-4D97-AF65-F5344CB8AC3E}">
        <p14:creationId xmlns:p14="http://schemas.microsoft.com/office/powerpoint/2010/main" val="2116159064"/>
      </p:ext>
    </p:extLst>
  </p:cSld>
  <p:clrMapOvr>
    <a:masterClrMapping/>
  </p:clrMapOvr>
  <p:transition spd="med">
    <p:fade thruBlk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FBDF12-6B5D-1D75-A3B5-EFB952535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AE6043B-3A9B-F37E-87E6-1E9D1DD5EE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FIPA-ACL (Foundation for Intelligent Physical Agents) standardizes messaging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Shared vocabularies, meaning across agents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Auction allocate scarce resources with competitive bids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Consensus algorithms achieve agreement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Message passing</a:t>
            </a:r>
          </a:p>
        </p:txBody>
      </p:sp>
      <p:pic>
        <p:nvPicPr>
          <p:cNvPr id="6" name="Picture 5" descr="A diagram of a service">
            <a:extLst>
              <a:ext uri="{FF2B5EF4-FFF2-40B4-BE49-F238E27FC236}">
                <a16:creationId xmlns:a16="http://schemas.microsoft.com/office/drawing/2014/main" id="{2BCE62FD-DA34-D164-57D7-5650D9EA7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2969641"/>
            <a:ext cx="4038600" cy="1787080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A8E6FC4-A92C-D970-345A-6C3A2DF4F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/>
              <a:t>FIPA-ACL: Agent Communication Language Standard</a:t>
            </a:r>
          </a:p>
        </p:txBody>
      </p:sp>
    </p:spTree>
    <p:extLst>
      <p:ext uri="{BB962C8B-B14F-4D97-AF65-F5344CB8AC3E}">
        <p14:creationId xmlns:p14="http://schemas.microsoft.com/office/powerpoint/2010/main" val="1386437816"/>
      </p:ext>
    </p:extLst>
  </p:cSld>
  <p:clrMapOvr>
    <a:masterClrMapping/>
  </p:clrMapOvr>
  <p:transition spd="med"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3D2A2A-E9B1-2771-41E6-505995FF7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9A0C4D-1C61-9DBB-9E74-D7D4ABECFD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1054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Auction Task Allocation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Manager agent broadcasts tasks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Contractors bid based on capability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Winning bid chosen via evaluation metric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Protocol conforms to FIPA Contract Net standard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Simulations achieve 98% task assignment success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Approach lowers computation</a:t>
            </a:r>
          </a:p>
        </p:txBody>
      </p:sp>
      <p:pic>
        <p:nvPicPr>
          <p:cNvPr id="5" name="Picture 4" descr="A diagram of a project&#10;&#10;AI-generated content may be incorrect.">
            <a:extLst>
              <a:ext uri="{FF2B5EF4-FFF2-40B4-BE49-F238E27FC236}">
                <a16:creationId xmlns:a16="http://schemas.microsoft.com/office/drawing/2014/main" id="{B94929D4-83D3-4EC4-6FD7-36AD47CDE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1828800"/>
            <a:ext cx="2650998" cy="3733800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3BDD6FB-8B82-A865-39B7-41EDED531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Contract Net Protocol </a:t>
            </a:r>
          </a:p>
        </p:txBody>
      </p:sp>
    </p:spTree>
    <p:extLst>
      <p:ext uri="{BB962C8B-B14F-4D97-AF65-F5344CB8AC3E}">
        <p14:creationId xmlns:p14="http://schemas.microsoft.com/office/powerpoint/2010/main" val="1731288516"/>
      </p:ext>
    </p:extLst>
  </p:cSld>
  <p:clrMapOvr>
    <a:masterClrMapping/>
  </p:clrMapOvr>
  <p:transition spd="med"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212B9C-ADB2-0830-1F93-8CDFA9BCC7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0363505-3FAA-36E9-3966-098946FE55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Decentralized Learning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Agents learn locally, no central controller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Actor-Critic (RL)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Actor picks an action; critic scores it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Train once centrally; agents act on their own</a:t>
            </a:r>
          </a:p>
        </p:txBody>
      </p:sp>
      <p:pic>
        <p:nvPicPr>
          <p:cNvPr id="5" name="Picture 4" descr="A diagram of a business&#10;&#10;AI-generated content may be incorrect.">
            <a:extLst>
              <a:ext uri="{FF2B5EF4-FFF2-40B4-BE49-F238E27FC236}">
                <a16:creationId xmlns:a16="http://schemas.microsoft.com/office/drawing/2014/main" id="{593D0807-597D-8EE2-650B-A3D3DAF1E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2011161"/>
            <a:ext cx="4038600" cy="3704041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5383D03-8793-1D33-6AFB-44772239D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C. Problem-Solving/Learning</a:t>
            </a:r>
          </a:p>
        </p:txBody>
      </p:sp>
    </p:spTree>
    <p:extLst>
      <p:ext uri="{BB962C8B-B14F-4D97-AF65-F5344CB8AC3E}">
        <p14:creationId xmlns:p14="http://schemas.microsoft.com/office/powerpoint/2010/main" val="2309838548"/>
      </p:ext>
    </p:extLst>
  </p:cSld>
  <p:clrMapOvr>
    <a:masterClrMapping/>
  </p:clrMapOvr>
  <p:transition spd="med"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62F929-EC83-0C38-ADCA-FE999E0C0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838D5E-6BBA-4939-811B-5738CDC69A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/>
              <a:t>Vehicle-to-Vehicle (V2V) communication prevents collision scenarios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/>
              <a:t>Centralized dispatch algorithms optimize route planning efficiency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/>
              <a:t>Edge computing reduces decision latency to 10 milliseconds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/>
              <a:t>Swarm intelligence manages traffic flow in urban environments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/>
              <a:t>Sensor fusion creates shared environmental awareness maps</a:t>
            </a:r>
          </a:p>
        </p:txBody>
      </p:sp>
      <p:pic>
        <p:nvPicPr>
          <p:cNvPr id="1026" name="Picture 2" descr="Tesla Robotaxi A Menace On Road? Caught Speeding, Driving In Wrong Lane">
            <a:extLst>
              <a:ext uri="{FF2B5EF4-FFF2-40B4-BE49-F238E27FC236}">
                <a16:creationId xmlns:a16="http://schemas.microsoft.com/office/drawing/2014/main" id="{7A0F8774-6D33-6B19-2B2A-7A1F130B7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2727325"/>
            <a:ext cx="4038600" cy="227171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7CF134D-578B-ED84-09C6-9192546CF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/>
              <a:t>Case 1: Autonomous Vehicle Fleet Coordination</a:t>
            </a:r>
          </a:p>
        </p:txBody>
      </p:sp>
    </p:spTree>
    <p:extLst>
      <p:ext uri="{BB962C8B-B14F-4D97-AF65-F5344CB8AC3E}">
        <p14:creationId xmlns:p14="http://schemas.microsoft.com/office/powerpoint/2010/main" val="2181943667"/>
      </p:ext>
    </p:extLst>
  </p:cSld>
  <p:clrMapOvr>
    <a:masterClrMapping/>
  </p:clrMapOvr>
  <p:transition spd="med">
    <p:fade thruBlk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FC4B2D-AD06-83D3-3557-E13D8C808D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ED7AE1-F245-AB55-313E-A05DC8A729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/>
              <a:t>Patient scheduling agents optimize appointment availability by 30%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/>
              <a:t>Medication management bots reduce prescription errors significantly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/>
              <a:t>Emergency response coordination improves ambulance dispatch times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/>
              <a:t>Bed allocation systems maximize hospital capacity utilization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/>
              <a:t>Electronic Health Record (EHR) agents streamline data sharing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EED35F-75D5-95F6-80E1-9A7D9CFE2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1864486"/>
            <a:ext cx="4038600" cy="3997390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06368D7-9BE4-16E1-CFD7-70FE6B9A3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 dirty="0"/>
              <a:t>Case 2: Healthcare Resource Allocation Systems</a:t>
            </a:r>
          </a:p>
        </p:txBody>
      </p:sp>
    </p:spTree>
    <p:extLst>
      <p:ext uri="{BB962C8B-B14F-4D97-AF65-F5344CB8AC3E}">
        <p14:creationId xmlns:p14="http://schemas.microsoft.com/office/powerpoint/2010/main" val="875810166"/>
      </p:ext>
    </p:extLst>
  </p:cSld>
  <p:clrMapOvr>
    <a:masterClrMapping/>
  </p:clrMapOvr>
  <p:transition spd="med">
    <p:fade thruBlk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3639E2-6B8E-C9E7-8E96-73B5EA7E9A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0BCECA-2272-4405-20E1-D0EBFAEC37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/>
              <a:t>Demand response agents balance electricity load across networks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/>
              <a:t>Renewable energy coordination maximizes solar/wind power integration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/>
              <a:t>Grid stability maintained through distributed control mechanisms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/>
              <a:t>Smart meter data enables predictive consumption modeling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/>
              <a:t>Outage management systems restore power 50% faster automatically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A27D18-2137-1E35-ECB5-B564F1E842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619" r="23964" b="-2"/>
          <a:stretch>
            <a:fillRect/>
          </a:stretch>
        </p:blipFill>
        <p:spPr>
          <a:xfrm>
            <a:off x="4648200" y="1600200"/>
            <a:ext cx="4038600" cy="4525963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C4736C9-98CA-2CF5-1E71-D908F7DAD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 dirty="0"/>
              <a:t>Case 3: Smart Grid Energy Management</a:t>
            </a:r>
          </a:p>
        </p:txBody>
      </p:sp>
    </p:spTree>
    <p:extLst>
      <p:ext uri="{BB962C8B-B14F-4D97-AF65-F5344CB8AC3E}">
        <p14:creationId xmlns:p14="http://schemas.microsoft.com/office/powerpoint/2010/main" val="1866539096"/>
      </p:ext>
    </p:extLst>
  </p:cSld>
  <p:clrMapOvr>
    <a:masterClrMapping/>
  </p:clrMapOvr>
  <p:transition spd="med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E2409-391E-5918-58B5-835B4F026F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F0EEBBF-3F60-5FD5-3001-041F6FA8B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771" y="1600199"/>
            <a:ext cx="8229600" cy="4898335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5200" dirty="0"/>
              <a:t>ChatGPT 5 Thinking Agent: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5200" dirty="0"/>
              <a:t>Plan all aspects of a long weekend vacation to San Francisco for two adults living in Winona, MN travelling over any weekend in November. Emphasize cultural and natural activities. The budget should be moderate.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4FA35E-7376-68CD-A62F-311859795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ChatGPT Agent Demo</a:t>
            </a:r>
          </a:p>
        </p:txBody>
      </p:sp>
    </p:spTree>
    <p:extLst>
      <p:ext uri="{BB962C8B-B14F-4D97-AF65-F5344CB8AC3E}">
        <p14:creationId xmlns:p14="http://schemas.microsoft.com/office/powerpoint/2010/main" val="1256776147"/>
      </p:ext>
    </p:extLst>
  </p:cSld>
  <p:clrMapOvr>
    <a:masterClrMapping/>
  </p:clrMapOvr>
  <p:transition spd="med">
    <p:fade thruBlk="1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FA80B0-8AD9-7738-46D9-E6E26B7D2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0751863-35F3-465D-D764-E4DA3239EF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3606800"/>
            <a:ext cx="8382000" cy="1470025"/>
          </a:xfrm>
        </p:spPr>
        <p:txBody>
          <a:bodyPr>
            <a:normAutofit/>
          </a:bodyPr>
          <a:lstStyle/>
          <a:p>
            <a:r>
              <a:rPr lang="en-US" dirty="0"/>
              <a:t>5. Evaluation, Ethics, </a:t>
            </a:r>
            <a:br>
              <a:rPr lang="en-US" dirty="0"/>
            </a:br>
            <a:r>
              <a:rPr lang="en-US" dirty="0"/>
              <a:t>and the Future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FD552A-A925-3DBA-DA31-15B29F01A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43484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723607"/>
      </p:ext>
    </p:extLst>
  </p:cSld>
  <p:clrMapOvr>
    <a:masterClrMapping/>
  </p:clrMapOvr>
  <p:transition spd="med">
    <p:fade thruBlk="1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03CB4D-D532-3BDC-1979-16EE73C54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DF0EF5A-8038-A714-1A60-8CE45290D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89833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dirty="0"/>
              <a:t>Define metrics: accuracy, F1 score, reward efficiency</a:t>
            </a: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sz="1800" dirty="0"/>
              <a:t>F1: Combines precision (how many right) and recall (how you caught)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dirty="0"/>
              <a:t>Run benchmark suite covering 50 diverse tasks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dirty="0"/>
              <a:t>Measure agent latency; target response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dirty="0"/>
              <a:t>Perform A/B tests comparing new versus baseline agent</a:t>
            </a: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sz="1800" dirty="0"/>
              <a:t>A/B tests: Compare two versions; witch gets better results (more clicks, faster answers, higher scores)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CC1684C-904C-32C9-25EC-2DAED7FB0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Evaluation &amp; Testing</a:t>
            </a:r>
          </a:p>
        </p:txBody>
      </p:sp>
    </p:spTree>
    <p:extLst>
      <p:ext uri="{BB962C8B-B14F-4D97-AF65-F5344CB8AC3E}">
        <p14:creationId xmlns:p14="http://schemas.microsoft.com/office/powerpoint/2010/main" val="3921662266"/>
      </p:ext>
    </p:extLst>
  </p:cSld>
  <p:clrMapOvr>
    <a:masterClrMapping/>
  </p:clrMapOvr>
  <p:transition spd="med">
    <p:fade thruBlk="1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244C3A-549F-1C23-85EE-F3C0E2C93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A01DA1-3421-F25D-02AB-A617249EED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98335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Safe MDP (Markov Decision Process) constraints</a:t>
            </a: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sz="2600" dirty="0"/>
              <a:t>Block actions that could cause harm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Use RLHF (human feedback) to guide actions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Monitor anomalies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Audit IEEE P7000; verify ethical compliance yearly</a:t>
            </a: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sz="2600" dirty="0"/>
              <a:t>IEEE P7000: checklist for building technology that respects human values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Publish transparency reports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7F75DE-6636-FBC2-6D80-3A8A0F534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Ethics, Safety &amp; Alignment</a:t>
            </a:r>
          </a:p>
        </p:txBody>
      </p:sp>
    </p:spTree>
    <p:extLst>
      <p:ext uri="{BB962C8B-B14F-4D97-AF65-F5344CB8AC3E}">
        <p14:creationId xmlns:p14="http://schemas.microsoft.com/office/powerpoint/2010/main" val="400217963"/>
      </p:ext>
    </p:extLst>
  </p:cSld>
  <p:clrMapOvr>
    <a:masterClrMapping/>
  </p:clrMapOvr>
  <p:transition spd="med">
    <p:fade thruBlk="1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69B8C5-5A9E-D500-8E45-5E102BA89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7A840E-F937-5A98-9CF7-67ED76C85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771" y="1600199"/>
            <a:ext cx="8229600" cy="4898335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4400" dirty="0"/>
              <a:t>Coordination slows after 100+ agents work together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4400" dirty="0"/>
              <a:t>Agents use different, incompatible message formats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4400" dirty="0"/>
              <a:t>Resource clashes cut efficiency 30-40%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4400" dirty="0"/>
              <a:t>Network lag makes fast decisions harder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95C8A6-F42D-C86D-1E47-940D5705A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 fontScale="90000"/>
          </a:bodyPr>
          <a:lstStyle/>
          <a:p>
            <a:r>
              <a:rPr lang="en-US" dirty="0"/>
              <a:t>Current Challenges in AI Agent Systems</a:t>
            </a:r>
          </a:p>
        </p:txBody>
      </p:sp>
    </p:spTree>
    <p:extLst>
      <p:ext uri="{BB962C8B-B14F-4D97-AF65-F5344CB8AC3E}">
        <p14:creationId xmlns:p14="http://schemas.microsoft.com/office/powerpoint/2010/main" val="3729913038"/>
      </p:ext>
    </p:extLst>
  </p:cSld>
  <p:clrMapOvr>
    <a:masterClrMapping/>
  </p:clrMapOvr>
  <p:transition spd="med">
    <p:fade thruBlk="1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E39830-412C-C22E-7778-1199C1E66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1C6EA24-E0AC-588A-AE5A-0CECF5FF9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771" y="1600199"/>
            <a:ext cx="8229600" cy="4898335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4400" dirty="0"/>
              <a:t>Federated Learning</a:t>
            </a: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sz="3600" dirty="0"/>
              <a:t>Many devices train a shared model locally, then send only updates—so raw data stays private on each device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4400" dirty="0"/>
              <a:t>Blockchain Consensus</a:t>
            </a: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sz="3600" dirty="0"/>
              <a:t>Network nodes follow a shared validation rule ensuring a tamper-proof, transparent ledger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4400" dirty="0"/>
              <a:t>Swarm algorithms</a:t>
            </a: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sz="3600" dirty="0"/>
              <a:t>Many tiny agents follow a few simple local rules, and their combined actions solve big tasks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4400" dirty="0"/>
              <a:t>Explainable AI (</a:t>
            </a:r>
            <a:r>
              <a:rPr lang="en-US" sz="4400" dirty="0" err="1"/>
              <a:t>Xai</a:t>
            </a:r>
            <a:r>
              <a:rPr lang="en-US" sz="4400" dirty="0"/>
              <a:t>)</a:t>
            </a: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sz="3600" dirty="0"/>
              <a:t>Understand key factors and steps an AI used to reach each decision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A9ADB0-9857-9E6F-40B3-F72F51CE6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 fontScale="90000"/>
          </a:bodyPr>
          <a:lstStyle/>
          <a:p>
            <a:r>
              <a:rPr lang="en-US" sz="4400" dirty="0"/>
              <a:t>Future Directions for Agent Coordination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477956"/>
      </p:ext>
    </p:extLst>
  </p:cSld>
  <p:clrMapOvr>
    <a:masterClrMapping/>
  </p:clrMapOvr>
  <p:transition spd="med">
    <p:fade thruBlk="1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EA7316-3974-CB75-F1A4-B918CF9D63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A37876-534E-7B25-8D1E-907264720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sz="4400" dirty="0"/>
              <a:t>Last Cat on Roomba Video</a:t>
            </a:r>
            <a:endParaRPr lang="en-US" dirty="0"/>
          </a:p>
        </p:txBody>
      </p:sp>
      <p:pic>
        <p:nvPicPr>
          <p:cNvPr id="7" name="Picture 6" descr="A cat sitting on a black object">
            <a:extLst>
              <a:ext uri="{FF2B5EF4-FFF2-40B4-BE49-F238E27FC236}">
                <a16:creationId xmlns:a16="http://schemas.microsoft.com/office/drawing/2014/main" id="{00A09D2D-718C-B939-FFC7-E2BEBDC128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600200"/>
            <a:ext cx="5029200" cy="458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527343"/>
      </p:ext>
    </p:extLst>
  </p:cSld>
  <p:clrMapOvr>
    <a:masterClrMapping/>
  </p:clrMapOvr>
  <p:transition spd="med">
    <p:fade thruBlk="1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4F69CA-BEA9-56C5-B13D-7EC89ACE1E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A314BB8-773C-91F0-18FD-7B8BBDA847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803400"/>
          </a:xfrm>
        </p:spPr>
        <p:txBody>
          <a:bodyPr>
            <a:normAutofit fontScale="90000"/>
          </a:bodyPr>
          <a:lstStyle/>
          <a:p>
            <a:r>
              <a:rPr lang="en-US" dirty="0"/>
              <a:t>6. Hands-On Friday: </a:t>
            </a:r>
            <a:br>
              <a:rPr lang="en-US" dirty="0"/>
            </a:br>
            <a:r>
              <a:rPr lang="en-US" dirty="0"/>
              <a:t>From Prompts to Agents: A Practical AI Agent in 50 Minutes</a:t>
            </a:r>
          </a:p>
        </p:txBody>
      </p:sp>
    </p:spTree>
    <p:extLst>
      <p:ext uri="{BB962C8B-B14F-4D97-AF65-F5344CB8AC3E}">
        <p14:creationId xmlns:p14="http://schemas.microsoft.com/office/powerpoint/2010/main" val="3244166386"/>
      </p:ext>
    </p:extLst>
  </p:cSld>
  <p:clrMapOvr>
    <a:masterClrMapping/>
  </p:clrMapOvr>
  <p:transition spd="med">
    <p:fade thruBlk="1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677B93-9B29-F65F-3CA2-D5280B082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4E954A7-AEB2-F173-1ADA-F67DDB7C2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676400"/>
            <a:ext cx="8229600" cy="459353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dirty="0"/>
              <a:t>Make sure you can access:</a:t>
            </a: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dirty="0">
                <a:hlinkClick r:id="rId2"/>
              </a:rPr>
              <a:t>FIN 450 Lab Report 4</a:t>
            </a:r>
            <a:endParaRPr lang="en-US" dirty="0"/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dirty="0"/>
              <a:t>Website: </a:t>
            </a:r>
            <a:r>
              <a:rPr lang="en-US" sz="2800" dirty="0">
                <a:hlinkClick r:id="rId3"/>
              </a:rPr>
              <a:t>Copilot</a:t>
            </a:r>
            <a:r>
              <a:rPr lang="en-US" sz="2800" dirty="0"/>
              <a:t> </a:t>
            </a: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sz="2400" dirty="0"/>
              <a:t>Check that you are using this URL for Copilot</a:t>
            </a:r>
          </a:p>
          <a:p>
            <a:pPr marL="857250" lvl="2" indent="0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000" dirty="0">
                <a:hlinkClick r:id="rId3"/>
              </a:rPr>
              <a:t>https://m365.cloud.microsoft/chat</a:t>
            </a:r>
            <a:r>
              <a:rPr lang="en-US" sz="2000" dirty="0"/>
              <a:t> </a:t>
            </a: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sz="2400" dirty="0"/>
              <a:t>Make sure </a:t>
            </a:r>
            <a:r>
              <a:rPr lang="en-US" sz="2400" dirty="0" err="1"/>
              <a:t>tp</a:t>
            </a:r>
            <a:r>
              <a:rPr lang="en-US" sz="2400" dirty="0"/>
              <a:t> sign in with your WSU account.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E4345D1-9DC0-F33B-FC00-0CC5B6DED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Friday Lab Prep</a:t>
            </a:r>
          </a:p>
        </p:txBody>
      </p:sp>
    </p:spTree>
    <p:extLst>
      <p:ext uri="{BB962C8B-B14F-4D97-AF65-F5344CB8AC3E}">
        <p14:creationId xmlns:p14="http://schemas.microsoft.com/office/powerpoint/2010/main" val="266093447"/>
      </p:ext>
    </p:extLst>
  </p:cSld>
  <p:clrMapOvr>
    <a:masterClrMapping/>
  </p:clrMapOvr>
  <p:transition spd="med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EE638B-444C-EAC1-894D-0438628CF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F9F4ED-C1D0-E007-E58B-793BA07B8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447801"/>
            <a:ext cx="4648200" cy="4614934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Autonomous interacting with environment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Percept-action cycle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Goal-oriented behavior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Reactive vs proactive agent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Persistent memory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en-US" sz="3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2C89EEE-E566-BAEC-7754-D3172FA9B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What are AI Agents?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CEFF19-937D-B62E-EA1F-D5544B826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2097" y="2286000"/>
            <a:ext cx="4435780" cy="248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607375"/>
      </p:ext>
    </p:extLst>
  </p:cSld>
  <p:clrMapOvr>
    <a:masterClrMapping/>
  </p:clrMapOvr>
  <p:transition spd="med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57F2F5-8AF5-9465-4073-EC490DF8F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1E84783-716B-053B-7D2B-C630D7973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771" y="1600199"/>
            <a:ext cx="8229600" cy="4898335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5200" dirty="0"/>
              <a:t>Tool Integration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5200" dirty="0"/>
              <a:t>Multi-Step Planning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5200" dirty="0"/>
              <a:t>Real-Time Adaptation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5200" dirty="0"/>
              <a:t>State Management (Awareness)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5200" dirty="0"/>
              <a:t>Proactive Communication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5200" dirty="0"/>
              <a:t>Error Handling 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76EEE0-837F-FA20-8D68-166A8B895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Other Agentic Behaviors</a:t>
            </a:r>
          </a:p>
        </p:txBody>
      </p:sp>
    </p:spTree>
    <p:extLst>
      <p:ext uri="{BB962C8B-B14F-4D97-AF65-F5344CB8AC3E}">
        <p14:creationId xmlns:p14="http://schemas.microsoft.com/office/powerpoint/2010/main" val="1179675691"/>
      </p:ext>
    </p:extLst>
  </p:cSld>
  <p:clrMapOvr>
    <a:masterClrMapping/>
  </p:clrMapOvr>
  <p:transition spd="med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E8532E-0246-0C6C-5465-77507788A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D16C0C2-E00D-DDDD-33A9-0E4CBE6AC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98335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30% productivity increase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NLP enables 24/7 user support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RL agents optimize decision-making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Agent deployment reduces manual errors and increases ROI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b="1" dirty="0"/>
              <a:t>POLL: </a:t>
            </a:r>
            <a:r>
              <a:rPr lang="en-US" sz="3400" dirty="0"/>
              <a:t>“Which agents did you use today?”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71ECAC9-4875-C2D1-AF49-DFBA7C238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Why Agents Matter</a:t>
            </a:r>
          </a:p>
        </p:txBody>
      </p:sp>
    </p:spTree>
    <p:extLst>
      <p:ext uri="{BB962C8B-B14F-4D97-AF65-F5344CB8AC3E}">
        <p14:creationId xmlns:p14="http://schemas.microsoft.com/office/powerpoint/2010/main" val="3755949812"/>
      </p:ext>
    </p:extLst>
  </p:cSld>
  <p:clrMapOvr>
    <a:masterClrMapping/>
  </p:clrMapOvr>
  <p:transition spd="med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134202-1721-F9FD-DCAA-D1C9E7F113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6B42AE-8F13-850B-C884-DC7B53E3C234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38374" y="1371600"/>
            <a:ext cx="4038600" cy="452596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/>
              <a:t>Apple Siri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/>
              <a:t>Google Assistant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/>
              <a:t>Amazon Alexa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/>
              <a:t>Microsoft Cortana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/>
              <a:t>ChatGPT (OpenAI)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/>
              <a:t>Google Bard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/>
              <a:t>Bing Chat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/>
              <a:t>Grammarly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/>
              <a:t>Gmail Smart Reply &amp; Compose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/>
              <a:t>Google Translate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8C59F5-D7B8-5817-33FC-0FE6B8145D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62587" y="1445071"/>
            <a:ext cx="4038600" cy="4898335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6400" dirty="0"/>
              <a:t>Duolingo AI Chatbot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6400" dirty="0"/>
              <a:t>Spotify Recommendation Engine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6400" dirty="0"/>
              <a:t>Netflix Recommendation Engine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6400" dirty="0"/>
              <a:t>YouTube Recommendation Engine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6400" dirty="0"/>
              <a:t>Waze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6400" dirty="0"/>
              <a:t>Google Maps AI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6400" dirty="0"/>
              <a:t>Adobe Photoshop Neural Filters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6400" dirty="0"/>
              <a:t>Canva Magic Resize &amp; Text-to-Image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6400" dirty="0"/>
              <a:t>Fitbit Coach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6400" dirty="0"/>
              <a:t>Slack AI (</a:t>
            </a:r>
            <a:r>
              <a:rPr lang="en-US" sz="6400" dirty="0" err="1"/>
              <a:t>Slackbot</a:t>
            </a:r>
            <a:r>
              <a:rPr lang="en-US" sz="6400" dirty="0"/>
              <a:t>) 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36AC9D6-2A34-D3F3-DA65-692E8AB3F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dirty="0"/>
              <a:t>Common AI Agents</a:t>
            </a:r>
          </a:p>
        </p:txBody>
      </p:sp>
    </p:spTree>
    <p:extLst>
      <p:ext uri="{BB962C8B-B14F-4D97-AF65-F5344CB8AC3E}">
        <p14:creationId xmlns:p14="http://schemas.microsoft.com/office/powerpoint/2010/main" val="1315076566"/>
      </p:ext>
    </p:extLst>
  </p:cSld>
  <p:clrMapOvr>
    <a:masterClrMapping/>
  </p:clrMapOvr>
  <p:transition spd="med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2B12D6-BF24-DD7C-E7E8-F3B66FD3B7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B032AE1-B40C-0CDA-40BD-A8321A370D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500"/>
              <a:t>Autonomous tasks in dynamic environments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500"/>
              <a:t>Processes sensor data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500"/>
              <a:t>Decision engine applies statistical decision theory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500"/>
              <a:t>Actuator issues commands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500"/>
              <a:t>RL drives continuous improvement</a:t>
            </a:r>
          </a:p>
        </p:txBody>
      </p:sp>
      <p:pic>
        <p:nvPicPr>
          <p:cNvPr id="5" name="Picture 4" descr="A diagram of a process">
            <a:extLst>
              <a:ext uri="{FF2B5EF4-FFF2-40B4-BE49-F238E27FC236}">
                <a16:creationId xmlns:a16="http://schemas.microsoft.com/office/drawing/2014/main" id="{490176D9-2BAA-98FB-B57D-1B85C46D2D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843881"/>
            <a:ext cx="4038600" cy="4038600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A72D4B9-E25C-47E0-49EC-5679FEE0F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Core Definition</a:t>
            </a:r>
          </a:p>
        </p:txBody>
      </p:sp>
    </p:spTree>
    <p:extLst>
      <p:ext uri="{BB962C8B-B14F-4D97-AF65-F5344CB8AC3E}">
        <p14:creationId xmlns:p14="http://schemas.microsoft.com/office/powerpoint/2010/main" val="1725194911"/>
      </p:ext>
    </p:extLst>
  </p:cSld>
  <p:clrMapOvr>
    <a:masterClrMapping/>
  </p:clrMapOvr>
  <p:transition spd="med">
    <p:fade thruBlk="1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Contemporary blu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5834</TotalTime>
  <Words>1621</Words>
  <Application>Microsoft Office PowerPoint</Application>
  <PresentationFormat>On-screen Show (4:3)</PresentationFormat>
  <Paragraphs>279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Arial</vt:lpstr>
      <vt:lpstr>Calibri</vt:lpstr>
      <vt:lpstr>Century Gothic</vt:lpstr>
      <vt:lpstr>Contemporary blue</vt:lpstr>
      <vt:lpstr>FIN 450 - Finance and Artificial Intelligence</vt:lpstr>
      <vt:lpstr>Overview</vt:lpstr>
      <vt:lpstr>1. Foundations of  AI Agents</vt:lpstr>
      <vt:lpstr>ChatGPT Agent Demo</vt:lpstr>
      <vt:lpstr>What are AI Agents?</vt:lpstr>
      <vt:lpstr>Other Agentic Behaviors</vt:lpstr>
      <vt:lpstr>Why Agents Matter</vt:lpstr>
      <vt:lpstr>Common AI Agents</vt:lpstr>
      <vt:lpstr>Core Definition</vt:lpstr>
      <vt:lpstr>Agent Components</vt:lpstr>
      <vt:lpstr>PEAS Framework</vt:lpstr>
      <vt:lpstr>Environment Dimensions</vt:lpstr>
      <vt:lpstr>Real-World Applications</vt:lpstr>
      <vt:lpstr>2. Agent Taxonomy  &amp; Core Types</vt:lpstr>
      <vt:lpstr>Agent Type Classification</vt:lpstr>
      <vt:lpstr>A. Simple Reflex Agents</vt:lpstr>
      <vt:lpstr>B. Model-Based Reflex Agents</vt:lpstr>
      <vt:lpstr>Model-Based Reflex Agents: Vacuum Example</vt:lpstr>
      <vt:lpstr>C. Goal-Based Agents</vt:lpstr>
      <vt:lpstr>D. Utility-Based Agents</vt:lpstr>
      <vt:lpstr>Background: Expected Utility</vt:lpstr>
      <vt:lpstr>E. Learning Agents</vt:lpstr>
      <vt:lpstr>3. Agent Design  Patterns</vt:lpstr>
      <vt:lpstr>Design Patterns</vt:lpstr>
      <vt:lpstr>A. Reactive &amp; Subsumption</vt:lpstr>
      <vt:lpstr>B. Deliberative Architecture</vt:lpstr>
      <vt:lpstr>C. Hybrid Stacks</vt:lpstr>
      <vt:lpstr>D. BDI Agents</vt:lpstr>
      <vt:lpstr>4. Multi-Agent Systems &amp; Decision Methods</vt:lpstr>
      <vt:lpstr>Multi-Agent Systems</vt:lpstr>
      <vt:lpstr>A. Fundamentals</vt:lpstr>
      <vt:lpstr>Multi-Agent Organization</vt:lpstr>
      <vt:lpstr>B. Communication and Protocols</vt:lpstr>
      <vt:lpstr>FIPA-ACL: Agent Communication Language Standard</vt:lpstr>
      <vt:lpstr>Contract Net Protocol </vt:lpstr>
      <vt:lpstr>C. Problem-Solving/Learning</vt:lpstr>
      <vt:lpstr>Case 1: Autonomous Vehicle Fleet Coordination</vt:lpstr>
      <vt:lpstr>Case 2: Healthcare Resource Allocation Systems</vt:lpstr>
      <vt:lpstr>Case 3: Smart Grid Energy Management</vt:lpstr>
      <vt:lpstr>5. Evaluation, Ethics,  and the Future </vt:lpstr>
      <vt:lpstr>Evaluation &amp; Testing</vt:lpstr>
      <vt:lpstr>Ethics, Safety &amp; Alignment</vt:lpstr>
      <vt:lpstr>Current Challenges in AI Agent Systems</vt:lpstr>
      <vt:lpstr>Future Directions for Agent Coordination</vt:lpstr>
      <vt:lpstr>Last Cat on Roomba Video</vt:lpstr>
      <vt:lpstr>6. Hands-On Friday:  From Prompts to Agents: A Practical AI Agent in 50 Minutes</vt:lpstr>
      <vt:lpstr>Friday Lab Prep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Sue</dc:creator>
  <cp:lastModifiedBy>Schrenk, Lawrence</cp:lastModifiedBy>
  <cp:revision>703</cp:revision>
  <dcterms:created xsi:type="dcterms:W3CDTF">2004-10-03T21:09:17Z</dcterms:created>
  <dcterms:modified xsi:type="dcterms:W3CDTF">2025-09-15T13:00:16Z</dcterms:modified>
</cp:coreProperties>
</file>