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60"/>
  </p:notesMasterIdLst>
  <p:handoutMasterIdLst>
    <p:handoutMasterId r:id="rId61"/>
  </p:handoutMasterIdLst>
  <p:sldIdLst>
    <p:sldId id="397" r:id="rId2"/>
    <p:sldId id="257" r:id="rId3"/>
    <p:sldId id="256" r:id="rId4"/>
    <p:sldId id="732" r:id="rId5"/>
    <p:sldId id="263" r:id="rId6"/>
    <p:sldId id="258" r:id="rId7"/>
    <p:sldId id="260" r:id="rId8"/>
    <p:sldId id="733" r:id="rId9"/>
    <p:sldId id="264" r:id="rId10"/>
    <p:sldId id="735" r:id="rId11"/>
    <p:sldId id="265" r:id="rId12"/>
    <p:sldId id="734" r:id="rId13"/>
    <p:sldId id="266" r:id="rId14"/>
    <p:sldId id="267" r:id="rId15"/>
    <p:sldId id="271" r:id="rId16"/>
    <p:sldId id="736" r:id="rId17"/>
    <p:sldId id="737" r:id="rId18"/>
    <p:sldId id="272" r:id="rId19"/>
    <p:sldId id="738" r:id="rId20"/>
    <p:sldId id="273" r:id="rId21"/>
    <p:sldId id="739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90" r:id="rId35"/>
    <p:sldId id="29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731" r:id="rId58"/>
    <p:sldId id="700" r:id="rId59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63" autoAdjust="0"/>
  </p:normalViewPr>
  <p:slideViewPr>
    <p:cSldViewPr>
      <p:cViewPr varScale="1">
        <p:scale>
          <a:sx n="95" d="100"/>
          <a:sy n="95" d="100"/>
        </p:scale>
        <p:origin x="210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58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6:46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14: AI and Financial Engineering</a:t>
            </a:r>
          </a:p>
          <a:p>
            <a:endParaRPr lang="en-US" sz="2400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450 - Finance and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1B563-E33B-E8CD-31E5-653E79A75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5A13-40F1-F1DF-EF93-E6E7C977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Interest Rate </a:t>
            </a:r>
            <a:r>
              <a:rPr sz="3600" b="1" dirty="0"/>
              <a:t>Swap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987EC-9BD6-1DE6-06B5-4A345B22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315200" cy="40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29763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Exotics: Barriers</a:t>
            </a:r>
            <a:r>
              <a:rPr lang="en-US" sz="3600" b="1" dirty="0"/>
              <a:t>,</a:t>
            </a:r>
            <a:r>
              <a:rPr sz="3600" b="1" dirty="0"/>
              <a:t> Digitals</a:t>
            </a:r>
            <a:r>
              <a:rPr lang="en-US" sz="3600" b="1" dirty="0"/>
              <a:t>,</a:t>
            </a:r>
            <a:r>
              <a:rPr sz="3600" b="1" dirty="0"/>
              <a:t> Asian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Define barrier triggers knock‑in knock‑out conditions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Define digital binary fixed payout upon event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Define Asian average price reduces path volatility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Motivation: tailor payoff to specific risk profile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CD94C-DBAF-A228-C03D-A81D58BC6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C2AA-050F-5AB2-73EF-99BFAF1C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Russian Option</a:t>
            </a:r>
            <a:endParaRPr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1760F-CAE9-1528-1F55-39837D1B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315200" cy="42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7623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2. </a:t>
            </a:r>
            <a:r>
              <a:rPr sz="3600" b="1" dirty="0"/>
              <a:t>Traditional Pricing Methods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No‑Arbitrage </a:t>
            </a:r>
            <a:r>
              <a:rPr lang="en-US" sz="3600" b="1" dirty="0"/>
              <a:t>a</a:t>
            </a:r>
            <a:r>
              <a:rPr sz="3600" b="1" dirty="0"/>
              <a:t>nd One‑Price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Principle: identical cash flows imply identical price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Motivation: prevent free lunch via replication strategies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basis relationships anchor relative pricing grids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Black‑Scholes</a:t>
            </a:r>
            <a:r>
              <a:rPr lang="en-US" sz="3600" b="1" dirty="0"/>
              <a:t> </a:t>
            </a:r>
            <a:r>
              <a:rPr sz="3600" b="1" dirty="0"/>
              <a:t>Essentials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Inputs: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S=100 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K=100 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σ=20% 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r=3% </a:t>
            </a:r>
          </a:p>
          <a:p>
            <a:pPr lvl="1">
              <a:lnSpc>
                <a:spcPct val="170000"/>
              </a:lnSpc>
            </a:pPr>
            <a:r>
              <a:rPr lang="pt-BR" dirty="0"/>
              <a:t>T=1</a:t>
            </a:r>
            <a:endParaRPr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Outputs: closed‑form European call and put values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Greeks: delta, gamma, </a:t>
            </a:r>
            <a:r>
              <a:rPr dirty="0" err="1"/>
              <a:t>vega</a:t>
            </a:r>
            <a:r>
              <a:rPr dirty="0"/>
              <a:t>, theta, rho sensitivities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2CE59-D60E-26D5-90FD-299DFAED3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5C1F-4E34-76E5-C37B-E0A8D370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Black‑Scholes</a:t>
            </a:r>
            <a:r>
              <a:rPr lang="en-US" sz="3600" b="1" dirty="0"/>
              <a:t> Model</a:t>
            </a:r>
            <a:endParaRPr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50593-B63D-6256-F588-88A4DC3B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315200" cy="40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05271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B23A0-26F2-8657-EE03-E3E8426FD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CE1C-A3AF-F712-8698-58A80B6D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‘Greeks’</a:t>
            </a:r>
            <a:endParaRPr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08AA8-1653-7D95-11EA-7554DA04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Sensitivity of the option’s price to …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Delta: Underlying Asset Price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Gamma: Change in Delta 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Vega: Implied volatility. 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Theta: Time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Rho: Interest Rate Changes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698364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Binomial </a:t>
            </a:r>
            <a:r>
              <a:rPr lang="en-US" sz="3600" b="1" dirty="0"/>
              <a:t>a</a:t>
            </a:r>
            <a:r>
              <a:rPr sz="3600" b="1" dirty="0"/>
              <a:t>nd Trinomial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Build discrete recombining lattice for prices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Calibrate up down probabilities </a:t>
            </a:r>
            <a:endParaRPr lang="en-US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Advantage: handle American exercise early exercise premium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5E3E7-BAB3-1B7B-1D81-093AA4D9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6494-CAA3-3ED2-6A9F-79823192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Binomial Tree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30A4E-9AEB-5391-1324-AAF14CE0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315200" cy="42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5056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Overview</a:t>
            </a:r>
            <a:endParaRPr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Fundamentals of Derivative Securities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Traditional Pricing Methods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AI and ML Enhancements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AI‑Enhanced Pricing Workflows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Advanced AI Topics in Derivatives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Practical Considerations and Risks</a:t>
            </a: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Hands-On Friday: </a:t>
            </a:r>
            <a:br>
              <a:rPr lang="en-US" dirty="0"/>
            </a:br>
            <a:r>
              <a:rPr lang="en-US" dirty="0"/>
              <a:t>XXX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/>
              <a:t>Monte Carlo Simulation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Simulate many paths, average discounted payoffs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Advantage: handle path dependence Asian barriers lookbacks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Variance reduction: antithetic control variates stratification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Example: 100k paths, Asian call estimation precision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histogram of simulated payoffs with confidence band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38622-1CBE-9D0B-DDDF-CACA45ADF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3716-0ED1-1B7E-3CA6-1D3C6EFD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/>
              <a:t>Monte Carlo Simulation Pricing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8E1A8-9462-950E-5549-4AC10E30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315200" cy="39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0869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3. </a:t>
            </a:r>
            <a:r>
              <a:rPr sz="3600" b="1" dirty="0"/>
              <a:t>AI </a:t>
            </a:r>
            <a:r>
              <a:rPr lang="en-US" sz="3600" b="1" dirty="0"/>
              <a:t>a</a:t>
            </a:r>
            <a:r>
              <a:rPr sz="3600" b="1" dirty="0"/>
              <a:t>nd Machine Learning Enhancements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Supervised Learning </a:t>
            </a:r>
            <a:r>
              <a:rPr lang="en-US" sz="3600" b="1" dirty="0"/>
              <a:t>f</a:t>
            </a:r>
            <a:r>
              <a:rPr sz="3600" b="1" dirty="0"/>
              <a:t>or Pricing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Map inputs to price using labeled trade datasets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Features: S K T r σ moneyness skew term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Models: linear trees boosting neural networks ensembles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Example: MAPE &lt; 1% on vanilla options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predicted versus model price scatter plot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Gradient Boosting </a:t>
            </a:r>
            <a:r>
              <a:rPr lang="en-US" sz="3600" b="1" dirty="0"/>
              <a:t>f</a:t>
            </a:r>
            <a:r>
              <a:rPr sz="3600" b="1" dirty="0"/>
              <a:t>or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Objective: fit model to market implied vol surface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</a:t>
            </a:r>
            <a:r>
              <a:rPr dirty="0" err="1"/>
              <a:t>XGBoost</a:t>
            </a:r>
            <a:r>
              <a:rPr dirty="0"/>
              <a:t> </a:t>
            </a:r>
            <a:r>
              <a:rPr dirty="0" err="1"/>
              <a:t>LightGBM</a:t>
            </a:r>
            <a:r>
              <a:rPr dirty="0"/>
              <a:t> gradient‑based tree ensembles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Data: option quotes across strikes maturities intraday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Outcome: faster calibration than nonlinear least squares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surface fit true versus fitted volatility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/>
              <a:t>Support Vector Machines </a:t>
            </a:r>
            <a:r>
              <a:rPr lang="en-US" sz="3600" b="1" dirty="0"/>
              <a:t>f</a:t>
            </a:r>
            <a:r>
              <a:rPr sz="3600" b="1" dirty="0"/>
              <a:t>or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Classify buy hold sell using margin maximization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Kernels: linear RBF polynomial for nonlinear boundaries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Features: order flow imbalance realized volatility momentum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F1‑score &gt; 0.6 out‑of‑sample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decision boundary plot with support vectors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Feature Engineering </a:t>
            </a:r>
            <a:r>
              <a:rPr lang="en-US" sz="3600" b="1" dirty="0"/>
              <a:t>f</a:t>
            </a:r>
            <a:r>
              <a:rPr sz="3600" b="1" dirty="0"/>
              <a:t>rom Market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Construct realized volatility </a:t>
            </a:r>
            <a:r>
              <a:rPr dirty="0" err="1"/>
              <a:t>bipower</a:t>
            </a:r>
            <a:r>
              <a:rPr dirty="0"/>
              <a:t> variation jump indicators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Build implied skew slope curvature term structure metrics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Include liquidity depth spreads order book imbalance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feature stability improves generalization performance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feature importance bar chart ranked by SHAP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Cross‑Validation </a:t>
            </a:r>
            <a:r>
              <a:rPr lang="en-US" sz="3600" b="1" dirty="0"/>
              <a:t>a</a:t>
            </a:r>
            <a:r>
              <a:rPr sz="3600" b="1" dirty="0"/>
              <a:t>nd Overfitting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Methods: k‑fold time‑series split nested validation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Regularization: L1 L2 dropout early stopping patience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cross‑validated RMSE stable across folds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leakage prevention requires proper temporal splits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learning curves train versus validation error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Deep Networks </a:t>
            </a:r>
            <a:r>
              <a:rPr lang="en-US" sz="3600" b="1" dirty="0"/>
              <a:t>a</a:t>
            </a:r>
            <a:r>
              <a:rPr sz="3600" b="1" dirty="0"/>
              <a:t>s Universal Approximators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multilayer perceptrons approximate complex pricing maps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Inputs standardized normalized moneyness log‑maturity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inference latency &lt; 1 </a:t>
            </a:r>
            <a:r>
              <a:rPr dirty="0" err="1"/>
              <a:t>ms</a:t>
            </a:r>
            <a:r>
              <a:rPr dirty="0"/>
              <a:t> per option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deploy as surrogate for Monte Carlo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network diagram layers widths activations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CNNs </a:t>
            </a:r>
            <a:r>
              <a:rPr lang="en-US" sz="3600" b="1" dirty="0"/>
              <a:t>f</a:t>
            </a:r>
            <a:r>
              <a:rPr sz="3600" b="1" dirty="0"/>
              <a:t>or Chart Pattern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Apply convolutions to candlestick image tensors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Detect local motifs breakouts volatility regime shifts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precision‑recall improvement versus heuristics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Example: 5‑minute bars classify breakout probability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activation maps highlighting detected patterns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1. </a:t>
            </a:r>
            <a:r>
              <a:rPr sz="3600" b="1" dirty="0"/>
              <a:t>Fundamentals of Derivative Securities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RNNs </a:t>
            </a:r>
            <a:r>
              <a:rPr lang="en-US" sz="3600" b="1" dirty="0"/>
              <a:t>a</a:t>
            </a:r>
            <a:r>
              <a:rPr sz="3600" b="1" dirty="0"/>
              <a:t>nd LSTMs </a:t>
            </a:r>
            <a:r>
              <a:rPr lang="en-US" sz="3600" b="1" dirty="0"/>
              <a:t>f</a:t>
            </a:r>
            <a:r>
              <a:rPr sz="3600" b="1" dirty="0"/>
              <a:t>or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Capture temporal dependencies in returns volatility dynamics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stacked LSTM with dropout recurrent connections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one‑step volatility MAE reduced 15%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Example: forecast next‑day σ for option risk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predicted versus realized volatility time series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Transformers </a:t>
            </a:r>
            <a:r>
              <a:rPr lang="en-US" sz="3600" b="1" dirty="0"/>
              <a:t>a</a:t>
            </a:r>
            <a:r>
              <a:rPr sz="3600" b="1" dirty="0"/>
              <a:t>nd Attention </a:t>
            </a:r>
            <a:r>
              <a:rPr lang="en-US" sz="3600" b="1" dirty="0"/>
              <a:t>f</a:t>
            </a:r>
            <a:r>
              <a:rPr sz="3600" b="1" dirty="0"/>
              <a:t>or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attention to weight informative timesteps adaptively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Combine price volume news embeddings multimodal inputs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Sharpe improvement 0.3 versus LSTM baseline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longer context windows capture regime changes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attention heatmap over recent sequence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4. </a:t>
            </a:r>
            <a:r>
              <a:rPr sz="3600" b="1" dirty="0"/>
              <a:t>AI‑Enhanced Pricing Workflows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Neural Surrogates </a:t>
            </a:r>
            <a:r>
              <a:rPr lang="en-US" sz="3600" b="1" dirty="0"/>
              <a:t>f</a:t>
            </a:r>
            <a:r>
              <a:rPr sz="3600" b="1" dirty="0"/>
              <a:t>or Fast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Train on Monte Carlo labels for complex exotics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Replace runtime from seconds to milliseconds inference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1000× speedup with &lt;1% pricing error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emulation for intraday risk recalculation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GPU Acceleration </a:t>
            </a:r>
            <a:r>
              <a:rPr lang="en-US" sz="3600" b="1" dirty="0"/>
              <a:t>a</a:t>
            </a:r>
            <a:r>
              <a:rPr sz="3600" b="1" dirty="0"/>
              <a:t>nd Parallel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CUDA GPU to parallelize path simulations massively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Combine vectorization JIT compilation for throughput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50–200× Monte Carlo speedups reported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enable real‑time intraday portfolio revaluation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Volatility Surface Prediction </a:t>
            </a:r>
            <a:r>
              <a:rPr lang="en-US" sz="3600" b="1" dirty="0"/>
              <a:t>w</a:t>
            </a:r>
            <a:r>
              <a:rPr sz="3600" b="1" dirty="0"/>
              <a:t>ith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1"/>
            <a:ext cx="8229600" cy="13715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Predict σ surface across K T using spatiotemporal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F7D3B-9656-C53D-0ABB-2D23FA92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89" y="2933701"/>
            <a:ext cx="3745422" cy="31242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Jump Detection </a:t>
            </a:r>
            <a:r>
              <a:rPr lang="en-US" sz="3600" b="1" dirty="0"/>
              <a:t>a</a:t>
            </a:r>
            <a:r>
              <a:rPr sz="3600" b="1" dirty="0"/>
              <a:t>nd Volatility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1"/>
            <a:ext cx="8229600" cy="18287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Identify jumps via </a:t>
            </a:r>
            <a:r>
              <a:rPr dirty="0" err="1"/>
              <a:t>bipower</a:t>
            </a:r>
            <a:r>
              <a:rPr dirty="0"/>
              <a:t> variation threshold tests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account for jumps to price barrier options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Data: jump intensity spikes around macro announcements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CC1A0-333C-298A-7E42-34E98BFA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276600"/>
            <a:ext cx="4419600" cy="274157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Risk Management </a:t>
            </a:r>
            <a:r>
              <a:rPr lang="en-US" sz="3600" b="1" dirty="0"/>
              <a:t>w</a:t>
            </a:r>
            <a:r>
              <a:rPr sz="3600" b="1" dirty="0"/>
              <a:t>ith AI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1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Predict </a:t>
            </a:r>
            <a:r>
              <a:rPr dirty="0" err="1"/>
              <a:t>VaR</a:t>
            </a:r>
            <a:r>
              <a:rPr dirty="0"/>
              <a:t> ES using quantile regression forests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Application: portfolio optimization using ML forecasts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</a:t>
            </a:r>
            <a:r>
              <a:rPr dirty="0" err="1"/>
              <a:t>backtest</a:t>
            </a:r>
            <a:r>
              <a:rPr dirty="0"/>
              <a:t> exceedance rate near nominal level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early‑warning signals for crash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171F6-3B9F-FF3D-098B-D339306E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023" y="3952353"/>
            <a:ext cx="3201954" cy="22097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5. </a:t>
            </a:r>
            <a:r>
              <a:rPr sz="3600" b="1" dirty="0"/>
              <a:t>Advanced AI Topics </a:t>
            </a:r>
            <a:r>
              <a:rPr lang="en-US" sz="3600" b="1" dirty="0"/>
              <a:t>i</a:t>
            </a:r>
            <a:r>
              <a:rPr sz="3600" b="1" dirty="0"/>
              <a:t>n Derivatives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NLP Sentiment </a:t>
            </a:r>
            <a:r>
              <a:rPr lang="en-US" sz="3600" b="1" dirty="0"/>
              <a:t>f</a:t>
            </a:r>
            <a:r>
              <a:rPr sz="3600" b="1" dirty="0"/>
              <a:t>or Volatility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Extract sentiment from news social media transcripts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Feature: polarity subjectivity uncertainty tone measures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Data: negative sentiment correlates with higher σ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Application: adjust implied vol quotes dynamically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B856C-7C25-38A4-77ED-2C735FBF3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301B-AC1E-BABB-FC0A-9DC67046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Derivatives: Purpose </a:t>
            </a:r>
            <a:r>
              <a:rPr lang="en-US" sz="3600" b="1" dirty="0"/>
              <a:t>a</a:t>
            </a:r>
            <a:r>
              <a:rPr sz="3600" b="1" dirty="0"/>
              <a:t>nd </a:t>
            </a:r>
            <a:r>
              <a:rPr sz="3600" b="1" dirty="0" err="1"/>
              <a:t>Underlyings</a:t>
            </a:r>
            <a:endParaRPr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696B-39D4-956F-E1E5-307EEE6FF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Define hedging, speculation, arbitrage </a:t>
            </a:r>
            <a:endParaRPr lang="en-US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List </a:t>
            </a:r>
            <a:r>
              <a:rPr dirty="0" err="1"/>
              <a:t>underlyings</a:t>
            </a:r>
            <a:r>
              <a:rPr dirty="0"/>
              <a:t>: equities, rates, FX, commodities, indices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Motivation: manage cash flow volatility, capital efficiency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Example: farmer hedges corn revenue using futures</a:t>
            </a:r>
          </a:p>
        </p:txBody>
      </p:sp>
    </p:spTree>
    <p:extLst>
      <p:ext uri="{BB962C8B-B14F-4D97-AF65-F5344CB8AC3E}">
        <p14:creationId xmlns:p14="http://schemas.microsoft.com/office/powerpoint/2010/main" val="3450513933"/>
      </p:ext>
    </p:extLst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Earnings Calls </a:t>
            </a:r>
            <a:r>
              <a:rPr lang="en-US" sz="3600" b="1" dirty="0"/>
              <a:t>a</a:t>
            </a:r>
            <a:r>
              <a:rPr sz="3600" b="1" dirty="0"/>
              <a:t>nd Filings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Parse 10‑K 10‑Q MD&amp;A forward‑looking statements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Detect guidance changes risk disclosures linguistic cues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tone shifts precede options skew changes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Example: lower guidance increases downside skew demand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/>
              <a:t>Event Detection </a:t>
            </a:r>
            <a:r>
              <a:rPr lang="en-US" sz="3600" b="1" dirty="0"/>
              <a:t>a</a:t>
            </a:r>
            <a:r>
              <a:rPr sz="3600" b="1" dirty="0"/>
              <a:t>nd Impact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Detect macro events earnings merges policy surprises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Estimate abnormal returns via local projection models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event windows reshape hedging strategies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average move ±2% around earnings announcements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/>
              <a:t>Alternative Data Integrations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satellite imagery track inventories production activity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card transactions infer consumer demand trends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Web‑scraped indicators augment macro nowcasting signals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alternative data improves timing of hedges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Combining Structured </a:t>
            </a:r>
            <a:r>
              <a:rPr lang="en-US" sz="3600" b="1" dirty="0"/>
              <a:t>a</a:t>
            </a:r>
            <a:r>
              <a:rPr sz="3600" b="1" dirty="0"/>
              <a:t>nd Unstructured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Join prices fundamentals text audio alternative streams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Build unified feature store with time alignment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AUC uplift 0.05 on direction classification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multimodal inputs reduce model uncertainty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Visual: multimodal fusion diagram with embeddings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Explainable AI </a:t>
            </a:r>
            <a:r>
              <a:rPr lang="en-US" sz="3600" b="1" dirty="0"/>
              <a:t>f</a:t>
            </a:r>
            <a:r>
              <a:rPr sz="3600" b="1" dirty="0"/>
              <a:t>or Pricing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Goal: interpret black‑box predictions for stakeholders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Methods: partial dependence ICE surrogate models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Outcome: transparent drivers of price adjustments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improves trader trust and governance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SHAP Values </a:t>
            </a:r>
            <a:r>
              <a:rPr lang="en-US" sz="3600" b="1" dirty="0"/>
              <a:t>a</a:t>
            </a:r>
            <a:r>
              <a:rPr sz="3600" b="1" dirty="0"/>
              <a:t>nd Feature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Compute Shapley‑based local global attributions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Identify features driving price or volatility forecasts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detect spurious correlations early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top‑3 features explain 70% variance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Regulatory Compliance </a:t>
            </a:r>
            <a:r>
              <a:rPr lang="en-US" sz="3600" b="1" dirty="0"/>
              <a:t>a</a:t>
            </a:r>
            <a:r>
              <a:rPr sz="3600" b="1" dirty="0"/>
              <a:t>nd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Align with SR 11‑7 model risk guidance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Document data lineage assumptions limitations governance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Perform </a:t>
            </a:r>
            <a:r>
              <a:rPr dirty="0" err="1"/>
              <a:t>backtesting</a:t>
            </a:r>
            <a:r>
              <a:rPr dirty="0"/>
              <a:t> benchmarking challenger models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Outcome: audit‑ready reports satisfy supervisors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/>
              <a:t>Quantum Computing Prospects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Explore quantum algorithms for option pricing speedups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Consider quantum Monte Carlo amplitude estimation advantages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Constraint: noisy hardware limits near‑term benefits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6. </a:t>
            </a:r>
            <a:r>
              <a:rPr sz="3600" b="1" dirty="0"/>
              <a:t>Practical Considerations </a:t>
            </a:r>
            <a:r>
              <a:rPr lang="en-US" sz="3600" b="1" dirty="0"/>
              <a:t>a</a:t>
            </a:r>
            <a:r>
              <a:rPr sz="3600" b="1" dirty="0"/>
              <a:t>nd Risks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Model Validation </a:t>
            </a:r>
            <a:r>
              <a:rPr lang="en-US" sz="3600" b="1" dirty="0"/>
              <a:t>a</a:t>
            </a:r>
            <a:r>
              <a:rPr sz="3600" b="1" dirty="0"/>
              <a:t>nd Backtesting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walk‑forward evaluation rolling windows realistic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Compare benchmarks naive models economic value add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hit ratio, MAPE, Sharpe, turnover constraints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avoid overfitting via robust testing protocols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Options: Calls </a:t>
            </a:r>
            <a:r>
              <a:rPr lang="en-US" sz="3600" b="1" dirty="0"/>
              <a:t>a</a:t>
            </a:r>
            <a:r>
              <a:rPr sz="3600" b="1" dirty="0"/>
              <a:t>nd Puts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Define call right to buy, put right to sell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Define intrinsic value, time value, moneyness categories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Styles: American early exercise, European expiry only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Production Deployment </a:t>
            </a:r>
            <a:r>
              <a:rPr lang="en-US" sz="3600" b="1" dirty="0"/>
              <a:t>a</a:t>
            </a:r>
            <a:r>
              <a:rPr sz="3600" b="1" dirty="0"/>
              <a:t>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Containerize models enable CI CD version control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Monitor drift latency errors resource utilization health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prediction latency under 50 </a:t>
            </a:r>
            <a:r>
              <a:rPr dirty="0" err="1"/>
              <a:t>ms</a:t>
            </a:r>
            <a:r>
              <a:rPr dirty="0"/>
              <a:t> target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alerts trigger retraining or fallback models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A</a:t>
            </a:r>
            <a:r>
              <a:rPr lang="en-US" sz="3600" b="1" dirty="0"/>
              <a:t>/</a:t>
            </a:r>
            <a:r>
              <a:rPr sz="3600" b="1" dirty="0"/>
              <a:t>B Testing AI </a:t>
            </a:r>
            <a:r>
              <a:rPr lang="en-US" sz="3600" b="1" dirty="0"/>
              <a:t>v</a:t>
            </a:r>
            <a:r>
              <a:rPr sz="3600" b="1" dirty="0"/>
              <a:t>ersus Traditional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Randomize pricing method allocation across instruments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Measure price error slippage fill rate improvements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statistically significant uplift using AI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rollout gated by risk appetite governance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Model Risk </a:t>
            </a:r>
            <a:r>
              <a:rPr lang="en-US" sz="3600" b="1" dirty="0"/>
              <a:t>a</a:t>
            </a:r>
            <a:r>
              <a:rPr sz="3600" b="1" dirty="0"/>
              <a:t>nd Overfitting Dangers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Identify complexity creep fragile parameter sensitivity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Use regularization </a:t>
            </a:r>
            <a:r>
              <a:rPr dirty="0" err="1"/>
              <a:t>ensembling</a:t>
            </a:r>
            <a:r>
              <a:rPr dirty="0"/>
              <a:t> conservative priors safeguards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stability under perturbation stress scenarios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prefer simpler models with comparable performance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Fat Tails </a:t>
            </a:r>
            <a:r>
              <a:rPr lang="en-US" sz="3600" b="1" dirty="0"/>
              <a:t>a</a:t>
            </a:r>
            <a:r>
              <a:rPr sz="3600" b="1" dirty="0"/>
              <a:t>nd Extreme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1"/>
            <a:ext cx="8229600" cy="160019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Recognize heavy‑tailed returns non‑Gaussian shocks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Incorporate EVT stress scenarios tail risk hedges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Data: kurtosis &gt; 3 common in markets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protect against gap risk overnight moves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3ED91-C98B-2608-2A88-244D188E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200400"/>
            <a:ext cx="4343400" cy="290930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Adversarial Attacks </a:t>
            </a:r>
            <a:r>
              <a:rPr lang="en-US" sz="3600" b="1" dirty="0"/>
              <a:t>o</a:t>
            </a:r>
            <a:r>
              <a:rPr sz="3600" b="1" dirty="0"/>
              <a:t>n ML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Threats: data poisoning model evasion inference theft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Defenses: robust training anomaly detection input sanitization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Metric: adversarial success rate reduced substantially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secure pipelines critical for trading integrity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Systemic Risk </a:t>
            </a:r>
            <a:r>
              <a:rPr lang="en-US" sz="3600" b="1" dirty="0"/>
              <a:t>f</a:t>
            </a:r>
            <a:r>
              <a:rPr sz="3600" b="1" dirty="0"/>
              <a:t>rom AI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Concern: herding behavior correlated model decisions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Risk: liquidity drought during stressed conditions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Mitigation: diversity constraints model heterogeneity policies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scenario planning reduces amplification effects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 dirty="0"/>
              <a:t>Regulatory Frameworks </a:t>
            </a:r>
            <a:r>
              <a:rPr lang="en-US" sz="3600" b="1" dirty="0"/>
              <a:t>a</a:t>
            </a:r>
            <a:r>
              <a:rPr sz="3600" b="1" dirty="0"/>
              <a:t>nd Obligations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Cite Basel III MiFID II Dodd‑Frank applicability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Requirements: transparency controls reporting best execution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Obligation: model documentation change control audit trails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Insight: compliance reduces legal operational reputational risk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D4CC2-7C01-B3F5-5FC2-86DCCF1AF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3F8AEA-6E43-C553-747A-B646788C4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803400"/>
          </a:xfrm>
        </p:spPr>
        <p:txBody>
          <a:bodyPr>
            <a:normAutofit/>
          </a:bodyPr>
          <a:lstStyle/>
          <a:p>
            <a:r>
              <a:rPr lang="en-US" dirty="0"/>
              <a:t>7. Hands-On Friday: </a:t>
            </a:r>
            <a:br>
              <a:rPr lang="en-US" dirty="0"/>
            </a:br>
            <a:r>
              <a:rPr lang="en-US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927344005"/>
      </p:ext>
    </p:extLst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77B93-9B29-F65F-3CA2-D5280B08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954A7-AEB2-F173-1ADA-F67DDB7C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76401"/>
            <a:ext cx="8229600" cy="381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Make sure you can access: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FIN 450 Lab </a:t>
            </a:r>
            <a:r>
              <a:rPr lang="en-US" sz="2000"/>
              <a:t>Report 14</a:t>
            </a:r>
            <a:endParaRPr lang="en-US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Data:</a:t>
            </a:r>
          </a:p>
          <a:p>
            <a:pPr lvl="1"/>
            <a:r>
              <a:rPr lang="en-US" sz="2000" dirty="0"/>
              <a:t>x</a:t>
            </a:r>
            <a:endParaRPr lang="en-US" sz="1800" dirty="0"/>
          </a:p>
          <a:p>
            <a:pPr lvl="1"/>
            <a:endParaRPr lang="en-US" sz="2400" dirty="0"/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345D1-9DC0-F33B-FC00-0CC5B6DE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9465"/>
            <a:ext cx="89154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Friday Lab Prep</a:t>
            </a:r>
          </a:p>
        </p:txBody>
      </p:sp>
    </p:spTree>
    <p:extLst>
      <p:ext uri="{BB962C8B-B14F-4D97-AF65-F5344CB8AC3E}">
        <p14:creationId xmlns:p14="http://schemas.microsoft.com/office/powerpoint/2010/main" val="266093447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Distinctions</a:t>
            </a:r>
            <a:endParaRPr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Futures/Forward vs. Option</a:t>
            </a:r>
          </a:p>
          <a:p>
            <a:pPr>
              <a:lnSpc>
                <a:spcPct val="150000"/>
              </a:lnSpc>
            </a:pPr>
            <a:r>
              <a:rPr lang="en-US" dirty="0"/>
              <a:t>Long vs. Short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Payoff vs. Profit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European vs. American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Payoff </a:t>
            </a:r>
            <a:r>
              <a:rPr lang="en-US" sz="3600" b="1" dirty="0"/>
              <a:t>and Profit</a:t>
            </a:r>
            <a:r>
              <a:rPr sz="3600" b="1" dirty="0"/>
              <a:t>: C</a:t>
            </a:r>
            <a:r>
              <a:rPr lang="en-US" sz="3600" b="1" dirty="0"/>
              <a:t>all</a:t>
            </a:r>
            <a:endParaRPr sz="3600" b="1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7CD91386-1E4E-33AB-A255-EEF36C5008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45CC13-07BB-1966-BEC6-C7FAC1E15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315200" cy="389750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FD478-EE76-5ADB-5591-2E151131D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6736-91B9-9B83-B352-E9ED1DC5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Payoff and Profit: Put</a:t>
            </a:r>
            <a:endParaRPr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46675-B2EB-CA30-D816-9512DAB8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315200" cy="39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706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b="1"/>
              <a:t>Swaps: IRS, Currency, CDS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Define interest rate swap fixed‑float cash flow exchange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Define cross‑currency swap principal and interest exchange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dirty="0"/>
              <a:t>Define credit default swap protection on reference entity</a:t>
            </a:r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339C355-8566-4BCA-A59B-98C7AF5E3EDA}">
  <we:reference id="WA104381909" version="3.12.0.0" store="Omex" storeType="OMEX"/>
  <we:alternateReferences>
    <we:reference id="WA104381909" version="3.12.0.0" store="WA1043819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8161</TotalTime>
  <Words>1674</Words>
  <Application>Microsoft Office PowerPoint</Application>
  <PresentationFormat>On-screen Show (4:3)</PresentationFormat>
  <Paragraphs>244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Century Gothic</vt:lpstr>
      <vt:lpstr>Contemporary blue</vt:lpstr>
      <vt:lpstr>FIN 450 - Finance and Artificial Intelligence</vt:lpstr>
      <vt:lpstr>Overview</vt:lpstr>
      <vt:lpstr>1. Fundamentals of Derivative Securities</vt:lpstr>
      <vt:lpstr>Derivatives: Purpose and Underlyings</vt:lpstr>
      <vt:lpstr>Options: Calls and Puts Basics</vt:lpstr>
      <vt:lpstr>Distinctions</vt:lpstr>
      <vt:lpstr>Payoff and Profit: Call</vt:lpstr>
      <vt:lpstr>Payoff and Profit: Put</vt:lpstr>
      <vt:lpstr>Swaps: IRS, Currency, CDS Overview</vt:lpstr>
      <vt:lpstr>Interest Rate Swap</vt:lpstr>
      <vt:lpstr>Exotics: Barriers, Digitals, Asian</vt:lpstr>
      <vt:lpstr>Russian Option</vt:lpstr>
      <vt:lpstr>2. Traditional Pricing Methods</vt:lpstr>
      <vt:lpstr>No‑Arbitrage and One‑Price Law</vt:lpstr>
      <vt:lpstr>Black‑Scholes Essentials</vt:lpstr>
      <vt:lpstr>Black‑Scholes Model</vt:lpstr>
      <vt:lpstr>The ‘Greeks’</vt:lpstr>
      <vt:lpstr>Binomial and Trinomial Trees</vt:lpstr>
      <vt:lpstr>Binomial Tree</vt:lpstr>
      <vt:lpstr>Monte Carlo Simulation Pricing</vt:lpstr>
      <vt:lpstr>Monte Carlo Simulation Pricing</vt:lpstr>
      <vt:lpstr>3. AI and Machine Learning Enhancements</vt:lpstr>
      <vt:lpstr>Supervised Learning for Pricing Approximation</vt:lpstr>
      <vt:lpstr>Gradient Boosting for Calibration</vt:lpstr>
      <vt:lpstr>Support Vector Machines for Signals</vt:lpstr>
      <vt:lpstr>Feature Engineering from Market Data</vt:lpstr>
      <vt:lpstr>Cross‑Validation and Overfitting Control</vt:lpstr>
      <vt:lpstr>Deep Networks as Universal Approximators</vt:lpstr>
      <vt:lpstr>CNNs for Chart Pattern Recognition</vt:lpstr>
      <vt:lpstr>RNNs and LSTMs for Sequences</vt:lpstr>
      <vt:lpstr>Transformers and Attention for Markets</vt:lpstr>
      <vt:lpstr>4. AI‑Enhanced Pricing Workflows</vt:lpstr>
      <vt:lpstr>Neural Surrogates for Fast Pricing</vt:lpstr>
      <vt:lpstr>GPU Acceleration and Parallel Computing</vt:lpstr>
      <vt:lpstr>Volatility Surface Prediction with ML</vt:lpstr>
      <vt:lpstr>Jump Detection and Volatility Clustering</vt:lpstr>
      <vt:lpstr>Risk Management with AI Forecasts</vt:lpstr>
      <vt:lpstr>5. Advanced AI Topics in Derivatives</vt:lpstr>
      <vt:lpstr>NLP Sentiment for Volatility Prediction</vt:lpstr>
      <vt:lpstr>Earnings Calls and Filings Extraction</vt:lpstr>
      <vt:lpstr>Event Detection and Impact Analysis</vt:lpstr>
      <vt:lpstr>Alternative Data Integrations Overview</vt:lpstr>
      <vt:lpstr>Combining Structured and Unstructured Data</vt:lpstr>
      <vt:lpstr>Explainable AI for Pricing Models</vt:lpstr>
      <vt:lpstr>SHAP Values and Feature Importance</vt:lpstr>
      <vt:lpstr>Regulatory Compliance and Validation</vt:lpstr>
      <vt:lpstr>Quantum Computing Prospects Overview</vt:lpstr>
      <vt:lpstr>6. Practical Considerations and Risks</vt:lpstr>
      <vt:lpstr>Model Validation and Backtesting</vt:lpstr>
      <vt:lpstr>Production Deployment and Monitoring</vt:lpstr>
      <vt:lpstr>A/B Testing AI versus Traditional</vt:lpstr>
      <vt:lpstr>Model Risk and Overfitting Dangers</vt:lpstr>
      <vt:lpstr>Fat Tails and Extreme Events</vt:lpstr>
      <vt:lpstr>Adversarial Attacks on ML Systems</vt:lpstr>
      <vt:lpstr>Systemic Risk from AI Adoption</vt:lpstr>
      <vt:lpstr>Regulatory Frameworks and Obligations</vt:lpstr>
      <vt:lpstr>7. Hands-On Friday:  XXX</vt:lpstr>
      <vt:lpstr>Friday Lab Prep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Lawrence Schrenk</cp:lastModifiedBy>
  <cp:revision>915</cp:revision>
  <dcterms:created xsi:type="dcterms:W3CDTF">2004-10-03T21:09:17Z</dcterms:created>
  <dcterms:modified xsi:type="dcterms:W3CDTF">2025-12-03T13:13:47Z</dcterms:modified>
</cp:coreProperties>
</file>