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5" r:id="rId1"/>
  </p:sldMasterIdLst>
  <p:notesMasterIdLst>
    <p:notesMasterId r:id="rId73"/>
  </p:notesMasterIdLst>
  <p:handoutMasterIdLst>
    <p:handoutMasterId r:id="rId74"/>
  </p:handoutMasterIdLst>
  <p:sldIdLst>
    <p:sldId id="397" r:id="rId2"/>
    <p:sldId id="398" r:id="rId3"/>
    <p:sldId id="404" r:id="rId4"/>
    <p:sldId id="748" r:id="rId5"/>
    <p:sldId id="749" r:id="rId6"/>
    <p:sldId id="732" r:id="rId7"/>
    <p:sldId id="751" r:id="rId8"/>
    <p:sldId id="752" r:id="rId9"/>
    <p:sldId id="753" r:id="rId10"/>
    <p:sldId id="733" r:id="rId11"/>
    <p:sldId id="754" r:id="rId12"/>
    <p:sldId id="755" r:id="rId13"/>
    <p:sldId id="756" r:id="rId14"/>
    <p:sldId id="734" r:id="rId15"/>
    <p:sldId id="757" r:id="rId16"/>
    <p:sldId id="758" r:id="rId17"/>
    <p:sldId id="759" r:id="rId18"/>
    <p:sldId id="735" r:id="rId19"/>
    <p:sldId id="760" r:id="rId20"/>
    <p:sldId id="761" r:id="rId21"/>
    <p:sldId id="762" r:id="rId22"/>
    <p:sldId id="736" r:id="rId23"/>
    <p:sldId id="763" r:id="rId24"/>
    <p:sldId id="764" r:id="rId25"/>
    <p:sldId id="737" r:id="rId26"/>
    <p:sldId id="766" r:id="rId27"/>
    <p:sldId id="767" r:id="rId28"/>
    <p:sldId id="768" r:id="rId29"/>
    <p:sldId id="738" r:id="rId30"/>
    <p:sldId id="769" r:id="rId31"/>
    <p:sldId id="770" r:id="rId32"/>
    <p:sldId id="771" r:id="rId33"/>
    <p:sldId id="739" r:id="rId34"/>
    <p:sldId id="772" r:id="rId35"/>
    <p:sldId id="773" r:id="rId36"/>
    <p:sldId id="774" r:id="rId37"/>
    <p:sldId id="740" r:id="rId38"/>
    <p:sldId id="775" r:id="rId39"/>
    <p:sldId id="776" r:id="rId40"/>
    <p:sldId id="777" r:id="rId41"/>
    <p:sldId id="741" r:id="rId42"/>
    <p:sldId id="778" r:id="rId43"/>
    <p:sldId id="779" r:id="rId44"/>
    <p:sldId id="780" r:id="rId45"/>
    <p:sldId id="742" r:id="rId46"/>
    <p:sldId id="781" r:id="rId47"/>
    <p:sldId id="782" r:id="rId48"/>
    <p:sldId id="783" r:id="rId49"/>
    <p:sldId id="743" r:id="rId50"/>
    <p:sldId id="784" r:id="rId51"/>
    <p:sldId id="785" r:id="rId52"/>
    <p:sldId id="786" r:id="rId53"/>
    <p:sldId id="744" r:id="rId54"/>
    <p:sldId id="787" r:id="rId55"/>
    <p:sldId id="788" r:id="rId56"/>
    <p:sldId id="789" r:id="rId57"/>
    <p:sldId id="747" r:id="rId58"/>
    <p:sldId id="793" r:id="rId59"/>
    <p:sldId id="794" r:id="rId60"/>
    <p:sldId id="795" r:id="rId61"/>
    <p:sldId id="796" r:id="rId62"/>
    <p:sldId id="797" r:id="rId63"/>
    <p:sldId id="798" r:id="rId64"/>
    <p:sldId id="799" r:id="rId65"/>
    <p:sldId id="800" r:id="rId66"/>
    <p:sldId id="801" r:id="rId67"/>
    <p:sldId id="802" r:id="rId68"/>
    <p:sldId id="803" r:id="rId69"/>
    <p:sldId id="804" r:id="rId70"/>
    <p:sldId id="731" r:id="rId71"/>
    <p:sldId id="700" r:id="rId72"/>
  </p:sldIdLst>
  <p:sldSz cx="9144000" cy="6858000" type="screen4x3"/>
  <p:notesSz cx="6858000" cy="9144000"/>
  <p:custDataLst>
    <p:tags r:id="rId7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B3C3D3"/>
    <a:srgbClr val="002B5C"/>
    <a:srgbClr val="ADC6D7"/>
    <a:srgbClr val="00BEB9"/>
    <a:srgbClr val="00CAC5"/>
    <a:srgbClr val="00CFCA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163" autoAdjust="0"/>
  </p:normalViewPr>
  <p:slideViewPr>
    <p:cSldViewPr>
      <p:cViewPr varScale="1">
        <p:scale>
          <a:sx n="95" d="100"/>
          <a:sy n="95" d="100"/>
        </p:scale>
        <p:origin x="2100" y="3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41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840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handoutMaster" Target="handoutMasters/handoutMaster1.xml"/><Relationship Id="rId79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notesMaster" Target="notesMasters/notesMaster1.xml"/><Relationship Id="rId78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5620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fld id="{03F7FA54-1521-4DD7-9404-29EC1BA7038B}" type="datetimeFigureOut">
              <a:rPr lang="en-US"/>
              <a:pPr>
                <a:defRPr/>
              </a:pPr>
              <a:t>11/11/2025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fld id="{EBFD8F90-EA37-43C3-8ED6-D915013D74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0202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JP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1.jpg"/>
          <p:cNvPicPr>
            <a:picLocks noChangeAspect="1"/>
          </p:cNvPicPr>
          <p:nvPr/>
        </p:nvPicPr>
        <p:blipFill>
          <a:blip r:embed="rId2" cstate="print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2.png"/>
          <p:cNvPicPr>
            <a:picLocks noChangeAspect="1"/>
          </p:cNvPicPr>
          <p:nvPr/>
        </p:nvPicPr>
        <p:blipFill>
          <a:blip r:embed="rId3" cstate="print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3.png"/>
          <p:cNvPicPr>
            <a:picLocks noChangeAspect="1"/>
          </p:cNvPicPr>
          <p:nvPr/>
        </p:nvPicPr>
        <p:blipFill>
          <a:blip r:embed="rId4" cstate="print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4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Rectangle 31"/>
          <p:cNvSpPr>
            <a:spLocks noGrp="1"/>
          </p:cNvSpPr>
          <p:nvPr>
            <p:ph type="subTitle" idx="1"/>
          </p:nvPr>
        </p:nvSpPr>
        <p:spPr>
          <a:xfrm>
            <a:off x="2492734" y="5094577"/>
            <a:ext cx="6194066" cy="925223"/>
          </a:xfrm>
        </p:spPr>
        <p:txBody>
          <a:bodyPr/>
          <a:lstStyle>
            <a:lvl1pPr marL="0" indent="0" algn="r">
              <a:buNone/>
              <a:defRPr sz="2800">
                <a:latin typeface="Century Gothic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/>
          </p:cNvSpPr>
          <p:nvPr>
            <p:ph type="ctrTitle"/>
          </p:nvPr>
        </p:nvSpPr>
        <p:spPr>
          <a:xfrm>
            <a:off x="1108986" y="3606800"/>
            <a:ext cx="7577814" cy="1470025"/>
          </a:xfrm>
        </p:spPr>
        <p:txBody>
          <a:bodyPr anchor="b" anchorCtr="0"/>
          <a:lstStyle>
            <a:lvl1pPr algn="r">
              <a:defRPr sz="4000">
                <a:latin typeface="Century Gothic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Century Gothic" pitchFamily="34" charset="0"/>
              </a:defRPr>
            </a:lvl1pPr>
          </a:lstStyle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395839"/>
            <a:ext cx="5638273" cy="3089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726181"/>
      </p:ext>
    </p:extLst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36413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>
              <a:defRPr>
                <a:latin typeface="Century Gothic" pitchFamily="34" charset="0"/>
              </a:defRPr>
            </a:lvl1pPr>
          </a:lstStyle>
          <a:p>
            <a:pPr algn="l"/>
            <a:r>
              <a:rPr lang="en-US"/>
              <a:t>Click to edit Master title style</a:t>
            </a: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Century Gothic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98013"/>
      </p:ext>
    </p:extLst>
  </p:cSld>
  <p:clrMapOvr>
    <a:masterClrMapping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Century Gothic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995549"/>
      </p:ext>
    </p:extLst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-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Rectangle 11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/>
              <a:t>Click to edit Master title style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580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88861331"/>
      </p:ext>
    </p:extLst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30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Rectangle 17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/>
              <a:t>Click to edit Master title style</a:t>
            </a: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85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JP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shade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5.png"/>
          <p:cNvPicPr>
            <a:picLocks noChangeAspect="1"/>
          </p:cNvPicPr>
          <p:nvPr/>
        </p:nvPicPr>
        <p:blipFill>
          <a:blip r:embed="rId9" cstate="print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1142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6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1142" y="428"/>
            <a:ext cx="9142858" cy="6857143"/>
          </a:xfrm>
          <a:prstGeom prst="rect">
            <a:avLst/>
          </a:prstGeom>
          <a:noFill/>
        </p:spPr>
      </p:pic>
      <p:sp>
        <p:nvSpPr>
          <p:cNvPr id="30" name="Rectangle 30"/>
          <p:cNvSpPr>
            <a:spLocks noGrp="1"/>
          </p:cNvSpPr>
          <p:nvPr>
            <p:ph type="title"/>
          </p:nvPr>
        </p:nvSpPr>
        <p:spPr>
          <a:xfrm>
            <a:off x="457771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 dirty="0"/>
              <a:t>Click to edit Master title style</a:t>
            </a:r>
          </a:p>
        </p:txBody>
      </p:sp>
      <p:sp>
        <p:nvSpPr>
          <p:cNvPr id="12" name="Rectangle 12"/>
          <p:cNvSpPr>
            <a:spLocks noGrp="1"/>
          </p:cNvSpPr>
          <p:nvPr>
            <p:ph type="body" idx="1"/>
          </p:nvPr>
        </p:nvSpPr>
        <p:spPr>
          <a:xfrm>
            <a:off x="457771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7620571" y="63246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5142B5BB-0271-4951-9864-F5338956FB89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of 61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305371" y="63246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9EF39E9-0DEB-488D-A1FF-A8C274C77028}" type="datetime12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8:10 AM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971" y="6157813"/>
            <a:ext cx="1219200" cy="668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123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6" r:id="rId1"/>
    <p:sldLayoutId id="2147483877" r:id="rId2"/>
    <p:sldLayoutId id="2147483878" r:id="rId3"/>
    <p:sldLayoutId id="2147483879" r:id="rId4"/>
    <p:sldLayoutId id="2147483880" r:id="rId5"/>
    <p:sldLayoutId id="2147483881" r:id="rId6"/>
    <p:sldLayoutId id="2147483882" r:id="rId7"/>
  </p:sldLayoutIdLst>
  <p:transition spd="med">
    <p:fade thruBlk="1"/>
  </p:transition>
  <p:txStyles>
    <p:titleStyle>
      <a:defPPr>
        <a:defRPr sz="4400">
          <a:solidFill>
            <a:schemeClr val="tx1"/>
          </a:solidFill>
          <a:latin typeface="+mj-lt"/>
          <a:ea typeface="+mj-ea"/>
          <a:cs typeface="+mj-cs"/>
        </a:defRPr>
      </a:defPPr>
      <a:lvl1pPr algn="l" eaLnBrk="1" hangingPunct="1">
        <a:buNone/>
        <a:defRPr sz="4400" b="1">
          <a:solidFill>
            <a:schemeClr val="tx1">
              <a:alpha val="100000"/>
            </a:schemeClr>
          </a:solidFill>
          <a:latin typeface="Arial" panose="020B0604020202020204" pitchFamily="34" charset="0"/>
          <a:cs typeface="Arial" panose="020B0604020202020204" pitchFamily="34" charset="0"/>
        </a:defRPr>
      </a:lvl1pPr>
    </p:titleStyle>
    <p:body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342900" indent="-342900" eaLnBrk="1" hangingPunct="1">
        <a:buChar char="•"/>
        <a:defRPr sz="3600">
          <a:latin typeface="Arial" panose="020B0604020202020204" pitchFamily="34" charset="0"/>
          <a:cs typeface="Arial" panose="020B0604020202020204" pitchFamily="34" charset="0"/>
        </a:defRPr>
      </a:lvl1pPr>
      <a:lvl2pPr marL="742950" indent="-285750" eaLnBrk="1" hangingPunct="1">
        <a:buChar char="–"/>
        <a:defRPr sz="2800">
          <a:latin typeface="Arial" panose="020B0604020202020204" pitchFamily="34" charset="0"/>
          <a:cs typeface="Arial" panose="020B0604020202020204" pitchFamily="34" charset="0"/>
        </a:defRPr>
      </a:lvl2pPr>
      <a:lvl3pPr marL="1143000" indent="-228600" eaLnBrk="1" hangingPunct="1">
        <a:buChar char="•"/>
        <a:defRPr sz="2400">
          <a:latin typeface="Arial" panose="020B0604020202020204" pitchFamily="34" charset="0"/>
          <a:cs typeface="Arial" panose="020B0604020202020204" pitchFamily="34" charset="0"/>
        </a:defRPr>
      </a:lvl3pPr>
      <a:lvl4pPr marL="1600200" indent="-228600" eaLnBrk="1" hangingPunct="1">
        <a:buChar char="–"/>
        <a:defRPr sz="2000">
          <a:latin typeface="Arial" panose="020B0604020202020204" pitchFamily="34" charset="0"/>
          <a:cs typeface="Arial" panose="020B0604020202020204" pitchFamily="34" charset="0"/>
        </a:defRPr>
      </a:lvl4pPr>
      <a:lvl5pPr marL="2057400" indent="-228600" eaLnBrk="1" hangingPunct="1">
        <a:buChar char="»"/>
        <a:defRPr sz="1800">
          <a:latin typeface="Arial" panose="020B0604020202020204" pitchFamily="34" charset="0"/>
          <a:cs typeface="Arial" panose="020B0604020202020204" pitchFamily="34" charset="0"/>
        </a:defRPr>
      </a:lvl5pPr>
      <a:lvl6pPr marL="2514600" indent="-228600" eaLnBrk="1" hangingPunct="1">
        <a:buChar char="•"/>
        <a:defRPr sz="2000"/>
      </a:lvl6pPr>
      <a:lvl7pPr marL="2971800" indent="-228600" eaLnBrk="1" hangingPunct="1">
        <a:buChar char="•"/>
        <a:defRPr sz="2000"/>
      </a:lvl7pPr>
      <a:lvl8pPr marL="3429000" indent="-228600" eaLnBrk="1" hangingPunct="1">
        <a:buChar char="•"/>
        <a:defRPr sz="2000"/>
      </a:lvl8pPr>
      <a:lvl9pPr marL="3886200" indent="-228600" eaLnBrk="1" hangingPunct="1">
        <a:buChar char="•"/>
        <a:defRPr sz="2000"/>
      </a:lvl9pPr>
    </p:bodyStyle>
    <p:other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0" eaLnBrk="1" hangingPunct="1"/>
      <a:lvl2pPr marL="457200" eaLnBrk="1" hangingPunct="1"/>
      <a:lvl3pPr marL="914400" eaLnBrk="1" hangingPunct="1"/>
      <a:lvl4pPr marL="1371600" eaLnBrk="1" hangingPunct="1"/>
      <a:lvl5pPr marL="1828800" eaLnBrk="1" hangingPunct="1"/>
      <a:lvl6pPr marL="2286000" eaLnBrk="1" hangingPunct="1"/>
      <a:lvl7pPr marL="2743200" eaLnBrk="1" hangingPunct="1"/>
      <a:lvl8pPr marL="3200400" eaLnBrk="1" hangingPunct="1"/>
      <a:lvl9pPr marL="3657600" eaLnBrk="1" hangingPunct="1"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5094577"/>
            <a:ext cx="8153400" cy="1306223"/>
          </a:xfrm>
        </p:spPr>
        <p:txBody>
          <a:bodyPr>
            <a:normAutofit/>
          </a:bodyPr>
          <a:lstStyle/>
          <a:p>
            <a:r>
              <a:rPr lang="en-US" dirty="0"/>
              <a:t>Topic 13: AI in Capital Budgeting Decisions </a:t>
            </a:r>
          </a:p>
          <a:p>
            <a:endParaRPr lang="en-US" sz="2400" dirty="0"/>
          </a:p>
          <a:p>
            <a:r>
              <a:rPr lang="en-US" sz="2400" dirty="0"/>
              <a:t>Larry Schrenk, Instructor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FIN 450 - Finance and Artificial Intelligence</a:t>
            </a:r>
          </a:p>
        </p:txBody>
      </p:sp>
    </p:spTree>
    <p:extLst>
      <p:ext uri="{BB962C8B-B14F-4D97-AF65-F5344CB8AC3E}">
        <p14:creationId xmlns:p14="http://schemas.microsoft.com/office/powerpoint/2010/main" val="3760586671"/>
      </p:ext>
    </p:extLst>
  </p:cSld>
  <p:clrMapOvr>
    <a:masterClrMapping/>
  </p:clrMapOvr>
  <p:transition spd="med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B61821-6614-E0DA-2450-49BCFFC71C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4B896DA-944B-467F-C86F-7A31BF21B8A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C. Evaluation Methods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D005A9A-D32D-B464-D890-4863DC17C8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1. Traditional Capital Budgeting </a:t>
            </a:r>
          </a:p>
        </p:txBody>
      </p:sp>
    </p:spTree>
    <p:extLst>
      <p:ext uri="{BB962C8B-B14F-4D97-AF65-F5344CB8AC3E}">
        <p14:creationId xmlns:p14="http://schemas.microsoft.com/office/powerpoint/2010/main" val="2071513006"/>
      </p:ext>
    </p:extLst>
  </p:cSld>
  <p:clrMapOvr>
    <a:masterClrMapping/>
  </p:clrMapOvr>
  <p:transition spd="med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45D729-3737-CCC8-4645-6B8D7ABE29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95C2052-A0CA-9B47-4161-301CDEF17A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</a:pPr>
            <a:r>
              <a:rPr lang="en-US" dirty="0"/>
              <a:t>Define Net Present Value (NPV) decision benchmark</a:t>
            </a:r>
          </a:p>
          <a:p>
            <a:pPr>
              <a:lnSpc>
                <a:spcPct val="170000"/>
              </a:lnSpc>
            </a:pPr>
            <a:r>
              <a:rPr lang="en-US" dirty="0"/>
              <a:t>Discount free cash flows (FCF) using project WACC</a:t>
            </a:r>
          </a:p>
          <a:p>
            <a:pPr>
              <a:lnSpc>
                <a:spcPct val="170000"/>
              </a:lnSpc>
            </a:pPr>
            <a:r>
              <a:rPr lang="en-US" dirty="0"/>
              <a:t>Accept when NPV &gt; 0; reject otherwise</a:t>
            </a:r>
          </a:p>
          <a:p>
            <a:pPr>
              <a:lnSpc>
                <a:spcPct val="170000"/>
              </a:lnSpc>
            </a:pPr>
            <a:r>
              <a:rPr lang="en-US" dirty="0"/>
              <a:t>Motivation: maximize shareholder wealth creation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10FF159-C78F-2793-22CB-BA98FB708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NPV Overview</a:t>
            </a:r>
          </a:p>
        </p:txBody>
      </p:sp>
    </p:spTree>
    <p:extLst>
      <p:ext uri="{BB962C8B-B14F-4D97-AF65-F5344CB8AC3E}">
        <p14:creationId xmlns:p14="http://schemas.microsoft.com/office/powerpoint/2010/main" val="13936594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6C09D9-18A5-EE52-B193-A2C8DE3AE3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7ED856D-871C-74F2-0155-EB5DEB6066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70000"/>
              </a:lnSpc>
            </a:pPr>
            <a:r>
              <a:rPr lang="en-US" sz="2800" dirty="0"/>
              <a:t>Define Internal Rate of Return (IRR) break‑even rate</a:t>
            </a:r>
          </a:p>
          <a:p>
            <a:pPr>
              <a:lnSpc>
                <a:spcPct val="170000"/>
              </a:lnSpc>
            </a:pPr>
            <a:r>
              <a:rPr lang="en-US" sz="2800" dirty="0"/>
              <a:t>Solve discount rate where NPV equals exactly zero</a:t>
            </a:r>
          </a:p>
          <a:p>
            <a:pPr>
              <a:lnSpc>
                <a:spcPct val="170000"/>
              </a:lnSpc>
            </a:pPr>
            <a:r>
              <a:rPr lang="en-US" sz="2800" dirty="0"/>
              <a:t>Compare IRR to hurdle; accept when IRR &gt; hurdle</a:t>
            </a:r>
          </a:p>
          <a:p>
            <a:pPr>
              <a:lnSpc>
                <a:spcPct val="170000"/>
              </a:lnSpc>
            </a:pPr>
            <a:r>
              <a:rPr lang="en-US" sz="2800" dirty="0"/>
              <a:t>Motivation: intuitive percentage performance metric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DB175C9-E1EA-9490-2ABC-7120AA0C1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IRR Overview</a:t>
            </a:r>
          </a:p>
        </p:txBody>
      </p:sp>
    </p:spTree>
    <p:extLst>
      <p:ext uri="{BB962C8B-B14F-4D97-AF65-F5344CB8AC3E}">
        <p14:creationId xmlns:p14="http://schemas.microsoft.com/office/powerpoint/2010/main" val="19838681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FFE2F1-D69E-FB27-CF31-F83E1610F3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D3CA1CD-1482-A9BE-FD8E-62E7ED9600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47500" lnSpcReduction="20000"/>
          </a:bodyPr>
          <a:lstStyle/>
          <a:p>
            <a:pPr>
              <a:lnSpc>
                <a:spcPct val="170000"/>
              </a:lnSpc>
            </a:pPr>
            <a:r>
              <a:rPr lang="en-US" sz="5100" dirty="0"/>
              <a:t>Compute Payback time to recover initial outlay</a:t>
            </a:r>
          </a:p>
          <a:p>
            <a:pPr>
              <a:lnSpc>
                <a:spcPct val="170000"/>
              </a:lnSpc>
            </a:pPr>
            <a:r>
              <a:rPr lang="en-US" sz="5100" dirty="0"/>
              <a:t>Use Discounted Payback incorporating time value effects</a:t>
            </a:r>
          </a:p>
          <a:p>
            <a:pPr>
              <a:lnSpc>
                <a:spcPct val="170000"/>
              </a:lnSpc>
            </a:pPr>
            <a:r>
              <a:rPr lang="en-US" sz="5100" dirty="0"/>
              <a:t>Calculate Profitability Index (PI) = PV inflows/outlay</a:t>
            </a:r>
          </a:p>
          <a:p>
            <a:pPr>
              <a:lnSpc>
                <a:spcPct val="170000"/>
              </a:lnSpc>
            </a:pPr>
            <a:r>
              <a:rPr lang="en-US" sz="5100" dirty="0"/>
              <a:t>Motivation: liquidity focus and capital rationing aid</a:t>
            </a:r>
          </a:p>
          <a:p>
            <a:pPr>
              <a:lnSpc>
                <a:spcPct val="170000"/>
              </a:lnSpc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86E4196-270D-8CDC-3188-F14ACBBC5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Payback and Profitability Index</a:t>
            </a:r>
          </a:p>
        </p:txBody>
      </p:sp>
    </p:spTree>
    <p:extLst>
      <p:ext uri="{BB962C8B-B14F-4D97-AF65-F5344CB8AC3E}">
        <p14:creationId xmlns:p14="http://schemas.microsoft.com/office/powerpoint/2010/main" val="503549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CF6A00-7CB2-B070-14DB-3A46175313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C1D0936-76BC-C0CD-7A9D-3C7CD0E736E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D. Cash Flow Estimation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1D708A4-2433-D90B-9CBF-935785FB7F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1. Traditional Capital Budgeting </a:t>
            </a:r>
          </a:p>
        </p:txBody>
      </p:sp>
    </p:spTree>
    <p:extLst>
      <p:ext uri="{BB962C8B-B14F-4D97-AF65-F5344CB8AC3E}">
        <p14:creationId xmlns:p14="http://schemas.microsoft.com/office/powerpoint/2010/main" val="2459246062"/>
      </p:ext>
    </p:extLst>
  </p:cSld>
  <p:clrMapOvr>
    <a:masterClrMapping/>
  </p:clrMapOvr>
  <p:transition spd="med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F4DC72-1D08-9B91-7136-FC01EBB37D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9442591-1767-6C70-1A13-F7532293A9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</a:pPr>
            <a:r>
              <a:rPr lang="en-US" dirty="0"/>
              <a:t>Identify relevant incremental cash flows only</a:t>
            </a:r>
          </a:p>
          <a:p>
            <a:pPr>
              <a:lnSpc>
                <a:spcPct val="170000"/>
              </a:lnSpc>
            </a:pPr>
            <a:r>
              <a:rPr lang="en-US" dirty="0"/>
              <a:t>Exclude sunk costs; include opportunity costs explicitly</a:t>
            </a:r>
          </a:p>
          <a:p>
            <a:pPr>
              <a:lnSpc>
                <a:spcPct val="170000"/>
              </a:lnSpc>
            </a:pPr>
            <a:r>
              <a:rPr lang="en-US" dirty="0"/>
              <a:t>Separate operating, investing, and working capital movements</a:t>
            </a:r>
          </a:p>
          <a:p>
            <a:pPr>
              <a:lnSpc>
                <a:spcPct val="170000"/>
              </a:lnSpc>
            </a:pPr>
            <a:r>
              <a:rPr lang="en-US" dirty="0"/>
              <a:t>Motivation: avoid overstated project economic benefits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7F9FAA7-5B86-5D9E-4C57-AD7218224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Cash Flow Estimation: Scope</a:t>
            </a:r>
          </a:p>
        </p:txBody>
      </p:sp>
    </p:spTree>
    <p:extLst>
      <p:ext uri="{BB962C8B-B14F-4D97-AF65-F5344CB8AC3E}">
        <p14:creationId xmlns:p14="http://schemas.microsoft.com/office/powerpoint/2010/main" val="40206848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496EB4-2F58-F7D5-6D9C-2C87731DA3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EBBFC64-A0BB-8108-0E57-C538116CE9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</a:pPr>
            <a:r>
              <a:rPr lang="en-US" dirty="0"/>
              <a:t>Include CAPEX, installation, and net working capital (NWC)</a:t>
            </a:r>
          </a:p>
          <a:p>
            <a:pPr>
              <a:lnSpc>
                <a:spcPct val="170000"/>
              </a:lnSpc>
            </a:pPr>
            <a:r>
              <a:rPr lang="en-US" dirty="0"/>
              <a:t>Estimate Operating Cash Flow (OCF) after taxes</a:t>
            </a:r>
          </a:p>
          <a:p>
            <a:pPr>
              <a:lnSpc>
                <a:spcPct val="170000"/>
              </a:lnSpc>
            </a:pPr>
            <a:r>
              <a:rPr lang="en-US" dirty="0"/>
              <a:t>Use depreciation tax shield improving FCF</a:t>
            </a:r>
          </a:p>
          <a:p>
            <a:pPr>
              <a:lnSpc>
                <a:spcPct val="170000"/>
              </a:lnSpc>
            </a:pPr>
            <a:r>
              <a:rPr lang="en-US" dirty="0"/>
              <a:t>Motivation: capture full investment and operating economics.</a:t>
            </a:r>
          </a:p>
          <a:p>
            <a:pPr>
              <a:lnSpc>
                <a:spcPct val="170000"/>
              </a:lnSpc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538A4FC-8357-440E-0626-6F7B6E377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Initial and Operating Cash Flows</a:t>
            </a:r>
          </a:p>
        </p:txBody>
      </p:sp>
    </p:spTree>
    <p:extLst>
      <p:ext uri="{BB962C8B-B14F-4D97-AF65-F5344CB8AC3E}">
        <p14:creationId xmlns:p14="http://schemas.microsoft.com/office/powerpoint/2010/main" val="38684355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30BB50-5A1B-40D7-F562-62A47DCDB2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6694995-5711-9702-C2A2-4575115F70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</a:pPr>
            <a:r>
              <a:rPr lang="en-US" dirty="0"/>
              <a:t>Include salvage proceeds net of taxes and disposal</a:t>
            </a:r>
          </a:p>
          <a:p>
            <a:pPr>
              <a:lnSpc>
                <a:spcPct val="170000"/>
              </a:lnSpc>
            </a:pPr>
            <a:r>
              <a:rPr lang="en-US" dirty="0"/>
              <a:t>Reverse working capital at project end‑of‑life</a:t>
            </a:r>
          </a:p>
          <a:p>
            <a:pPr>
              <a:lnSpc>
                <a:spcPct val="170000"/>
              </a:lnSpc>
            </a:pPr>
            <a:r>
              <a:rPr lang="en-US" dirty="0"/>
              <a:t>Add terminal value if continuing cash flows persist</a:t>
            </a:r>
          </a:p>
          <a:p>
            <a:pPr>
              <a:lnSpc>
                <a:spcPct val="170000"/>
              </a:lnSpc>
            </a:pPr>
            <a:r>
              <a:rPr lang="en-US" dirty="0"/>
              <a:t>Motivation: reflect residual economic benefit accurately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AA388AB-3218-FCFC-A38D-3A50E5802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Terminal Value and Salvage</a:t>
            </a:r>
          </a:p>
        </p:txBody>
      </p:sp>
    </p:spTree>
    <p:extLst>
      <p:ext uri="{BB962C8B-B14F-4D97-AF65-F5344CB8AC3E}">
        <p14:creationId xmlns:p14="http://schemas.microsoft.com/office/powerpoint/2010/main" val="19630679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1609C7-306B-3C63-92C1-AC22ABD703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8C75B10-095C-30FD-ACAE-C83CEB7167F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E. Risk and Uncertainty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A2524D5-B15F-D334-608A-BC8883783E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1. Traditional Capital Budgeting </a:t>
            </a:r>
          </a:p>
        </p:txBody>
      </p:sp>
    </p:spTree>
    <p:extLst>
      <p:ext uri="{BB962C8B-B14F-4D97-AF65-F5344CB8AC3E}">
        <p14:creationId xmlns:p14="http://schemas.microsoft.com/office/powerpoint/2010/main" val="1624591525"/>
      </p:ext>
    </p:extLst>
  </p:cSld>
  <p:clrMapOvr>
    <a:masterClrMapping/>
  </p:clrMapOvr>
  <p:transition spd="med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736F1D-C664-4A74-2E7A-1F288B3CF6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4DD7EEB-F3EF-574C-70CB-AC04E34991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</a:pPr>
            <a:r>
              <a:rPr lang="en-US" dirty="0"/>
              <a:t>Vary one key driver holding all else constant</a:t>
            </a:r>
          </a:p>
          <a:p>
            <a:pPr>
              <a:lnSpc>
                <a:spcPct val="170000"/>
              </a:lnSpc>
            </a:pPr>
            <a:r>
              <a:rPr lang="en-US" dirty="0"/>
              <a:t>Measure NPV impact per ±10% driver change</a:t>
            </a:r>
          </a:p>
          <a:p>
            <a:pPr>
              <a:lnSpc>
                <a:spcPct val="170000"/>
              </a:lnSpc>
            </a:pPr>
            <a:r>
              <a:rPr lang="en-US" dirty="0"/>
              <a:t>Build tornado chart ranking variable importance</a:t>
            </a:r>
          </a:p>
          <a:p>
            <a:pPr>
              <a:lnSpc>
                <a:spcPct val="170000"/>
              </a:lnSpc>
            </a:pPr>
            <a:r>
              <a:rPr lang="en-US" dirty="0"/>
              <a:t>Motivation: identify value drivers and monitoring needs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B60E098-7BC2-0045-900F-2029DCC74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Sensitivity Analysis </a:t>
            </a:r>
          </a:p>
        </p:txBody>
      </p:sp>
    </p:spTree>
    <p:extLst>
      <p:ext uri="{BB962C8B-B14F-4D97-AF65-F5344CB8AC3E}">
        <p14:creationId xmlns:p14="http://schemas.microsoft.com/office/powerpoint/2010/main" val="1448981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3C23B4A-1C20-590F-8A2E-6C2D5DCDBDE9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304800" y="1600200"/>
            <a:ext cx="4191000" cy="4525963"/>
          </a:xfrm>
        </p:spPr>
        <p:txBody>
          <a:bodyPr>
            <a:normAutofit/>
          </a:bodyPr>
          <a:lstStyle/>
          <a:p>
            <a:pPr marL="742950" indent="-742950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000" dirty="0"/>
              <a:t>Traditional Capital Budgeting </a:t>
            </a:r>
          </a:p>
          <a:p>
            <a:pPr marL="1143000" lvl="1" indent="-742950">
              <a:lnSpc>
                <a:spcPct val="150000"/>
              </a:lnSpc>
              <a:spcAft>
                <a:spcPts val="600"/>
              </a:spcAft>
              <a:buFont typeface="+mj-lt"/>
              <a:buAutoNum type="alphaUcPeriod"/>
            </a:pPr>
            <a:r>
              <a:rPr lang="en-US" sz="1400" dirty="0"/>
              <a:t>Introduction to Capital Budgeting </a:t>
            </a:r>
          </a:p>
          <a:p>
            <a:pPr marL="1143000" lvl="1" indent="-742950">
              <a:lnSpc>
                <a:spcPct val="150000"/>
              </a:lnSpc>
              <a:spcAft>
                <a:spcPts val="600"/>
              </a:spcAft>
              <a:buFont typeface="+mj-lt"/>
              <a:buAutoNum type="alphaUcPeriod"/>
            </a:pPr>
            <a:r>
              <a:rPr lang="en-US" sz="1400" dirty="0"/>
              <a:t>Time Value of Money</a:t>
            </a:r>
          </a:p>
          <a:p>
            <a:pPr marL="1143000" lvl="1" indent="-742950">
              <a:lnSpc>
                <a:spcPct val="150000"/>
              </a:lnSpc>
              <a:spcAft>
                <a:spcPts val="600"/>
              </a:spcAft>
              <a:buFont typeface="+mj-lt"/>
              <a:buAutoNum type="alphaUcPeriod"/>
            </a:pPr>
            <a:r>
              <a:rPr lang="en-US" sz="1400" dirty="0"/>
              <a:t>Evaluation Methods</a:t>
            </a:r>
          </a:p>
          <a:p>
            <a:pPr marL="1143000" lvl="1" indent="-742950">
              <a:lnSpc>
                <a:spcPct val="150000"/>
              </a:lnSpc>
              <a:spcAft>
                <a:spcPts val="600"/>
              </a:spcAft>
              <a:buFont typeface="+mj-lt"/>
              <a:buAutoNum type="alphaUcPeriod"/>
            </a:pPr>
            <a:r>
              <a:rPr lang="en-US" sz="1400" dirty="0"/>
              <a:t>Cash Flow Estimation</a:t>
            </a:r>
          </a:p>
          <a:p>
            <a:pPr marL="1143000" lvl="1" indent="-742950">
              <a:lnSpc>
                <a:spcPct val="150000"/>
              </a:lnSpc>
              <a:spcAft>
                <a:spcPts val="600"/>
              </a:spcAft>
              <a:buFont typeface="+mj-lt"/>
              <a:buAutoNum type="alphaUcPeriod"/>
            </a:pPr>
            <a:r>
              <a:rPr lang="en-US" sz="1400" dirty="0"/>
              <a:t>Risk and Uncertainty</a:t>
            </a:r>
          </a:p>
          <a:p>
            <a:pPr marL="1143000" lvl="1" indent="-742950">
              <a:lnSpc>
                <a:spcPct val="150000"/>
              </a:lnSpc>
              <a:spcAft>
                <a:spcPts val="600"/>
              </a:spcAft>
              <a:buFont typeface="+mj-lt"/>
              <a:buAutoNum type="alphaUcPeriod"/>
            </a:pPr>
            <a:r>
              <a:rPr lang="en-US" sz="1400" dirty="0"/>
              <a:t>Capital Rationing and Selection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DBF230-5A1E-5C59-0A0C-A4EF34CC1E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191000" cy="4525963"/>
          </a:xfrm>
        </p:spPr>
        <p:txBody>
          <a:bodyPr>
            <a:normAutofit fontScale="47500" lnSpcReduction="20000"/>
          </a:bodyPr>
          <a:lstStyle/>
          <a:p>
            <a:pPr marL="742950" indent="-742950">
              <a:lnSpc>
                <a:spcPct val="150000"/>
              </a:lnSpc>
              <a:spcAft>
                <a:spcPts val="600"/>
              </a:spcAft>
              <a:buFont typeface="+mj-lt"/>
              <a:buAutoNum type="arabicPeriod" startAt="2"/>
            </a:pPr>
            <a:r>
              <a:rPr lang="en-US" sz="3800" dirty="0"/>
              <a:t>AI Enhanced Capital Budgeting</a:t>
            </a:r>
          </a:p>
          <a:p>
            <a:pPr marL="914400" lvl="1" indent="-514350">
              <a:lnSpc>
                <a:spcPct val="150000"/>
              </a:lnSpc>
              <a:spcAft>
                <a:spcPts val="600"/>
              </a:spcAft>
              <a:buFont typeface="+mj-lt"/>
              <a:buAutoNum type="alphaUcPeriod"/>
            </a:pPr>
            <a:r>
              <a:rPr lang="en-US" sz="2900" dirty="0"/>
              <a:t>Predictive Cash Flow Modeling</a:t>
            </a:r>
          </a:p>
          <a:p>
            <a:pPr marL="914400" lvl="1" indent="-514350">
              <a:lnSpc>
                <a:spcPct val="150000"/>
              </a:lnSpc>
              <a:spcAft>
                <a:spcPts val="600"/>
              </a:spcAft>
              <a:buFont typeface="+mj-lt"/>
              <a:buAutoNum type="alphaUcPeriod"/>
            </a:pPr>
            <a:r>
              <a:rPr lang="en-US" sz="2900" dirty="0"/>
              <a:t>Advanced Risk Assessment</a:t>
            </a:r>
          </a:p>
          <a:p>
            <a:pPr marL="914400" lvl="1" indent="-514350">
              <a:lnSpc>
                <a:spcPct val="150000"/>
              </a:lnSpc>
              <a:spcAft>
                <a:spcPts val="600"/>
              </a:spcAft>
              <a:buFont typeface="+mj-lt"/>
              <a:buAutoNum type="alphaUcPeriod"/>
            </a:pPr>
            <a:r>
              <a:rPr lang="en-US" sz="2900" dirty="0"/>
              <a:t>Automated Data Pipelines</a:t>
            </a:r>
          </a:p>
          <a:p>
            <a:pPr marL="914400" lvl="1" indent="-514350">
              <a:lnSpc>
                <a:spcPct val="150000"/>
              </a:lnSpc>
              <a:spcAft>
                <a:spcPts val="600"/>
              </a:spcAft>
              <a:buFont typeface="+mj-lt"/>
              <a:buAutoNum type="alphaUcPeriod"/>
            </a:pPr>
            <a:r>
              <a:rPr lang="en-US" sz="2900" dirty="0"/>
              <a:t>Enhanced Scenario Planning</a:t>
            </a:r>
          </a:p>
          <a:p>
            <a:pPr marL="914400" lvl="1" indent="-514350">
              <a:lnSpc>
                <a:spcPct val="150000"/>
              </a:lnSpc>
              <a:spcAft>
                <a:spcPts val="600"/>
              </a:spcAft>
              <a:buFont typeface="+mj-lt"/>
              <a:buAutoNum type="alphaUcPeriod"/>
            </a:pPr>
            <a:r>
              <a:rPr lang="en-US" sz="2900" dirty="0"/>
              <a:t>Optimization and Decision Support</a:t>
            </a:r>
          </a:p>
          <a:p>
            <a:pPr marL="914400" lvl="1" indent="-514350">
              <a:lnSpc>
                <a:spcPct val="150000"/>
              </a:lnSpc>
              <a:spcAft>
                <a:spcPts val="600"/>
              </a:spcAft>
              <a:buFont typeface="+mj-lt"/>
              <a:buAutoNum type="alphaUcPeriod"/>
            </a:pPr>
            <a:r>
              <a:rPr lang="en-US" sz="2900" dirty="0"/>
              <a:t>Market and Competitor Analysis</a:t>
            </a:r>
          </a:p>
          <a:p>
            <a:pPr marL="914400" lvl="1" indent="-514350">
              <a:lnSpc>
                <a:spcPct val="150000"/>
              </a:lnSpc>
              <a:spcAft>
                <a:spcPts val="600"/>
              </a:spcAft>
              <a:buFont typeface="+mj-lt"/>
              <a:buAutoNum type="alphaUcPeriod"/>
            </a:pPr>
            <a:r>
              <a:rPr lang="en-US" sz="2900" dirty="0"/>
              <a:t>Real Options Valuation</a:t>
            </a:r>
          </a:p>
          <a:p>
            <a:pPr marL="914400" lvl="1" indent="-514350">
              <a:lnSpc>
                <a:spcPct val="150000"/>
              </a:lnSpc>
              <a:spcAft>
                <a:spcPts val="600"/>
              </a:spcAft>
              <a:buFont typeface="+mj-lt"/>
              <a:buAutoNum type="alphaUcPeriod"/>
            </a:pPr>
            <a:r>
              <a:rPr lang="en-US" sz="2900" dirty="0"/>
              <a:t>Post Investment Monitoring</a:t>
            </a:r>
          </a:p>
          <a:p>
            <a:pPr marL="914400" lvl="1" indent="-514350">
              <a:lnSpc>
                <a:spcPct val="150000"/>
              </a:lnSpc>
              <a:spcAft>
                <a:spcPts val="600"/>
              </a:spcAft>
              <a:buFont typeface="+mj-lt"/>
              <a:buAutoNum type="alphaUcPeriod"/>
            </a:pPr>
            <a:r>
              <a:rPr lang="en-US" sz="2900" dirty="0"/>
              <a:t>Worked Examples</a:t>
            </a:r>
          </a:p>
          <a:p>
            <a:pPr marL="742950" indent="-742950">
              <a:lnSpc>
                <a:spcPct val="150000"/>
              </a:lnSpc>
              <a:spcAft>
                <a:spcPts val="600"/>
              </a:spcAft>
              <a:buFont typeface="+mj-lt"/>
              <a:buAutoNum type="arabicPeriod" startAt="2"/>
            </a:pPr>
            <a:r>
              <a:rPr lang="en-US" sz="3800" dirty="0"/>
              <a:t>Hands-On Friday: XXX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BB7EE01-8F96-F343-E44F-91D7E28A0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en-US" dirty="0"/>
              <a:t>Overview</a:t>
            </a:r>
          </a:p>
        </p:txBody>
      </p:sp>
    </p:spTree>
    <p:extLst>
      <p:ext uri="{BB962C8B-B14F-4D97-AF65-F5344CB8AC3E}">
        <p14:creationId xmlns:p14="http://schemas.microsoft.com/office/powerpoint/2010/main" val="3911203781"/>
      </p:ext>
    </p:extLst>
  </p:cSld>
  <p:clrMapOvr>
    <a:masterClrMapping/>
  </p:clrMapOvr>
  <p:transition spd="med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C8ABF2-4C39-0E54-51F5-A89AF5D15A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6486C8A-E021-B121-96BE-347C6BBB81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</a:pPr>
            <a:r>
              <a:rPr lang="en-US" dirty="0"/>
              <a:t>Construct base, best, worst coherent assumptions sets</a:t>
            </a:r>
          </a:p>
          <a:p>
            <a:pPr>
              <a:lnSpc>
                <a:spcPct val="170000"/>
              </a:lnSpc>
            </a:pPr>
            <a:r>
              <a:rPr lang="en-US" dirty="0"/>
              <a:t>Quantify joint changes across correlated variables</a:t>
            </a:r>
          </a:p>
          <a:p>
            <a:pPr>
              <a:lnSpc>
                <a:spcPct val="170000"/>
              </a:lnSpc>
            </a:pPr>
            <a:r>
              <a:rPr lang="en-US" dirty="0"/>
              <a:t>Report NPV range and downside probability</a:t>
            </a:r>
          </a:p>
          <a:p>
            <a:pPr>
              <a:lnSpc>
                <a:spcPct val="170000"/>
              </a:lnSpc>
            </a:pPr>
            <a:r>
              <a:rPr lang="en-US" dirty="0"/>
              <a:t>Motivation: understand dispersion and contingency planning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050C256-0A96-4B5A-04C1-AF15074D5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Scenario Analysis</a:t>
            </a:r>
          </a:p>
        </p:txBody>
      </p:sp>
    </p:spTree>
    <p:extLst>
      <p:ext uri="{BB962C8B-B14F-4D97-AF65-F5344CB8AC3E}">
        <p14:creationId xmlns:p14="http://schemas.microsoft.com/office/powerpoint/2010/main" val="13918901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A54ACB-FB4B-5472-E064-60897BF9E7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06E20F8-FDEA-97E8-A3F9-E260927A98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70000"/>
              </a:lnSpc>
            </a:pPr>
            <a:r>
              <a:rPr lang="en-US" sz="2800" dirty="0"/>
              <a:t>Compute price, volume, and margin break‑evens</a:t>
            </a:r>
          </a:p>
          <a:p>
            <a:pPr>
              <a:lnSpc>
                <a:spcPct val="170000"/>
              </a:lnSpc>
            </a:pPr>
            <a:r>
              <a:rPr lang="en-US" sz="2800" dirty="0"/>
              <a:t>Identify capacity utilization meeting EBIT = 0 condition</a:t>
            </a:r>
          </a:p>
          <a:p>
            <a:pPr>
              <a:lnSpc>
                <a:spcPct val="170000"/>
              </a:lnSpc>
            </a:pPr>
            <a:r>
              <a:rPr lang="en-US" sz="2800" dirty="0"/>
              <a:t>Combine with cost structure for operating leverage view</a:t>
            </a:r>
          </a:p>
          <a:p>
            <a:pPr>
              <a:lnSpc>
                <a:spcPct val="170000"/>
              </a:lnSpc>
            </a:pPr>
            <a:r>
              <a:rPr lang="en-US" sz="2800" dirty="0"/>
              <a:t>Motivation: guide pricing, volume, and cost actions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22B5E32-6BBB-C99A-8DFA-C299CFB72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Break‑Even Points</a:t>
            </a:r>
          </a:p>
        </p:txBody>
      </p:sp>
    </p:spTree>
    <p:extLst>
      <p:ext uri="{BB962C8B-B14F-4D97-AF65-F5344CB8AC3E}">
        <p14:creationId xmlns:p14="http://schemas.microsoft.com/office/powerpoint/2010/main" val="16409375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824B9F-F9E4-9649-9C1D-B9BFC5AA53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73AB0CD7-014E-9D70-BC7E-F84ADA65EFD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F. Capital Rationing and Selection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3862BED-58AC-ED5A-5D9C-5E7EFA224E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1. Traditional Capital Budgeting </a:t>
            </a:r>
          </a:p>
        </p:txBody>
      </p:sp>
    </p:spTree>
    <p:extLst>
      <p:ext uri="{BB962C8B-B14F-4D97-AF65-F5344CB8AC3E}">
        <p14:creationId xmlns:p14="http://schemas.microsoft.com/office/powerpoint/2010/main" val="2085699328"/>
      </p:ext>
    </p:extLst>
  </p:cSld>
  <p:clrMapOvr>
    <a:masterClrMapping/>
  </p:clrMapOvr>
  <p:transition spd="med">
    <p:fade thruBlk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276DEE-26DB-A55D-87CF-308A9F4C73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D49CD16-BF26-BA31-95D6-BA03D68558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</a:pPr>
            <a:r>
              <a:rPr lang="en-US" dirty="0"/>
              <a:t>Rank projects by PI under fixed capital budget</a:t>
            </a:r>
          </a:p>
          <a:p>
            <a:pPr>
              <a:lnSpc>
                <a:spcPct val="170000"/>
              </a:lnSpc>
            </a:pPr>
            <a:r>
              <a:rPr lang="en-US" dirty="0"/>
              <a:t>Use NPV per dollar when partial investment infeasible</a:t>
            </a:r>
          </a:p>
          <a:p>
            <a:pPr>
              <a:lnSpc>
                <a:spcPct val="170000"/>
              </a:lnSpc>
            </a:pPr>
            <a:r>
              <a:rPr lang="en-US" dirty="0"/>
              <a:t>Consider strategic dependencies and real options value</a:t>
            </a:r>
          </a:p>
          <a:p>
            <a:pPr>
              <a:lnSpc>
                <a:spcPct val="170000"/>
              </a:lnSpc>
            </a:pPr>
            <a:r>
              <a:rPr lang="en-US" dirty="0"/>
              <a:t>Motivation: maximize portfolio value under constraints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E0F155B-9918-1FB2-100E-A599C2AA7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Capital Rationing: Ranking Rules</a:t>
            </a:r>
          </a:p>
        </p:txBody>
      </p:sp>
    </p:spTree>
    <p:extLst>
      <p:ext uri="{BB962C8B-B14F-4D97-AF65-F5344CB8AC3E}">
        <p14:creationId xmlns:p14="http://schemas.microsoft.com/office/powerpoint/2010/main" val="23104896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7C8912-58F1-05BB-0E4D-1098801C86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EA8A7AB-FA46-01FA-ED83-80E0BFAAAC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771" y="1600199"/>
            <a:ext cx="8229600" cy="4898335"/>
          </a:xfrm>
        </p:spPr>
        <p:txBody>
          <a:bodyPr>
            <a:normAutofit fontScale="92500"/>
          </a:bodyPr>
          <a:lstStyle/>
          <a:p>
            <a:pPr>
              <a:lnSpc>
                <a:spcPct val="170000"/>
              </a:lnSpc>
            </a:pPr>
            <a:r>
              <a:rPr lang="en-US" sz="2800" dirty="0"/>
              <a:t>Choose highest NPV among alternatives with shared resource</a:t>
            </a:r>
          </a:p>
          <a:p>
            <a:pPr>
              <a:lnSpc>
                <a:spcPct val="170000"/>
              </a:lnSpc>
            </a:pPr>
            <a:r>
              <a:rPr lang="en-US" sz="2800" dirty="0"/>
              <a:t>Reconcile scale differences using incremental analysis</a:t>
            </a:r>
          </a:p>
          <a:p>
            <a:pPr>
              <a:lnSpc>
                <a:spcPct val="170000"/>
              </a:lnSpc>
            </a:pPr>
            <a:r>
              <a:rPr lang="en-US" sz="2800" dirty="0"/>
              <a:t>Resolve timing conflicts via NPV profile intersection</a:t>
            </a:r>
          </a:p>
          <a:p>
            <a:pPr>
              <a:lnSpc>
                <a:spcPct val="170000"/>
              </a:lnSpc>
            </a:pPr>
            <a:r>
              <a:rPr lang="en-US" sz="2800" dirty="0"/>
              <a:t>Motivation: ensure efficient resource allocation </a:t>
            </a:r>
            <a:r>
              <a:rPr lang="en-US" sz="1800" dirty="0"/>
              <a:t>choices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31DB271-1BAC-A61D-135D-8B044CCF0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Mutually Exclusive Projects</a:t>
            </a:r>
          </a:p>
        </p:txBody>
      </p:sp>
    </p:spTree>
    <p:extLst>
      <p:ext uri="{BB962C8B-B14F-4D97-AF65-F5344CB8AC3E}">
        <p14:creationId xmlns:p14="http://schemas.microsoft.com/office/powerpoint/2010/main" val="2785791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9D04D7-C2C9-4CF8-F532-B1F4A14D7B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DC2E33AF-C113-3BAE-A91C-59040AC0BBF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A. Predictive Cash Flow Modeling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5EDD4B7-B9AE-107B-7130-E611B48B99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2. AI Enhanced Capital Budgeting</a:t>
            </a:r>
          </a:p>
        </p:txBody>
      </p:sp>
    </p:spTree>
    <p:extLst>
      <p:ext uri="{BB962C8B-B14F-4D97-AF65-F5344CB8AC3E}">
        <p14:creationId xmlns:p14="http://schemas.microsoft.com/office/powerpoint/2010/main" val="1959496804"/>
      </p:ext>
    </p:extLst>
  </p:cSld>
  <p:clrMapOvr>
    <a:masterClrMapping/>
  </p:clrMapOvr>
  <p:transition spd="med">
    <p:fade thruBlk="1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922378-A947-DC00-DB37-9A1144FCA0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EAC64B0-0B37-44DE-CFE5-6D2DC39884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en-US" sz="2400" dirty="0"/>
              <a:t>Use ML to forecast revenue and costs</a:t>
            </a:r>
          </a:p>
          <a:p>
            <a:pPr>
              <a:lnSpc>
                <a:spcPct val="170000"/>
              </a:lnSpc>
            </a:pPr>
            <a:r>
              <a:rPr lang="en-US" sz="2400" dirty="0"/>
              <a:t>Engineer features: price, promotions, seasonality, macro</a:t>
            </a:r>
          </a:p>
          <a:p>
            <a:pPr>
              <a:lnSpc>
                <a:spcPct val="170000"/>
              </a:lnSpc>
            </a:pPr>
            <a:r>
              <a:rPr lang="en-US" sz="2400" dirty="0"/>
              <a:t>Validate with cross‑validation; track MAPE (Mean Absolute Percentage Error), RMSE (Root Mean Squared Error)</a:t>
            </a:r>
          </a:p>
          <a:p>
            <a:pPr>
              <a:lnSpc>
                <a:spcPct val="170000"/>
              </a:lnSpc>
            </a:pPr>
            <a:r>
              <a:rPr lang="en-US" sz="2400" dirty="0"/>
              <a:t>Motivation: improve forecast accuracy versus heuristics</a:t>
            </a:r>
          </a:p>
          <a:p>
            <a:pPr>
              <a:lnSpc>
                <a:spcPct val="170000"/>
              </a:lnSpc>
            </a:pPr>
            <a:r>
              <a:rPr lang="en-US" sz="2400" dirty="0"/>
              <a:t>Data: MAPE drops from 14% to 6%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409DB5E-1836-255C-8D83-9478E9185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Predictive Cash Flows: Overview</a:t>
            </a:r>
          </a:p>
        </p:txBody>
      </p:sp>
    </p:spTree>
    <p:extLst>
      <p:ext uri="{BB962C8B-B14F-4D97-AF65-F5344CB8AC3E}">
        <p14:creationId xmlns:p14="http://schemas.microsoft.com/office/powerpoint/2010/main" val="19007598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A059F9-BF81-B2C0-8073-C1D3993A6E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2DC0BEE-9A5B-4643-400E-6FD22E8CA8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70000"/>
              </a:lnSpc>
            </a:pPr>
            <a:r>
              <a:rPr lang="en-US" dirty="0"/>
              <a:t>Integrate </a:t>
            </a:r>
          </a:p>
          <a:p>
            <a:pPr lvl="1">
              <a:lnSpc>
                <a:spcPct val="170000"/>
              </a:lnSpc>
            </a:pPr>
            <a:r>
              <a:rPr lang="en-US" dirty="0"/>
              <a:t>POS (Point of Sale)</a:t>
            </a:r>
          </a:p>
          <a:p>
            <a:pPr lvl="1">
              <a:lnSpc>
                <a:spcPct val="170000"/>
              </a:lnSpc>
            </a:pPr>
            <a:r>
              <a:rPr lang="en-US" dirty="0"/>
              <a:t>CRM (Customer Relationship Management)</a:t>
            </a:r>
          </a:p>
          <a:p>
            <a:pPr lvl="1">
              <a:lnSpc>
                <a:spcPct val="170000"/>
              </a:lnSpc>
            </a:pPr>
            <a:r>
              <a:rPr lang="en-US" dirty="0"/>
              <a:t>ERP (Enterprise Resource Planning)</a:t>
            </a:r>
          </a:p>
          <a:p>
            <a:pPr lvl="1">
              <a:lnSpc>
                <a:spcPct val="170000"/>
              </a:lnSpc>
            </a:pPr>
            <a:r>
              <a:rPr lang="en-US" dirty="0"/>
              <a:t>Macroeconomic series</a:t>
            </a:r>
          </a:p>
          <a:p>
            <a:pPr>
              <a:lnSpc>
                <a:spcPct val="170000"/>
              </a:lnSpc>
            </a:pPr>
            <a:r>
              <a:rPr lang="en-US" dirty="0"/>
              <a:t>Use weather, mobility, and sentiment alternative data</a:t>
            </a:r>
          </a:p>
          <a:p>
            <a:pPr>
              <a:lnSpc>
                <a:spcPct val="170000"/>
              </a:lnSpc>
            </a:pPr>
            <a:r>
              <a:rPr lang="en-US" dirty="0"/>
              <a:t>Apply lagged features and holiday calendars</a:t>
            </a:r>
          </a:p>
          <a:p>
            <a:pPr>
              <a:lnSpc>
                <a:spcPct val="170000"/>
              </a:lnSpc>
            </a:pPr>
            <a:r>
              <a:rPr lang="en-US" dirty="0"/>
              <a:t>Motivation: capture drivers beyond internal ledgers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0AD423F-CCBE-7119-5AE8-96B5BF3A1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Predictive Cash Flows: Inputs</a:t>
            </a:r>
          </a:p>
        </p:txBody>
      </p:sp>
    </p:spTree>
    <p:extLst>
      <p:ext uri="{BB962C8B-B14F-4D97-AF65-F5344CB8AC3E}">
        <p14:creationId xmlns:p14="http://schemas.microsoft.com/office/powerpoint/2010/main" val="148097727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A7570A-B3C9-6AC5-2A96-0952771736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B87C547-3A7F-A605-7499-59C1BC3437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en-US" sz="2800" dirty="0"/>
              <a:t>Automate monthly retraining with drift detection</a:t>
            </a:r>
          </a:p>
          <a:p>
            <a:pPr>
              <a:lnSpc>
                <a:spcPct val="170000"/>
              </a:lnSpc>
            </a:pPr>
            <a:r>
              <a:rPr lang="en-US" sz="2800" dirty="0"/>
              <a:t>Track model performance dashboards and alerts</a:t>
            </a:r>
          </a:p>
          <a:p>
            <a:pPr>
              <a:lnSpc>
                <a:spcPct val="170000"/>
              </a:lnSpc>
            </a:pPr>
            <a:r>
              <a:rPr lang="en-US" sz="2800" dirty="0"/>
              <a:t>Integrate forecasts into FCF and NPV models</a:t>
            </a:r>
          </a:p>
          <a:p>
            <a:pPr>
              <a:lnSpc>
                <a:spcPct val="170000"/>
              </a:lnSpc>
            </a:pPr>
            <a:r>
              <a:rPr lang="en-US" sz="2800" dirty="0"/>
              <a:t>Motivation: keep planning synchronized with operations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96A9E16-758B-5273-DAA4-926F6DA60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Predictive Cash Flows: Deployment</a:t>
            </a:r>
          </a:p>
        </p:txBody>
      </p:sp>
    </p:spTree>
    <p:extLst>
      <p:ext uri="{BB962C8B-B14F-4D97-AF65-F5344CB8AC3E}">
        <p14:creationId xmlns:p14="http://schemas.microsoft.com/office/powerpoint/2010/main" val="31284875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72A9B4-4237-4566-536E-FAA75BA526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008BB70C-0F6D-D30E-E21B-A856E63F788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B. Advanced Risk Assessment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4B13F2B-5835-1D5D-626E-3C001610E2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2. AI Enhanced Capital Budgeting</a:t>
            </a:r>
          </a:p>
        </p:txBody>
      </p:sp>
    </p:spTree>
    <p:extLst>
      <p:ext uri="{BB962C8B-B14F-4D97-AF65-F5344CB8AC3E}">
        <p14:creationId xmlns:p14="http://schemas.microsoft.com/office/powerpoint/2010/main" val="4264158359"/>
      </p:ext>
    </p:extLst>
  </p:cSld>
  <p:clrMapOvr>
    <a:masterClrMapping/>
  </p:clrMapOvr>
  <p:transition spd="med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7166CA-02B5-309F-FCA7-017AABAEAF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1D7E3174-5205-C9F8-98FD-F6791ECFD5A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A. Introduction to Capital Budgeting </a:t>
            </a:r>
          </a:p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8EC7AE9-28F3-5A58-BD67-B88C68D10E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1. Traditional Capital Budgeting </a:t>
            </a:r>
          </a:p>
        </p:txBody>
      </p:sp>
    </p:spTree>
    <p:extLst>
      <p:ext uri="{BB962C8B-B14F-4D97-AF65-F5344CB8AC3E}">
        <p14:creationId xmlns:p14="http://schemas.microsoft.com/office/powerpoint/2010/main" val="700506910"/>
      </p:ext>
    </p:extLst>
  </p:cSld>
  <p:clrMapOvr>
    <a:masterClrMapping/>
  </p:clrMapOvr>
  <p:transition spd="med">
    <p:fade thruBlk="1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1B780C-0406-1EB7-D8B0-C7FBDEC2C7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6491206-438E-980F-81A2-C1886DFE22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70000"/>
              </a:lnSpc>
            </a:pPr>
            <a:r>
              <a:rPr lang="en-US" sz="3200" dirty="0"/>
              <a:t>Sample input distributions; run 10,000 simulations</a:t>
            </a:r>
          </a:p>
          <a:p>
            <a:pPr>
              <a:lnSpc>
                <a:spcPct val="170000"/>
              </a:lnSpc>
            </a:pPr>
            <a:r>
              <a:rPr lang="en-US" sz="3200" dirty="0"/>
              <a:t>Model correlations using copulas or Cholesky</a:t>
            </a:r>
          </a:p>
          <a:p>
            <a:pPr>
              <a:lnSpc>
                <a:spcPct val="170000"/>
              </a:lnSpc>
            </a:pPr>
            <a:r>
              <a:rPr lang="en-US" sz="3200" dirty="0"/>
              <a:t>Estimate downside metrics: </a:t>
            </a:r>
            <a:r>
              <a:rPr lang="en-US" sz="3200" dirty="0" err="1"/>
              <a:t>VaR</a:t>
            </a:r>
            <a:r>
              <a:rPr lang="en-US" sz="3200" dirty="0"/>
              <a:t>, CVaR of NPV</a:t>
            </a:r>
          </a:p>
          <a:p>
            <a:pPr>
              <a:lnSpc>
                <a:spcPct val="170000"/>
              </a:lnSpc>
            </a:pPr>
            <a:r>
              <a:rPr lang="en-US" sz="3200" dirty="0"/>
              <a:t>Motivation: quantify tail risks and resilience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F01154B-6CE8-8776-4728-80FC045FA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AI Risk: Monte Carlo</a:t>
            </a:r>
          </a:p>
        </p:txBody>
      </p:sp>
    </p:spTree>
    <p:extLst>
      <p:ext uri="{BB962C8B-B14F-4D97-AF65-F5344CB8AC3E}">
        <p14:creationId xmlns:p14="http://schemas.microsoft.com/office/powerpoint/2010/main" val="396415711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5EF3B8-7EF2-0A1F-FA8F-56A599CC26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2BA776F-B641-3383-47C1-9C4F75C7AF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</a:pPr>
            <a:r>
              <a:rPr lang="en-US" dirty="0"/>
              <a:t>Stream KPIs; detect anomalies using unsupervised ML</a:t>
            </a:r>
          </a:p>
          <a:p>
            <a:pPr>
              <a:lnSpc>
                <a:spcPct val="170000"/>
              </a:lnSpc>
            </a:pPr>
            <a:r>
              <a:rPr lang="en-US" dirty="0"/>
              <a:t>Trigger forecast updates on threshold breaches</a:t>
            </a:r>
          </a:p>
          <a:p>
            <a:pPr>
              <a:lnSpc>
                <a:spcPct val="170000"/>
              </a:lnSpc>
            </a:pPr>
            <a:r>
              <a:rPr lang="en-US" dirty="0"/>
              <a:t>Prioritize mitigations via influence scores (SHAP)</a:t>
            </a:r>
          </a:p>
          <a:p>
            <a:pPr>
              <a:lnSpc>
                <a:spcPct val="170000"/>
              </a:lnSpc>
            </a:pPr>
            <a:r>
              <a:rPr lang="en-US" dirty="0"/>
              <a:t>Motivation: respond faster to risk signals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EC1376A-32DF-84F6-42D0-67F255D21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AI Risk: Real‑Time Monitoring</a:t>
            </a:r>
          </a:p>
        </p:txBody>
      </p:sp>
    </p:spTree>
    <p:extLst>
      <p:ext uri="{BB962C8B-B14F-4D97-AF65-F5344CB8AC3E}">
        <p14:creationId xmlns:p14="http://schemas.microsoft.com/office/powerpoint/2010/main" val="151572820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4648CC-0C9C-50B3-D948-D3173D384B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FEBA4CE-17BA-C38B-2BB1-0777D62294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</a:pPr>
            <a:r>
              <a:rPr lang="en-US" dirty="0"/>
              <a:t>Forecast market volatility using GARCH or LSTM</a:t>
            </a:r>
          </a:p>
          <a:p>
            <a:pPr>
              <a:lnSpc>
                <a:spcPct val="170000"/>
              </a:lnSpc>
            </a:pPr>
            <a:r>
              <a:rPr lang="en-US" dirty="0"/>
              <a:t>Link volatility to price, cost, and FX assumptions</a:t>
            </a:r>
          </a:p>
          <a:p>
            <a:pPr>
              <a:lnSpc>
                <a:spcPct val="170000"/>
              </a:lnSpc>
            </a:pPr>
            <a:r>
              <a:rPr lang="en-US" dirty="0"/>
              <a:t>Stress cash flows under regime‑switching scenarios</a:t>
            </a:r>
          </a:p>
          <a:p>
            <a:pPr>
              <a:lnSpc>
                <a:spcPct val="170000"/>
              </a:lnSpc>
            </a:pPr>
            <a:r>
              <a:rPr lang="en-US" dirty="0"/>
              <a:t>Motivation: align discount rate to market regimes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E11EB9A-028D-B5F2-EA6F-E1AD8BC5A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AI Risk: Volatility Models</a:t>
            </a:r>
          </a:p>
        </p:txBody>
      </p:sp>
    </p:spTree>
    <p:extLst>
      <p:ext uri="{BB962C8B-B14F-4D97-AF65-F5344CB8AC3E}">
        <p14:creationId xmlns:p14="http://schemas.microsoft.com/office/powerpoint/2010/main" val="45731000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4F5C66-175C-B6B0-1627-08928203A1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31B893AE-AA72-5ECA-F61C-D574DA7156A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C. Automated Data Pipelines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53A032B-0EFF-A02E-677C-175AE3B02D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2. AI Enhanced Capital Budgeting</a:t>
            </a:r>
          </a:p>
        </p:txBody>
      </p:sp>
    </p:spTree>
    <p:extLst>
      <p:ext uri="{BB962C8B-B14F-4D97-AF65-F5344CB8AC3E}">
        <p14:creationId xmlns:p14="http://schemas.microsoft.com/office/powerpoint/2010/main" val="1230796716"/>
      </p:ext>
    </p:extLst>
  </p:cSld>
  <p:clrMapOvr>
    <a:masterClrMapping/>
  </p:clrMapOvr>
  <p:transition spd="med">
    <p:fade thruBlk="1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252E3D-ACDF-7C04-2FCD-AAF05E4650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431F08F-92E3-76EA-E6D4-7E3B46134C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</a:pPr>
            <a:r>
              <a:rPr lang="en-US" dirty="0"/>
              <a:t>Use NLP to summarize industry and regulatory news</a:t>
            </a:r>
          </a:p>
          <a:p>
            <a:pPr>
              <a:lnSpc>
                <a:spcPct val="170000"/>
              </a:lnSpc>
            </a:pPr>
            <a:r>
              <a:rPr lang="en-US" dirty="0"/>
              <a:t>Extract entities, events, and sentiment signals</a:t>
            </a:r>
          </a:p>
          <a:p>
            <a:pPr>
              <a:lnSpc>
                <a:spcPct val="170000"/>
              </a:lnSpc>
            </a:pPr>
            <a:r>
              <a:rPr lang="en-US" dirty="0"/>
              <a:t>Feed features into demand and cost models</a:t>
            </a:r>
          </a:p>
          <a:p>
            <a:pPr>
              <a:lnSpc>
                <a:spcPct val="170000"/>
              </a:lnSpc>
            </a:pPr>
            <a:r>
              <a:rPr lang="en-US" dirty="0"/>
              <a:t>Motivation: scale market intelligence beyond manual reviews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A102156-CE8B-A14A-5A0A-105BD4E46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Automated Data: NLP Research</a:t>
            </a:r>
          </a:p>
        </p:txBody>
      </p:sp>
    </p:spTree>
    <p:extLst>
      <p:ext uri="{BB962C8B-B14F-4D97-AF65-F5344CB8AC3E}">
        <p14:creationId xmlns:p14="http://schemas.microsoft.com/office/powerpoint/2010/main" val="331077811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886982-C6DC-9475-09DB-D217D68F87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69E70E7-01D1-5A52-A741-998327EE1A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70000"/>
              </a:lnSpc>
            </a:pPr>
            <a:r>
              <a:rPr lang="en-US" dirty="0"/>
              <a:t>Scrape competitor prices; monitor capacity expansions</a:t>
            </a:r>
          </a:p>
          <a:p>
            <a:pPr>
              <a:lnSpc>
                <a:spcPct val="170000"/>
              </a:lnSpc>
            </a:pPr>
            <a:r>
              <a:rPr lang="en-US" dirty="0"/>
              <a:t>Ingest macro series via APIs; schedule ETL</a:t>
            </a:r>
          </a:p>
          <a:p>
            <a:pPr>
              <a:lnSpc>
                <a:spcPct val="170000"/>
              </a:lnSpc>
            </a:pPr>
            <a:r>
              <a:rPr lang="en-US" dirty="0"/>
              <a:t>Validate data quality with anomaly checks</a:t>
            </a:r>
          </a:p>
          <a:p>
            <a:pPr>
              <a:lnSpc>
                <a:spcPct val="170000"/>
              </a:lnSpc>
            </a:pPr>
            <a:r>
              <a:rPr lang="en-US" dirty="0"/>
              <a:t>Motivation: keep models current and reliable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4D71437-7F31-BE94-483F-957DFCEC7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Automated Data: Web and APIs</a:t>
            </a:r>
          </a:p>
        </p:txBody>
      </p:sp>
    </p:spTree>
    <p:extLst>
      <p:ext uri="{BB962C8B-B14F-4D97-AF65-F5344CB8AC3E}">
        <p14:creationId xmlns:p14="http://schemas.microsoft.com/office/powerpoint/2010/main" val="111398745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289EE2-C112-1E6D-1CB0-45A23FC415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D245746-5AEB-ABB4-5B78-CF66B6EC25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70000"/>
              </a:lnSpc>
            </a:pPr>
            <a:r>
              <a:rPr lang="en-US" dirty="0"/>
              <a:t>Parse 10‑K/10‑Q for KPIs and guidance</a:t>
            </a:r>
          </a:p>
          <a:p>
            <a:pPr>
              <a:lnSpc>
                <a:spcPct val="170000"/>
              </a:lnSpc>
            </a:pPr>
            <a:r>
              <a:rPr lang="en-US" dirty="0"/>
              <a:t>Map metrics into driver‑based FCF templates</a:t>
            </a:r>
          </a:p>
          <a:p>
            <a:pPr>
              <a:lnSpc>
                <a:spcPct val="170000"/>
              </a:lnSpc>
            </a:pPr>
            <a:r>
              <a:rPr lang="en-US" dirty="0"/>
              <a:t>Flag accounting changes impacting comparability</a:t>
            </a:r>
          </a:p>
          <a:p>
            <a:pPr>
              <a:lnSpc>
                <a:spcPct val="170000"/>
              </a:lnSpc>
            </a:pPr>
            <a:r>
              <a:rPr lang="en-US" dirty="0"/>
              <a:t>Motivation: accelerate close‑to‑plan cycle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C97F900-FD22-D429-C2E5-3FA4326D5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Automated Financial Analysis</a:t>
            </a:r>
          </a:p>
        </p:txBody>
      </p:sp>
    </p:spTree>
    <p:extLst>
      <p:ext uri="{BB962C8B-B14F-4D97-AF65-F5344CB8AC3E}">
        <p14:creationId xmlns:p14="http://schemas.microsoft.com/office/powerpoint/2010/main" val="418939103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D328D2-F3CA-136E-AD68-FFD1EA429A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1AD662B0-59DD-8216-76FF-30D8864778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D. Enhanced Scenario Planning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5A433D8-9A60-B088-8CC4-2066302072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2. AI Enhanced Capital Budgeting</a:t>
            </a:r>
          </a:p>
        </p:txBody>
      </p:sp>
    </p:spTree>
    <p:extLst>
      <p:ext uri="{BB962C8B-B14F-4D97-AF65-F5344CB8AC3E}">
        <p14:creationId xmlns:p14="http://schemas.microsoft.com/office/powerpoint/2010/main" val="973700645"/>
      </p:ext>
    </p:extLst>
  </p:cSld>
  <p:clrMapOvr>
    <a:masterClrMapping/>
  </p:clrMapOvr>
  <p:transition spd="med">
    <p:fade thruBlk="1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389B71-52CB-928D-B95D-E99B124ABE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049CAA2-0051-A9D3-C725-74F08A3158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70000"/>
              </a:lnSpc>
            </a:pPr>
            <a:r>
              <a:rPr lang="en-US" sz="2800" dirty="0"/>
              <a:t>Generate plausible scenarios using generative models</a:t>
            </a:r>
          </a:p>
          <a:p>
            <a:pPr>
              <a:lnSpc>
                <a:spcPct val="170000"/>
              </a:lnSpc>
            </a:pPr>
            <a:r>
              <a:rPr lang="en-US" sz="2800" dirty="0"/>
              <a:t>Combine macro, industry, and firm‑specific shocks</a:t>
            </a:r>
          </a:p>
          <a:p>
            <a:pPr>
              <a:lnSpc>
                <a:spcPct val="170000"/>
              </a:lnSpc>
            </a:pPr>
            <a:r>
              <a:rPr lang="en-US" sz="2800" dirty="0"/>
              <a:t>Score scenarios by probability and business impact</a:t>
            </a:r>
          </a:p>
          <a:p>
            <a:pPr>
              <a:lnSpc>
                <a:spcPct val="170000"/>
              </a:lnSpc>
            </a:pPr>
            <a:r>
              <a:rPr lang="en-US" sz="2800" dirty="0"/>
              <a:t>Motivation: explore non‑obvious futures systematically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BD31338-9E3F-E88A-E820-2D45F1A4D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AI Scenario Planning: Generation</a:t>
            </a:r>
          </a:p>
        </p:txBody>
      </p:sp>
    </p:spTree>
    <p:extLst>
      <p:ext uri="{BB962C8B-B14F-4D97-AF65-F5344CB8AC3E}">
        <p14:creationId xmlns:p14="http://schemas.microsoft.com/office/powerpoint/2010/main" val="267083904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868DA2-0A54-6036-5E8F-74A93D017D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B54DA2B-6D7C-42C0-31D9-9BCAA665EF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</a:pPr>
            <a:r>
              <a:rPr lang="en-US" dirty="0"/>
              <a:t>Update scenarios as signals arrive mid‑quarter</a:t>
            </a:r>
          </a:p>
          <a:p>
            <a:pPr>
              <a:lnSpc>
                <a:spcPct val="170000"/>
              </a:lnSpc>
            </a:pPr>
            <a:r>
              <a:rPr lang="en-US" dirty="0"/>
              <a:t>Reweight probabilities using Bayesian updating</a:t>
            </a:r>
          </a:p>
          <a:p>
            <a:pPr>
              <a:lnSpc>
                <a:spcPct val="170000"/>
              </a:lnSpc>
            </a:pPr>
            <a:r>
              <a:rPr lang="en-US" dirty="0"/>
              <a:t>Recalculate NPV ranges automatically on change</a:t>
            </a:r>
          </a:p>
          <a:p>
            <a:pPr>
              <a:lnSpc>
                <a:spcPct val="170000"/>
              </a:lnSpc>
            </a:pPr>
            <a:r>
              <a:rPr lang="en-US" dirty="0"/>
              <a:t>Motivation: keep decisions aligned with latest facts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58260C6-6AE8-3464-5F13-20DBB55A1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AI Scenario Planning: Dynamics</a:t>
            </a:r>
          </a:p>
        </p:txBody>
      </p:sp>
    </p:spTree>
    <p:extLst>
      <p:ext uri="{BB962C8B-B14F-4D97-AF65-F5344CB8AC3E}">
        <p14:creationId xmlns:p14="http://schemas.microsoft.com/office/powerpoint/2010/main" val="3902444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5715C57-0CFB-CBE1-49E5-B18B3AD019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70000"/>
              </a:lnSpc>
            </a:pPr>
            <a:r>
              <a:rPr lang="en-US" dirty="0"/>
              <a:t>Long-horizon investment screening</a:t>
            </a:r>
          </a:p>
          <a:p>
            <a:pPr>
              <a:lnSpc>
                <a:spcPct val="170000"/>
              </a:lnSpc>
            </a:pPr>
            <a:r>
              <a:rPr lang="en-US" dirty="0"/>
              <a:t>Classify projects: expansion, replacement, regulatory, strategic</a:t>
            </a:r>
          </a:p>
          <a:p>
            <a:pPr>
              <a:lnSpc>
                <a:spcPct val="170000"/>
              </a:lnSpc>
            </a:pPr>
            <a:r>
              <a:rPr lang="en-US" dirty="0"/>
              <a:t>Align investments with multi-year corporate strategy map</a:t>
            </a:r>
          </a:p>
          <a:p>
            <a:pPr>
              <a:lnSpc>
                <a:spcPct val="170000"/>
              </a:lnSpc>
            </a:pPr>
            <a:r>
              <a:rPr lang="en-US" dirty="0"/>
              <a:t>Motivation: allocate scarce capital to maximize value</a:t>
            </a:r>
          </a:p>
          <a:p>
            <a:pPr>
              <a:lnSpc>
                <a:spcPct val="170000"/>
              </a:lnSpc>
            </a:pPr>
            <a:r>
              <a:rPr lang="en-US" dirty="0"/>
              <a:t>Value creation = NPV &gt; 0.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DFC5FB3-69C5-320F-D648-8F5D6EF25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Capital Budgeting: Purpose and Scope</a:t>
            </a:r>
          </a:p>
        </p:txBody>
      </p:sp>
    </p:spTree>
    <p:extLst>
      <p:ext uri="{BB962C8B-B14F-4D97-AF65-F5344CB8AC3E}">
        <p14:creationId xmlns:p14="http://schemas.microsoft.com/office/powerpoint/2010/main" val="23497107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C952FD-F348-916D-482B-E2189483DB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D7A1116-2C7D-D36D-FEBB-3A5340D3B9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</a:pPr>
            <a:r>
              <a:rPr lang="en-US" dirty="0"/>
              <a:t>Construct severe yet plausible multi‑factor shocks</a:t>
            </a:r>
          </a:p>
          <a:p>
            <a:pPr>
              <a:lnSpc>
                <a:spcPct val="170000"/>
              </a:lnSpc>
            </a:pPr>
            <a:r>
              <a:rPr lang="en-US" dirty="0"/>
              <a:t>Test liquidity, covenants, and service‑level resilience</a:t>
            </a:r>
          </a:p>
          <a:p>
            <a:pPr>
              <a:lnSpc>
                <a:spcPct val="170000"/>
              </a:lnSpc>
            </a:pPr>
            <a:r>
              <a:rPr lang="en-US" dirty="0"/>
              <a:t>Tie actions to triggers and contingency thresholds</a:t>
            </a:r>
          </a:p>
          <a:p>
            <a:pPr>
              <a:lnSpc>
                <a:spcPct val="170000"/>
              </a:lnSpc>
            </a:pPr>
            <a:r>
              <a:rPr lang="en-US" dirty="0"/>
              <a:t>Motivation: preplan responses before crises hit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3AE9DB5-7910-7C68-E65A-048F552EC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AI Scenario Planning: Stress Tests</a:t>
            </a:r>
          </a:p>
        </p:txBody>
      </p:sp>
    </p:spTree>
    <p:extLst>
      <p:ext uri="{BB962C8B-B14F-4D97-AF65-F5344CB8AC3E}">
        <p14:creationId xmlns:p14="http://schemas.microsoft.com/office/powerpoint/2010/main" val="18976142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B9E079-6E72-0C8F-39C6-4A34510D27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01A67561-6798-1931-1AB2-133746F992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E. Optimization and Decision Support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42DAFF4-4FDC-D8CF-8EEB-1655D645E1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2. AI Enhanced Capital Budgeting</a:t>
            </a:r>
          </a:p>
        </p:txBody>
      </p:sp>
    </p:spTree>
    <p:extLst>
      <p:ext uri="{BB962C8B-B14F-4D97-AF65-F5344CB8AC3E}">
        <p14:creationId xmlns:p14="http://schemas.microsoft.com/office/powerpoint/2010/main" val="3328069452"/>
      </p:ext>
    </p:extLst>
  </p:cSld>
  <p:clrMapOvr>
    <a:masterClrMapping/>
  </p:clrMapOvr>
  <p:transition spd="med">
    <p:fade thruBlk="1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079EB8-38DB-90C4-7B40-A152C2F918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066DB0A-5B7E-4587-2C4D-DF079A94DC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</a:pPr>
            <a:r>
              <a:rPr lang="en-US" dirty="0"/>
              <a:t>Optimize project sets under budget and resource constraints</a:t>
            </a:r>
          </a:p>
          <a:p>
            <a:pPr>
              <a:lnSpc>
                <a:spcPct val="170000"/>
              </a:lnSpc>
            </a:pPr>
            <a:r>
              <a:rPr lang="en-US" dirty="0"/>
              <a:t>Use multi‑objective methods for NPV and risk</a:t>
            </a:r>
          </a:p>
          <a:p>
            <a:pPr>
              <a:lnSpc>
                <a:spcPct val="170000"/>
              </a:lnSpc>
            </a:pPr>
            <a:r>
              <a:rPr lang="en-US" dirty="0"/>
              <a:t>Enforce dependencies, phasing, and capacity limits</a:t>
            </a:r>
          </a:p>
          <a:p>
            <a:pPr>
              <a:lnSpc>
                <a:spcPct val="170000"/>
              </a:lnSpc>
            </a:pPr>
            <a:r>
              <a:rPr lang="en-US" dirty="0"/>
              <a:t>Motivation: maximize value subject to real constraints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A793F03-F224-B9B4-D51D-F3B2C8D66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AI Optimization: Portfolio Choice</a:t>
            </a:r>
          </a:p>
        </p:txBody>
      </p:sp>
    </p:spTree>
    <p:extLst>
      <p:ext uri="{BB962C8B-B14F-4D97-AF65-F5344CB8AC3E}">
        <p14:creationId xmlns:p14="http://schemas.microsoft.com/office/powerpoint/2010/main" val="335138655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ADE58D-7A71-F0BE-4BBE-C175389245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1147A61-7C23-B797-479E-8FA5757FEB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</a:pPr>
            <a:r>
              <a:rPr lang="en-US" dirty="0"/>
              <a:t>Rank projects using explainable recommendation engines</a:t>
            </a:r>
          </a:p>
          <a:p>
            <a:pPr>
              <a:lnSpc>
                <a:spcPct val="170000"/>
              </a:lnSpc>
            </a:pPr>
            <a:r>
              <a:rPr lang="en-US" dirty="0"/>
              <a:t>Surface drivers via SHAP and partial dependence</a:t>
            </a:r>
          </a:p>
          <a:p>
            <a:pPr>
              <a:lnSpc>
                <a:spcPct val="170000"/>
              </a:lnSpc>
            </a:pPr>
            <a:r>
              <a:rPr lang="en-US" dirty="0"/>
              <a:t>Provide what‑if impacts for leadership review</a:t>
            </a:r>
          </a:p>
          <a:p>
            <a:pPr>
              <a:lnSpc>
                <a:spcPct val="170000"/>
              </a:lnSpc>
            </a:pPr>
            <a:r>
              <a:rPr lang="en-US" dirty="0"/>
              <a:t>Motivation: improve transparency of prioritization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49901A5-CB73-D08C-128F-521732478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AI Optimization: 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8690518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2B600F-E9A8-C4CC-7991-F5BAFCEE45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B970874-C0F3-480B-BD6D-68AD651521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en-US" sz="2800" dirty="0"/>
              <a:t>Run thousands of perturbations across key variables</a:t>
            </a:r>
          </a:p>
          <a:p>
            <a:pPr>
              <a:lnSpc>
                <a:spcPct val="170000"/>
              </a:lnSpc>
            </a:pPr>
            <a:r>
              <a:rPr lang="en-US" sz="2800" dirty="0"/>
              <a:t>Identify nonlinearities and interaction hot spots</a:t>
            </a:r>
          </a:p>
          <a:p>
            <a:pPr>
              <a:lnSpc>
                <a:spcPct val="170000"/>
              </a:lnSpc>
            </a:pPr>
            <a:r>
              <a:rPr lang="en-US" sz="2800" dirty="0"/>
              <a:t>Produce tornadoes and heatmaps automatically</a:t>
            </a:r>
          </a:p>
          <a:p>
            <a:pPr>
              <a:lnSpc>
                <a:spcPct val="170000"/>
              </a:lnSpc>
            </a:pPr>
            <a:r>
              <a:rPr lang="en-US" sz="2800" dirty="0"/>
              <a:t>Motivation: focus analysis time on critical levers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F98A3D1-D380-E138-CACE-95E7FE035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Automated Sensitivity at Scale</a:t>
            </a:r>
          </a:p>
        </p:txBody>
      </p:sp>
    </p:spTree>
    <p:extLst>
      <p:ext uri="{BB962C8B-B14F-4D97-AF65-F5344CB8AC3E}">
        <p14:creationId xmlns:p14="http://schemas.microsoft.com/office/powerpoint/2010/main" val="23124419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5DA7A0-6E1E-C805-83A0-2657BFE9B7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86B6321F-EE7B-B429-CEDA-A1F396852F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F. Market and Competitor Analysis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0DC167C-507B-483A-D51B-A00BDF57D9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2. AI Enhanced Capital Budgeting</a:t>
            </a:r>
          </a:p>
        </p:txBody>
      </p:sp>
    </p:spTree>
    <p:extLst>
      <p:ext uri="{BB962C8B-B14F-4D97-AF65-F5344CB8AC3E}">
        <p14:creationId xmlns:p14="http://schemas.microsoft.com/office/powerpoint/2010/main" val="1951921483"/>
      </p:ext>
    </p:extLst>
  </p:cSld>
  <p:clrMapOvr>
    <a:masterClrMapping/>
  </p:clrMapOvr>
  <p:transition spd="med">
    <p:fade thruBlk="1"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9D30A3-26BA-C203-4505-FC3D364149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E0016F8-576C-6120-4200-A6A27A6850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</a:pPr>
            <a:r>
              <a:rPr lang="en-US" dirty="0"/>
              <a:t>Track competitor CAPEX, capacity, and pricing moves</a:t>
            </a:r>
          </a:p>
          <a:p>
            <a:pPr>
              <a:lnSpc>
                <a:spcPct val="170000"/>
              </a:lnSpc>
            </a:pPr>
            <a:r>
              <a:rPr lang="en-US" dirty="0"/>
              <a:t>Map industry cost curves and learning rates</a:t>
            </a:r>
          </a:p>
          <a:p>
            <a:pPr>
              <a:lnSpc>
                <a:spcPct val="170000"/>
              </a:lnSpc>
            </a:pPr>
            <a:r>
              <a:rPr lang="en-US" dirty="0"/>
              <a:t>Monitor sentiment from customers and suppliers</a:t>
            </a:r>
          </a:p>
          <a:p>
            <a:pPr>
              <a:lnSpc>
                <a:spcPct val="170000"/>
              </a:lnSpc>
            </a:pPr>
            <a:r>
              <a:rPr lang="en-US" dirty="0"/>
              <a:t>Motivation: anticipate market share and margin shifts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1F0BE70-6853-A0ED-925E-251EC2487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Market and Competitor Analytics</a:t>
            </a:r>
          </a:p>
        </p:txBody>
      </p:sp>
    </p:spTree>
    <p:extLst>
      <p:ext uri="{BB962C8B-B14F-4D97-AF65-F5344CB8AC3E}">
        <p14:creationId xmlns:p14="http://schemas.microsoft.com/office/powerpoint/2010/main" val="113619647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B7A8A5-F6F2-037F-ED2C-281945FCF0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4BCF91B-2C4C-B117-B9F3-0389C73FD6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70000"/>
              </a:lnSpc>
            </a:pPr>
            <a:r>
              <a:rPr lang="en-US" sz="3200" dirty="0"/>
              <a:t>Detect technology shifts using trend analysis</a:t>
            </a:r>
          </a:p>
          <a:p>
            <a:pPr>
              <a:lnSpc>
                <a:spcPct val="170000"/>
              </a:lnSpc>
            </a:pPr>
            <a:r>
              <a:rPr lang="en-US" sz="3200" dirty="0"/>
              <a:t>Forecast adoption S‑curves for new products</a:t>
            </a:r>
          </a:p>
          <a:p>
            <a:pPr>
              <a:lnSpc>
                <a:spcPct val="170000"/>
              </a:lnSpc>
            </a:pPr>
            <a:r>
              <a:rPr lang="en-US" sz="3200" dirty="0"/>
              <a:t>Quantify cannibalization risk and timing effects</a:t>
            </a:r>
          </a:p>
          <a:p>
            <a:pPr>
              <a:lnSpc>
                <a:spcPct val="170000"/>
              </a:lnSpc>
            </a:pPr>
            <a:r>
              <a:rPr lang="en-US" sz="3200" dirty="0"/>
              <a:t>Motivation: avoid stranded assets and write‑downs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A754436-7691-D190-507A-7C7ED89C0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Industry Trends and Disruptions</a:t>
            </a:r>
          </a:p>
        </p:txBody>
      </p:sp>
    </p:spTree>
    <p:extLst>
      <p:ext uri="{BB962C8B-B14F-4D97-AF65-F5344CB8AC3E}">
        <p14:creationId xmlns:p14="http://schemas.microsoft.com/office/powerpoint/2010/main" val="406183161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BB26E2-66C2-AF0E-67BA-D309546C72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E50169A-2C19-5654-9BDC-C482F180EF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70000"/>
              </a:lnSpc>
            </a:pPr>
            <a:r>
              <a:rPr lang="en-US" sz="3200" dirty="0"/>
              <a:t>Analyze reviews, forums, and social media posts</a:t>
            </a:r>
          </a:p>
          <a:p>
            <a:pPr>
              <a:lnSpc>
                <a:spcPct val="170000"/>
              </a:lnSpc>
            </a:pPr>
            <a:r>
              <a:rPr lang="en-US" sz="3200" dirty="0"/>
              <a:t>Measure polarity, subjectivity, and topic prevalence</a:t>
            </a:r>
          </a:p>
          <a:p>
            <a:pPr>
              <a:lnSpc>
                <a:spcPct val="170000"/>
              </a:lnSpc>
            </a:pPr>
            <a:r>
              <a:rPr lang="en-US" sz="3200" dirty="0"/>
              <a:t>Link sentiment to demand and price elasticity</a:t>
            </a:r>
          </a:p>
          <a:p>
            <a:pPr>
              <a:lnSpc>
                <a:spcPct val="170000"/>
              </a:lnSpc>
            </a:pPr>
            <a:r>
              <a:rPr lang="en-US" sz="3200" dirty="0"/>
              <a:t>Motivation: include voice‑of‑customer signal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F7B0484-1863-D719-113A-F197A591C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Market Sentiment Using NLP</a:t>
            </a:r>
          </a:p>
        </p:txBody>
      </p:sp>
    </p:spTree>
    <p:extLst>
      <p:ext uri="{BB962C8B-B14F-4D97-AF65-F5344CB8AC3E}">
        <p14:creationId xmlns:p14="http://schemas.microsoft.com/office/powerpoint/2010/main" val="169904067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C4E05E-E487-651B-22D7-8B917E20A4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8731107-A39E-0489-90BC-8753D5410D7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G. Real Options Valuation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56D6ABB-9C46-32B9-5F56-537318A4DA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2. AI Enhanced Capital Budgeting</a:t>
            </a:r>
          </a:p>
        </p:txBody>
      </p:sp>
    </p:spTree>
    <p:extLst>
      <p:ext uri="{BB962C8B-B14F-4D97-AF65-F5344CB8AC3E}">
        <p14:creationId xmlns:p14="http://schemas.microsoft.com/office/powerpoint/2010/main" val="3040398001"/>
      </p:ext>
    </p:extLst>
  </p:cSld>
  <p:clrMapOvr>
    <a:masterClrMapping/>
  </p:clrMapOvr>
  <p:transition spd="med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79F3DF-319A-9A0A-2370-7E0101E57E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9FF5DE1-BC66-B87E-D6EF-FC815EB19D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</a:pPr>
            <a:r>
              <a:rPr lang="en-US" dirty="0"/>
              <a:t>Compare NPV, IRR, Payback, PI metrics</a:t>
            </a:r>
          </a:p>
          <a:p>
            <a:pPr>
              <a:lnSpc>
                <a:spcPct val="170000"/>
              </a:lnSpc>
            </a:pPr>
            <a:r>
              <a:rPr lang="en-US" dirty="0"/>
              <a:t>Prioritize NPV when mutually exclusive projects conflict</a:t>
            </a:r>
          </a:p>
          <a:p>
            <a:pPr>
              <a:lnSpc>
                <a:spcPct val="170000"/>
              </a:lnSpc>
            </a:pPr>
            <a:r>
              <a:rPr lang="en-US" dirty="0"/>
              <a:t>Use IRR intuitively for percentage-based return view</a:t>
            </a:r>
          </a:p>
          <a:p>
            <a:pPr>
              <a:lnSpc>
                <a:spcPct val="170000"/>
              </a:lnSpc>
            </a:pPr>
            <a:r>
              <a:rPr lang="en-US" dirty="0"/>
              <a:t>Motivation: choose consistent rule under constraints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5963C23-737B-3ABB-6B7F-26D8FDC83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Capital Budgeting: Decision Criteria</a:t>
            </a:r>
          </a:p>
        </p:txBody>
      </p:sp>
    </p:spTree>
    <p:extLst>
      <p:ext uri="{BB962C8B-B14F-4D97-AF65-F5344CB8AC3E}">
        <p14:creationId xmlns:p14="http://schemas.microsoft.com/office/powerpoint/2010/main" val="362372973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511E01-2F0F-381B-C848-26C188F8B4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04351F7-0386-19FE-013B-374214B01D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70000"/>
              </a:lnSpc>
            </a:pPr>
            <a:r>
              <a:rPr lang="en-US" sz="2800" dirty="0"/>
              <a:t>Value flexibility to defer, expand, contract, abandon</a:t>
            </a:r>
          </a:p>
          <a:p>
            <a:pPr>
              <a:lnSpc>
                <a:spcPct val="170000"/>
              </a:lnSpc>
            </a:pPr>
            <a:r>
              <a:rPr lang="en-US" sz="2800" dirty="0"/>
              <a:t>Recognize option‑like payoffs in staged investments</a:t>
            </a:r>
          </a:p>
          <a:p>
            <a:pPr>
              <a:lnSpc>
                <a:spcPct val="170000"/>
              </a:lnSpc>
            </a:pPr>
            <a:r>
              <a:rPr lang="en-US" sz="2800" dirty="0"/>
              <a:t>Apply when uncertainty and irreversibility both high</a:t>
            </a:r>
          </a:p>
          <a:p>
            <a:pPr>
              <a:lnSpc>
                <a:spcPct val="170000"/>
              </a:lnSpc>
            </a:pPr>
            <a:r>
              <a:rPr lang="en-US" sz="2800" dirty="0"/>
              <a:t>Motivation: capture upside while limiting downside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634F3C9-C997-0618-461D-4E321CAD0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Real Options: Concepts</a:t>
            </a:r>
          </a:p>
        </p:txBody>
      </p:sp>
    </p:spTree>
    <p:extLst>
      <p:ext uri="{BB962C8B-B14F-4D97-AF65-F5344CB8AC3E}">
        <p14:creationId xmlns:p14="http://schemas.microsoft.com/office/powerpoint/2010/main" val="103484767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E78639-E019-9BCA-7C76-5B6A75B8E0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3411F5C-BA32-09AB-468D-51CF2DF7F8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</a:pPr>
            <a:r>
              <a:rPr lang="en-US" dirty="0"/>
              <a:t>Use binomial lattices or simulation for valuation</a:t>
            </a:r>
          </a:p>
          <a:p>
            <a:pPr>
              <a:lnSpc>
                <a:spcPct val="170000"/>
              </a:lnSpc>
            </a:pPr>
            <a:r>
              <a:rPr lang="en-US" dirty="0"/>
              <a:t>Calibrate volatility from project cash flow uncertainty</a:t>
            </a:r>
          </a:p>
          <a:p>
            <a:pPr>
              <a:lnSpc>
                <a:spcPct val="170000"/>
              </a:lnSpc>
            </a:pPr>
            <a:r>
              <a:rPr lang="en-US" dirty="0"/>
              <a:t>Combine NPV and option value for total project worth</a:t>
            </a:r>
          </a:p>
          <a:p>
            <a:pPr>
              <a:lnSpc>
                <a:spcPct val="170000"/>
              </a:lnSpc>
            </a:pPr>
            <a:r>
              <a:rPr lang="en-US" dirty="0"/>
              <a:t>Motivation: avoid undervaluing flexible strategies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E1C592F-B2E2-A309-903C-66F037A64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Real Options: Methods</a:t>
            </a:r>
          </a:p>
        </p:txBody>
      </p:sp>
    </p:spTree>
    <p:extLst>
      <p:ext uri="{BB962C8B-B14F-4D97-AF65-F5344CB8AC3E}">
        <p14:creationId xmlns:p14="http://schemas.microsoft.com/office/powerpoint/2010/main" val="53613844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41A401-7F73-3739-D4CB-4899473BE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49BD2CA-4838-BC70-A5D4-D7FDBD06D0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</a:pPr>
            <a:r>
              <a:rPr lang="en-US" dirty="0"/>
              <a:t>Trigger investment when NPV crosses threshold band</a:t>
            </a:r>
          </a:p>
          <a:p>
            <a:pPr>
              <a:lnSpc>
                <a:spcPct val="170000"/>
              </a:lnSpc>
            </a:pPr>
            <a:r>
              <a:rPr lang="en-US" dirty="0"/>
              <a:t>Use ML to predict optimal exercise timing</a:t>
            </a:r>
          </a:p>
          <a:p>
            <a:pPr>
              <a:lnSpc>
                <a:spcPct val="170000"/>
              </a:lnSpc>
            </a:pPr>
            <a:r>
              <a:rPr lang="en-US" dirty="0"/>
              <a:t>Incorporate competitive entry and market signals</a:t>
            </a:r>
          </a:p>
          <a:p>
            <a:pPr>
              <a:lnSpc>
                <a:spcPct val="170000"/>
              </a:lnSpc>
            </a:pPr>
            <a:r>
              <a:rPr lang="en-US" dirty="0"/>
              <a:t>Motivation: improve go/no‑go timing precision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C4D690C-8F0C-2400-88E4-2ABE6AC23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Real Options: Timing Optimization</a:t>
            </a:r>
          </a:p>
        </p:txBody>
      </p:sp>
    </p:spTree>
    <p:extLst>
      <p:ext uri="{BB962C8B-B14F-4D97-AF65-F5344CB8AC3E}">
        <p14:creationId xmlns:p14="http://schemas.microsoft.com/office/powerpoint/2010/main" val="258480213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D8A55F-8359-A7B8-14EA-1D71E75761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47967F9-933A-6A49-BF97-ABE56E7FF94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H. Post Investment Monitoring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7D6952F-935D-7D45-6AD1-B9B6512EAF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2. AI Enhanced Capital Budgeting</a:t>
            </a:r>
          </a:p>
        </p:txBody>
      </p:sp>
    </p:spTree>
    <p:extLst>
      <p:ext uri="{BB962C8B-B14F-4D97-AF65-F5344CB8AC3E}">
        <p14:creationId xmlns:p14="http://schemas.microsoft.com/office/powerpoint/2010/main" val="2786153127"/>
      </p:ext>
    </p:extLst>
  </p:cSld>
  <p:clrMapOvr>
    <a:masterClrMapping/>
  </p:clrMapOvr>
  <p:transition spd="med">
    <p:fade thruBlk="1"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348CD8-56AA-6920-CD65-E0F9E822F0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422967D-51A0-979D-8340-19679910D0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70000"/>
              </a:lnSpc>
            </a:pPr>
            <a:r>
              <a:rPr lang="en-US" dirty="0"/>
              <a:t>Compare actuals vs plan at driver level</a:t>
            </a:r>
          </a:p>
          <a:p>
            <a:pPr>
              <a:lnSpc>
                <a:spcPct val="170000"/>
              </a:lnSpc>
            </a:pPr>
            <a:r>
              <a:rPr lang="en-US" dirty="0"/>
              <a:t>Attribute variance to price, volume, mix, cost</a:t>
            </a:r>
          </a:p>
          <a:p>
            <a:pPr>
              <a:lnSpc>
                <a:spcPct val="170000"/>
              </a:lnSpc>
            </a:pPr>
            <a:r>
              <a:rPr lang="en-US" dirty="0"/>
              <a:t>Escalate when variance exceeds governance thresholds</a:t>
            </a:r>
          </a:p>
          <a:p>
            <a:pPr>
              <a:lnSpc>
                <a:spcPct val="170000"/>
              </a:lnSpc>
            </a:pPr>
            <a:r>
              <a:rPr lang="en-US" dirty="0"/>
              <a:t>Motivation: enable corrective actions early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3263048-D61A-5314-5EB1-E96BBB5B5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Post‑Investment Monitoring: Variance</a:t>
            </a:r>
          </a:p>
        </p:txBody>
      </p:sp>
    </p:spTree>
    <p:extLst>
      <p:ext uri="{BB962C8B-B14F-4D97-AF65-F5344CB8AC3E}">
        <p14:creationId xmlns:p14="http://schemas.microsoft.com/office/powerpoint/2010/main" val="270440973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8AA744-4FA9-086F-73B8-69A0BCD966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410E9CE-86A1-99E0-625D-4DAD0D564C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</a:pPr>
            <a:r>
              <a:rPr lang="en-US" dirty="0"/>
              <a:t>Detect anomalies using control charts and ML</a:t>
            </a:r>
          </a:p>
          <a:p>
            <a:pPr>
              <a:lnSpc>
                <a:spcPct val="170000"/>
              </a:lnSpc>
            </a:pPr>
            <a:r>
              <a:rPr lang="en-US" dirty="0"/>
              <a:t>Predict maintenance using sensors and survival models</a:t>
            </a:r>
          </a:p>
          <a:p>
            <a:pPr>
              <a:lnSpc>
                <a:spcPct val="170000"/>
              </a:lnSpc>
            </a:pPr>
            <a:r>
              <a:rPr lang="en-US" dirty="0"/>
              <a:t>Recommend mitigations with expected value impact</a:t>
            </a:r>
          </a:p>
          <a:p>
            <a:pPr>
              <a:lnSpc>
                <a:spcPct val="170000"/>
              </a:lnSpc>
            </a:pPr>
            <a:r>
              <a:rPr lang="en-US" dirty="0"/>
              <a:t>Motivation: reduce downtime and cost overruns.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B40485A-5075-9FED-25B4-121489E6A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Post‑Investment Monitoring: Early Warnings</a:t>
            </a:r>
          </a:p>
        </p:txBody>
      </p:sp>
    </p:spTree>
    <p:extLst>
      <p:ext uri="{BB962C8B-B14F-4D97-AF65-F5344CB8AC3E}">
        <p14:creationId xmlns:p14="http://schemas.microsoft.com/office/powerpoint/2010/main" val="138308309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4DD3B5-3DBB-7516-AD76-5F68866377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72E9850-5635-1D95-CE85-7ED1E5E9A4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</a:pPr>
            <a:r>
              <a:rPr lang="en-US" dirty="0"/>
              <a:t>Capture outcomes; update priors and playbooks</a:t>
            </a:r>
          </a:p>
          <a:p>
            <a:pPr>
              <a:lnSpc>
                <a:spcPct val="170000"/>
              </a:lnSpc>
            </a:pPr>
            <a:r>
              <a:rPr lang="en-US" dirty="0"/>
              <a:t>Recalibrate driver ranges and risk distributions</a:t>
            </a:r>
          </a:p>
          <a:p>
            <a:pPr>
              <a:lnSpc>
                <a:spcPct val="170000"/>
              </a:lnSpc>
            </a:pPr>
            <a:r>
              <a:rPr lang="en-US" dirty="0"/>
              <a:t>Feed insights into next business cases</a:t>
            </a:r>
          </a:p>
          <a:p>
            <a:pPr>
              <a:lnSpc>
                <a:spcPct val="170000"/>
              </a:lnSpc>
            </a:pPr>
            <a:r>
              <a:rPr lang="en-US" dirty="0"/>
              <a:t>Motivation: institutionalize continuous improvement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F23C0FC-F858-E6F8-DDDD-34BE73BE3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Post‑Investment Learning</a:t>
            </a:r>
          </a:p>
        </p:txBody>
      </p:sp>
    </p:spTree>
    <p:extLst>
      <p:ext uri="{BB962C8B-B14F-4D97-AF65-F5344CB8AC3E}">
        <p14:creationId xmlns:p14="http://schemas.microsoft.com/office/powerpoint/2010/main" val="209454882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488911-6792-0695-F83F-B8FC18D23D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E447D79-9644-FD34-7AAA-AF762624BDB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I. Worked Examples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9A64D4A-A612-937D-A930-D6B440E093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2. AI Enhanced Capital Budgeting</a:t>
            </a:r>
          </a:p>
        </p:txBody>
      </p:sp>
    </p:spTree>
    <p:extLst>
      <p:ext uri="{BB962C8B-B14F-4D97-AF65-F5344CB8AC3E}">
        <p14:creationId xmlns:p14="http://schemas.microsoft.com/office/powerpoint/2010/main" val="3654410079"/>
      </p:ext>
    </p:extLst>
  </p:cSld>
  <p:clrMapOvr>
    <a:masterClrMapping/>
  </p:clrMapOvr>
  <p:transition spd="med">
    <p:fade thruBlk="1"/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BC1E51-9318-03DB-5111-F31BB17BA5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5FD500A-E430-8EFF-B198-24D333AC38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70000"/>
              </a:lnSpc>
            </a:pPr>
            <a:r>
              <a:rPr lang="en-US" sz="3200" dirty="0"/>
              <a:t>Define cash flows: CF0 −$10M; years 1-5 positive</a:t>
            </a:r>
          </a:p>
          <a:p>
            <a:pPr>
              <a:lnSpc>
                <a:spcPct val="170000"/>
              </a:lnSpc>
            </a:pPr>
            <a:r>
              <a:rPr lang="en-US" sz="3200" dirty="0"/>
              <a:t>Discount at WACC 9%; compute PV of inflows</a:t>
            </a:r>
          </a:p>
          <a:p>
            <a:pPr>
              <a:lnSpc>
                <a:spcPct val="170000"/>
              </a:lnSpc>
            </a:pPr>
            <a:r>
              <a:rPr lang="en-US" sz="3200" dirty="0"/>
              <a:t>Sum PVs minus outlay; compare NPV to zero</a:t>
            </a:r>
          </a:p>
          <a:p>
            <a:pPr>
              <a:lnSpc>
                <a:spcPct val="170000"/>
              </a:lnSpc>
            </a:pPr>
            <a:r>
              <a:rPr lang="en-US" sz="3200" dirty="0"/>
              <a:t>Motivation: accept if NPV positive under base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3F24B83-5236-26DE-2C09-FEAA1756A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Worked Example: NPV Decision</a:t>
            </a:r>
          </a:p>
        </p:txBody>
      </p:sp>
    </p:spTree>
    <p:extLst>
      <p:ext uri="{BB962C8B-B14F-4D97-AF65-F5344CB8AC3E}">
        <p14:creationId xmlns:p14="http://schemas.microsoft.com/office/powerpoint/2010/main" val="228539683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1126F7-C349-6B32-9198-E0B4DE1254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A4A7CBE-5D82-D6B5-BC90-059C587114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70000"/>
              </a:lnSpc>
            </a:pPr>
            <a:r>
              <a:rPr lang="en-US" sz="3200" dirty="0"/>
              <a:t>Compute IRR 13.1%; hurdle rate 9.0%</a:t>
            </a:r>
          </a:p>
          <a:p>
            <a:pPr>
              <a:lnSpc>
                <a:spcPct val="170000"/>
              </a:lnSpc>
            </a:pPr>
            <a:r>
              <a:rPr lang="en-US" sz="3200" dirty="0"/>
              <a:t>Compare with alternative project higher NPV</a:t>
            </a:r>
          </a:p>
          <a:p>
            <a:pPr>
              <a:lnSpc>
                <a:spcPct val="170000"/>
              </a:lnSpc>
            </a:pPr>
            <a:r>
              <a:rPr lang="en-US" sz="3200" dirty="0"/>
              <a:t>Choose higher NPV when mutually exclusive</a:t>
            </a:r>
          </a:p>
          <a:p>
            <a:pPr>
              <a:lnSpc>
                <a:spcPct val="170000"/>
              </a:lnSpc>
            </a:pPr>
            <a:r>
              <a:rPr lang="en-US" sz="3200" dirty="0"/>
              <a:t>Motivation: avoid IRR scale/timing pitfalls</a:t>
            </a:r>
          </a:p>
          <a:p>
            <a:pPr>
              <a:lnSpc>
                <a:spcPct val="170000"/>
              </a:lnSpc>
            </a:pPr>
            <a:r>
              <a:rPr lang="en-US" sz="3200" dirty="0"/>
              <a:t>Data: NPV A $3.1M; NPV B $2.6M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CE13DC0-7C61-62C3-B235-C80042C95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Worked Example: IRR Versus NPV</a:t>
            </a:r>
          </a:p>
        </p:txBody>
      </p:sp>
    </p:spTree>
    <p:extLst>
      <p:ext uri="{BB962C8B-B14F-4D97-AF65-F5344CB8AC3E}">
        <p14:creationId xmlns:p14="http://schemas.microsoft.com/office/powerpoint/2010/main" val="3983606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9D03B1-6FE6-4C6F-2B4B-645062945A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549BE3F3-5A85-EA37-633D-ACA1754FC7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B. Time Value of Money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52A3A7A-1895-14FD-660C-C8636C601F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1. Traditional Capital Budgeting </a:t>
            </a:r>
          </a:p>
        </p:txBody>
      </p:sp>
    </p:spTree>
    <p:extLst>
      <p:ext uri="{BB962C8B-B14F-4D97-AF65-F5344CB8AC3E}">
        <p14:creationId xmlns:p14="http://schemas.microsoft.com/office/powerpoint/2010/main" val="2620772269"/>
      </p:ext>
    </p:extLst>
  </p:cSld>
  <p:clrMapOvr>
    <a:masterClrMapping/>
  </p:clrMapOvr>
  <p:transition spd="med">
    <p:fade thruBlk="1"/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6B0E79-5C1E-8E24-AA96-431557092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EB4B78D-82CA-86B7-07CC-CC3C896521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70000"/>
              </a:lnSpc>
            </a:pPr>
            <a:r>
              <a:rPr lang="en-US" dirty="0"/>
              <a:t>Build cumulative cash flow by period</a:t>
            </a:r>
          </a:p>
          <a:p>
            <a:pPr>
              <a:lnSpc>
                <a:spcPct val="170000"/>
              </a:lnSpc>
            </a:pPr>
            <a:r>
              <a:rPr lang="en-US" dirty="0"/>
              <a:t>Identify payback month crossing zero line</a:t>
            </a:r>
          </a:p>
          <a:p>
            <a:pPr>
              <a:lnSpc>
                <a:spcPct val="170000"/>
              </a:lnSpc>
            </a:pPr>
            <a:r>
              <a:rPr lang="en-US" dirty="0"/>
              <a:t>Calculate discounted payback incorporating WACC</a:t>
            </a:r>
          </a:p>
          <a:p>
            <a:pPr>
              <a:lnSpc>
                <a:spcPct val="170000"/>
              </a:lnSpc>
            </a:pPr>
            <a:r>
              <a:rPr lang="en-US" dirty="0"/>
              <a:t>Motivation: assess liquidity and risk quickly</a:t>
            </a:r>
          </a:p>
          <a:p>
            <a:pPr>
              <a:lnSpc>
                <a:spcPct val="170000"/>
              </a:lnSpc>
            </a:pPr>
            <a:r>
              <a:rPr lang="en-US" dirty="0"/>
              <a:t>Example: PB 3.6 years; DPB 4.1 years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01883E7-66B3-CFA0-18B1-2D5DA496D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Worked Example: Payback Metrics</a:t>
            </a:r>
          </a:p>
        </p:txBody>
      </p:sp>
    </p:spTree>
    <p:extLst>
      <p:ext uri="{BB962C8B-B14F-4D97-AF65-F5344CB8AC3E}">
        <p14:creationId xmlns:p14="http://schemas.microsoft.com/office/powerpoint/2010/main" val="184999427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0D3F0A-988B-D04E-94CB-11E0DB7D7D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0009EB1-95E6-B4D9-AD8A-7C999863DC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</a:pPr>
            <a:r>
              <a:rPr lang="en-US" dirty="0"/>
              <a:t>Start with revenue, COGS, SG&amp;A, depreciation</a:t>
            </a:r>
          </a:p>
          <a:p>
            <a:pPr>
              <a:lnSpc>
                <a:spcPct val="170000"/>
              </a:lnSpc>
            </a:pPr>
            <a:r>
              <a:rPr lang="en-US" dirty="0"/>
              <a:t>Compute EBIT, taxes, add back depreciation</a:t>
            </a:r>
          </a:p>
          <a:p>
            <a:pPr>
              <a:lnSpc>
                <a:spcPct val="170000"/>
              </a:lnSpc>
            </a:pPr>
            <a:r>
              <a:rPr lang="en-US" dirty="0"/>
              <a:t>Subtract CAPEX and ΔNWC to get FCF</a:t>
            </a:r>
          </a:p>
          <a:p>
            <a:pPr>
              <a:lnSpc>
                <a:spcPct val="170000"/>
              </a:lnSpc>
            </a:pPr>
            <a:r>
              <a:rPr lang="en-US" dirty="0"/>
              <a:t>Motivation: standardize inputs across business cases</a:t>
            </a:r>
          </a:p>
          <a:p>
            <a:pPr>
              <a:lnSpc>
                <a:spcPct val="170000"/>
              </a:lnSpc>
            </a:pPr>
            <a:r>
              <a:rPr lang="en-US" dirty="0"/>
              <a:t>Data: FCF year 1 equals $2.3M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98EDDFF-E565-5930-135C-E2A9EEC8D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Worked Example: Cash Flow Template</a:t>
            </a:r>
          </a:p>
        </p:txBody>
      </p:sp>
    </p:spTree>
    <p:extLst>
      <p:ext uri="{BB962C8B-B14F-4D97-AF65-F5344CB8AC3E}">
        <p14:creationId xmlns:p14="http://schemas.microsoft.com/office/powerpoint/2010/main" val="249237105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A77E3C-9669-48AB-6D02-EDB153ECD0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1FECD0A-A9BD-CE5F-C4B5-E4062A9F92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en-US" sz="2800" dirty="0"/>
              <a:t>Vary price, volume, margin, CAPEX ±10%</a:t>
            </a:r>
          </a:p>
          <a:p>
            <a:pPr>
              <a:lnSpc>
                <a:spcPct val="170000"/>
              </a:lnSpc>
            </a:pPr>
            <a:r>
              <a:rPr lang="en-US" sz="2800" dirty="0"/>
              <a:t>Recalculate NPV for each isolated change</a:t>
            </a:r>
          </a:p>
          <a:p>
            <a:pPr>
              <a:lnSpc>
                <a:spcPct val="170000"/>
              </a:lnSpc>
            </a:pPr>
            <a:r>
              <a:rPr lang="en-US" sz="2800" dirty="0"/>
              <a:t>Rank effects; draw tornado visualization</a:t>
            </a:r>
          </a:p>
          <a:p>
            <a:pPr>
              <a:lnSpc>
                <a:spcPct val="170000"/>
              </a:lnSpc>
            </a:pPr>
            <a:r>
              <a:rPr lang="en-US" sz="2800" dirty="0"/>
              <a:t>Motivation: focus management on biggest levers</a:t>
            </a:r>
          </a:p>
          <a:p>
            <a:pPr>
              <a:lnSpc>
                <a:spcPct val="170000"/>
              </a:lnSpc>
            </a:pPr>
            <a:r>
              <a:rPr lang="en-US" sz="2800" dirty="0"/>
              <a:t>Data: price elasticity shows NPV swing $5.2M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7C76E83-FEF4-4E0E-0B09-375EC7426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Worked Example: Sensitivity Chart</a:t>
            </a:r>
          </a:p>
        </p:txBody>
      </p:sp>
    </p:spTree>
    <p:extLst>
      <p:ext uri="{BB962C8B-B14F-4D97-AF65-F5344CB8AC3E}">
        <p14:creationId xmlns:p14="http://schemas.microsoft.com/office/powerpoint/2010/main" val="140795241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912DC0-812A-B61A-F2B4-44701608E1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FC0853D-316F-624F-B049-B8C9B46050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70000"/>
              </a:lnSpc>
            </a:pPr>
            <a:r>
              <a:rPr lang="en-US" dirty="0"/>
              <a:t>Create base, optimistic, pessimistic assumption sets</a:t>
            </a:r>
          </a:p>
          <a:p>
            <a:pPr>
              <a:lnSpc>
                <a:spcPct val="170000"/>
              </a:lnSpc>
            </a:pPr>
            <a:r>
              <a:rPr lang="en-US" dirty="0"/>
              <a:t>Link to single scenario selector cell</a:t>
            </a:r>
          </a:p>
          <a:p>
            <a:pPr>
              <a:lnSpc>
                <a:spcPct val="170000"/>
              </a:lnSpc>
            </a:pPr>
            <a:r>
              <a:rPr lang="en-US" dirty="0"/>
              <a:t>Compute NPV, IRR, PI for each case</a:t>
            </a:r>
          </a:p>
          <a:p>
            <a:pPr>
              <a:lnSpc>
                <a:spcPct val="170000"/>
              </a:lnSpc>
            </a:pPr>
            <a:r>
              <a:rPr lang="en-US" dirty="0"/>
              <a:t>Motivation: align plans with realistic ranges</a:t>
            </a:r>
          </a:p>
          <a:p>
            <a:pPr>
              <a:lnSpc>
                <a:spcPct val="170000"/>
              </a:lnSpc>
            </a:pPr>
            <a:r>
              <a:rPr lang="en-US" dirty="0"/>
              <a:t>Example: NPV range −$1.9M to $6.4M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C0638F7-56DF-BFB2-E38B-02F7273FF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Worked Example: Scenario Table</a:t>
            </a:r>
          </a:p>
        </p:txBody>
      </p:sp>
    </p:spTree>
    <p:extLst>
      <p:ext uri="{BB962C8B-B14F-4D97-AF65-F5344CB8AC3E}">
        <p14:creationId xmlns:p14="http://schemas.microsoft.com/office/powerpoint/2010/main" val="333846067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45D7E3-CC45-2486-72AB-DF1DA382B9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06CE0A0-E543-6578-E884-4B7EE76B9F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en-US" sz="2800" dirty="0"/>
              <a:t>List projects with NPV, outlay, dependency flags</a:t>
            </a:r>
          </a:p>
          <a:p>
            <a:pPr>
              <a:lnSpc>
                <a:spcPct val="170000"/>
              </a:lnSpc>
            </a:pPr>
            <a:r>
              <a:rPr lang="en-US" sz="2800" dirty="0"/>
              <a:t>Optimize selection under $30M budget cap</a:t>
            </a:r>
          </a:p>
          <a:p>
            <a:pPr>
              <a:lnSpc>
                <a:spcPct val="170000"/>
              </a:lnSpc>
            </a:pPr>
            <a:r>
              <a:rPr lang="en-US" sz="2800" dirty="0"/>
              <a:t>Choose set maximizing total NPV feasibly</a:t>
            </a:r>
          </a:p>
          <a:p>
            <a:pPr>
              <a:lnSpc>
                <a:spcPct val="170000"/>
              </a:lnSpc>
            </a:pPr>
            <a:r>
              <a:rPr lang="en-US" sz="2800" dirty="0"/>
              <a:t>Motivation: allocate limited capital systematically</a:t>
            </a:r>
          </a:p>
          <a:p>
            <a:pPr>
              <a:lnSpc>
                <a:spcPct val="170000"/>
              </a:lnSpc>
            </a:pPr>
            <a:r>
              <a:rPr lang="en-US" sz="2800" dirty="0"/>
              <a:t>Data: selected NPV $12.8M vs naïve $9.6M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BE16BE9-F67C-FA87-F14A-34E41C377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Worked Example: Rationing Portfolio</a:t>
            </a:r>
          </a:p>
        </p:txBody>
      </p:sp>
    </p:spTree>
    <p:extLst>
      <p:ext uri="{BB962C8B-B14F-4D97-AF65-F5344CB8AC3E}">
        <p14:creationId xmlns:p14="http://schemas.microsoft.com/office/powerpoint/2010/main" val="4140126596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CC772D-95AD-7ED8-BED8-DAEB013F10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102ADC6-4349-61C6-0770-1D0DC38320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70000"/>
              </a:lnSpc>
            </a:pPr>
            <a:r>
              <a:rPr lang="en-US" dirty="0"/>
              <a:t>Train </a:t>
            </a:r>
            <a:r>
              <a:rPr lang="en-US" dirty="0" err="1"/>
              <a:t>XGBoost</a:t>
            </a:r>
            <a:r>
              <a:rPr lang="en-US" dirty="0"/>
              <a:t> on sales with holiday features</a:t>
            </a:r>
          </a:p>
          <a:p>
            <a:pPr>
              <a:lnSpc>
                <a:spcPct val="170000"/>
              </a:lnSpc>
            </a:pPr>
            <a:r>
              <a:rPr lang="en-US" dirty="0"/>
              <a:t>Evaluate with 5‑fold cross‑validation MAPE</a:t>
            </a:r>
          </a:p>
          <a:p>
            <a:pPr>
              <a:lnSpc>
                <a:spcPct val="170000"/>
              </a:lnSpc>
            </a:pPr>
            <a:r>
              <a:rPr lang="en-US" dirty="0"/>
              <a:t>Integrate forecast into FCF model instantly</a:t>
            </a:r>
          </a:p>
          <a:p>
            <a:pPr>
              <a:lnSpc>
                <a:spcPct val="170000"/>
              </a:lnSpc>
            </a:pPr>
            <a:r>
              <a:rPr lang="en-US" dirty="0"/>
              <a:t>Motivation: reduce error and bias materially</a:t>
            </a:r>
          </a:p>
          <a:p>
            <a:pPr>
              <a:lnSpc>
                <a:spcPct val="170000"/>
              </a:lnSpc>
            </a:pPr>
            <a:r>
              <a:rPr lang="en-US" dirty="0"/>
              <a:t>Data: MAPE cut from 12% to 5.8%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FE72759-952B-BB00-2755-EC93840A3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Worked Example: ML Forecasting</a:t>
            </a:r>
          </a:p>
        </p:txBody>
      </p:sp>
    </p:spTree>
    <p:extLst>
      <p:ext uri="{BB962C8B-B14F-4D97-AF65-F5344CB8AC3E}">
        <p14:creationId xmlns:p14="http://schemas.microsoft.com/office/powerpoint/2010/main" val="258199046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6C6A1D-0CBE-B219-21EA-6FECE876D0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DDAC44F-D00F-9712-A5EA-EA8F2E8D2A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70000"/>
              </a:lnSpc>
            </a:pPr>
            <a:r>
              <a:rPr lang="en-US" sz="3200" dirty="0"/>
              <a:t>Assign distributions: demand, price, cost, FX</a:t>
            </a:r>
          </a:p>
          <a:p>
            <a:pPr>
              <a:lnSpc>
                <a:spcPct val="170000"/>
              </a:lnSpc>
            </a:pPr>
            <a:r>
              <a:rPr lang="en-US" sz="3200" dirty="0"/>
              <a:t>Simulate 10,000 trials; store NPV outcomes</a:t>
            </a:r>
          </a:p>
          <a:p>
            <a:pPr>
              <a:lnSpc>
                <a:spcPct val="170000"/>
              </a:lnSpc>
            </a:pPr>
            <a:r>
              <a:rPr lang="en-US" sz="3200" dirty="0"/>
              <a:t>Report P10, P50, P90 and CVaR</a:t>
            </a:r>
          </a:p>
          <a:p>
            <a:pPr>
              <a:lnSpc>
                <a:spcPct val="170000"/>
              </a:lnSpc>
            </a:pPr>
            <a:r>
              <a:rPr lang="en-US" sz="3200" dirty="0"/>
              <a:t>Motivation: quantify downside risk exposure</a:t>
            </a:r>
          </a:p>
          <a:p>
            <a:pPr>
              <a:lnSpc>
                <a:spcPct val="170000"/>
              </a:lnSpc>
            </a:pPr>
            <a:r>
              <a:rPr lang="en-US" sz="3200" dirty="0"/>
              <a:t>Example: P10 −$0.8M; P50 $2.4M; P90 $7.1M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ECAEC4A-3A96-5C74-473A-B3D019CA5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Worked Example: Monte Carlo Runs</a:t>
            </a:r>
          </a:p>
        </p:txBody>
      </p:sp>
    </p:spTree>
    <p:extLst>
      <p:ext uri="{BB962C8B-B14F-4D97-AF65-F5344CB8AC3E}">
        <p14:creationId xmlns:p14="http://schemas.microsoft.com/office/powerpoint/2010/main" val="1963303670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EC0D0A-7350-331C-E62D-31655558E6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6ADD077-2065-BD56-8874-CF833EEC22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</a:pPr>
            <a:r>
              <a:rPr lang="en-US" dirty="0"/>
              <a:t>Extract guidance, risks, and capacity signals</a:t>
            </a:r>
          </a:p>
          <a:p>
            <a:pPr>
              <a:lnSpc>
                <a:spcPct val="170000"/>
              </a:lnSpc>
            </a:pPr>
            <a:r>
              <a:rPr lang="en-US" dirty="0"/>
              <a:t>Compute sentiment and topic prevalence scores</a:t>
            </a:r>
          </a:p>
          <a:p>
            <a:pPr>
              <a:lnSpc>
                <a:spcPct val="170000"/>
              </a:lnSpc>
            </a:pPr>
            <a:r>
              <a:rPr lang="en-US" dirty="0"/>
              <a:t>Map signals to revenue growth adjustments</a:t>
            </a:r>
          </a:p>
          <a:p>
            <a:pPr>
              <a:lnSpc>
                <a:spcPct val="170000"/>
              </a:lnSpc>
            </a:pPr>
            <a:r>
              <a:rPr lang="en-US" dirty="0"/>
              <a:t>Motivation: incorporate external filings efficiently</a:t>
            </a:r>
          </a:p>
          <a:p>
            <a:pPr>
              <a:lnSpc>
                <a:spcPct val="170000"/>
              </a:lnSpc>
            </a:pPr>
            <a:r>
              <a:rPr lang="en-US" dirty="0"/>
              <a:t>Data: sentiment +0.2 correlates with +1.1% growth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EF5AE95-4A27-B8FF-FE8C-81A28EE52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Worked Example: NLP from 10‑K</a:t>
            </a:r>
          </a:p>
        </p:txBody>
      </p:sp>
    </p:spTree>
    <p:extLst>
      <p:ext uri="{BB962C8B-B14F-4D97-AF65-F5344CB8AC3E}">
        <p14:creationId xmlns:p14="http://schemas.microsoft.com/office/powerpoint/2010/main" val="4093446136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FBEA4A-EF8B-EF0A-76C7-778B40AAF6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F29895D-5E27-CFBC-47C0-30AF367199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</a:pPr>
            <a:r>
              <a:rPr lang="en-US" dirty="0"/>
              <a:t>Define objectives: maximize NPV, minimize variance</a:t>
            </a:r>
          </a:p>
          <a:p>
            <a:pPr>
              <a:lnSpc>
                <a:spcPct val="170000"/>
              </a:lnSpc>
            </a:pPr>
            <a:r>
              <a:rPr lang="en-US" dirty="0"/>
              <a:t>Encode constraints: budget, talent, timing, dependencies</a:t>
            </a:r>
          </a:p>
          <a:p>
            <a:pPr>
              <a:lnSpc>
                <a:spcPct val="170000"/>
              </a:lnSpc>
            </a:pPr>
            <a:r>
              <a:rPr lang="en-US" dirty="0"/>
              <a:t>Run NSGA‑II; present efficient project frontier</a:t>
            </a:r>
          </a:p>
          <a:p>
            <a:pPr>
              <a:lnSpc>
                <a:spcPct val="170000"/>
              </a:lnSpc>
            </a:pPr>
            <a:r>
              <a:rPr lang="en-US" dirty="0"/>
              <a:t>Motivation: show trade‑offs clearly to executives</a:t>
            </a:r>
          </a:p>
          <a:p>
            <a:pPr>
              <a:lnSpc>
                <a:spcPct val="170000"/>
              </a:lnSpc>
            </a:pPr>
            <a:r>
              <a:rPr lang="en-US" dirty="0"/>
              <a:t>Data: frontier boosts NPV +15% at equal risk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E60084A-9502-5ABA-AD21-06DDF03F8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Worked Example: Portfolio Optimization</a:t>
            </a:r>
          </a:p>
        </p:txBody>
      </p:sp>
    </p:spTree>
    <p:extLst>
      <p:ext uri="{BB962C8B-B14F-4D97-AF65-F5344CB8AC3E}">
        <p14:creationId xmlns:p14="http://schemas.microsoft.com/office/powerpoint/2010/main" val="140698166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5109B6-B97F-C3BD-138D-937A21F955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2CB6A2F-5BA3-2082-A467-94E121B04C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en-US" sz="2800" dirty="0"/>
              <a:t>Stage investment; include option to expand later</a:t>
            </a:r>
          </a:p>
          <a:p>
            <a:pPr>
              <a:lnSpc>
                <a:spcPct val="170000"/>
              </a:lnSpc>
            </a:pPr>
            <a:r>
              <a:rPr lang="en-US" sz="2800" dirty="0"/>
              <a:t>Build binomial lattice using calibrated volatility</a:t>
            </a:r>
          </a:p>
          <a:p>
            <a:pPr>
              <a:lnSpc>
                <a:spcPct val="170000"/>
              </a:lnSpc>
            </a:pPr>
            <a:r>
              <a:rPr lang="en-US" sz="2800" dirty="0"/>
              <a:t>Combine static NPV with option premium value</a:t>
            </a:r>
          </a:p>
          <a:p>
            <a:pPr>
              <a:lnSpc>
                <a:spcPct val="170000"/>
              </a:lnSpc>
            </a:pPr>
            <a:r>
              <a:rPr lang="en-US" sz="2800" dirty="0"/>
              <a:t>Motivation: justify pilot before full‑scale rollout</a:t>
            </a:r>
          </a:p>
          <a:p>
            <a:pPr>
              <a:lnSpc>
                <a:spcPct val="170000"/>
              </a:lnSpc>
            </a:pPr>
            <a:r>
              <a:rPr lang="en-US" sz="2800" dirty="0"/>
              <a:t>Example: option adds $0.9M to project value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6145EA6-32DB-6184-B270-27BFA824B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Worked Example: Real Options Case</a:t>
            </a:r>
          </a:p>
        </p:txBody>
      </p:sp>
    </p:spTree>
    <p:extLst>
      <p:ext uri="{BB962C8B-B14F-4D97-AF65-F5344CB8AC3E}">
        <p14:creationId xmlns:p14="http://schemas.microsoft.com/office/powerpoint/2010/main" val="2473485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9E7C68-6645-DBE6-B694-FD032CFEE4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5C944D7-E88E-C90C-981D-7B1E1D80BF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771" y="1600200"/>
            <a:ext cx="8229600" cy="4495800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en-US" sz="2800" dirty="0"/>
              <a:t>Define present value (PV) and future value (FV)</a:t>
            </a:r>
          </a:p>
          <a:p>
            <a:pPr>
              <a:lnSpc>
                <a:spcPct val="170000"/>
              </a:lnSpc>
            </a:pPr>
            <a:r>
              <a:rPr lang="en-US" sz="2800" dirty="0"/>
              <a:t>Discount using cost of capital reflecting risk</a:t>
            </a:r>
          </a:p>
          <a:p>
            <a:pPr>
              <a:lnSpc>
                <a:spcPct val="170000"/>
              </a:lnSpc>
            </a:pPr>
            <a:r>
              <a:rPr lang="en-US" sz="2800" dirty="0"/>
              <a:t>Motivation: compare cash flows across different times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1B3DE88-1D69-D8AE-767D-48E9A1000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Time Value of Money Basics</a:t>
            </a:r>
          </a:p>
        </p:txBody>
      </p:sp>
    </p:spTree>
    <p:extLst>
      <p:ext uri="{BB962C8B-B14F-4D97-AF65-F5344CB8AC3E}">
        <p14:creationId xmlns:p14="http://schemas.microsoft.com/office/powerpoint/2010/main" val="2002330742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DD4CC2-7C01-B3F5-5FC2-86DCCF1AFA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13F8AEA-6E43-C553-747A-B646788C43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8986" y="3606800"/>
            <a:ext cx="7577814" cy="1803400"/>
          </a:xfrm>
        </p:spPr>
        <p:txBody>
          <a:bodyPr>
            <a:normAutofit/>
          </a:bodyPr>
          <a:lstStyle/>
          <a:p>
            <a:r>
              <a:rPr lang="en-US" dirty="0"/>
              <a:t>3. Hands-On Friday: </a:t>
            </a:r>
            <a:br>
              <a:rPr lang="en-US" dirty="0"/>
            </a:br>
            <a:r>
              <a:rPr lang="en-US" dirty="0"/>
              <a:t>XXX</a:t>
            </a:r>
          </a:p>
        </p:txBody>
      </p:sp>
    </p:spTree>
    <p:extLst>
      <p:ext uri="{BB962C8B-B14F-4D97-AF65-F5344CB8AC3E}">
        <p14:creationId xmlns:p14="http://schemas.microsoft.com/office/powerpoint/2010/main" val="3927344005"/>
      </p:ext>
    </p:extLst>
  </p:cSld>
  <p:clrMapOvr>
    <a:masterClrMapping/>
  </p:clrMapOvr>
  <p:transition spd="med">
    <p:fade thruBlk="1"/>
  </p:transition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77B93-9B29-F65F-3CA2-D5280B0828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4E954A7-AEB2-F173-1ADA-F67DDB7C28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1676401"/>
            <a:ext cx="8229600" cy="38100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2000" dirty="0"/>
              <a:t>Make sure you can access:</a:t>
            </a:r>
          </a:p>
          <a:p>
            <a:pPr lvl="1">
              <a:lnSpc>
                <a:spcPct val="150000"/>
              </a:lnSpc>
              <a:spcAft>
                <a:spcPts val="600"/>
              </a:spcAft>
            </a:pPr>
            <a:r>
              <a:rPr lang="en-US" sz="2000" dirty="0"/>
              <a:t>FIN 450 Lab </a:t>
            </a:r>
            <a:r>
              <a:rPr lang="en-US" sz="2000"/>
              <a:t>Report 13</a:t>
            </a:r>
            <a:endParaRPr lang="en-US" sz="20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2000" dirty="0"/>
              <a:t>Data:</a:t>
            </a:r>
          </a:p>
          <a:p>
            <a:pPr lvl="1"/>
            <a:r>
              <a:rPr lang="en-US" sz="2000" dirty="0"/>
              <a:t>x</a:t>
            </a:r>
            <a:endParaRPr lang="en-US" sz="1800" dirty="0"/>
          </a:p>
          <a:p>
            <a:pPr lvl="1"/>
            <a:endParaRPr lang="en-US" sz="2400" dirty="0"/>
          </a:p>
          <a:p>
            <a:pPr lvl="1">
              <a:lnSpc>
                <a:spcPct val="150000"/>
              </a:lnSpc>
              <a:spcAft>
                <a:spcPts val="600"/>
              </a:spcAft>
            </a:pPr>
            <a:endParaRPr lang="en-US" sz="18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E4345D1-9DC0-F33B-FC00-0CC5B6DED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" y="359465"/>
            <a:ext cx="8915400" cy="1143000"/>
          </a:xfrm>
        </p:spPr>
        <p:txBody>
          <a:bodyPr anchor="b">
            <a:normAutofit/>
          </a:bodyPr>
          <a:lstStyle/>
          <a:p>
            <a:r>
              <a:rPr lang="en-US" dirty="0"/>
              <a:t>Friday Lab Prep</a:t>
            </a:r>
          </a:p>
        </p:txBody>
      </p:sp>
    </p:spTree>
    <p:extLst>
      <p:ext uri="{BB962C8B-B14F-4D97-AF65-F5344CB8AC3E}">
        <p14:creationId xmlns:p14="http://schemas.microsoft.com/office/powerpoint/2010/main" val="266093447"/>
      </p:ext>
    </p:extLst>
  </p:cSld>
  <p:clrMapOvr>
    <a:masterClrMapping/>
  </p:clrMapOvr>
  <p:transition spd="med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62AFA0-B5BB-F63F-42DF-AB09C284D2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 Placeholder 1">
                <a:extLst>
                  <a:ext uri="{FF2B5EF4-FFF2-40B4-BE49-F238E27FC236}">
                    <a16:creationId xmlns:a16="http://schemas.microsoft.com/office/drawing/2014/main" id="{83E57A7F-9FA1-F6B4-D91C-8F21AFA8EF17}"/>
                  </a:ext>
                </a:extLst>
              </p:cNvPr>
              <p:cNvSpPr>
                <a:spLocks noGrp="1"/>
              </p:cNvSpPr>
              <p:nvPr>
                <p:ph type="body" idx="1"/>
              </p:nvPr>
            </p:nvSpPr>
            <p:spPr>
              <a:xfrm>
                <a:off x="457771" y="1600200"/>
                <a:ext cx="8229600" cy="4495799"/>
              </a:xfrm>
            </p:spPr>
            <p:txBody>
              <a:bodyPr>
                <a:normAutofit fontScale="77500" lnSpcReduction="20000"/>
              </a:bodyPr>
              <a:lstStyle/>
              <a:p>
                <a:pPr>
                  <a:lnSpc>
                    <a:spcPct val="170000"/>
                  </a:lnSpc>
                </a:pPr>
                <a:r>
                  <a:rPr lang="en-US" dirty="0"/>
                  <a:t>Compute WACC from debt, equity, and tax shield</a:t>
                </a:r>
              </a:p>
              <a:p>
                <a:pPr>
                  <a:lnSpc>
                    <a:spcPct val="170000"/>
                  </a:lnSpc>
                </a:pPr>
                <a:r>
                  <a:rPr lang="en-US" dirty="0"/>
                  <a:t>Estimate cost of equity using CAPM beta</a:t>
                </a:r>
              </a:p>
              <a:p>
                <a:pPr>
                  <a:lnSpc>
                    <a:spcPct val="170000"/>
                  </a:lnSpc>
                </a:pPr>
                <a:r>
                  <a:rPr lang="en-US" dirty="0"/>
                  <a:t>Calibrate debt cost using yield‑to‑maturity spreads</a:t>
                </a:r>
              </a:p>
              <a:p>
                <a:pPr>
                  <a:lnSpc>
                    <a:spcPct val="170000"/>
                  </a:lnSpc>
                </a:pPr>
                <a:r>
                  <a:rPr lang="en-US" dirty="0"/>
                  <a:t>Motivation: reflect opportunity cost for investors</a:t>
                </a:r>
              </a:p>
              <a:p>
                <a:pPr marL="0" indent="0" algn="ctr">
                  <a:lnSpc>
                    <a:spcPct val="170000"/>
                  </a:lnSpc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𝑊𝐴𝐶𝐶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m:rPr>
                            <m:nor/>
                          </m:rPr>
                          <a:rPr lang="en-US" dirty="0">
                            <a:latin typeface="Symbol" panose="05050102010706020507" pitchFamily="18" charset="2"/>
                          </a:rPr>
                          <m:t>t</m:t>
                        </m:r>
                      </m:e>
                    </m:d>
                  </m:oMath>
                </a14:m>
                <a:r>
                  <a:rPr lang="en-US" dirty="0"/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:endParaRPr lang="en-US" dirty="0">
                  <a:latin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2" name="Text Placeholder 1">
                <a:extLst>
                  <a:ext uri="{FF2B5EF4-FFF2-40B4-BE49-F238E27FC236}">
                    <a16:creationId xmlns:a16="http://schemas.microsoft.com/office/drawing/2014/main" id="{83E57A7F-9FA1-F6B4-D91C-8F21AFA8EF1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771" y="1600200"/>
                <a:ext cx="8229600" cy="4495799"/>
              </a:xfrm>
              <a:blipFill>
                <a:blip r:embed="rId2"/>
                <a:stretch>
                  <a:fillRect l="-1333" b="-36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1540E22D-2B19-A9F7-828D-54BC9997D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Discount Rates and WACC</a:t>
            </a:r>
          </a:p>
        </p:txBody>
      </p:sp>
    </p:spTree>
    <p:extLst>
      <p:ext uri="{BB962C8B-B14F-4D97-AF65-F5344CB8AC3E}">
        <p14:creationId xmlns:p14="http://schemas.microsoft.com/office/powerpoint/2010/main" val="28710455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B9A27B-9DA6-F63F-F414-9BA452D751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9CF8B31-975E-6075-74D1-1B5F2254C6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</a:pPr>
            <a:r>
              <a:rPr lang="en-US" dirty="0"/>
              <a:t>Select r</a:t>
            </a:r>
            <a:r>
              <a:rPr lang="en-US" baseline="-25000" dirty="0"/>
              <a:t>f</a:t>
            </a:r>
            <a:r>
              <a:rPr lang="en-US" dirty="0"/>
              <a:t> from duration‑matched government securities</a:t>
            </a:r>
          </a:p>
          <a:p>
            <a:pPr>
              <a:lnSpc>
                <a:spcPct val="170000"/>
              </a:lnSpc>
            </a:pPr>
            <a:r>
              <a:rPr lang="en-US" dirty="0"/>
              <a:t>Derive equity risk premium (ERP) using market history</a:t>
            </a:r>
          </a:p>
          <a:p>
            <a:pPr>
              <a:lnSpc>
                <a:spcPct val="170000"/>
              </a:lnSpc>
            </a:pPr>
            <a:r>
              <a:rPr lang="en-US" dirty="0"/>
              <a:t>Add size, country, and specific risk adjustments</a:t>
            </a:r>
          </a:p>
          <a:p>
            <a:pPr>
              <a:lnSpc>
                <a:spcPct val="170000"/>
              </a:lnSpc>
            </a:pPr>
            <a:r>
              <a:rPr lang="en-US" dirty="0"/>
              <a:t>Motivation: align discount rate with project risk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C50D8C7-F09F-A80D-FF4F-AD3308B49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Risk‑Free Rate and Premiums</a:t>
            </a:r>
          </a:p>
        </p:txBody>
      </p:sp>
    </p:spTree>
    <p:extLst>
      <p:ext uri="{BB962C8B-B14F-4D97-AF65-F5344CB8AC3E}">
        <p14:creationId xmlns:p14="http://schemas.microsoft.com/office/powerpoint/2010/main" val="31462618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Contemporary blu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楷体_GB2312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楷体_GB2312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7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2339C355-8566-4BCA-A59B-98C7AF5E3EDA}">
  <we:reference id="WA104381909" version="3.12.0.0" store="Omex" storeType="OMEX"/>
  <we:alternateReferences>
    <we:reference id="WA104381909" version="3.12.0.0" store="WA104381909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8107</TotalTime>
  <Words>2259</Words>
  <Application>Microsoft Office PowerPoint</Application>
  <PresentationFormat>On-screen Show (4:3)</PresentationFormat>
  <Paragraphs>336</Paragraphs>
  <Slides>71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71</vt:i4>
      </vt:variant>
    </vt:vector>
  </HeadingPairs>
  <TitlesOfParts>
    <vt:vector size="77" baseType="lpstr">
      <vt:lpstr>Arial</vt:lpstr>
      <vt:lpstr>Calibri</vt:lpstr>
      <vt:lpstr>Cambria Math</vt:lpstr>
      <vt:lpstr>Century Gothic</vt:lpstr>
      <vt:lpstr>Symbol</vt:lpstr>
      <vt:lpstr>Contemporary blue</vt:lpstr>
      <vt:lpstr>FIN 450 - Finance and Artificial Intelligence</vt:lpstr>
      <vt:lpstr>Overview</vt:lpstr>
      <vt:lpstr>1. Traditional Capital Budgeting </vt:lpstr>
      <vt:lpstr>Capital Budgeting: Purpose and Scope</vt:lpstr>
      <vt:lpstr>Capital Budgeting: Decision Criteria</vt:lpstr>
      <vt:lpstr>1. Traditional Capital Budgeting </vt:lpstr>
      <vt:lpstr>Time Value of Money Basics</vt:lpstr>
      <vt:lpstr>Discount Rates and WACC</vt:lpstr>
      <vt:lpstr>Risk‑Free Rate and Premiums</vt:lpstr>
      <vt:lpstr>1. Traditional Capital Budgeting </vt:lpstr>
      <vt:lpstr>NPV Overview</vt:lpstr>
      <vt:lpstr>IRR Overview</vt:lpstr>
      <vt:lpstr>Payback and Profitability Index</vt:lpstr>
      <vt:lpstr>1. Traditional Capital Budgeting </vt:lpstr>
      <vt:lpstr>Cash Flow Estimation: Scope</vt:lpstr>
      <vt:lpstr>Initial and Operating Cash Flows</vt:lpstr>
      <vt:lpstr>Terminal Value and Salvage</vt:lpstr>
      <vt:lpstr>1. Traditional Capital Budgeting </vt:lpstr>
      <vt:lpstr>Sensitivity Analysis </vt:lpstr>
      <vt:lpstr>Scenario Analysis</vt:lpstr>
      <vt:lpstr>Break‑Even Points</vt:lpstr>
      <vt:lpstr>1. Traditional Capital Budgeting </vt:lpstr>
      <vt:lpstr>Capital Rationing: Ranking Rules</vt:lpstr>
      <vt:lpstr>Mutually Exclusive Projects</vt:lpstr>
      <vt:lpstr>2. AI Enhanced Capital Budgeting</vt:lpstr>
      <vt:lpstr>Predictive Cash Flows: Overview</vt:lpstr>
      <vt:lpstr>Predictive Cash Flows: Inputs</vt:lpstr>
      <vt:lpstr>Predictive Cash Flows: Deployment</vt:lpstr>
      <vt:lpstr>2. AI Enhanced Capital Budgeting</vt:lpstr>
      <vt:lpstr>AI Risk: Monte Carlo</vt:lpstr>
      <vt:lpstr>AI Risk: Real‑Time Monitoring</vt:lpstr>
      <vt:lpstr>AI Risk: Volatility Models</vt:lpstr>
      <vt:lpstr>2. AI Enhanced Capital Budgeting</vt:lpstr>
      <vt:lpstr>Automated Data: NLP Research</vt:lpstr>
      <vt:lpstr>Automated Data: Web and APIs</vt:lpstr>
      <vt:lpstr>Automated Financial Analysis</vt:lpstr>
      <vt:lpstr>2. AI Enhanced Capital Budgeting</vt:lpstr>
      <vt:lpstr>AI Scenario Planning: Generation</vt:lpstr>
      <vt:lpstr>AI Scenario Planning: Dynamics</vt:lpstr>
      <vt:lpstr>AI Scenario Planning: Stress Tests</vt:lpstr>
      <vt:lpstr>2. AI Enhanced Capital Budgeting</vt:lpstr>
      <vt:lpstr>AI Optimization: Portfolio Choice</vt:lpstr>
      <vt:lpstr>AI Optimization: Recommendations</vt:lpstr>
      <vt:lpstr>Automated Sensitivity at Scale</vt:lpstr>
      <vt:lpstr>2. AI Enhanced Capital Budgeting</vt:lpstr>
      <vt:lpstr>Market and Competitor Analytics</vt:lpstr>
      <vt:lpstr>Industry Trends and Disruptions</vt:lpstr>
      <vt:lpstr>Market Sentiment Using NLP</vt:lpstr>
      <vt:lpstr>2. AI Enhanced Capital Budgeting</vt:lpstr>
      <vt:lpstr>Real Options: Concepts</vt:lpstr>
      <vt:lpstr>Real Options: Methods</vt:lpstr>
      <vt:lpstr>Real Options: Timing Optimization</vt:lpstr>
      <vt:lpstr>2. AI Enhanced Capital Budgeting</vt:lpstr>
      <vt:lpstr>Post‑Investment Monitoring: Variance</vt:lpstr>
      <vt:lpstr>Post‑Investment Monitoring: Early Warnings</vt:lpstr>
      <vt:lpstr>Post‑Investment Learning</vt:lpstr>
      <vt:lpstr>2. AI Enhanced Capital Budgeting</vt:lpstr>
      <vt:lpstr>Worked Example: NPV Decision</vt:lpstr>
      <vt:lpstr>Worked Example: IRR Versus NPV</vt:lpstr>
      <vt:lpstr>Worked Example: Payback Metrics</vt:lpstr>
      <vt:lpstr>Worked Example: Cash Flow Template</vt:lpstr>
      <vt:lpstr>Worked Example: Sensitivity Chart</vt:lpstr>
      <vt:lpstr>Worked Example: Scenario Table</vt:lpstr>
      <vt:lpstr>Worked Example: Rationing Portfolio</vt:lpstr>
      <vt:lpstr>Worked Example: ML Forecasting</vt:lpstr>
      <vt:lpstr>Worked Example: Monte Carlo Runs</vt:lpstr>
      <vt:lpstr>Worked Example: NLP from 10‑K</vt:lpstr>
      <vt:lpstr>Worked Example: Portfolio Optimization</vt:lpstr>
      <vt:lpstr>Worked Example: Real Options Case</vt:lpstr>
      <vt:lpstr>3. Hands-On Friday:  XXX</vt:lpstr>
      <vt:lpstr>Friday Lab Prep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Sue</dc:creator>
  <cp:lastModifiedBy>Schrenk, Lawrence</cp:lastModifiedBy>
  <cp:revision>905</cp:revision>
  <dcterms:created xsi:type="dcterms:W3CDTF">2004-10-03T21:09:17Z</dcterms:created>
  <dcterms:modified xsi:type="dcterms:W3CDTF">2025-11-11T14:28:24Z</dcterms:modified>
</cp:coreProperties>
</file>