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63"/>
  </p:notesMasterIdLst>
  <p:handoutMasterIdLst>
    <p:handoutMasterId r:id="rId64"/>
  </p:handoutMasterIdLst>
  <p:sldIdLst>
    <p:sldId id="397" r:id="rId2"/>
    <p:sldId id="398" r:id="rId3"/>
    <p:sldId id="404" r:id="rId4"/>
    <p:sldId id="741" r:id="rId5"/>
    <p:sldId id="793" r:id="rId6"/>
    <p:sldId id="794" r:id="rId7"/>
    <p:sldId id="792" r:id="rId8"/>
    <p:sldId id="742" r:id="rId9"/>
    <p:sldId id="795" r:id="rId10"/>
    <p:sldId id="743" r:id="rId11"/>
    <p:sldId id="797" r:id="rId12"/>
    <p:sldId id="732" r:id="rId13"/>
    <p:sldId id="746" r:id="rId14"/>
    <p:sldId id="798" r:id="rId15"/>
    <p:sldId id="749" r:id="rId16"/>
    <p:sldId id="799" r:id="rId17"/>
    <p:sldId id="751" r:id="rId18"/>
    <p:sldId id="801" r:id="rId19"/>
    <p:sldId id="800" r:id="rId20"/>
    <p:sldId id="733" r:id="rId21"/>
    <p:sldId id="802" r:id="rId22"/>
    <p:sldId id="754" r:id="rId23"/>
    <p:sldId id="747" r:id="rId24"/>
    <p:sldId id="748" r:id="rId25"/>
    <p:sldId id="734" r:id="rId26"/>
    <p:sldId id="756" r:id="rId27"/>
    <p:sldId id="805" r:id="rId28"/>
    <p:sldId id="803" r:id="rId29"/>
    <p:sldId id="806" r:id="rId30"/>
    <p:sldId id="804" r:id="rId31"/>
    <p:sldId id="758" r:id="rId32"/>
    <p:sldId id="808" r:id="rId33"/>
    <p:sldId id="807" r:id="rId34"/>
    <p:sldId id="809" r:id="rId35"/>
    <p:sldId id="759" r:id="rId36"/>
    <p:sldId id="811" r:id="rId37"/>
    <p:sldId id="812" r:id="rId38"/>
    <p:sldId id="810" r:id="rId39"/>
    <p:sldId id="813" r:id="rId40"/>
    <p:sldId id="736" r:id="rId41"/>
    <p:sldId id="766" r:id="rId42"/>
    <p:sldId id="815" r:id="rId43"/>
    <p:sldId id="814" r:id="rId44"/>
    <p:sldId id="816" r:id="rId45"/>
    <p:sldId id="767" r:id="rId46"/>
    <p:sldId id="768" r:id="rId47"/>
    <p:sldId id="770" r:id="rId48"/>
    <p:sldId id="737" r:id="rId49"/>
    <p:sldId id="771" r:id="rId50"/>
    <p:sldId id="817" r:id="rId51"/>
    <p:sldId id="818" r:id="rId52"/>
    <p:sldId id="772" r:id="rId53"/>
    <p:sldId id="773" r:id="rId54"/>
    <p:sldId id="774" r:id="rId55"/>
    <p:sldId id="740" r:id="rId56"/>
    <p:sldId id="787" r:id="rId57"/>
    <p:sldId id="788" r:id="rId58"/>
    <p:sldId id="789" r:id="rId59"/>
    <p:sldId id="790" r:id="rId60"/>
    <p:sldId id="731" r:id="rId61"/>
    <p:sldId id="700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63" autoAdjust="0"/>
  </p:normalViewPr>
  <p:slideViewPr>
    <p:cSldViewPr>
      <p:cViewPr varScale="1">
        <p:scale>
          <a:sx n="95" d="100"/>
          <a:sy n="95" d="100"/>
        </p:scale>
        <p:origin x="210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61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4:49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12: Credit Risk</a:t>
            </a:r>
          </a:p>
          <a:p>
            <a:endParaRPr lang="en-US" sz="2400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450 - Finance and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5B1E7-D914-80C9-EB25-0226EEC1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072A2F-3550-214C-0A58-5C342AB87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105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Identification → Measurement → Monitoring → Mitigation</a:t>
            </a:r>
          </a:p>
          <a:p>
            <a:r>
              <a:rPr lang="en-US" dirty="0"/>
              <a:t>Identification</a:t>
            </a:r>
          </a:p>
          <a:p>
            <a:pPr lvl="1"/>
            <a:r>
              <a:rPr lang="en-US" dirty="0"/>
              <a:t>Find exposures</a:t>
            </a:r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Quantify risk size and likelihood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Track risk changes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Reduce expected loss and control downside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4CD5D-7CF7-6722-3F4F-9F69F15A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Risk Management Cycle</a:t>
            </a:r>
          </a:p>
        </p:txBody>
      </p:sp>
    </p:spTree>
    <p:extLst>
      <p:ext uri="{BB962C8B-B14F-4D97-AF65-F5344CB8AC3E}">
        <p14:creationId xmlns:p14="http://schemas.microsoft.com/office/powerpoint/2010/main" val="379162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4FD14-3B5D-DE29-CC30-EB2802CE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F980F-8436-500B-690A-94D0059CF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Defaults clustered in subprime ZIP codes</a:t>
            </a:r>
          </a:p>
          <a:p>
            <a:pPr>
              <a:lnSpc>
                <a:spcPct val="150000"/>
              </a:lnSpc>
            </a:pPr>
            <a:r>
              <a:rPr lang="en-US" dirty="0"/>
              <a:t>Triggers loose underwriting, adjustable-rate mortgages (ARMs)</a:t>
            </a:r>
          </a:p>
          <a:p>
            <a:pPr>
              <a:lnSpc>
                <a:spcPct val="150000"/>
              </a:lnSpc>
            </a:pPr>
            <a:r>
              <a:rPr lang="en-US" dirty="0"/>
              <a:t>Contagion via securitization, liquidity runs, counterparty links</a:t>
            </a:r>
          </a:p>
          <a:p>
            <a:pPr>
              <a:lnSpc>
                <a:spcPct val="150000"/>
              </a:lnSpc>
            </a:pPr>
            <a:r>
              <a:rPr lang="en-US" dirty="0"/>
              <a:t>Effect local foreclosures drove nearby price declines ~30%</a:t>
            </a:r>
          </a:p>
          <a:p>
            <a:pPr>
              <a:lnSpc>
                <a:spcPct val="150000"/>
              </a:lnSpc>
            </a:pPr>
            <a:r>
              <a:rPr lang="en-US" dirty="0"/>
              <a:t>30-89 DPD (days past due) hotspots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7D578-18B2-14F6-3F37-53183955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2008 Mortgage Default Contagion</a:t>
            </a:r>
          </a:p>
        </p:txBody>
      </p:sp>
    </p:spTree>
    <p:extLst>
      <p:ext uri="{BB962C8B-B14F-4D97-AF65-F5344CB8AC3E}">
        <p14:creationId xmlns:p14="http://schemas.microsoft.com/office/powerpoint/2010/main" val="428393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B7D53-1654-D36B-A181-4BD77D874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EC17F-8286-8E6F-EDB3-B00F5EE7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2. Traditional Credit Scoring Methods</a:t>
            </a:r>
          </a:p>
        </p:txBody>
      </p:sp>
    </p:spTree>
    <p:extLst>
      <p:ext uri="{BB962C8B-B14F-4D97-AF65-F5344CB8AC3E}">
        <p14:creationId xmlns:p14="http://schemas.microsoft.com/office/powerpoint/2010/main" val="1942248314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39A0-34FA-4A3F-0AFD-7E090F64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495AAF-864D-78E8-45E8-80B43280E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Equifax, Experian, TransUnion</a:t>
            </a:r>
          </a:p>
          <a:p>
            <a:pPr lvl="1"/>
            <a:r>
              <a:rPr lang="en-US" dirty="0"/>
              <a:t>Build credit reports </a:t>
            </a:r>
          </a:p>
          <a:p>
            <a:pPr lvl="1"/>
            <a:r>
              <a:rPr lang="en-US" dirty="0"/>
              <a:t>Provide data and scores</a:t>
            </a:r>
          </a:p>
          <a:p>
            <a:r>
              <a:rPr lang="en-US" dirty="0"/>
              <a:t>Credit report </a:t>
            </a:r>
          </a:p>
          <a:p>
            <a:pPr lvl="1"/>
            <a:r>
              <a:rPr lang="en-US" dirty="0"/>
              <a:t>Identifying info</a:t>
            </a:r>
          </a:p>
          <a:p>
            <a:pPr lvl="1"/>
            <a:r>
              <a:rPr lang="en-US" dirty="0"/>
              <a:t>Tradelines: account type, balance, limit, etc.</a:t>
            </a:r>
          </a:p>
          <a:p>
            <a:pPr lvl="1"/>
            <a:r>
              <a:rPr lang="en-US" dirty="0"/>
              <a:t>Payment history: on-time, 30/60/90+ days past due markers</a:t>
            </a:r>
          </a:p>
          <a:p>
            <a:pPr lvl="1"/>
            <a:r>
              <a:rPr lang="en-US" dirty="0"/>
              <a:t>Inquiries: hard pulls (applications) and soft pulls (checks)</a:t>
            </a:r>
          </a:p>
          <a:p>
            <a:pPr lvl="1"/>
            <a:r>
              <a:rPr lang="en-US" dirty="0"/>
              <a:t>Public records and collections where applicable.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8DBB9-F3AF-B6FC-20B4-77377741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 Bureaus</a:t>
            </a:r>
          </a:p>
        </p:txBody>
      </p:sp>
    </p:spTree>
    <p:extLst>
      <p:ext uri="{BB962C8B-B14F-4D97-AF65-F5344CB8AC3E}">
        <p14:creationId xmlns:p14="http://schemas.microsoft.com/office/powerpoint/2010/main" val="355414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F6FE-A055-73DE-7F80-DD6448A9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681968-05C5-E957-F7EE-0BF931275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449522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Five-factor weightings</a:t>
            </a:r>
          </a:p>
          <a:p>
            <a:pPr lvl="1"/>
            <a:r>
              <a:rPr lang="en-US" dirty="0"/>
              <a:t>Payment history - 35%</a:t>
            </a:r>
          </a:p>
          <a:p>
            <a:pPr lvl="2"/>
            <a:r>
              <a:rPr lang="en-US" dirty="0"/>
              <a:t>On-time payments most important for score</a:t>
            </a:r>
          </a:p>
          <a:p>
            <a:pPr lvl="1"/>
            <a:r>
              <a:rPr lang="en-US" dirty="0"/>
              <a:t>Amounts owed (utilization) - 30%</a:t>
            </a:r>
          </a:p>
          <a:p>
            <a:pPr lvl="2"/>
            <a:r>
              <a:rPr lang="en-US" dirty="0"/>
              <a:t>Balances vs limits drive next largest effect</a:t>
            </a:r>
          </a:p>
          <a:p>
            <a:pPr lvl="1"/>
            <a:r>
              <a:rPr lang="en-US" dirty="0"/>
              <a:t>Length of credit history - 15%</a:t>
            </a:r>
          </a:p>
          <a:p>
            <a:pPr lvl="2"/>
            <a:r>
              <a:rPr lang="en-US" dirty="0"/>
              <a:t>Longer history increases score stability</a:t>
            </a:r>
          </a:p>
          <a:p>
            <a:pPr lvl="1"/>
            <a:r>
              <a:rPr lang="en-US" dirty="0"/>
              <a:t>New credit (inquiries/opens) - 10%</a:t>
            </a:r>
          </a:p>
          <a:p>
            <a:pPr lvl="2"/>
            <a:r>
              <a:rPr lang="en-US" dirty="0"/>
              <a:t>Recent accounts and hard pulls lower short-term score.</a:t>
            </a:r>
          </a:p>
          <a:p>
            <a:pPr lvl="1"/>
            <a:r>
              <a:rPr lang="en-US" dirty="0"/>
              <a:t>Credit mix - 10%</a:t>
            </a:r>
          </a:p>
          <a:p>
            <a:pPr lvl="2"/>
            <a:r>
              <a:rPr lang="en-US" dirty="0"/>
              <a:t>Variety of installment and revolving accounts modestly helps score.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EA01C-3EE0-970A-E2D6-E008A649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FICO Score (300-850)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D6F22-5A77-77E5-9F43-781AFFA2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204" y="2057400"/>
            <a:ext cx="4138509" cy="33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2AB65-324C-ED33-831E-D8A67B32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961796-26F7-4FA7-F863-4673770F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4114229" cy="4525963"/>
          </a:xfrm>
        </p:spPr>
        <p:txBody>
          <a:bodyPr>
            <a:normAutofit/>
          </a:bodyPr>
          <a:lstStyle/>
          <a:p>
            <a:r>
              <a:rPr lang="en-US" dirty="0"/>
              <a:t>Probability of default (PD) from borrower features</a:t>
            </a:r>
          </a:p>
          <a:p>
            <a:r>
              <a:rPr lang="en-US" dirty="0"/>
              <a:t>Use PD for pricing, approval, provisioning, and monitoring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288C4-C51D-0C47-5527-63C0A5C7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 Regression for Credit Scoring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963F0-8419-1F2A-2C23-6076F1F6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05000"/>
            <a:ext cx="3276600" cy="2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2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510E-4377-A0CA-D190-838234E2B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F5935-77FA-C066-DA48-E69E92D6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502465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1800" dirty="0"/>
              <a:t>Identifying/demographic fields - age, years on file, employment length, income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Bureau/tradeline metrics - number open accounts, balances, credit limits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Payment history indicators - months since late payment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Utilization measures - revolving utilization overall and card max 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New-credit signals - hard inquiries in 30/90 days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Public-record flags - bankruptcy, tax lien, judgment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Loan-specific terms - loan amount, interest rate, LTV for secured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Behavioral / transactional data - recent deposits, NSF events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Macroeconomic context - local unemployment, house price index</a:t>
            </a:r>
          </a:p>
          <a:p>
            <a:pPr>
              <a:lnSpc>
                <a:spcPct val="170000"/>
              </a:lnSpc>
            </a:pPr>
            <a:r>
              <a:rPr lang="en-US" sz="1800" dirty="0"/>
              <a:t>Engineered features - debt-to-income ratio, balance trend slope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06918-6A6E-1770-2BB6-B64613C5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 Regression Inputs</a:t>
            </a:r>
          </a:p>
        </p:txBody>
      </p:sp>
    </p:spTree>
    <p:extLst>
      <p:ext uri="{BB962C8B-B14F-4D97-AF65-F5344CB8AC3E}">
        <p14:creationId xmlns:p14="http://schemas.microsoft.com/office/powerpoint/2010/main" val="202916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8D3A-1B7A-7C29-CC9B-8C7734BA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921CD8-102E-C624-8AE6-371E3050C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 scorecard 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Predictive table turns borrower features into single risk score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Higher score lower probability of default (PD) </a:t>
            </a:r>
          </a:p>
          <a:p>
            <a:pPr>
              <a:lnSpc>
                <a:spcPct val="150000"/>
              </a:lnSpc>
            </a:pPr>
            <a:r>
              <a:rPr lang="en-US" dirty="0"/>
              <a:t>Why lenders use them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Fast, interpretable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Easy to explain to auditors and to follow SR 11-7 governance.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554F06-EBE2-01BA-4C3A-1FB28453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 Scorecards</a:t>
            </a:r>
          </a:p>
        </p:txBody>
      </p:sp>
    </p:spTree>
    <p:extLst>
      <p:ext uri="{BB962C8B-B14F-4D97-AF65-F5344CB8AC3E}">
        <p14:creationId xmlns:p14="http://schemas.microsoft.com/office/powerpoint/2010/main" val="191689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49B1C-50E7-0BE3-4DA2-608C43CD2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419339-2620-110E-3A5B-49EB0295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 Scorecards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305F-D61A-242F-CC65-30F7D486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315200" cy="32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3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F32A9-BFBF-B3B2-BBBC-A89EC333E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273DF-16BC-412A-A612-1C4EEED0838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Application Scorecard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New applicants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Approve, price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Demographics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One-time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11A54-ED95-9BE0-3F1D-F72981C8F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Behavioral Scorecard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Existing customers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Changes, retention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Payment history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Periodic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913C5-3148-2E23-90CE-07F75802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vs Behavioral Scorecards</a:t>
            </a:r>
          </a:p>
        </p:txBody>
      </p:sp>
    </p:spTree>
    <p:extLst>
      <p:ext uri="{BB962C8B-B14F-4D97-AF65-F5344CB8AC3E}">
        <p14:creationId xmlns:p14="http://schemas.microsoft.com/office/powerpoint/2010/main" val="21524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23B4A-1C20-590F-8A2E-6C2D5DCDBD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Fundamentals of Credit Risk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Traditional Credit Scoring Methods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Data for Credit Risk Modeling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Machine Learning Approaches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Explainability and Interpretability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Regulatory and Ethical Considerations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Case Studies and Applications</a:t>
            </a:r>
          </a:p>
          <a:p>
            <a:pPr marL="742950" indent="-7429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Hands-On Friday: XXX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7EE01-8F96-F343-E44F-91D7E28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911203781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F0F2-F86B-C741-F899-6A10CAD35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79507-CE15-7961-022F-E10E5E38E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3. Data for Credit Risk Modeling</a:t>
            </a:r>
          </a:p>
        </p:txBody>
      </p:sp>
    </p:spTree>
    <p:extLst>
      <p:ext uri="{BB962C8B-B14F-4D97-AF65-F5344CB8AC3E}">
        <p14:creationId xmlns:p14="http://schemas.microsoft.com/office/powerpoint/2010/main" val="521569998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63C7C-C78D-00DB-A980-CB959FFB9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442C5-F2C6-EA21-94EA-A2F7E49BA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Traditional Data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Credit bureaus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Lenders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Bank statements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Public records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Employment/income docs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4803D-7A39-80D5-A2E8-11E794A52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Alternative Data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Payment app data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Rent, utilities, phone bills showing payment timeliness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Transactional/behavioral data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Cash flow patterns, recurring deposits, spending trends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Digital footprint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Device signals, IP stability, social graph proxies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Marketplace/platform data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Seller ratings, gig-economy earnings, booking histories.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B49B9-7846-2C4D-F7CD-10A84483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Traditional/Alternative Raw Data</a:t>
            </a:r>
          </a:p>
        </p:txBody>
      </p:sp>
    </p:spTree>
    <p:extLst>
      <p:ext uri="{BB962C8B-B14F-4D97-AF65-F5344CB8AC3E}">
        <p14:creationId xmlns:p14="http://schemas.microsoft.com/office/powerpoint/2010/main" val="203665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D45E1-0499-87C5-1FB4-C1750CC5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EA376-98C2-687A-67D6-F3B4B67A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Creating new inputs from raw data</a:t>
            </a:r>
          </a:p>
          <a:p>
            <a:pPr>
              <a:lnSpc>
                <a:spcPct val="170000"/>
              </a:lnSpc>
            </a:pPr>
            <a:r>
              <a:rPr lang="en-US" dirty="0"/>
              <a:t>Core feature categories: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Payment history features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Utilization features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Capacity features - debt-to-income ratio (DTI) and income volatility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Collateral features - LTV (loan-to-value) and appraisal age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Behavioral features - autopay on/off, direct deposit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Application features - requested amount, purpose code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Bureau features - #open accounts, #active accounts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Macro/context features - local unemployment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Flags/public records - bankruptcy, tax lien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Engineered interactions - income × employment length.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91732-3EB9-2913-84DB-E411370C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Engineering for Credit Applications </a:t>
            </a:r>
          </a:p>
        </p:txBody>
      </p:sp>
    </p:spTree>
    <p:extLst>
      <p:ext uri="{BB962C8B-B14F-4D97-AF65-F5344CB8AC3E}">
        <p14:creationId xmlns:p14="http://schemas.microsoft.com/office/powerpoint/2010/main" val="219430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36FDA-544F-5A52-4A70-93D303DAC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F2F937-3275-7955-ECDF-182681686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Protected classes: Race, national origin, etc. Public assistance, military status, etc.</a:t>
            </a:r>
          </a:p>
          <a:p>
            <a:pPr>
              <a:lnSpc>
                <a:spcPct val="150000"/>
              </a:lnSpc>
            </a:pPr>
            <a:r>
              <a:rPr lang="en-US" dirty="0"/>
              <a:t>Permitted: income, assets, employment, credit history, LTV, DTI</a:t>
            </a:r>
          </a:p>
          <a:p>
            <a:pPr>
              <a:lnSpc>
                <a:spcPct val="150000"/>
              </a:lnSpc>
            </a:pPr>
            <a:r>
              <a:rPr lang="en-US" dirty="0"/>
              <a:t>Prohibited: direct use of protected attributes in decisions.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E14D62-3188-3D15-7C40-BE46DA80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 Lending Data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3104099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1915D-49EB-E936-7B78-1B085D530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C965CD-3C2D-1D1B-958B-4ED934CB2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Minimize-risk of re-identification while keeping analytic value for PD/LGD/EAD models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 regulatory compliance (consent, data minimization, audit trail)</a:t>
            </a:r>
          </a:p>
          <a:p>
            <a:pPr>
              <a:lnSpc>
                <a:spcPct val="150000"/>
              </a:lnSpc>
            </a:pPr>
            <a:r>
              <a:rPr lang="en-US" dirty="0"/>
              <a:t>Preserve ability to test fairness and calibration.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960DF-0AF1-2CC2-F43C-FDAE4CCB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Privacy‑Preserving Data Techniques </a:t>
            </a:r>
          </a:p>
        </p:txBody>
      </p:sp>
    </p:spTree>
    <p:extLst>
      <p:ext uri="{BB962C8B-B14F-4D97-AF65-F5344CB8AC3E}">
        <p14:creationId xmlns:p14="http://schemas.microsoft.com/office/powerpoint/2010/main" val="322615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D52C1-7BC6-CAE7-7AEB-311F5FCA2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E4A08-53D7-D220-40A1-43C65B79C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4. Machine Learning Approaches</a:t>
            </a:r>
          </a:p>
        </p:txBody>
      </p:sp>
    </p:spTree>
    <p:extLst>
      <p:ext uri="{BB962C8B-B14F-4D97-AF65-F5344CB8AC3E}">
        <p14:creationId xmlns:p14="http://schemas.microsoft.com/office/powerpoint/2010/main" val="3482396592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75105-6D55-92F9-C99A-E20E974E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DC41B9-7B2B-A90F-3EC0-9AEB60470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Decision tree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Flowchart model that splits borrowers by rules to predict risk	</a:t>
            </a:r>
          </a:p>
          <a:p>
            <a:pPr>
              <a:lnSpc>
                <a:spcPct val="150000"/>
              </a:lnSpc>
            </a:pPr>
            <a:r>
              <a:rPr lang="en-US" dirty="0"/>
              <a:t>Random forest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Many decision trees combined; final prediction is average (probability) or majority vote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306A9-273A-275A-4503-D331979D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 Trees and Random Forests </a:t>
            </a:r>
          </a:p>
        </p:txBody>
      </p:sp>
    </p:spTree>
    <p:extLst>
      <p:ext uri="{BB962C8B-B14F-4D97-AF65-F5344CB8AC3E}">
        <p14:creationId xmlns:p14="http://schemas.microsoft.com/office/powerpoint/2010/main" val="192054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66DA-FB31-68A0-2A03-8F7D5DAF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31643-D1CE-09F2-1C62-CAD2DF928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Build tree with features separating defaulters vs non-defaulters</a:t>
            </a:r>
          </a:p>
          <a:p>
            <a:pPr>
              <a:lnSpc>
                <a:spcPct val="150000"/>
              </a:lnSpc>
            </a:pPr>
            <a:r>
              <a:rPr lang="en-US" dirty="0"/>
              <a:t>Two branches until one outcome</a:t>
            </a:r>
          </a:p>
          <a:p>
            <a:pPr>
              <a:lnSpc>
                <a:spcPct val="150000"/>
              </a:lnSpc>
            </a:pPr>
            <a:r>
              <a:rPr lang="en-US" dirty="0"/>
              <a:t> Leaf gives predicted PD (e.g., 25% default if 10 of 40 in leaf defaulted).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48061-D34D-27F3-8FBA-012CFB26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937849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D118C-AE1C-1AA4-D030-9E6EDFD1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2699D5-73F3-D3BA-4E58-6582D391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 Tree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F1602-EAF5-2B50-FAC8-DC0F67215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2465"/>
            <a:ext cx="7315200" cy="43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8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6A8A-A890-D40E-400C-4897FE1F1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973177-E534-F464-9934-930BA5B76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Train many trees on random subsets of data </a:t>
            </a:r>
          </a:p>
          <a:p>
            <a:pPr>
              <a:lnSpc>
                <a:spcPct val="170000"/>
              </a:lnSpc>
            </a:pPr>
            <a:r>
              <a:rPr lang="en-US" dirty="0"/>
              <a:t>Each tree votes; for PD prediction take average of tree probabilities</a:t>
            </a:r>
          </a:p>
          <a:p>
            <a:pPr>
              <a:lnSpc>
                <a:spcPct val="170000"/>
              </a:lnSpc>
            </a:pPr>
            <a:r>
              <a:rPr lang="en-US" dirty="0"/>
              <a:t>Reduces overfitting and instability of single trees</a:t>
            </a:r>
          </a:p>
          <a:p>
            <a:pPr>
              <a:lnSpc>
                <a:spcPct val="170000"/>
              </a:lnSpc>
            </a:pPr>
            <a:r>
              <a:rPr lang="en-US" dirty="0"/>
              <a:t>Produces feature importance (which features helped most).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4D2D2-2499-B9C5-4B5C-4A2D8AE6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Forests </a:t>
            </a:r>
          </a:p>
        </p:txBody>
      </p:sp>
    </p:spTree>
    <p:extLst>
      <p:ext uri="{BB962C8B-B14F-4D97-AF65-F5344CB8AC3E}">
        <p14:creationId xmlns:p14="http://schemas.microsoft.com/office/powerpoint/2010/main" val="37542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66CA-02B5-309F-FCA7-017AABAE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C7AE9-28F3-5A58-BD67-B88C68D10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1. Fundamentals of Credit Risk</a:t>
            </a:r>
          </a:p>
        </p:txBody>
      </p:sp>
    </p:spTree>
    <p:extLst>
      <p:ext uri="{BB962C8B-B14F-4D97-AF65-F5344CB8AC3E}">
        <p14:creationId xmlns:p14="http://schemas.microsoft.com/office/powerpoint/2010/main" val="700506910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6666-5D28-A458-C650-A30DEE06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2F242-2945-7F9A-B686-ABFE0E19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Forests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CF47E-4010-330C-417B-5F221C9B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2465"/>
            <a:ext cx="7315200" cy="44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9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1BAE9-044F-308D-D16E-8E14D9D5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BA737-48D6-C7E7-1568-A540B3D7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Classifies borrowers by finding a boundary that best separates defaulters from non-defaulters</a:t>
            </a:r>
          </a:p>
          <a:p>
            <a:r>
              <a:rPr lang="en-US" dirty="0"/>
              <a:t>Uses only a few data points (support vectors) that sit closest to that boundary</a:t>
            </a:r>
          </a:p>
          <a:p>
            <a:r>
              <a:rPr lang="en-US" dirty="0"/>
              <a:t>Can produce non-linear boundaries using a kernel (map features into higher dimension)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E2DF2-7B0E-C855-5A3B-87B678FB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Vector Machines for Scoring </a:t>
            </a:r>
          </a:p>
        </p:txBody>
      </p:sp>
    </p:spTree>
    <p:extLst>
      <p:ext uri="{BB962C8B-B14F-4D97-AF65-F5344CB8AC3E}">
        <p14:creationId xmlns:p14="http://schemas.microsoft.com/office/powerpoint/2010/main" val="2993639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EF25D-871A-1A80-5C27-73E9A00A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7CEB4-1B15-6EE0-2E94-C2A4C71C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Vector Machine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D2335-FC7E-7C26-827E-3EDC237B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638800" cy="44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D146-C244-6577-5945-7DC4EBC7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D8D429-E80F-E4C1-509A-43A5732FA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produce non-linear boundaries using a kernel </a:t>
            </a:r>
          </a:p>
          <a:p>
            <a:pPr>
              <a:lnSpc>
                <a:spcPct val="150000"/>
              </a:lnSpc>
            </a:pPr>
            <a:r>
              <a:rPr lang="en-US" dirty="0"/>
              <a:t>Transform data so a curved boundary separates classes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8C019E-20C8-BBFF-F6EB-71F07AFB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 SVM: Kernel Trick</a:t>
            </a:r>
          </a:p>
        </p:txBody>
      </p:sp>
    </p:spTree>
    <p:extLst>
      <p:ext uri="{BB962C8B-B14F-4D97-AF65-F5344CB8AC3E}">
        <p14:creationId xmlns:p14="http://schemas.microsoft.com/office/powerpoint/2010/main" val="2916887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357C-6816-92DC-2E33-1DB59AA7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3062F-3A24-B1B0-1C25-B10BF4FB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Kernel SVM: Kernel Trick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A6B5B-942B-BF9D-C5C4-1AC61638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11" y="1676400"/>
            <a:ext cx="4700977" cy="4556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AA280-47B4-A0B2-CBE3-7D38FAD14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04" y="1651540"/>
            <a:ext cx="5929789" cy="46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03BB8-C062-43F2-967C-7100C162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BBFC33-6D59-C2ED-4E2E-CF2E757AE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Learn complex nonlinear relationships and feature interactions automatically</a:t>
            </a:r>
          </a:p>
          <a:p>
            <a:pPr>
              <a:lnSpc>
                <a:spcPct val="150000"/>
              </a:lnSpc>
            </a:pPr>
            <a:r>
              <a:rPr lang="en-US" dirty="0"/>
              <a:t>Produce probability-like outputs that can map to PD for pricing and provisioning</a:t>
            </a:r>
          </a:p>
          <a:p>
            <a:pPr>
              <a:lnSpc>
                <a:spcPct val="150000"/>
              </a:lnSpc>
            </a:pPr>
            <a:r>
              <a:rPr lang="en-US" dirty="0"/>
              <a:t>Work well with large, rich datasets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854D3B-FEF5-D017-CE3E-893DF3E0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 for Credit Assessment </a:t>
            </a:r>
          </a:p>
        </p:txBody>
      </p:sp>
    </p:spTree>
    <p:extLst>
      <p:ext uri="{BB962C8B-B14F-4D97-AF65-F5344CB8AC3E}">
        <p14:creationId xmlns:p14="http://schemas.microsoft.com/office/powerpoint/2010/main" val="418933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59AA1-EB8F-8999-33A0-AC413D9E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59B76-1683-D8B9-2CA9-2530B793E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Inputs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Payment history, utilization, delinquencies, DTI, loan terms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Transactional/behavioral sequences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Engineered features (bins, trends, ratios)</a:t>
            </a:r>
          </a:p>
          <a:p>
            <a:pPr>
              <a:lnSpc>
                <a:spcPct val="150000"/>
              </a:lnSpc>
            </a:pPr>
            <a:r>
              <a:rPr lang="en-US" dirty="0"/>
              <a:t>Output &amp; interpretation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Sigmoid node → value between 0 and 1 → interpreted as PD after calibration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E4BB33-DD1E-7938-23D1-4A3FF86B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Networks: I/O</a:t>
            </a:r>
          </a:p>
        </p:txBody>
      </p:sp>
    </p:spTree>
    <p:extLst>
      <p:ext uri="{BB962C8B-B14F-4D97-AF65-F5344CB8AC3E}">
        <p14:creationId xmlns:p14="http://schemas.microsoft.com/office/powerpoint/2010/main" val="379257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C5908-0C7C-AA14-2EA6-88962DE5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4EF4D-8102-21D1-A34A-6605347A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8C918-853F-EB2F-AC38-F59326D6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3152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1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B2D2-7FF6-2F8B-E65E-F94069774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1EBC46-96FC-45BC-8054-4A137FE2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Ensembles: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Combine multiple 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Reduce single-model errors and improve stability.</a:t>
            </a:r>
          </a:p>
          <a:p>
            <a:pPr>
              <a:lnSpc>
                <a:spcPct val="150000"/>
              </a:lnSpc>
            </a:pPr>
            <a:r>
              <a:rPr lang="en-US" dirty="0"/>
              <a:t>Stacking: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Train several different base models on same data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Generate predictions from base 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Train a simple meta-model on those predictions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Meta-model learns best way to combine base-model outputs into final PD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1BE66-F856-3488-04CF-DD7D3BFF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Ensembles and Stacking for Credit </a:t>
            </a:r>
          </a:p>
        </p:txBody>
      </p:sp>
    </p:spTree>
    <p:extLst>
      <p:ext uri="{BB962C8B-B14F-4D97-AF65-F5344CB8AC3E}">
        <p14:creationId xmlns:p14="http://schemas.microsoft.com/office/powerpoint/2010/main" val="388703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80DE-435E-DDC2-7ABD-381BAF86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FFEBD-B68F-A901-30F5-17FF43C9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Ensembles and Stacking for Credit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08C96-76D4-7454-3C5F-00D284143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7315200" cy="33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1FB3B5-4A84-7530-B148-664C69301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Revolving credit includes credit cards, unsecured debt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FICO score (Fair Isaac) indicates default risk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Delinquency rate signals credit stress; US 90+ days 2.5%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Installment loans include auto, student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Amortization schedules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Debt-to-income ratio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823000-C6B6-EFCE-5DC3-0A02B067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Credit  </a:t>
            </a:r>
          </a:p>
        </p:txBody>
      </p:sp>
    </p:spTree>
    <p:extLst>
      <p:ext uri="{BB962C8B-B14F-4D97-AF65-F5344CB8AC3E}">
        <p14:creationId xmlns:p14="http://schemas.microsoft.com/office/powerpoint/2010/main" val="136110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A6EE0-21A7-0516-3975-161AE393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5022A5-AC62-64EA-C441-4160BF27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5. Explainability and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1176795114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9FC79-1D26-3E4A-A894-80E61E2D4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AB951-E50B-5F68-33AA-A387436EB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Internal decision process is hard/impossible to understand </a:t>
            </a:r>
          </a:p>
          <a:p>
            <a:pPr>
              <a:lnSpc>
                <a:spcPct val="150000"/>
              </a:lnSpc>
            </a:pPr>
            <a:r>
              <a:rPr lang="en-US" dirty="0"/>
              <a:t>You see inputs and outputs but not why the model made that specific decision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09ABC4-13A0-9B6C-97A4-EDEFCB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 as Black Box</a:t>
            </a:r>
          </a:p>
        </p:txBody>
      </p:sp>
    </p:spTree>
    <p:extLst>
      <p:ext uri="{BB962C8B-B14F-4D97-AF65-F5344CB8AC3E}">
        <p14:creationId xmlns:p14="http://schemas.microsoft.com/office/powerpoint/2010/main" val="3065128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FFEA-C0EE-8CBD-5B04-110B0513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DE5E60-C1CF-02F0-8616-64D615976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Opaque logic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Rules or weights not human-readable</a:t>
            </a:r>
          </a:p>
          <a:p>
            <a:pPr>
              <a:lnSpc>
                <a:spcPct val="150000"/>
              </a:lnSpc>
            </a:pPr>
            <a:r>
              <a:rPr lang="en-US" dirty="0"/>
              <a:t>Complex structure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Deep neural nets or large ensembles</a:t>
            </a:r>
          </a:p>
          <a:p>
            <a:pPr>
              <a:lnSpc>
                <a:spcPct val="150000"/>
              </a:lnSpc>
            </a:pPr>
            <a:r>
              <a:rPr lang="en-US" dirty="0"/>
              <a:t>Hard to trace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Individual prediction paths difficult to explain</a:t>
            </a:r>
          </a:p>
          <a:p>
            <a:pPr>
              <a:lnSpc>
                <a:spcPct val="150000"/>
              </a:lnSpc>
            </a:pPr>
            <a:r>
              <a:rPr lang="en-US" dirty="0"/>
              <a:t>Possible instability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Small input changes can give big output changes.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533A16-D3B5-0DF1-EDB4-997DF6F5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Box Issues</a:t>
            </a:r>
          </a:p>
        </p:txBody>
      </p:sp>
    </p:spTree>
    <p:extLst>
      <p:ext uri="{BB962C8B-B14F-4D97-AF65-F5344CB8AC3E}">
        <p14:creationId xmlns:p14="http://schemas.microsoft.com/office/powerpoint/2010/main" val="298704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26B9E-C72F-878C-78F3-AC3ABB6F3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269ED-07CF-B35E-4849-65F485BF1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Regulatory compliance </a:t>
            </a:r>
          </a:p>
          <a:p>
            <a:r>
              <a:rPr lang="en-US" dirty="0"/>
              <a:t>Actionable decisioning </a:t>
            </a:r>
          </a:p>
          <a:p>
            <a:r>
              <a:rPr lang="en-US" dirty="0"/>
              <a:t>Dispute resolution </a:t>
            </a:r>
          </a:p>
          <a:p>
            <a:r>
              <a:rPr lang="en-US" dirty="0"/>
              <a:t>Fairness testing </a:t>
            </a:r>
          </a:p>
          <a:p>
            <a:r>
              <a:rPr lang="en-US" dirty="0"/>
              <a:t>Debugging and improvement </a:t>
            </a:r>
          </a:p>
          <a:p>
            <a:r>
              <a:rPr lang="en-US" dirty="0"/>
              <a:t>Calibration &amp; reliability </a:t>
            </a:r>
          </a:p>
          <a:p>
            <a:r>
              <a:rPr lang="en-US" dirty="0"/>
              <a:t>Trust and adoption</a:t>
            </a:r>
          </a:p>
          <a:p>
            <a:r>
              <a:rPr lang="en-US" dirty="0"/>
              <a:t>Operational resilience </a:t>
            </a:r>
          </a:p>
          <a:p>
            <a:r>
              <a:rPr lang="en-US" dirty="0"/>
              <a:t>Legal defensibility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DFE58-0790-693A-9D32-6C94FAC9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Interpretability Matters in Credit </a:t>
            </a:r>
          </a:p>
        </p:txBody>
      </p:sp>
    </p:spTree>
    <p:extLst>
      <p:ext uri="{BB962C8B-B14F-4D97-AF65-F5344CB8AC3E}">
        <p14:creationId xmlns:p14="http://schemas.microsoft.com/office/powerpoint/2010/main" val="959082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2985-911A-3377-8E19-D56D22CE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E3362-F46E-1C22-F219-0DC973C96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interpretable models first </a:t>
            </a:r>
          </a:p>
          <a:p>
            <a:r>
              <a:rPr lang="en-US" dirty="0"/>
              <a:t>Add explainability tools </a:t>
            </a:r>
          </a:p>
          <a:p>
            <a:pPr lvl="1"/>
            <a:r>
              <a:rPr lang="en-US" dirty="0"/>
              <a:t>SHAP</a:t>
            </a:r>
          </a:p>
          <a:p>
            <a:r>
              <a:rPr lang="en-US" dirty="0"/>
              <a:t>Create surrogate rules </a:t>
            </a:r>
          </a:p>
          <a:p>
            <a:pPr lvl="1"/>
            <a:r>
              <a:rPr lang="en-US" dirty="0"/>
              <a:t>Extract a simple decision tree/rule list that approximates model</a:t>
            </a:r>
          </a:p>
          <a:p>
            <a:r>
              <a:rPr lang="en-US" dirty="0"/>
              <a:t>Calibrate outputs</a:t>
            </a:r>
          </a:p>
          <a:p>
            <a:pPr lvl="1"/>
            <a:r>
              <a:rPr lang="en-US" dirty="0"/>
              <a:t>Map raw scores to reliable PDs</a:t>
            </a:r>
          </a:p>
          <a:p>
            <a:r>
              <a:rPr lang="en-US" dirty="0"/>
              <a:t>Keep model documentation</a:t>
            </a:r>
          </a:p>
          <a:p>
            <a:r>
              <a:rPr lang="en-US" dirty="0"/>
              <a:t>Independent</a:t>
            </a:r>
          </a:p>
          <a:p>
            <a:r>
              <a:rPr lang="en-US" dirty="0"/>
              <a:t>Human-in-the-loop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99D1E-D9C6-D858-3B90-559949AA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Mitigate black-box risks </a:t>
            </a:r>
          </a:p>
        </p:txBody>
      </p:sp>
    </p:spTree>
    <p:extLst>
      <p:ext uri="{BB962C8B-B14F-4D97-AF65-F5344CB8AC3E}">
        <p14:creationId xmlns:p14="http://schemas.microsoft.com/office/powerpoint/2010/main" val="3757137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8548-007E-984E-0CC0-B79DCD256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0CF73-B911-5B0C-A6EC-D3CE0B578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SHAP (</a:t>
            </a:r>
            <a:r>
              <a:rPr lang="en-US" dirty="0" err="1"/>
              <a:t>SHapley</a:t>
            </a:r>
            <a:r>
              <a:rPr lang="en-US" dirty="0"/>
              <a:t> Additive </a:t>
            </a:r>
            <a:r>
              <a:rPr lang="en-US" dirty="0" err="1"/>
              <a:t>exPlanations</a:t>
            </a:r>
            <a:r>
              <a:rPr lang="en-US" dirty="0"/>
              <a:t>) </a:t>
            </a:r>
          </a:p>
          <a:p>
            <a:pPr>
              <a:lnSpc>
                <a:spcPct val="200000"/>
              </a:lnSpc>
            </a:pPr>
            <a:r>
              <a:rPr lang="en-US" dirty="0"/>
              <a:t>Each features fair </a:t>
            </a:r>
          </a:p>
          <a:p>
            <a:pPr>
              <a:lnSpc>
                <a:spcPct val="200000"/>
              </a:lnSpc>
            </a:pPr>
            <a:r>
              <a:rPr lang="en-US" dirty="0"/>
              <a:t>SHAP value says how much it pushed the score up or down</a:t>
            </a:r>
          </a:p>
          <a:p>
            <a:pPr>
              <a:lnSpc>
                <a:spcPct val="200000"/>
              </a:lnSpc>
            </a:pPr>
            <a:r>
              <a:rPr lang="en-US" dirty="0"/>
              <a:t>SHAP values sum to model’s output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A51B2-0572-3E1F-7E93-DDF81843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SHAP Values for Credit Models </a:t>
            </a:r>
          </a:p>
        </p:txBody>
      </p:sp>
    </p:spTree>
    <p:extLst>
      <p:ext uri="{BB962C8B-B14F-4D97-AF65-F5344CB8AC3E}">
        <p14:creationId xmlns:p14="http://schemas.microsoft.com/office/powerpoint/2010/main" val="1279634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49617-1AF1-F7E2-19C2-8AC69FDC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95A79-D78A-553D-B58F-784CB3C28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LIME = Local Interpretable Model-agnostic Explanations</a:t>
            </a:r>
          </a:p>
          <a:p>
            <a:r>
              <a:rPr lang="en-US" dirty="0"/>
              <a:t>Fit simple, local surrogate model (usually linear)</a:t>
            </a:r>
          </a:p>
          <a:p>
            <a:r>
              <a:rPr lang="en-US" dirty="0"/>
              <a:t>Model-agnostic: works with any black-box</a:t>
            </a:r>
          </a:p>
          <a:p>
            <a:r>
              <a:rPr lang="en-US" dirty="0"/>
              <a:t>LIME coefficients = local feature contributions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293ABC-2864-2364-2512-839B98F9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LIME for Local Explanations in Credit </a:t>
            </a:r>
          </a:p>
        </p:txBody>
      </p:sp>
    </p:spTree>
    <p:extLst>
      <p:ext uri="{BB962C8B-B14F-4D97-AF65-F5344CB8AC3E}">
        <p14:creationId xmlns:p14="http://schemas.microsoft.com/office/powerpoint/2010/main" val="854346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2B28A-1BE8-927E-73C8-1D68E2FC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44209C-AABA-17C1-761F-193FA58EE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complex models (NN) → higher predictive power</a:t>
            </a:r>
          </a:p>
          <a:p>
            <a:r>
              <a:rPr lang="en-US" dirty="0"/>
              <a:t>Simpler models (logistic, scorecard) → higher interpretability</a:t>
            </a:r>
          </a:p>
          <a:p>
            <a:r>
              <a:rPr lang="en-US" dirty="0"/>
              <a:t>Impact considerations</a:t>
            </a:r>
          </a:p>
          <a:p>
            <a:pPr lvl="1"/>
            <a:r>
              <a:rPr lang="en-US" dirty="0"/>
              <a:t>Regulatory or legal risk</a:t>
            </a:r>
          </a:p>
          <a:p>
            <a:pPr lvl="1"/>
            <a:r>
              <a:rPr lang="en-US" dirty="0"/>
              <a:t>High-dollar or systemic decisions</a:t>
            </a:r>
          </a:p>
          <a:p>
            <a:pPr lvl="1"/>
            <a:r>
              <a:rPr lang="en-US" dirty="0"/>
              <a:t>Frequent consumer disputes or audit scrutiny</a:t>
            </a:r>
          </a:p>
          <a:p>
            <a:pPr lvl="1"/>
            <a:r>
              <a:rPr lang="en-US" dirty="0"/>
              <a:t>Need for fast human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2A552-0750-A729-4242-AC9C1AA7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versus Interpretability Trade‑Offs </a:t>
            </a:r>
          </a:p>
        </p:txBody>
      </p:sp>
    </p:spTree>
    <p:extLst>
      <p:ext uri="{BB962C8B-B14F-4D97-AF65-F5344CB8AC3E}">
        <p14:creationId xmlns:p14="http://schemas.microsoft.com/office/powerpoint/2010/main" val="998438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C81F-F2FF-7A95-C9C3-A5F6B53A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815EF-3DDA-B0AE-634C-7C1FEF8C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6. Regulatory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770277821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13B1-5343-81C7-3EB9-5E35627FA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1F4934-6A83-720E-68BE-25284F54F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Prohibits discrimination on protected bases </a:t>
            </a:r>
          </a:p>
          <a:p>
            <a:pPr>
              <a:lnSpc>
                <a:spcPct val="150000"/>
              </a:lnSpc>
            </a:pPr>
            <a:r>
              <a:rPr lang="en-US" dirty="0"/>
              <a:t>Requires clear adverse-action notices </a:t>
            </a:r>
          </a:p>
          <a:p>
            <a:pPr>
              <a:lnSpc>
                <a:spcPct val="150000"/>
              </a:lnSpc>
            </a:pPr>
            <a:r>
              <a:rPr lang="en-US" dirty="0"/>
              <a:t>Specific reasons for denial. </a:t>
            </a:r>
          </a:p>
          <a:p>
            <a:pPr>
              <a:lnSpc>
                <a:spcPct val="150000"/>
              </a:lnSpc>
            </a:pPr>
            <a:r>
              <a:rPr lang="en-US" dirty="0"/>
              <a:t>Regulation B implements these rules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7FBEB-DCC2-BFBF-B27F-FACFCBE2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Equal Credit Opportunity Act (ECOA) US</a:t>
            </a:r>
          </a:p>
        </p:txBody>
      </p:sp>
    </p:spTree>
    <p:extLst>
      <p:ext uri="{BB962C8B-B14F-4D97-AF65-F5344CB8AC3E}">
        <p14:creationId xmlns:p14="http://schemas.microsoft.com/office/powerpoint/2010/main" val="2830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E89AE-4A4F-4E87-CD5C-44904FF9C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127762-9F80-9742-25A4-EE5CB2F13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Corporate credit includes term loans and bonds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Leverage measured by Debt/EBITDA ratio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Ideal &lt;3xICR (interest coverage ratio) ability to pay interest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Covenants protect lenders 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Perform stress tests; model cashflow shortfalls to mitigate risk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7877A9-42B1-EDFA-0F9F-4EEB4DF2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Corporate Credit </a:t>
            </a:r>
          </a:p>
        </p:txBody>
      </p:sp>
    </p:spTree>
    <p:extLst>
      <p:ext uri="{BB962C8B-B14F-4D97-AF65-F5344CB8AC3E}">
        <p14:creationId xmlns:p14="http://schemas.microsoft.com/office/powerpoint/2010/main" val="1565461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5515-0448-F90E-C371-0D173765A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002EA4-7A0B-5A6D-1657-8341190CA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Prohibits discrimination in housing and housing-related credit on protected bases </a:t>
            </a:r>
          </a:p>
          <a:p>
            <a:pPr>
              <a:lnSpc>
                <a:spcPct val="150000"/>
              </a:lnSpc>
            </a:pPr>
            <a:r>
              <a:rPr lang="en-US" dirty="0"/>
              <a:t>Applies to lenders making residential mortgage decisions.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4F60-22BC-D382-E9BE-56BE30CD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Fair Housing Act (FHA) US</a:t>
            </a:r>
          </a:p>
        </p:txBody>
      </p:sp>
    </p:spTree>
    <p:extLst>
      <p:ext uri="{BB962C8B-B14F-4D97-AF65-F5344CB8AC3E}">
        <p14:creationId xmlns:p14="http://schemas.microsoft.com/office/powerpoint/2010/main" val="670993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14FE1-6731-A6AA-705B-7BF9A8A0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7BDC2-CDF9-DAFE-15D0-EC51EB8AE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Lawful basis for processing</a:t>
            </a:r>
          </a:p>
          <a:p>
            <a:pPr>
              <a:lnSpc>
                <a:spcPct val="150000"/>
              </a:lnSpc>
            </a:pPr>
            <a:r>
              <a:rPr lang="en-US" dirty="0"/>
              <a:t>Data subject rights: access, rectification, erasure (right to be forgotten), restriction, objection, portability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Data protection by design and by default: incorporate privacy into systems and minimize data</a:t>
            </a:r>
          </a:p>
          <a:p>
            <a:pPr>
              <a:lnSpc>
                <a:spcPct val="150000"/>
              </a:lnSpc>
            </a:pPr>
            <a:r>
              <a:rPr lang="en-US" dirty="0"/>
              <a:t>Breach notification: report personal-data breaches to supervisory authority (usually within 72 hours) when required.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B7D29F-879F-218B-C3D5-320C583D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Data Protection Regulation (GDPR) Europe</a:t>
            </a:r>
          </a:p>
        </p:txBody>
      </p:sp>
    </p:spTree>
    <p:extLst>
      <p:ext uri="{BB962C8B-B14F-4D97-AF65-F5344CB8AC3E}">
        <p14:creationId xmlns:p14="http://schemas.microsoft.com/office/powerpoint/2010/main" val="3772114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9AF34-E891-1B57-0982-2D6B8CFF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6CC50F-AAEB-49AB-CE61-15E0EAB67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Equity Tier 1 (CET1) minimum 4.5% of risk-weighted assets (RWAs). </a:t>
            </a:r>
          </a:p>
          <a:p>
            <a:r>
              <a:rPr lang="en-US" dirty="0"/>
              <a:t>Total capital minimum 8% of</a:t>
            </a:r>
          </a:p>
          <a:p>
            <a:r>
              <a:rPr lang="en-US" dirty="0"/>
              <a:t>Capital conservation buffer (CCB) 2.5% (CET1) sits above the 4.5% minimum</a:t>
            </a:r>
          </a:p>
          <a:p>
            <a:r>
              <a:rPr lang="en-US" dirty="0"/>
              <a:t>Countercyclical buffer up to 2.5%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0F666-8705-F90C-0E54-87FF313F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 III Capital/Liquidity Rules </a:t>
            </a:r>
          </a:p>
        </p:txBody>
      </p:sp>
    </p:spTree>
    <p:extLst>
      <p:ext uri="{BB962C8B-B14F-4D97-AF65-F5344CB8AC3E}">
        <p14:creationId xmlns:p14="http://schemas.microsoft.com/office/powerpoint/2010/main" val="11037920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C238-C855-DC2D-8A9C-6A2BF5CFD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6E954-7D20-FAC9-02EE-CAEB5751E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roles: owners, validators, governance committees </a:t>
            </a:r>
          </a:p>
          <a:p>
            <a:r>
              <a:rPr lang="en-US" dirty="0"/>
              <a:t>Require conceptual soundness and outcome analysis </a:t>
            </a:r>
          </a:p>
          <a:p>
            <a:r>
              <a:rPr lang="en-US" dirty="0"/>
              <a:t>Work example: issues closed within 90 day window Action: track remediation through centralized register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366258-603E-4EF4-1D5F-B04ADFFB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Risk Management under SR 11‑7 </a:t>
            </a:r>
          </a:p>
        </p:txBody>
      </p:sp>
    </p:spTree>
    <p:extLst>
      <p:ext uri="{BB962C8B-B14F-4D97-AF65-F5344CB8AC3E}">
        <p14:creationId xmlns:p14="http://schemas.microsoft.com/office/powerpoint/2010/main" val="3755428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2832-03CC-6030-4259-FAE27A30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F35E4-4454-92E7-23EB-CC598895D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Expectations for model risk management </a:t>
            </a:r>
          </a:p>
          <a:p>
            <a:r>
              <a:rPr lang="en-US" dirty="0"/>
              <a:t>Governance, independent validation, monitoring, and control</a:t>
            </a:r>
          </a:p>
          <a:p>
            <a:r>
              <a:rPr lang="en-US" dirty="0"/>
              <a:t>Ensure models reliable and auditable</a:t>
            </a:r>
          </a:p>
          <a:p>
            <a:r>
              <a:rPr lang="en-US" dirty="0"/>
              <a:t>Any quantitative method, tool, or process used to make decisions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071933-0999-5698-978A-04E01FDD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 11-7, U.S. Supervisory Guidance (2011)</a:t>
            </a:r>
          </a:p>
        </p:txBody>
      </p:sp>
    </p:spTree>
    <p:extLst>
      <p:ext uri="{BB962C8B-B14F-4D97-AF65-F5344CB8AC3E}">
        <p14:creationId xmlns:p14="http://schemas.microsoft.com/office/powerpoint/2010/main" val="3160017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D83F4-753A-0B52-2D4C-824E5D669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E5EC50-37A1-DA73-983A-C1739013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7. Case Studies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556442410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9435-A2E8-DB2D-979A-5C201790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8F540-BBC7-B33E-F49D-15484E83B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Credit cards: utilization drives PD sensitivity </a:t>
            </a:r>
          </a:p>
          <a:p>
            <a:pPr>
              <a:lnSpc>
                <a:spcPct val="150000"/>
              </a:lnSpc>
            </a:pPr>
            <a:r>
              <a:rPr lang="en-US" dirty="0"/>
              <a:t>Auto loans: LTV and term affect risk materially </a:t>
            </a:r>
          </a:p>
          <a:p>
            <a:pPr>
              <a:lnSpc>
                <a:spcPct val="150000"/>
              </a:lnSpc>
            </a:pPr>
            <a:r>
              <a:rPr lang="en-US" dirty="0"/>
              <a:t>Mortgages: DTI, LTV, FICO strong predictors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95851-74FF-91C8-429C-D42117E3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 Lending</a:t>
            </a:r>
          </a:p>
        </p:txBody>
      </p:sp>
    </p:spTree>
    <p:extLst>
      <p:ext uri="{BB962C8B-B14F-4D97-AF65-F5344CB8AC3E}">
        <p14:creationId xmlns:p14="http://schemas.microsoft.com/office/powerpoint/2010/main" val="2357487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C1F4A-FAA1-126E-70E4-BFB6B5CF7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74688D-638D-B4FA-ABF7-11C9EE51B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Use cashflow data from accounting integrations </a:t>
            </a:r>
          </a:p>
          <a:p>
            <a:pPr>
              <a:lnSpc>
                <a:spcPct val="150000"/>
              </a:lnSpc>
            </a:pPr>
            <a:r>
              <a:rPr lang="en-US" dirty="0"/>
              <a:t>Alt‑data lifts thin‑file approvals 5-10%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Fintechs</a:t>
            </a:r>
            <a:r>
              <a:rPr lang="en-US" dirty="0"/>
              <a:t> deploy rapid e‑KYC automated underwriting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1AAA2-A419-2996-80EE-0B977AF0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Small Business Lending and Fintech </a:t>
            </a:r>
          </a:p>
        </p:txBody>
      </p:sp>
    </p:spTree>
    <p:extLst>
      <p:ext uri="{BB962C8B-B14F-4D97-AF65-F5344CB8AC3E}">
        <p14:creationId xmlns:p14="http://schemas.microsoft.com/office/powerpoint/2010/main" val="2692265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E53D-63AA-3F7D-A6FE-63D7A0751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6545B-A8AC-B611-FCEC-0726C7046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Estimate PD using platform investor performance </a:t>
            </a:r>
          </a:p>
          <a:p>
            <a:pPr>
              <a:lnSpc>
                <a:spcPct val="150000"/>
              </a:lnSpc>
            </a:pPr>
            <a:r>
              <a:rPr lang="en-US" dirty="0"/>
              <a:t>Loan grades target Gini 30-50 across cohorts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364DC1-0299-84DE-2734-7982E5F3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Peer‑to‑Peer Lending Models </a:t>
            </a:r>
          </a:p>
        </p:txBody>
      </p:sp>
    </p:spTree>
    <p:extLst>
      <p:ext uri="{BB962C8B-B14F-4D97-AF65-F5344CB8AC3E}">
        <p14:creationId xmlns:p14="http://schemas.microsoft.com/office/powerpoint/2010/main" val="18440927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162AF-C2D2-23A5-578F-45FC9F0E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A3F309-953D-EF3A-752A-6D0ADCC89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BNPL approvals rely behavioral micro‑signals </a:t>
            </a:r>
          </a:p>
          <a:p>
            <a:pPr>
              <a:lnSpc>
                <a:spcPct val="150000"/>
              </a:lnSpc>
            </a:pPr>
            <a:r>
              <a:rPr lang="en-US" dirty="0"/>
              <a:t>Short tenor reduces LGD, raises repeat usage </a:t>
            </a:r>
          </a:p>
          <a:p>
            <a:pPr>
              <a:lnSpc>
                <a:spcPct val="150000"/>
              </a:lnSpc>
            </a:pPr>
            <a:r>
              <a:rPr lang="en-US" dirty="0"/>
              <a:t>Microfinance uses group lending mitigating default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3179C7-A598-CF24-06A1-A9E05F5A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BNPL (Buy Now, Pay Later) and Microfinance Credit Models </a:t>
            </a:r>
          </a:p>
        </p:txBody>
      </p:sp>
    </p:spTree>
    <p:extLst>
      <p:ext uri="{BB962C8B-B14F-4D97-AF65-F5344CB8AC3E}">
        <p14:creationId xmlns:p14="http://schemas.microsoft.com/office/powerpoint/2010/main" val="241175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84758-5B68-3A9D-0765-6C6205E4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DFC64-547D-C14A-7DA8-7B61FBEA0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Secured credit backed by collateral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Debenture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Recovery rate ~60%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Unsecured credit lacks collateral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Mortgage</a:t>
            </a:r>
          </a:p>
          <a:p>
            <a:pPr lvl="1">
              <a:lnSpc>
                <a:spcPct val="160000"/>
              </a:lnSpc>
            </a:pPr>
            <a:r>
              <a:rPr lang="en-US" sz="2000" dirty="0"/>
              <a:t>Recovery rate ~10%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Loan-to-value (LTV) influences loss severity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Seniority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A0F18-9CBC-8C09-6667-6A06E623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Secured versus Unsecured Credit</a:t>
            </a:r>
          </a:p>
        </p:txBody>
      </p:sp>
    </p:spTree>
    <p:extLst>
      <p:ext uri="{BB962C8B-B14F-4D97-AF65-F5344CB8AC3E}">
        <p14:creationId xmlns:p14="http://schemas.microsoft.com/office/powerpoint/2010/main" val="14733614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D4CC2-7C01-B3F5-5FC2-86DCCF1AF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3F8AEA-6E43-C553-747A-B646788C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803400"/>
          </a:xfrm>
        </p:spPr>
        <p:txBody>
          <a:bodyPr>
            <a:normAutofit/>
          </a:bodyPr>
          <a:lstStyle/>
          <a:p>
            <a:r>
              <a:rPr lang="en-US" dirty="0"/>
              <a:t>8. Hands-On Friday: </a:t>
            </a:r>
            <a:br>
              <a:rPr lang="en-US" dirty="0"/>
            </a:br>
            <a:r>
              <a:rPr lang="en-US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27344005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7B93-9B29-F65F-3CA2-D5280B08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54A7-AEB2-F173-1ADA-F67DDB7C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76401"/>
            <a:ext cx="8229600" cy="38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Make sure you can access: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FIN 450 Lab Report 12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/>
              <a:t>Data:</a:t>
            </a:r>
          </a:p>
          <a:p>
            <a:pPr lvl="1"/>
            <a:r>
              <a:rPr lang="en-US" sz="2000" dirty="0"/>
              <a:t>x</a:t>
            </a:r>
            <a:endParaRPr lang="en-US" sz="1800" dirty="0"/>
          </a:p>
          <a:p>
            <a:pPr lvl="1"/>
            <a:endParaRPr lang="en-US" sz="2400" dirty="0"/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345D1-9DC0-F33B-FC00-0CC5B6DE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Friday Lab Prep</a:t>
            </a:r>
          </a:p>
        </p:txBody>
      </p:sp>
    </p:spTree>
    <p:extLst>
      <p:ext uri="{BB962C8B-B14F-4D97-AF65-F5344CB8AC3E}">
        <p14:creationId xmlns:p14="http://schemas.microsoft.com/office/powerpoint/2010/main" val="26609344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5FBD0-44DC-DC8D-38BC-8DF6F44A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38345D-8050-FB2D-EC96-87BC6BF57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Define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Default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Obligor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Counterparty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Concentration risk types </a:t>
            </a:r>
          </a:p>
          <a:p>
            <a:pPr>
              <a:lnSpc>
                <a:spcPct val="150000"/>
              </a:lnSpc>
            </a:pPr>
            <a:r>
              <a:rPr lang="en-US" dirty="0"/>
              <a:t>Obligatory default 90+ days past due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D7DC6-6D81-AA0A-14FD-74697B9F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Risk: Definition and Types </a:t>
            </a:r>
          </a:p>
        </p:txBody>
      </p:sp>
    </p:spTree>
    <p:extLst>
      <p:ext uri="{BB962C8B-B14F-4D97-AF65-F5344CB8AC3E}">
        <p14:creationId xmlns:p14="http://schemas.microsoft.com/office/powerpoint/2010/main" val="232743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67D25-3EEA-D6DB-22DA-FABA960CF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PD - Probability of Default</a:t>
            </a:r>
          </a:p>
          <a:p>
            <a:pPr lvl="1"/>
            <a:r>
              <a:rPr lang="en-US" dirty="0"/>
              <a:t>Chance obligor defaults over model horizon (usually 1 year).</a:t>
            </a:r>
          </a:p>
          <a:p>
            <a:r>
              <a:rPr lang="en-US" dirty="0"/>
              <a:t>LGD - Loss Given Default</a:t>
            </a:r>
          </a:p>
          <a:p>
            <a:pPr lvl="1"/>
            <a:r>
              <a:rPr lang="en-US" dirty="0"/>
              <a:t>Share of exposure lost after recoveries (expressed as decimal).</a:t>
            </a:r>
          </a:p>
          <a:p>
            <a:r>
              <a:rPr lang="en-US" dirty="0"/>
              <a:t>EAD - Exposure At Default</a:t>
            </a:r>
          </a:p>
          <a:p>
            <a:pPr lvl="1"/>
            <a:r>
              <a:rPr lang="en-US" dirty="0"/>
              <a:t>Dollar amount outstanding when default happens.</a:t>
            </a:r>
          </a:p>
          <a:p>
            <a:r>
              <a:rPr lang="en-US" dirty="0"/>
              <a:t>EL - Expected Loss</a:t>
            </a:r>
          </a:p>
          <a:p>
            <a:pPr lvl="1"/>
            <a:r>
              <a:rPr lang="en-US" dirty="0"/>
              <a:t>Dollar Loss over horizon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3E9E2-0D3B-EB63-FBD4-931DB62A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Credit Risk Terms </a:t>
            </a:r>
          </a:p>
        </p:txBody>
      </p:sp>
    </p:spTree>
    <p:extLst>
      <p:ext uri="{BB962C8B-B14F-4D97-AF65-F5344CB8AC3E}">
        <p14:creationId xmlns:p14="http://schemas.microsoft.com/office/powerpoint/2010/main" val="13571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7CD97-6714-AEF0-C440-81BC49C15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5857FF-F0AC-D3EF-9E72-B80FD6903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EL = PD × LGD × EAD</a:t>
            </a:r>
          </a:p>
          <a:p>
            <a:pPr>
              <a:lnSpc>
                <a:spcPct val="150000"/>
              </a:lnSpc>
            </a:pPr>
            <a:r>
              <a:rPr lang="en-US" dirty="0"/>
              <a:t>Mortgage Example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PD = 2%, LGD = 60% , EAD = $100,000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EL = 2% × 60% × $100,000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n-US" dirty="0"/>
              <a:t>     = $1,200 expected loss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95DB3-C3E7-0F95-FE5C-459ADE90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Credit Risk Metric </a:t>
            </a:r>
          </a:p>
        </p:txBody>
      </p:sp>
    </p:spTree>
    <p:extLst>
      <p:ext uri="{BB962C8B-B14F-4D97-AF65-F5344CB8AC3E}">
        <p14:creationId xmlns:p14="http://schemas.microsoft.com/office/powerpoint/2010/main" val="2648991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39C355-8566-4BCA-A59B-98C7AF5E3EDA}">
  <we:reference id="WA104381909" version="3.12.0.0" store="Omex" storeType="OMEX"/>
  <we:alternateReferences>
    <we:reference id="WA104381909" version="3.12.0.0" store="WA1043819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8005</TotalTime>
  <Words>1931</Words>
  <Application>Microsoft Office PowerPoint</Application>
  <PresentationFormat>On-screen Show (4:3)</PresentationFormat>
  <Paragraphs>319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Century Gothic</vt:lpstr>
      <vt:lpstr>Contemporary blue</vt:lpstr>
      <vt:lpstr>FIN 450 - Finance and Artificial Intelligence</vt:lpstr>
      <vt:lpstr>Overview</vt:lpstr>
      <vt:lpstr>1. Fundamentals of Credit Risk</vt:lpstr>
      <vt:lpstr>Consumer Credit  </vt:lpstr>
      <vt:lpstr>Corporate Credit </vt:lpstr>
      <vt:lpstr>Secured versus Unsecured Credit</vt:lpstr>
      <vt:lpstr>Credit Risk: Definition and Types </vt:lpstr>
      <vt:lpstr>Key Credit Risk Terms </vt:lpstr>
      <vt:lpstr>Key Credit Risk Metric </vt:lpstr>
      <vt:lpstr>Credit Risk Management Cycle</vt:lpstr>
      <vt:lpstr>2008 Mortgage Default Contagion</vt:lpstr>
      <vt:lpstr>2. Traditional Credit Scoring Methods</vt:lpstr>
      <vt:lpstr>Credit Bureaus</vt:lpstr>
      <vt:lpstr>FICO Score (300-850)</vt:lpstr>
      <vt:lpstr>Logistic Regression for Credit Scoring </vt:lpstr>
      <vt:lpstr>Logistic Regression Inputs</vt:lpstr>
      <vt:lpstr>Credit Scorecards</vt:lpstr>
      <vt:lpstr>Credit Scorecards</vt:lpstr>
      <vt:lpstr>Application vs Behavioral Scorecards</vt:lpstr>
      <vt:lpstr>3. Data for Credit Risk Modeling</vt:lpstr>
      <vt:lpstr>Traditional/Alternative Raw Data</vt:lpstr>
      <vt:lpstr>Feature Engineering for Credit Applications </vt:lpstr>
      <vt:lpstr>Fair Lending Data Considerations </vt:lpstr>
      <vt:lpstr>Privacy‑Preserving Data Techniques </vt:lpstr>
      <vt:lpstr>4. Machine Learning Approaches</vt:lpstr>
      <vt:lpstr>Decision Trees and Random Forests </vt:lpstr>
      <vt:lpstr>Decision Trees</vt:lpstr>
      <vt:lpstr>Decision Tree</vt:lpstr>
      <vt:lpstr>Random Forests </vt:lpstr>
      <vt:lpstr>Random Forests </vt:lpstr>
      <vt:lpstr>Support Vector Machines for Scoring </vt:lpstr>
      <vt:lpstr>Support Vector Machine</vt:lpstr>
      <vt:lpstr>Kernel SVM: Kernel Trick</vt:lpstr>
      <vt:lpstr>Kernel SVM: Kernel Trick</vt:lpstr>
      <vt:lpstr>Neural Networks for Credit Assessment </vt:lpstr>
      <vt:lpstr>Neural Networks: I/O</vt:lpstr>
      <vt:lpstr>Neural Networks</vt:lpstr>
      <vt:lpstr>Ensembles and Stacking for Credit </vt:lpstr>
      <vt:lpstr>Ensembles and Stacking for Credit </vt:lpstr>
      <vt:lpstr>5. Explainability and Interpretability</vt:lpstr>
      <vt:lpstr>AI as Black Box</vt:lpstr>
      <vt:lpstr>Black Box Issues</vt:lpstr>
      <vt:lpstr>Why Interpretability Matters in Credit </vt:lpstr>
      <vt:lpstr>Mitigate black-box risks </vt:lpstr>
      <vt:lpstr>SHAP Values for Credit Models </vt:lpstr>
      <vt:lpstr>LIME for Local Explanations in Credit </vt:lpstr>
      <vt:lpstr>Performance versus Interpretability Trade‑Offs </vt:lpstr>
      <vt:lpstr>6. Regulatory and Ethical Considerations</vt:lpstr>
      <vt:lpstr>Equal Credit Opportunity Act (ECOA) US</vt:lpstr>
      <vt:lpstr>Fair Housing Act (FHA) US</vt:lpstr>
      <vt:lpstr>General Data Protection Regulation (GDPR) Europe</vt:lpstr>
      <vt:lpstr>Basel III Capital/Liquidity Rules </vt:lpstr>
      <vt:lpstr>Model Risk Management under SR 11‑7 </vt:lpstr>
      <vt:lpstr>SR 11-7, U.S. Supervisory Guidance (2011)</vt:lpstr>
      <vt:lpstr>7. Case Studies and Applications</vt:lpstr>
      <vt:lpstr>Consumer Lending</vt:lpstr>
      <vt:lpstr>Small Business Lending and Fintech </vt:lpstr>
      <vt:lpstr>Peer‑to‑Peer Lending Models </vt:lpstr>
      <vt:lpstr>BNPL (Buy Now, Pay Later) and Microfinance Credit Models </vt:lpstr>
      <vt:lpstr>8. Hands-On Friday:  XXX</vt:lpstr>
      <vt:lpstr>Friday Lab Prep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895</cp:revision>
  <dcterms:created xsi:type="dcterms:W3CDTF">2004-10-03T21:09:17Z</dcterms:created>
  <dcterms:modified xsi:type="dcterms:W3CDTF">2025-11-09T23:27:43Z</dcterms:modified>
</cp:coreProperties>
</file>