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89"/>
  </p:notesMasterIdLst>
  <p:handoutMasterIdLst>
    <p:handoutMasterId r:id="rId90"/>
  </p:handoutMasterIdLst>
  <p:sldIdLst>
    <p:sldId id="397" r:id="rId2"/>
    <p:sldId id="398" r:id="rId3"/>
    <p:sldId id="404" r:id="rId4"/>
    <p:sldId id="843" r:id="rId5"/>
    <p:sldId id="844" r:id="rId6"/>
    <p:sldId id="845" r:id="rId7"/>
    <p:sldId id="846" r:id="rId8"/>
    <p:sldId id="892" r:id="rId9"/>
    <p:sldId id="833" r:id="rId10"/>
    <p:sldId id="847" r:id="rId11"/>
    <p:sldId id="848" r:id="rId12"/>
    <p:sldId id="834" r:id="rId13"/>
    <p:sldId id="898" r:id="rId14"/>
    <p:sldId id="849" r:id="rId15"/>
    <p:sldId id="899" r:id="rId16"/>
    <p:sldId id="850" r:id="rId17"/>
    <p:sldId id="851" r:id="rId18"/>
    <p:sldId id="857" r:id="rId19"/>
    <p:sldId id="852" r:id="rId20"/>
    <p:sldId id="893" r:id="rId21"/>
    <p:sldId id="900" r:id="rId22"/>
    <p:sldId id="901" r:id="rId23"/>
    <p:sldId id="837" r:id="rId24"/>
    <p:sldId id="869" r:id="rId25"/>
    <p:sldId id="897" r:id="rId26"/>
    <p:sldId id="870" r:id="rId27"/>
    <p:sldId id="871" r:id="rId28"/>
    <p:sldId id="872" r:id="rId29"/>
    <p:sldId id="873" r:id="rId30"/>
    <p:sldId id="902" r:id="rId31"/>
    <p:sldId id="910" r:id="rId32"/>
    <p:sldId id="911" r:id="rId33"/>
    <p:sldId id="906" r:id="rId34"/>
    <p:sldId id="907" r:id="rId35"/>
    <p:sldId id="835" r:id="rId36"/>
    <p:sldId id="854" r:id="rId37"/>
    <p:sldId id="855" r:id="rId38"/>
    <p:sldId id="856" r:id="rId39"/>
    <p:sldId id="858" r:id="rId40"/>
    <p:sldId id="859" r:id="rId41"/>
    <p:sldId id="860" r:id="rId42"/>
    <p:sldId id="861" r:id="rId43"/>
    <p:sldId id="903" r:id="rId44"/>
    <p:sldId id="914" r:id="rId45"/>
    <p:sldId id="915" r:id="rId46"/>
    <p:sldId id="908" r:id="rId47"/>
    <p:sldId id="916" r:id="rId48"/>
    <p:sldId id="917" r:id="rId49"/>
    <p:sldId id="918" r:id="rId50"/>
    <p:sldId id="909" r:id="rId51"/>
    <p:sldId id="920" r:id="rId52"/>
    <p:sldId id="921" r:id="rId53"/>
    <p:sldId id="922" r:id="rId54"/>
    <p:sldId id="923" r:id="rId55"/>
    <p:sldId id="919" r:id="rId56"/>
    <p:sldId id="836" r:id="rId57"/>
    <p:sldId id="862" r:id="rId58"/>
    <p:sldId id="863" r:id="rId59"/>
    <p:sldId id="864" r:id="rId60"/>
    <p:sldId id="865" r:id="rId61"/>
    <p:sldId id="904" r:id="rId62"/>
    <p:sldId id="924" r:id="rId63"/>
    <p:sldId id="912" r:id="rId64"/>
    <p:sldId id="925" r:id="rId65"/>
    <p:sldId id="838" r:id="rId66"/>
    <p:sldId id="874" r:id="rId67"/>
    <p:sldId id="875" r:id="rId68"/>
    <p:sldId id="876" r:id="rId69"/>
    <p:sldId id="877" r:id="rId70"/>
    <p:sldId id="878" r:id="rId71"/>
    <p:sldId id="905" r:id="rId72"/>
    <p:sldId id="929" r:id="rId73"/>
    <p:sldId id="930" r:id="rId74"/>
    <p:sldId id="931" r:id="rId75"/>
    <p:sldId id="913" r:id="rId76"/>
    <p:sldId id="926" r:id="rId77"/>
    <p:sldId id="927" r:id="rId78"/>
    <p:sldId id="928" r:id="rId79"/>
    <p:sldId id="839" r:id="rId80"/>
    <p:sldId id="880" r:id="rId81"/>
    <p:sldId id="881" r:id="rId82"/>
    <p:sldId id="882" r:id="rId83"/>
    <p:sldId id="842" r:id="rId84"/>
    <p:sldId id="889" r:id="rId85"/>
    <p:sldId id="890" r:id="rId86"/>
    <p:sldId id="731" r:id="rId87"/>
    <p:sldId id="700" r:id="rId88"/>
  </p:sldIdLst>
  <p:sldSz cx="9144000" cy="6858000" type="screen4x3"/>
  <p:notesSz cx="6858000" cy="9144000"/>
  <p:custDataLst>
    <p:tags r:id="rId91"/>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3C3D3"/>
    <a:srgbClr val="002B5C"/>
    <a:srgbClr val="ADC6D7"/>
    <a:srgbClr val="00BEB9"/>
    <a:srgbClr val="00CAC5"/>
    <a:srgbClr val="00CF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63" autoAdjust="0"/>
  </p:normalViewPr>
  <p:slideViewPr>
    <p:cSldViewPr>
      <p:cViewPr varScale="1">
        <p:scale>
          <a:sx n="95" d="100"/>
          <a:sy n="95" d="100"/>
        </p:scale>
        <p:origin x="1374" y="372"/>
      </p:cViewPr>
      <p:guideLst>
        <p:guide orient="horz" pos="2160"/>
        <p:guide pos="2880"/>
      </p:guideLst>
    </p:cSldViewPr>
  </p:slideViewPr>
  <p:outlineViewPr>
    <p:cViewPr>
      <p:scale>
        <a:sx n="33" d="100"/>
        <a:sy n="33" d="100"/>
      </p:scale>
      <p:origin x="0" y="1541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7" d="100"/>
          <a:sy n="87" d="100"/>
        </p:scale>
        <p:origin x="38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endParaRPr lang="en-US"/>
          </a:p>
        </p:txBody>
      </p:sp>
    </p:spTree>
    <p:extLst>
      <p:ext uri="{BB962C8B-B14F-4D97-AF65-F5344CB8AC3E}">
        <p14:creationId xmlns:p14="http://schemas.microsoft.com/office/powerpoint/2010/main" val="20295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fld id="{03F7FA54-1521-4DD7-9404-29EC1BA7038B}" type="datetimeFigureOut">
              <a:rPr lang="en-US"/>
              <a:pPr>
                <a:defRPr/>
              </a:pPr>
              <a:t>11/2/2025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EBFD8F90-EA37-43C3-8ED6-D915013D749C}" type="slidenum">
              <a:rPr lang="en-US"/>
              <a:pPr>
                <a:defRPr/>
              </a:pPr>
              <a:t>‹#›</a:t>
            </a:fld>
            <a:endParaRPr lang="en-US"/>
          </a:p>
        </p:txBody>
      </p:sp>
    </p:spTree>
    <p:extLst>
      <p:ext uri="{BB962C8B-B14F-4D97-AF65-F5344CB8AC3E}">
        <p14:creationId xmlns:p14="http://schemas.microsoft.com/office/powerpoint/2010/main" val="266802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2600" y="395839"/>
            <a:ext cx="5638273" cy="3089704"/>
          </a:xfrm>
          <a:prstGeom prst="rect">
            <a:avLst/>
          </a:prstGeom>
        </p:spPr>
      </p:pic>
    </p:spTree>
    <p:extLst>
      <p:ext uri="{BB962C8B-B14F-4D97-AF65-F5344CB8AC3E}">
        <p14:creationId xmlns:p14="http://schemas.microsoft.com/office/powerpoint/2010/main" val="394572618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34364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231559801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9909955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92858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98886133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2728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1142"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1142" y="428"/>
            <a:ext cx="9142858" cy="6857143"/>
          </a:xfrm>
          <a:prstGeom prst="rect">
            <a:avLst/>
          </a:prstGeom>
          <a:noFill/>
        </p:spPr>
      </p:pic>
      <p:sp>
        <p:nvSpPr>
          <p:cNvPr id="30" name="Rectangle 30"/>
          <p:cNvSpPr>
            <a:spLocks noGrp="1"/>
          </p:cNvSpPr>
          <p:nvPr>
            <p:ph type="title"/>
          </p:nvPr>
        </p:nvSpPr>
        <p:spPr>
          <a:xfrm>
            <a:off x="457771"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771"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620571" y="6324600"/>
            <a:ext cx="1066800" cy="369332"/>
          </a:xfrm>
          <a:prstGeom prst="rect">
            <a:avLst/>
          </a:prstGeom>
          <a:noFill/>
        </p:spPr>
        <p:txBody>
          <a:bodyPr wrap="square" rtlCol="0">
            <a:spAutoFit/>
          </a:bodyPr>
          <a:lstStyle/>
          <a:p>
            <a:pPr algn="r"/>
            <a:fld id="{5142B5BB-0271-4951-9864-F5338956FB89}" type="slidenum">
              <a:rPr lang="en-US" smtClean="0">
                <a:latin typeface="Arial" panose="020B0604020202020204" pitchFamily="34" charset="0"/>
                <a:cs typeface="Arial" panose="020B0604020202020204" pitchFamily="34" charset="0"/>
              </a:rPr>
              <a:pPr algn="r"/>
              <a:t>‹#›</a:t>
            </a:fld>
            <a:r>
              <a:rPr lang="en-US" dirty="0">
                <a:latin typeface="Arial" panose="020B0604020202020204" pitchFamily="34" charset="0"/>
                <a:cs typeface="Arial" panose="020B0604020202020204" pitchFamily="34" charset="0"/>
              </a:rPr>
              <a:t> of 87</a:t>
            </a:r>
          </a:p>
        </p:txBody>
      </p:sp>
      <p:sp>
        <p:nvSpPr>
          <p:cNvPr id="13" name="TextBox 12"/>
          <p:cNvSpPr txBox="1"/>
          <p:nvPr userDrawn="1"/>
        </p:nvSpPr>
        <p:spPr>
          <a:xfrm>
            <a:off x="305371" y="6324600"/>
            <a:ext cx="1447800" cy="369332"/>
          </a:xfrm>
          <a:prstGeom prst="rect">
            <a:avLst/>
          </a:prstGeom>
          <a:noFill/>
        </p:spPr>
        <p:txBody>
          <a:bodyPr wrap="square" rtlCol="0">
            <a:spAutoFit/>
          </a:bodyPr>
          <a:lstStyle/>
          <a:p>
            <a:fld id="{49EF39E9-0DEB-488D-A1FF-A8C274C77028}" type="datetime12">
              <a:rPr lang="en-US" smtClean="0">
                <a:latin typeface="Arial" panose="020B0604020202020204" pitchFamily="34" charset="0"/>
                <a:cs typeface="Arial" panose="020B0604020202020204" pitchFamily="34" charset="0"/>
              </a:rPr>
              <a:pPr/>
              <a:t>7:30 AM</a:t>
            </a:fld>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962971" y="6157813"/>
            <a:ext cx="1219200" cy="668107"/>
          </a:xfrm>
          <a:prstGeom prst="rect">
            <a:avLst/>
          </a:prstGeom>
        </p:spPr>
      </p:pic>
    </p:spTree>
    <p:extLst>
      <p:ext uri="{BB962C8B-B14F-4D97-AF65-F5344CB8AC3E}">
        <p14:creationId xmlns:p14="http://schemas.microsoft.com/office/powerpoint/2010/main" val="207912345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Arial" panose="020B0604020202020204" pitchFamily="34" charset="0"/>
          <a:cs typeface="Arial" panose="020B0604020202020204"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inona.az1.qualtrics.com/jfe/form/SV_0kUfNKOjf0LmSS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1306223"/>
          </a:xfrm>
        </p:spPr>
        <p:txBody>
          <a:bodyPr>
            <a:normAutofit/>
          </a:bodyPr>
          <a:lstStyle/>
          <a:p>
            <a:r>
              <a:rPr lang="en-US" dirty="0"/>
              <a:t>Topic 11: NLP in Finance</a:t>
            </a:r>
          </a:p>
          <a:p>
            <a:endParaRPr lang="en-US" sz="2400" dirty="0"/>
          </a:p>
          <a:p>
            <a:r>
              <a:rPr lang="en-US" sz="2400" dirty="0"/>
              <a:t>Larry Schrenk, Instructor</a:t>
            </a:r>
          </a:p>
        </p:txBody>
      </p:sp>
      <p:sp>
        <p:nvSpPr>
          <p:cNvPr id="2" name="Title 1"/>
          <p:cNvSpPr>
            <a:spLocks noGrp="1"/>
          </p:cNvSpPr>
          <p:nvPr>
            <p:ph type="ctrTitle"/>
          </p:nvPr>
        </p:nvSpPr>
        <p:spPr/>
        <p:txBody>
          <a:bodyPr/>
          <a:lstStyle/>
          <a:p>
            <a:r>
              <a:rPr lang="en-US" dirty="0"/>
              <a:t>FIN 450 - Finance and Artificial Intelligence</a:t>
            </a:r>
          </a:p>
        </p:txBody>
      </p:sp>
    </p:spTree>
    <p:extLst>
      <p:ext uri="{BB962C8B-B14F-4D97-AF65-F5344CB8AC3E}">
        <p14:creationId xmlns:p14="http://schemas.microsoft.com/office/powerpoint/2010/main" val="3760586671"/>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9F485-8EEC-9DF3-B686-D863E36665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396983-EF95-DA42-948E-E4AE8464E1BD}"/>
              </a:ext>
            </a:extLst>
          </p:cNvPr>
          <p:cNvSpPr>
            <a:spLocks noGrp="1"/>
          </p:cNvSpPr>
          <p:nvPr>
            <p:ph type="body" idx="1"/>
          </p:nvPr>
        </p:nvSpPr>
        <p:spPr/>
        <p:txBody>
          <a:bodyPr>
            <a:normAutofit fontScale="92500" lnSpcReduction="10000"/>
          </a:bodyPr>
          <a:lstStyle/>
          <a:p>
            <a:pPr>
              <a:lnSpc>
                <a:spcPct val="170000"/>
              </a:lnSpc>
            </a:pPr>
            <a:r>
              <a:rPr lang="en-US" sz="2800" dirty="0"/>
              <a:t>Polarity scores quantify positive neutral negative tone</a:t>
            </a:r>
          </a:p>
          <a:p>
            <a:pPr>
              <a:lnSpc>
                <a:spcPct val="170000"/>
              </a:lnSpc>
            </a:pPr>
            <a:r>
              <a:rPr lang="en-US" sz="2800" dirty="0"/>
              <a:t>Lexicon approaches use curated finance word lists </a:t>
            </a:r>
          </a:p>
          <a:p>
            <a:pPr>
              <a:lnSpc>
                <a:spcPct val="170000"/>
              </a:lnSpc>
            </a:pPr>
            <a:r>
              <a:rPr lang="en-US" sz="2800" dirty="0"/>
              <a:t>ML approaches learn sentiment from labeled corpora </a:t>
            </a:r>
          </a:p>
          <a:p>
            <a:pPr>
              <a:lnSpc>
                <a:spcPct val="170000"/>
              </a:lnSpc>
            </a:pPr>
            <a:r>
              <a:rPr lang="en-US" sz="2800" dirty="0"/>
              <a:t>Transformer models capture contextual semantics </a:t>
            </a:r>
          </a:p>
          <a:p>
            <a:pPr lvl="1">
              <a:lnSpc>
                <a:spcPct val="170000"/>
              </a:lnSpc>
            </a:pPr>
            <a:r>
              <a:rPr lang="en-US" sz="2400" dirty="0"/>
              <a:t>FinBERT achieves ~85% F1 on finance sentiment.</a:t>
            </a:r>
          </a:p>
        </p:txBody>
      </p:sp>
      <p:sp>
        <p:nvSpPr>
          <p:cNvPr id="3" name="Title 2">
            <a:extLst>
              <a:ext uri="{FF2B5EF4-FFF2-40B4-BE49-F238E27FC236}">
                <a16:creationId xmlns:a16="http://schemas.microsoft.com/office/drawing/2014/main" id="{73278D7F-B074-4596-E3C9-C455CCB8EB9A}"/>
              </a:ext>
            </a:extLst>
          </p:cNvPr>
          <p:cNvSpPr>
            <a:spLocks noGrp="1"/>
          </p:cNvSpPr>
          <p:nvPr>
            <p:ph type="title"/>
          </p:nvPr>
        </p:nvSpPr>
        <p:spPr/>
        <p:txBody>
          <a:bodyPr>
            <a:normAutofit fontScale="90000"/>
          </a:bodyPr>
          <a:lstStyle/>
          <a:p>
            <a:r>
              <a:rPr lang="en-US" dirty="0"/>
              <a:t>Sentiment Basics and Definitions </a:t>
            </a:r>
          </a:p>
        </p:txBody>
      </p:sp>
    </p:spTree>
    <p:extLst>
      <p:ext uri="{BB962C8B-B14F-4D97-AF65-F5344CB8AC3E}">
        <p14:creationId xmlns:p14="http://schemas.microsoft.com/office/powerpoint/2010/main" val="133644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A6E28-B1AD-DBF7-304D-1311B99B57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B27470-D5A3-D152-4290-4B9861385B19}"/>
              </a:ext>
            </a:extLst>
          </p:cNvPr>
          <p:cNvSpPr>
            <a:spLocks noGrp="1"/>
          </p:cNvSpPr>
          <p:nvPr>
            <p:ph type="body" idx="1"/>
          </p:nvPr>
        </p:nvSpPr>
        <p:spPr/>
        <p:txBody>
          <a:bodyPr>
            <a:normAutofit fontScale="92500" lnSpcReduction="10000"/>
          </a:bodyPr>
          <a:lstStyle/>
          <a:p>
            <a:pPr>
              <a:lnSpc>
                <a:spcPct val="170000"/>
              </a:lnSpc>
            </a:pPr>
            <a:r>
              <a:rPr lang="en-US" sz="2800" dirty="0"/>
              <a:t>Document score aggregates sentence‑level polarities </a:t>
            </a:r>
          </a:p>
          <a:p>
            <a:pPr>
              <a:lnSpc>
                <a:spcPct val="170000"/>
              </a:lnSpc>
            </a:pPr>
            <a:r>
              <a:rPr lang="en-US" sz="2800" dirty="0"/>
              <a:t>Confidence intervals quantify signal stability ranges </a:t>
            </a:r>
          </a:p>
          <a:p>
            <a:pPr>
              <a:lnSpc>
                <a:spcPct val="170000"/>
              </a:lnSpc>
            </a:pPr>
            <a:r>
              <a:rPr lang="en-US" sz="2800" dirty="0"/>
              <a:t>Event windows align sentiment with return windows </a:t>
            </a:r>
          </a:p>
          <a:p>
            <a:pPr>
              <a:lnSpc>
                <a:spcPct val="170000"/>
              </a:lnSpc>
            </a:pPr>
            <a:r>
              <a:rPr lang="en-US" sz="2800" dirty="0"/>
              <a:t>Sharpe improvements benchmark predictive utility gains </a:t>
            </a:r>
          </a:p>
          <a:p>
            <a:pPr>
              <a:lnSpc>
                <a:spcPct val="170000"/>
              </a:lnSpc>
            </a:pPr>
            <a:r>
              <a:rPr lang="en-US" sz="2800" dirty="0"/>
              <a:t>Metric: </a:t>
            </a:r>
            <a:r>
              <a:rPr lang="en-US" sz="2800" dirty="0" err="1"/>
              <a:t>ΔSharpe</a:t>
            </a:r>
            <a:r>
              <a:rPr lang="en-US" sz="2800" dirty="0"/>
              <a:t> +0.10 acceptable.</a:t>
            </a:r>
          </a:p>
        </p:txBody>
      </p:sp>
      <p:sp>
        <p:nvSpPr>
          <p:cNvPr id="3" name="Title 2">
            <a:extLst>
              <a:ext uri="{FF2B5EF4-FFF2-40B4-BE49-F238E27FC236}">
                <a16:creationId xmlns:a16="http://schemas.microsoft.com/office/drawing/2014/main" id="{CFFA8701-F6A2-CFC0-F69B-628B7581C5C5}"/>
              </a:ext>
            </a:extLst>
          </p:cNvPr>
          <p:cNvSpPr>
            <a:spLocks noGrp="1"/>
          </p:cNvSpPr>
          <p:nvPr>
            <p:ph type="title"/>
          </p:nvPr>
        </p:nvSpPr>
        <p:spPr/>
        <p:txBody>
          <a:bodyPr/>
          <a:lstStyle/>
          <a:p>
            <a:r>
              <a:rPr lang="en-US" dirty="0"/>
              <a:t>Sentiment Metrics in Practice </a:t>
            </a:r>
          </a:p>
        </p:txBody>
      </p:sp>
    </p:spTree>
    <p:extLst>
      <p:ext uri="{BB962C8B-B14F-4D97-AF65-F5344CB8AC3E}">
        <p14:creationId xmlns:p14="http://schemas.microsoft.com/office/powerpoint/2010/main" val="389006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797D3-818B-551A-0E86-BD0CD61AABE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62CAF8-57D0-9914-084E-7573CB91D053}"/>
              </a:ext>
            </a:extLst>
          </p:cNvPr>
          <p:cNvSpPr>
            <a:spLocks noGrp="1"/>
          </p:cNvSpPr>
          <p:nvPr>
            <p:ph type="ctrTitle"/>
          </p:nvPr>
        </p:nvSpPr>
        <p:spPr>
          <a:xfrm>
            <a:off x="304800" y="3606800"/>
            <a:ext cx="8382000" cy="1470025"/>
          </a:xfrm>
        </p:spPr>
        <p:txBody>
          <a:bodyPr>
            <a:normAutofit/>
          </a:bodyPr>
          <a:lstStyle/>
          <a:p>
            <a:r>
              <a:rPr lang="en-US" dirty="0"/>
              <a:t>2.A SEC Filings: Sentiment</a:t>
            </a:r>
          </a:p>
        </p:txBody>
      </p:sp>
    </p:spTree>
    <p:extLst>
      <p:ext uri="{BB962C8B-B14F-4D97-AF65-F5344CB8AC3E}">
        <p14:creationId xmlns:p14="http://schemas.microsoft.com/office/powerpoint/2010/main" val="1526791897"/>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3A36E-E9F1-E423-3A97-4F89709569B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B7F07B7-56FD-F63B-8B6B-BA83876C41C3}"/>
              </a:ext>
            </a:extLst>
          </p:cNvPr>
          <p:cNvSpPr>
            <a:spLocks noGrp="1"/>
          </p:cNvSpPr>
          <p:nvPr>
            <p:ph type="body" sz="half" idx="1"/>
          </p:nvPr>
        </p:nvSpPr>
        <p:spPr/>
        <p:txBody>
          <a:bodyPr>
            <a:normAutofit fontScale="85000" lnSpcReduction="10000"/>
          </a:bodyPr>
          <a:lstStyle/>
          <a:p>
            <a:pPr marL="0" indent="0">
              <a:lnSpc>
                <a:spcPct val="170000"/>
              </a:lnSpc>
              <a:buNone/>
            </a:pPr>
            <a:r>
              <a:rPr lang="en-US" sz="1400" dirty="0"/>
              <a:t>Part I</a:t>
            </a:r>
          </a:p>
          <a:p>
            <a:pPr marL="0" indent="0">
              <a:lnSpc>
                <a:spcPct val="170000"/>
              </a:lnSpc>
              <a:buNone/>
            </a:pPr>
            <a:r>
              <a:rPr lang="en-US" sz="1400" dirty="0"/>
              <a:t>   Item 1 Business</a:t>
            </a:r>
          </a:p>
          <a:p>
            <a:pPr marL="0" indent="0">
              <a:lnSpc>
                <a:spcPct val="170000"/>
              </a:lnSpc>
              <a:buNone/>
            </a:pPr>
            <a:r>
              <a:rPr lang="en-US" sz="1400" dirty="0"/>
              <a:t>   </a:t>
            </a:r>
            <a:r>
              <a:rPr lang="en-US" sz="1400" b="1" dirty="0"/>
              <a:t>Item 1A Risk Factors</a:t>
            </a:r>
          </a:p>
          <a:p>
            <a:pPr marL="0" indent="0">
              <a:lnSpc>
                <a:spcPct val="170000"/>
              </a:lnSpc>
              <a:buNone/>
            </a:pPr>
            <a:r>
              <a:rPr lang="en-US" sz="1400" dirty="0"/>
              <a:t>   Item 1B Unresolved Staff Comments</a:t>
            </a:r>
          </a:p>
          <a:p>
            <a:pPr marL="0" indent="0">
              <a:lnSpc>
                <a:spcPct val="170000"/>
              </a:lnSpc>
              <a:buNone/>
            </a:pPr>
            <a:r>
              <a:rPr lang="en-US" sz="1400" dirty="0"/>
              <a:t>   Item 2 Properties</a:t>
            </a:r>
          </a:p>
          <a:p>
            <a:pPr marL="0" indent="0">
              <a:lnSpc>
                <a:spcPct val="170000"/>
              </a:lnSpc>
              <a:buNone/>
            </a:pPr>
            <a:r>
              <a:rPr lang="en-US" sz="1400" dirty="0"/>
              <a:t>   Item 3 Legal Proceedings</a:t>
            </a:r>
          </a:p>
          <a:p>
            <a:pPr marL="0" indent="0">
              <a:lnSpc>
                <a:spcPct val="170000"/>
              </a:lnSpc>
              <a:buNone/>
            </a:pPr>
            <a:r>
              <a:rPr lang="en-US" sz="1400" dirty="0"/>
              <a:t>   Item 4 Mine Safety Disclosures</a:t>
            </a:r>
          </a:p>
          <a:p>
            <a:pPr marL="0" indent="0">
              <a:lnSpc>
                <a:spcPct val="170000"/>
              </a:lnSpc>
              <a:buNone/>
            </a:pPr>
            <a:r>
              <a:rPr lang="en-US" sz="1400" b="1" dirty="0"/>
              <a:t>Part II</a:t>
            </a:r>
          </a:p>
          <a:p>
            <a:pPr marL="0" indent="0">
              <a:lnSpc>
                <a:spcPct val="170000"/>
              </a:lnSpc>
              <a:buNone/>
            </a:pPr>
            <a:r>
              <a:rPr lang="en-US" sz="1400" dirty="0"/>
              <a:t>   Item 5 Market for Registrant’s Common Equity, …</a:t>
            </a:r>
          </a:p>
          <a:p>
            <a:pPr marL="0" indent="0">
              <a:lnSpc>
                <a:spcPct val="170000"/>
              </a:lnSpc>
              <a:buNone/>
            </a:pPr>
            <a:r>
              <a:rPr lang="en-US" sz="1400" b="1" dirty="0"/>
              <a:t>   Item 6 Selected Financial Data</a:t>
            </a:r>
          </a:p>
          <a:p>
            <a:pPr marL="0" indent="0">
              <a:lnSpc>
                <a:spcPct val="170000"/>
              </a:lnSpc>
              <a:buNone/>
            </a:pPr>
            <a:r>
              <a:rPr lang="en-US" sz="1400" b="1" dirty="0"/>
              <a:t>   Item 7 Man. Discussion &amp; Analysis (MD&amp;A).</a:t>
            </a:r>
          </a:p>
          <a:p>
            <a:pPr marL="0" indent="0">
              <a:lnSpc>
                <a:spcPct val="170000"/>
              </a:lnSpc>
              <a:buNone/>
            </a:pPr>
            <a:r>
              <a:rPr lang="en-US" sz="1400" b="1" dirty="0"/>
              <a:t>   Item 7A Disclosures about Market Risk</a:t>
            </a:r>
          </a:p>
          <a:p>
            <a:pPr marL="0" indent="0">
              <a:lnSpc>
                <a:spcPct val="170000"/>
              </a:lnSpc>
              <a:buNone/>
            </a:pPr>
            <a:r>
              <a:rPr lang="en-US" sz="1400" b="1" dirty="0"/>
              <a:t>   Item 8 Financial Statements/Supplementary Data</a:t>
            </a:r>
          </a:p>
          <a:p>
            <a:pPr marL="0" indent="0">
              <a:lnSpc>
                <a:spcPct val="170000"/>
              </a:lnSpc>
              <a:buNone/>
            </a:pPr>
            <a:r>
              <a:rPr lang="en-US" sz="1400" b="1" dirty="0"/>
              <a:t>   </a:t>
            </a:r>
            <a:endParaRPr lang="en-US" sz="1400" dirty="0"/>
          </a:p>
          <a:p>
            <a:endParaRPr lang="en-US" sz="1400" dirty="0"/>
          </a:p>
        </p:txBody>
      </p:sp>
      <p:sp>
        <p:nvSpPr>
          <p:cNvPr id="5" name="Text Placeholder 4">
            <a:extLst>
              <a:ext uri="{FF2B5EF4-FFF2-40B4-BE49-F238E27FC236}">
                <a16:creationId xmlns:a16="http://schemas.microsoft.com/office/drawing/2014/main" id="{436FD5AA-3DE0-EBAB-E0CD-FC77A5B6B243}"/>
              </a:ext>
            </a:extLst>
          </p:cNvPr>
          <p:cNvSpPr>
            <a:spLocks noGrp="1"/>
          </p:cNvSpPr>
          <p:nvPr>
            <p:ph type="body" sz="half" idx="2"/>
          </p:nvPr>
        </p:nvSpPr>
        <p:spPr/>
        <p:txBody>
          <a:bodyPr>
            <a:normAutofit/>
          </a:bodyPr>
          <a:lstStyle/>
          <a:p>
            <a:pPr marL="0" indent="0">
              <a:lnSpc>
                <a:spcPct val="160000"/>
              </a:lnSpc>
              <a:buNone/>
            </a:pPr>
            <a:r>
              <a:rPr lang="en-US" sz="1200" dirty="0"/>
              <a:t>   Item 9 Changes/Disagree. with Accountants</a:t>
            </a:r>
          </a:p>
          <a:p>
            <a:pPr marL="0" indent="0">
              <a:lnSpc>
                <a:spcPct val="160000"/>
              </a:lnSpc>
              <a:buNone/>
            </a:pPr>
            <a:r>
              <a:rPr lang="en-US" sz="1200" dirty="0"/>
              <a:t>   Item 9A Controls and Procedures</a:t>
            </a:r>
          </a:p>
          <a:p>
            <a:pPr marL="0" indent="0">
              <a:lnSpc>
                <a:spcPct val="160000"/>
              </a:lnSpc>
              <a:buNone/>
            </a:pPr>
            <a:r>
              <a:rPr lang="en-US" sz="1200" dirty="0"/>
              <a:t>   Item 9B Other Information</a:t>
            </a:r>
          </a:p>
          <a:p>
            <a:pPr marL="0" indent="0">
              <a:lnSpc>
                <a:spcPct val="160000"/>
              </a:lnSpc>
              <a:buNone/>
            </a:pPr>
            <a:r>
              <a:rPr lang="en-US" sz="1200" dirty="0"/>
              <a:t>Part III</a:t>
            </a:r>
          </a:p>
          <a:p>
            <a:pPr marL="0" indent="0">
              <a:lnSpc>
                <a:spcPct val="160000"/>
              </a:lnSpc>
              <a:buNone/>
            </a:pPr>
            <a:r>
              <a:rPr lang="en-US" sz="1200" dirty="0"/>
              <a:t>   Item 10 Directors, Executive Officers,…</a:t>
            </a:r>
          </a:p>
          <a:p>
            <a:pPr marL="0" indent="0">
              <a:lnSpc>
                <a:spcPct val="160000"/>
              </a:lnSpc>
              <a:buNone/>
            </a:pPr>
            <a:r>
              <a:rPr lang="en-US" sz="1200" dirty="0"/>
              <a:t>   Item 11 Executive Compensation</a:t>
            </a:r>
          </a:p>
          <a:p>
            <a:pPr marL="0" indent="0">
              <a:lnSpc>
                <a:spcPct val="160000"/>
              </a:lnSpc>
              <a:buNone/>
            </a:pPr>
            <a:r>
              <a:rPr lang="en-US" sz="1200" dirty="0"/>
              <a:t>   Item 12 Security</a:t>
            </a:r>
          </a:p>
          <a:p>
            <a:pPr marL="0" indent="0">
              <a:lnSpc>
                <a:spcPct val="160000"/>
              </a:lnSpc>
              <a:buNone/>
            </a:pPr>
            <a:r>
              <a:rPr lang="en-US" sz="1200" dirty="0"/>
              <a:t>   Item 13 Certain Relationships/Transactions</a:t>
            </a:r>
          </a:p>
          <a:p>
            <a:pPr marL="0" indent="0">
              <a:lnSpc>
                <a:spcPct val="160000"/>
              </a:lnSpc>
              <a:buNone/>
            </a:pPr>
            <a:r>
              <a:rPr lang="en-US" sz="1200" dirty="0"/>
              <a:t>   Item 14 Accountant Fees and Services</a:t>
            </a:r>
          </a:p>
          <a:p>
            <a:pPr marL="0" indent="0">
              <a:lnSpc>
                <a:spcPct val="160000"/>
              </a:lnSpc>
              <a:buNone/>
            </a:pPr>
            <a:r>
              <a:rPr lang="en-US" sz="1200" dirty="0"/>
              <a:t>Part IV</a:t>
            </a:r>
          </a:p>
          <a:p>
            <a:pPr marL="0" indent="0">
              <a:lnSpc>
                <a:spcPct val="160000"/>
              </a:lnSpc>
              <a:buNone/>
            </a:pPr>
            <a:r>
              <a:rPr lang="en-US" sz="1200" dirty="0"/>
              <a:t>   </a:t>
            </a:r>
            <a:r>
              <a:rPr lang="en-US" sz="1200" b="1" dirty="0"/>
              <a:t>Item 15 Exhibits</a:t>
            </a:r>
          </a:p>
          <a:p>
            <a:pPr marL="0" indent="0">
              <a:lnSpc>
                <a:spcPct val="160000"/>
              </a:lnSpc>
              <a:buNone/>
            </a:pPr>
            <a:r>
              <a:rPr lang="en-US" sz="1200" dirty="0"/>
              <a:t>   Item 16 Signatures </a:t>
            </a:r>
          </a:p>
          <a:p>
            <a:pPr marL="0" indent="0">
              <a:lnSpc>
                <a:spcPct val="160000"/>
              </a:lnSpc>
              <a:buNone/>
            </a:pPr>
            <a:endParaRPr lang="en-US" sz="1200" dirty="0"/>
          </a:p>
          <a:p>
            <a:pPr marL="0" indent="0">
              <a:lnSpc>
                <a:spcPct val="160000"/>
              </a:lnSpc>
              <a:buNone/>
            </a:pPr>
            <a:r>
              <a:rPr lang="en-US" sz="1200" b="1" dirty="0"/>
              <a:t>Footnotes</a:t>
            </a:r>
          </a:p>
          <a:p>
            <a:pPr marL="0" indent="0">
              <a:buNone/>
            </a:pPr>
            <a:endParaRPr lang="en-US" dirty="0"/>
          </a:p>
        </p:txBody>
      </p:sp>
      <p:sp>
        <p:nvSpPr>
          <p:cNvPr id="3" name="Title 2">
            <a:extLst>
              <a:ext uri="{FF2B5EF4-FFF2-40B4-BE49-F238E27FC236}">
                <a16:creationId xmlns:a16="http://schemas.microsoft.com/office/drawing/2014/main" id="{7FB72EE8-B6B9-CFBD-A2F7-D184F16A213B}"/>
              </a:ext>
            </a:extLst>
          </p:cNvPr>
          <p:cNvSpPr>
            <a:spLocks noGrp="1"/>
          </p:cNvSpPr>
          <p:nvPr>
            <p:ph type="title"/>
          </p:nvPr>
        </p:nvSpPr>
        <p:spPr/>
        <p:txBody>
          <a:bodyPr/>
          <a:lstStyle/>
          <a:p>
            <a:r>
              <a:rPr lang="en-US" dirty="0"/>
              <a:t>10-K Structure</a:t>
            </a:r>
          </a:p>
        </p:txBody>
      </p:sp>
    </p:spTree>
    <p:extLst>
      <p:ext uri="{BB962C8B-B14F-4D97-AF65-F5344CB8AC3E}">
        <p14:creationId xmlns:p14="http://schemas.microsoft.com/office/powerpoint/2010/main" val="26303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F9B96-59C3-5E3E-53A7-2E3D411CBC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270712-6E6D-ECC6-6FD5-9DEACA9DD856}"/>
              </a:ext>
            </a:extLst>
          </p:cNvPr>
          <p:cNvSpPr>
            <a:spLocks noGrp="1"/>
          </p:cNvSpPr>
          <p:nvPr>
            <p:ph type="body" idx="1"/>
          </p:nvPr>
        </p:nvSpPr>
        <p:spPr/>
        <p:txBody>
          <a:bodyPr>
            <a:normAutofit fontScale="70000" lnSpcReduction="20000"/>
          </a:bodyPr>
          <a:lstStyle/>
          <a:p>
            <a:pPr>
              <a:lnSpc>
                <a:spcPct val="170000"/>
              </a:lnSpc>
            </a:pPr>
            <a:r>
              <a:rPr lang="en-US" dirty="0"/>
              <a:t>Tone, uncertainty, readability for disclosures </a:t>
            </a:r>
          </a:p>
          <a:p>
            <a:pPr>
              <a:lnSpc>
                <a:spcPct val="170000"/>
              </a:lnSpc>
            </a:pPr>
            <a:r>
              <a:rPr lang="en-US" dirty="0"/>
              <a:t>Use Loughran‑McDonald finance lexicons (LM)</a:t>
            </a:r>
          </a:p>
          <a:p>
            <a:pPr lvl="1">
              <a:lnSpc>
                <a:spcPct val="170000"/>
              </a:lnSpc>
            </a:pPr>
            <a:r>
              <a:rPr lang="en-US" dirty="0"/>
              <a:t>Lexicons for sentiment analysis in financial texts </a:t>
            </a:r>
          </a:p>
          <a:p>
            <a:pPr>
              <a:lnSpc>
                <a:spcPct val="170000"/>
              </a:lnSpc>
            </a:pPr>
            <a:r>
              <a:rPr lang="en-US" dirty="0"/>
              <a:t>Compute Fog Index readability across sections </a:t>
            </a:r>
          </a:p>
          <a:p>
            <a:pPr lvl="1">
              <a:lnSpc>
                <a:spcPct val="170000"/>
              </a:lnSpc>
            </a:pPr>
            <a:r>
              <a:rPr lang="en-US" dirty="0"/>
              <a:t>Years of education required</a:t>
            </a:r>
          </a:p>
          <a:p>
            <a:pPr lvl="1">
              <a:lnSpc>
                <a:spcPct val="170000"/>
              </a:lnSpc>
            </a:pPr>
            <a:r>
              <a:rPr lang="en-US" dirty="0"/>
              <a:t>Fog &gt; 18 → heavy complexity</a:t>
            </a:r>
          </a:p>
          <a:p>
            <a:pPr>
              <a:lnSpc>
                <a:spcPct val="170000"/>
              </a:lnSpc>
            </a:pPr>
            <a:r>
              <a:rPr lang="en-US" dirty="0"/>
              <a:t>Compare MD&amp;A tone versus risk factors tone</a:t>
            </a:r>
          </a:p>
          <a:p>
            <a:pPr>
              <a:lnSpc>
                <a:spcPct val="170000"/>
              </a:lnSpc>
            </a:pPr>
            <a:r>
              <a:rPr lang="en-US" dirty="0"/>
              <a:t>Cross‑year sentiment  </a:t>
            </a:r>
          </a:p>
        </p:txBody>
      </p:sp>
      <p:sp>
        <p:nvSpPr>
          <p:cNvPr id="3" name="Title 2">
            <a:extLst>
              <a:ext uri="{FF2B5EF4-FFF2-40B4-BE49-F238E27FC236}">
                <a16:creationId xmlns:a16="http://schemas.microsoft.com/office/drawing/2014/main" id="{DF30F644-0077-E947-69C7-C9EB0AF38D0B}"/>
              </a:ext>
            </a:extLst>
          </p:cNvPr>
          <p:cNvSpPr>
            <a:spLocks noGrp="1"/>
          </p:cNvSpPr>
          <p:nvPr>
            <p:ph type="title"/>
          </p:nvPr>
        </p:nvSpPr>
        <p:spPr/>
        <p:txBody>
          <a:bodyPr/>
          <a:lstStyle/>
          <a:p>
            <a:r>
              <a:rPr lang="en-US" dirty="0"/>
              <a:t>Foundations </a:t>
            </a:r>
          </a:p>
        </p:txBody>
      </p:sp>
    </p:spTree>
    <p:extLst>
      <p:ext uri="{BB962C8B-B14F-4D97-AF65-F5344CB8AC3E}">
        <p14:creationId xmlns:p14="http://schemas.microsoft.com/office/powerpoint/2010/main" val="366583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458DA-23F1-5DBB-EB85-7DE8FD515C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E866D3-DE18-BBD7-6112-8B0C1CAC2E44}"/>
              </a:ext>
            </a:extLst>
          </p:cNvPr>
          <p:cNvSpPr>
            <a:spLocks noGrp="1"/>
          </p:cNvSpPr>
          <p:nvPr>
            <p:ph type="body" idx="1"/>
          </p:nvPr>
        </p:nvSpPr>
        <p:spPr>
          <a:xfrm>
            <a:off x="457771" y="1600201"/>
            <a:ext cx="8229600" cy="457200"/>
          </a:xfrm>
        </p:spPr>
        <p:txBody>
          <a:bodyPr>
            <a:normAutofit fontScale="47500" lnSpcReduction="20000"/>
          </a:bodyPr>
          <a:lstStyle/>
          <a:p>
            <a:pPr marL="0" indent="0">
              <a:lnSpc>
                <a:spcPct val="170000"/>
              </a:lnSpc>
              <a:buNone/>
            </a:pPr>
            <a:r>
              <a:rPr lang="en-US" dirty="0"/>
              <a:t>About 86,000 words</a:t>
            </a:r>
          </a:p>
        </p:txBody>
      </p:sp>
      <p:sp>
        <p:nvSpPr>
          <p:cNvPr id="3" name="Title 2">
            <a:extLst>
              <a:ext uri="{FF2B5EF4-FFF2-40B4-BE49-F238E27FC236}">
                <a16:creationId xmlns:a16="http://schemas.microsoft.com/office/drawing/2014/main" id="{B8834088-1726-C25A-A600-5E2AADF8D41F}"/>
              </a:ext>
            </a:extLst>
          </p:cNvPr>
          <p:cNvSpPr>
            <a:spLocks noGrp="1"/>
          </p:cNvSpPr>
          <p:nvPr>
            <p:ph type="title"/>
          </p:nvPr>
        </p:nvSpPr>
        <p:spPr/>
        <p:txBody>
          <a:bodyPr>
            <a:normAutofit fontScale="90000"/>
          </a:bodyPr>
          <a:lstStyle/>
          <a:p>
            <a:r>
              <a:rPr lang="en-US" dirty="0"/>
              <a:t>Loughran‑McDonald Finance Lexicons (LM)</a:t>
            </a:r>
          </a:p>
        </p:txBody>
      </p:sp>
      <p:pic>
        <p:nvPicPr>
          <p:cNvPr id="4" name="Picture 3">
            <a:extLst>
              <a:ext uri="{FF2B5EF4-FFF2-40B4-BE49-F238E27FC236}">
                <a16:creationId xmlns:a16="http://schemas.microsoft.com/office/drawing/2014/main" id="{41AB7C88-3328-53D2-AE92-EF7D42162735}"/>
              </a:ext>
            </a:extLst>
          </p:cNvPr>
          <p:cNvPicPr>
            <a:picLocks noChangeAspect="1"/>
          </p:cNvPicPr>
          <p:nvPr/>
        </p:nvPicPr>
        <p:blipFill>
          <a:blip r:embed="rId2"/>
          <a:stretch>
            <a:fillRect/>
          </a:stretch>
        </p:blipFill>
        <p:spPr>
          <a:xfrm>
            <a:off x="391048" y="2054052"/>
            <a:ext cx="8361903" cy="3754216"/>
          </a:xfrm>
          <a:prstGeom prst="rect">
            <a:avLst/>
          </a:prstGeom>
        </p:spPr>
      </p:pic>
    </p:spTree>
    <p:extLst>
      <p:ext uri="{BB962C8B-B14F-4D97-AF65-F5344CB8AC3E}">
        <p14:creationId xmlns:p14="http://schemas.microsoft.com/office/powerpoint/2010/main" val="162255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F031A-95A4-0DC0-2888-15B8BCD79E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6E270D-D13E-D779-55D3-582D218B0C1F}"/>
              </a:ext>
            </a:extLst>
          </p:cNvPr>
          <p:cNvSpPr>
            <a:spLocks noGrp="1"/>
          </p:cNvSpPr>
          <p:nvPr>
            <p:ph type="body" idx="1"/>
          </p:nvPr>
        </p:nvSpPr>
        <p:spPr>
          <a:xfrm>
            <a:off x="457771" y="1600200"/>
            <a:ext cx="4571429" cy="4525963"/>
          </a:xfrm>
        </p:spPr>
        <p:txBody>
          <a:bodyPr>
            <a:normAutofit fontScale="62500" lnSpcReduction="20000"/>
          </a:bodyPr>
          <a:lstStyle/>
          <a:p>
            <a:pPr>
              <a:lnSpc>
                <a:spcPct val="170000"/>
              </a:lnSpc>
            </a:pPr>
            <a:r>
              <a:rPr lang="en-US" dirty="0"/>
              <a:t>Consumer staples steadier tone </a:t>
            </a:r>
          </a:p>
          <a:p>
            <a:pPr>
              <a:lnSpc>
                <a:spcPct val="170000"/>
              </a:lnSpc>
            </a:pPr>
            <a:r>
              <a:rPr lang="en-US" dirty="0"/>
              <a:t>Biotech risk sections spike negative terminology </a:t>
            </a:r>
          </a:p>
          <a:p>
            <a:pPr>
              <a:lnSpc>
                <a:spcPct val="170000"/>
              </a:lnSpc>
            </a:pPr>
            <a:r>
              <a:rPr lang="en-US" dirty="0"/>
              <a:t>Utilities maintain stable readability metrics</a:t>
            </a:r>
          </a:p>
          <a:p>
            <a:pPr>
              <a:lnSpc>
                <a:spcPct val="170000"/>
              </a:lnSpc>
            </a:pPr>
            <a:r>
              <a:rPr lang="en-US" dirty="0"/>
              <a:t>Heatmaps show cross‑year tone drift patterns </a:t>
            </a:r>
          </a:p>
        </p:txBody>
      </p:sp>
      <p:sp>
        <p:nvSpPr>
          <p:cNvPr id="3" name="Title 2">
            <a:extLst>
              <a:ext uri="{FF2B5EF4-FFF2-40B4-BE49-F238E27FC236}">
                <a16:creationId xmlns:a16="http://schemas.microsoft.com/office/drawing/2014/main" id="{73B0911C-8267-B2F4-E645-514B36D91DF6}"/>
              </a:ext>
            </a:extLst>
          </p:cNvPr>
          <p:cNvSpPr>
            <a:spLocks noGrp="1"/>
          </p:cNvSpPr>
          <p:nvPr>
            <p:ph type="title"/>
          </p:nvPr>
        </p:nvSpPr>
        <p:spPr/>
        <p:txBody>
          <a:bodyPr/>
          <a:lstStyle/>
          <a:p>
            <a:r>
              <a:rPr lang="en-US" dirty="0"/>
              <a:t>Examples</a:t>
            </a:r>
          </a:p>
        </p:txBody>
      </p:sp>
      <p:pic>
        <p:nvPicPr>
          <p:cNvPr id="5" name="Picture 4">
            <a:extLst>
              <a:ext uri="{FF2B5EF4-FFF2-40B4-BE49-F238E27FC236}">
                <a16:creationId xmlns:a16="http://schemas.microsoft.com/office/drawing/2014/main" id="{F5700DB9-F0EC-F729-D373-2226181FF149}"/>
              </a:ext>
            </a:extLst>
          </p:cNvPr>
          <p:cNvPicPr>
            <a:picLocks noChangeAspect="1"/>
          </p:cNvPicPr>
          <p:nvPr/>
        </p:nvPicPr>
        <p:blipFill>
          <a:blip r:embed="rId2"/>
          <a:stretch>
            <a:fillRect/>
          </a:stretch>
        </p:blipFill>
        <p:spPr>
          <a:xfrm>
            <a:off x="5105400" y="1981200"/>
            <a:ext cx="3766056" cy="2990248"/>
          </a:xfrm>
          <a:prstGeom prst="rect">
            <a:avLst/>
          </a:prstGeom>
        </p:spPr>
      </p:pic>
    </p:spTree>
    <p:extLst>
      <p:ext uri="{BB962C8B-B14F-4D97-AF65-F5344CB8AC3E}">
        <p14:creationId xmlns:p14="http://schemas.microsoft.com/office/powerpoint/2010/main" val="160562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59484-7ECD-201D-244F-AE3C20FE17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C153C14-89CC-0344-FC6D-F76858DEA382}"/>
              </a:ext>
            </a:extLst>
          </p:cNvPr>
          <p:cNvSpPr>
            <a:spLocks noGrp="1"/>
          </p:cNvSpPr>
          <p:nvPr>
            <p:ph type="body" idx="1"/>
          </p:nvPr>
        </p:nvSpPr>
        <p:spPr>
          <a:xfrm>
            <a:off x="457771" y="1600200"/>
            <a:ext cx="8229600" cy="2138128"/>
          </a:xfrm>
        </p:spPr>
        <p:txBody>
          <a:bodyPr>
            <a:normAutofit fontScale="62500" lnSpcReduction="20000"/>
          </a:bodyPr>
          <a:lstStyle/>
          <a:p>
            <a:pPr>
              <a:lnSpc>
                <a:spcPct val="170000"/>
              </a:lnSpc>
            </a:pPr>
            <a:r>
              <a:rPr lang="en-US" dirty="0"/>
              <a:t>Capital budgeting adjust hurdle rates by uncertainty </a:t>
            </a:r>
          </a:p>
          <a:p>
            <a:pPr>
              <a:lnSpc>
                <a:spcPct val="170000"/>
              </a:lnSpc>
            </a:pPr>
            <a:r>
              <a:rPr lang="en-US" dirty="0"/>
              <a:t>Credit analysis link tone to spread changes </a:t>
            </a:r>
          </a:p>
          <a:p>
            <a:pPr>
              <a:lnSpc>
                <a:spcPct val="170000"/>
              </a:lnSpc>
            </a:pPr>
            <a:r>
              <a:rPr lang="en-US" dirty="0"/>
              <a:t>Equity valuation update multiples after tone shifts </a:t>
            </a:r>
          </a:p>
          <a:p>
            <a:pPr>
              <a:lnSpc>
                <a:spcPct val="170000"/>
              </a:lnSpc>
            </a:pPr>
            <a:r>
              <a:rPr lang="en-US" dirty="0"/>
              <a:t>Risk dashboards track disclosure sentiment quarterly </a:t>
            </a:r>
          </a:p>
        </p:txBody>
      </p:sp>
      <p:sp>
        <p:nvSpPr>
          <p:cNvPr id="3" name="Title 2">
            <a:extLst>
              <a:ext uri="{FF2B5EF4-FFF2-40B4-BE49-F238E27FC236}">
                <a16:creationId xmlns:a16="http://schemas.microsoft.com/office/drawing/2014/main" id="{57BF56BA-809B-23F0-7D63-A9C9C3A2A8DA}"/>
              </a:ext>
            </a:extLst>
          </p:cNvPr>
          <p:cNvSpPr>
            <a:spLocks noGrp="1"/>
          </p:cNvSpPr>
          <p:nvPr>
            <p:ph type="title"/>
          </p:nvPr>
        </p:nvSpPr>
        <p:spPr/>
        <p:txBody>
          <a:bodyPr/>
          <a:lstStyle/>
          <a:p>
            <a:r>
              <a:rPr lang="en-US" dirty="0"/>
              <a:t>Finance Applications </a:t>
            </a:r>
          </a:p>
        </p:txBody>
      </p:sp>
      <p:pic>
        <p:nvPicPr>
          <p:cNvPr id="5" name="Picture 4">
            <a:extLst>
              <a:ext uri="{FF2B5EF4-FFF2-40B4-BE49-F238E27FC236}">
                <a16:creationId xmlns:a16="http://schemas.microsoft.com/office/drawing/2014/main" id="{92DE35A9-4086-218D-51E8-6F6E81835B0B}"/>
              </a:ext>
            </a:extLst>
          </p:cNvPr>
          <p:cNvPicPr>
            <a:picLocks noChangeAspect="1"/>
          </p:cNvPicPr>
          <p:nvPr/>
        </p:nvPicPr>
        <p:blipFill>
          <a:blip r:embed="rId2"/>
          <a:stretch>
            <a:fillRect/>
          </a:stretch>
        </p:blipFill>
        <p:spPr>
          <a:xfrm>
            <a:off x="2438400" y="3738328"/>
            <a:ext cx="3813230" cy="2452913"/>
          </a:xfrm>
          <a:prstGeom prst="rect">
            <a:avLst/>
          </a:prstGeom>
        </p:spPr>
      </p:pic>
    </p:spTree>
    <p:extLst>
      <p:ext uri="{BB962C8B-B14F-4D97-AF65-F5344CB8AC3E}">
        <p14:creationId xmlns:p14="http://schemas.microsoft.com/office/powerpoint/2010/main" val="293910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354C4-F244-B4D3-EB77-5A442EE4BD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40BBA3-2255-372B-724D-1A9A0F65DEC3}"/>
              </a:ext>
            </a:extLst>
          </p:cNvPr>
          <p:cNvSpPr>
            <a:spLocks noGrp="1"/>
          </p:cNvSpPr>
          <p:nvPr>
            <p:ph type="body" idx="1"/>
          </p:nvPr>
        </p:nvSpPr>
        <p:spPr/>
        <p:txBody>
          <a:bodyPr>
            <a:normAutofit fontScale="77500" lnSpcReduction="20000"/>
          </a:bodyPr>
          <a:lstStyle/>
          <a:p>
            <a:pPr>
              <a:lnSpc>
                <a:spcPct val="170000"/>
              </a:lnSpc>
            </a:pPr>
            <a:r>
              <a:rPr lang="en-US" dirty="0"/>
              <a:t>Inputs: Filings text, section boundaries, dates </a:t>
            </a:r>
          </a:p>
          <a:p>
            <a:pPr>
              <a:lnSpc>
                <a:spcPct val="170000"/>
              </a:lnSpc>
            </a:pPr>
            <a:r>
              <a:rPr lang="en-US" dirty="0"/>
              <a:t>Calculations: Polarity, uncertainty, readability indices </a:t>
            </a:r>
          </a:p>
          <a:p>
            <a:pPr>
              <a:lnSpc>
                <a:spcPct val="170000"/>
              </a:lnSpc>
            </a:pPr>
            <a:r>
              <a:rPr lang="en-US" dirty="0"/>
              <a:t>Outputs: Scores, trends, alerts, </a:t>
            </a:r>
            <a:r>
              <a:rPr lang="en-US" dirty="0" err="1"/>
              <a:t>backtest</a:t>
            </a:r>
            <a:r>
              <a:rPr lang="en-US" dirty="0"/>
              <a:t> results </a:t>
            </a:r>
          </a:p>
          <a:p>
            <a:pPr>
              <a:lnSpc>
                <a:spcPct val="170000"/>
              </a:lnSpc>
            </a:pPr>
            <a:r>
              <a:rPr lang="en-US" dirty="0"/>
              <a:t>Decisions: Rebalance, hedge, engage management </a:t>
            </a:r>
          </a:p>
        </p:txBody>
      </p:sp>
      <p:sp>
        <p:nvSpPr>
          <p:cNvPr id="3" name="Title 2">
            <a:extLst>
              <a:ext uri="{FF2B5EF4-FFF2-40B4-BE49-F238E27FC236}">
                <a16:creationId xmlns:a16="http://schemas.microsoft.com/office/drawing/2014/main" id="{78A828A9-F02A-B178-9F9D-185EBCD1FB43}"/>
              </a:ext>
            </a:extLst>
          </p:cNvPr>
          <p:cNvSpPr>
            <a:spLocks noGrp="1"/>
          </p:cNvSpPr>
          <p:nvPr>
            <p:ph type="title"/>
          </p:nvPr>
        </p:nvSpPr>
        <p:spPr/>
        <p:txBody>
          <a:bodyPr/>
          <a:lstStyle/>
          <a:p>
            <a:r>
              <a:rPr lang="en-US" dirty="0"/>
              <a:t>Inputs and Outputs </a:t>
            </a:r>
          </a:p>
        </p:txBody>
      </p:sp>
    </p:spTree>
    <p:extLst>
      <p:ext uri="{BB962C8B-B14F-4D97-AF65-F5344CB8AC3E}">
        <p14:creationId xmlns:p14="http://schemas.microsoft.com/office/powerpoint/2010/main" val="3532941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D1208-D7F6-DFDC-7F8C-06B5C8DBA399}"/>
              </a:ext>
            </a:extLst>
          </p:cNvPr>
          <p:cNvSpPr>
            <a:spLocks noGrp="1"/>
          </p:cNvSpPr>
          <p:nvPr>
            <p:ph type="body" idx="1"/>
          </p:nvPr>
        </p:nvSpPr>
        <p:spPr/>
        <p:txBody>
          <a:bodyPr>
            <a:normAutofit fontScale="92500"/>
          </a:bodyPr>
          <a:lstStyle/>
          <a:p>
            <a:pPr>
              <a:lnSpc>
                <a:spcPct val="150000"/>
              </a:lnSpc>
            </a:pPr>
            <a:r>
              <a:rPr lang="en-US" dirty="0"/>
              <a:t>FinBERT embeddings capture domain contextual nuance </a:t>
            </a:r>
          </a:p>
          <a:p>
            <a:pPr>
              <a:lnSpc>
                <a:spcPct val="150000"/>
              </a:lnSpc>
            </a:pPr>
            <a:r>
              <a:rPr lang="en-US" dirty="0"/>
              <a:t>LLM summarization extracts material changes precisely </a:t>
            </a:r>
          </a:p>
          <a:p>
            <a:pPr>
              <a:lnSpc>
                <a:spcPct val="150000"/>
              </a:lnSpc>
            </a:pPr>
            <a:r>
              <a:rPr lang="en-US" dirty="0"/>
              <a:t>Active learning improves label efficiency 50-70% </a:t>
            </a:r>
          </a:p>
        </p:txBody>
      </p:sp>
      <p:sp>
        <p:nvSpPr>
          <p:cNvPr id="3" name="Title 2">
            <a:extLst>
              <a:ext uri="{FF2B5EF4-FFF2-40B4-BE49-F238E27FC236}">
                <a16:creationId xmlns:a16="http://schemas.microsoft.com/office/drawing/2014/main" id="{F0BF1F11-3E19-DE28-7F46-DB046ABCEAEA}"/>
              </a:ext>
            </a:extLst>
          </p:cNvPr>
          <p:cNvSpPr>
            <a:spLocks noGrp="1"/>
          </p:cNvSpPr>
          <p:nvPr>
            <p:ph type="title"/>
          </p:nvPr>
        </p:nvSpPr>
        <p:spPr/>
        <p:txBody>
          <a:bodyPr/>
          <a:lstStyle/>
          <a:p>
            <a:r>
              <a:rPr lang="en-US" dirty="0"/>
              <a:t>AI‑Enhanced Approach </a:t>
            </a:r>
          </a:p>
        </p:txBody>
      </p:sp>
    </p:spTree>
    <p:extLst>
      <p:ext uri="{BB962C8B-B14F-4D97-AF65-F5344CB8AC3E}">
        <p14:creationId xmlns:p14="http://schemas.microsoft.com/office/powerpoint/2010/main" val="357755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23B4A-1C20-590F-8A2E-6C2D5DCDBDE9}"/>
              </a:ext>
            </a:extLst>
          </p:cNvPr>
          <p:cNvSpPr>
            <a:spLocks noGrp="1"/>
          </p:cNvSpPr>
          <p:nvPr>
            <p:ph type="body" sz="half" idx="1"/>
          </p:nvPr>
        </p:nvSpPr>
        <p:spPr>
          <a:xfrm>
            <a:off x="457200" y="1600200"/>
            <a:ext cx="8077200" cy="4525963"/>
          </a:xfrm>
        </p:spPr>
        <p:txBody>
          <a:bodyPr>
            <a:normAutofit fontScale="47500" lnSpcReduction="20000"/>
          </a:bodyPr>
          <a:lstStyle/>
          <a:p>
            <a:pPr marL="742950" indent="-742950">
              <a:lnSpc>
                <a:spcPct val="150000"/>
              </a:lnSpc>
              <a:spcAft>
                <a:spcPts val="600"/>
              </a:spcAft>
              <a:buFont typeface="+mj-lt"/>
              <a:buAutoNum type="arabicPeriod"/>
            </a:pPr>
            <a:r>
              <a:rPr lang="en-US" dirty="0"/>
              <a:t>Introduction to NLP in Finance</a:t>
            </a:r>
          </a:p>
          <a:p>
            <a:pPr marL="742950" indent="-742950">
              <a:lnSpc>
                <a:spcPct val="150000"/>
              </a:lnSpc>
              <a:spcAft>
                <a:spcPts val="600"/>
              </a:spcAft>
              <a:buFont typeface="+mj-lt"/>
              <a:buAutoNum type="arabicPeriod"/>
            </a:pPr>
            <a:r>
              <a:rPr lang="en-US" dirty="0"/>
              <a:t>Sentiment Analysis</a:t>
            </a:r>
          </a:p>
          <a:p>
            <a:pPr marL="1143000" lvl="1" indent="-742950">
              <a:lnSpc>
                <a:spcPct val="120000"/>
              </a:lnSpc>
              <a:spcAft>
                <a:spcPts val="600"/>
              </a:spcAft>
              <a:buFont typeface="+mj-lt"/>
              <a:buAutoNum type="alphaUcPeriod"/>
            </a:pPr>
            <a:r>
              <a:rPr lang="en-US" dirty="0"/>
              <a:t>SEC Filings: Sentiment</a:t>
            </a:r>
          </a:p>
          <a:p>
            <a:pPr marL="1143000" lvl="1" indent="-742950">
              <a:lnSpc>
                <a:spcPct val="120000"/>
              </a:lnSpc>
              <a:spcAft>
                <a:spcPts val="600"/>
              </a:spcAft>
              <a:buFont typeface="+mj-lt"/>
              <a:buAutoNum type="alphaUcPeriod"/>
            </a:pPr>
            <a:r>
              <a:rPr lang="en-US" dirty="0"/>
              <a:t>SEC Filings: Analysis</a:t>
            </a:r>
          </a:p>
          <a:p>
            <a:pPr marL="1143000" lvl="1" indent="-742950">
              <a:lnSpc>
                <a:spcPct val="120000"/>
              </a:lnSpc>
              <a:spcAft>
                <a:spcPts val="600"/>
              </a:spcAft>
              <a:buFont typeface="+mj-lt"/>
              <a:buAutoNum type="alphaUcPeriod"/>
            </a:pPr>
            <a:r>
              <a:rPr lang="en-US" dirty="0"/>
              <a:t>Earnings Calls</a:t>
            </a:r>
          </a:p>
          <a:p>
            <a:pPr marL="1143000" lvl="1" indent="-742950">
              <a:lnSpc>
                <a:spcPct val="120000"/>
              </a:lnSpc>
              <a:spcAft>
                <a:spcPts val="600"/>
              </a:spcAft>
              <a:buFont typeface="+mj-lt"/>
              <a:buAutoNum type="alphaUcPeriod"/>
            </a:pPr>
            <a:r>
              <a:rPr lang="en-US" dirty="0"/>
              <a:t>News and Social Sentiment</a:t>
            </a:r>
          </a:p>
          <a:p>
            <a:pPr marL="1143000" lvl="1" indent="-742950">
              <a:lnSpc>
                <a:spcPct val="120000"/>
              </a:lnSpc>
              <a:spcAft>
                <a:spcPts val="600"/>
              </a:spcAft>
              <a:buFont typeface="+mj-lt"/>
              <a:buAutoNum type="alphaUcPeriod"/>
            </a:pPr>
            <a:r>
              <a:rPr lang="en-US" dirty="0"/>
              <a:t>Financial/Economic News</a:t>
            </a:r>
          </a:p>
          <a:p>
            <a:pPr marL="1143000" lvl="1" indent="-742950">
              <a:lnSpc>
                <a:spcPct val="120000"/>
              </a:lnSpc>
              <a:spcAft>
                <a:spcPts val="600"/>
              </a:spcAft>
              <a:buFont typeface="+mj-lt"/>
              <a:buAutoNum type="alphaUcPeriod"/>
            </a:pPr>
            <a:r>
              <a:rPr lang="en-US" dirty="0"/>
              <a:t>Other Financial Texts</a:t>
            </a:r>
          </a:p>
          <a:p>
            <a:pPr marL="742950" indent="-742950">
              <a:lnSpc>
                <a:spcPct val="150000"/>
              </a:lnSpc>
              <a:spcAft>
                <a:spcPts val="600"/>
              </a:spcAft>
              <a:buFont typeface="+mj-lt"/>
              <a:buAutoNum type="arabicPeriod"/>
            </a:pPr>
            <a:r>
              <a:rPr lang="en-US" dirty="0"/>
              <a:t>Advanced NLP Applications</a:t>
            </a:r>
          </a:p>
          <a:p>
            <a:pPr marL="742950" indent="-742950">
              <a:lnSpc>
                <a:spcPct val="150000"/>
              </a:lnSpc>
              <a:spcAft>
                <a:spcPts val="600"/>
              </a:spcAft>
              <a:buFont typeface="+mj-lt"/>
              <a:buAutoNum type="arabicPeriod"/>
            </a:pPr>
            <a:r>
              <a:rPr lang="en-US" dirty="0"/>
              <a:t>Practical Considerations</a:t>
            </a:r>
          </a:p>
          <a:p>
            <a:pPr marL="742950" indent="-742950">
              <a:lnSpc>
                <a:spcPct val="150000"/>
              </a:lnSpc>
              <a:spcAft>
                <a:spcPts val="600"/>
              </a:spcAft>
              <a:buFont typeface="+mj-lt"/>
              <a:buAutoNum type="arabicPeriod"/>
            </a:pPr>
            <a:r>
              <a:rPr lang="en-US" dirty="0"/>
              <a:t>Emerging Trends and Tools</a:t>
            </a:r>
          </a:p>
          <a:p>
            <a:pPr marL="742950" indent="-742950">
              <a:lnSpc>
                <a:spcPct val="150000"/>
              </a:lnSpc>
              <a:spcAft>
                <a:spcPts val="600"/>
              </a:spcAft>
              <a:buFont typeface="+mj-lt"/>
              <a:buAutoNum type="arabicPeriod"/>
            </a:pPr>
            <a:r>
              <a:rPr lang="en-US" dirty="0"/>
              <a:t>Hands-On Friday: Applied AI NLP</a:t>
            </a:r>
          </a:p>
        </p:txBody>
      </p:sp>
      <p:sp>
        <p:nvSpPr>
          <p:cNvPr id="3" name="Title 2">
            <a:extLst>
              <a:ext uri="{FF2B5EF4-FFF2-40B4-BE49-F238E27FC236}">
                <a16:creationId xmlns:a16="http://schemas.microsoft.com/office/drawing/2014/main" id="{2BB7EE01-8F96-F343-E44F-91D7E28A019E}"/>
              </a:ext>
            </a:extLst>
          </p:cNvPr>
          <p:cNvSpPr>
            <a:spLocks noGrp="1"/>
          </p:cNvSpPr>
          <p:nvPr>
            <p:ph type="title"/>
          </p:nvPr>
        </p:nvSpPr>
        <p:spPr/>
        <p:txBody>
          <a:bodyPr anchor="b">
            <a:normAutofit/>
          </a:bodyPr>
          <a:lstStyle/>
          <a:p>
            <a:r>
              <a:rPr lang="en-US" dirty="0"/>
              <a:t>Overview</a:t>
            </a:r>
          </a:p>
        </p:txBody>
      </p:sp>
    </p:spTree>
    <p:extLst>
      <p:ext uri="{BB962C8B-B14F-4D97-AF65-F5344CB8AC3E}">
        <p14:creationId xmlns:p14="http://schemas.microsoft.com/office/powerpoint/2010/main" val="3911203781"/>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78E1E-39F6-0CF9-A60E-A1050986C7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E30616-00B5-76F1-4B39-28A0845EA9EF}"/>
              </a:ext>
            </a:extLst>
          </p:cNvPr>
          <p:cNvSpPr>
            <a:spLocks noGrp="1"/>
          </p:cNvSpPr>
          <p:nvPr>
            <p:ph type="body" idx="1"/>
          </p:nvPr>
        </p:nvSpPr>
        <p:spPr>
          <a:xfrm>
            <a:off x="457771" y="1600201"/>
            <a:ext cx="8229600" cy="1219200"/>
          </a:xfrm>
        </p:spPr>
        <p:txBody>
          <a:bodyPr>
            <a:normAutofit/>
          </a:bodyPr>
          <a:lstStyle/>
          <a:p>
            <a:pPr marL="0" indent="0">
              <a:buNone/>
            </a:pPr>
            <a:r>
              <a:rPr lang="en-US" sz="2000" dirty="0"/>
              <a:t>Classify the sentiment of each 10K into positive, neutral, negative and provide confidence intervals.</a:t>
            </a:r>
          </a:p>
          <a:p>
            <a:pPr>
              <a:lnSpc>
                <a:spcPct val="150000"/>
              </a:lnSpc>
            </a:pPr>
            <a:endParaRPr lang="en-US" dirty="0"/>
          </a:p>
        </p:txBody>
      </p:sp>
      <p:sp>
        <p:nvSpPr>
          <p:cNvPr id="3" name="Title 2">
            <a:extLst>
              <a:ext uri="{FF2B5EF4-FFF2-40B4-BE49-F238E27FC236}">
                <a16:creationId xmlns:a16="http://schemas.microsoft.com/office/drawing/2014/main" id="{0D222D95-A907-E00D-4472-CDF1C63E034E}"/>
              </a:ext>
            </a:extLst>
          </p:cNvPr>
          <p:cNvSpPr>
            <a:spLocks noGrp="1"/>
          </p:cNvSpPr>
          <p:nvPr>
            <p:ph type="title"/>
          </p:nvPr>
        </p:nvSpPr>
        <p:spPr/>
        <p:txBody>
          <a:bodyPr/>
          <a:lstStyle/>
          <a:p>
            <a:r>
              <a:rPr lang="en-US" dirty="0"/>
              <a:t>10-K Sent: DPZ Example 1</a:t>
            </a:r>
          </a:p>
        </p:txBody>
      </p:sp>
      <p:pic>
        <p:nvPicPr>
          <p:cNvPr id="4" name="Picture 3">
            <a:extLst>
              <a:ext uri="{FF2B5EF4-FFF2-40B4-BE49-F238E27FC236}">
                <a16:creationId xmlns:a16="http://schemas.microsoft.com/office/drawing/2014/main" id="{F69C1B6F-F06A-529A-35FF-291AA3C26291}"/>
              </a:ext>
            </a:extLst>
          </p:cNvPr>
          <p:cNvPicPr>
            <a:picLocks noChangeAspect="1"/>
          </p:cNvPicPr>
          <p:nvPr/>
        </p:nvPicPr>
        <p:blipFill>
          <a:blip r:embed="rId2"/>
          <a:stretch>
            <a:fillRect/>
          </a:stretch>
        </p:blipFill>
        <p:spPr>
          <a:xfrm>
            <a:off x="914400" y="2590800"/>
            <a:ext cx="7315200" cy="3104630"/>
          </a:xfrm>
          <a:prstGeom prst="rect">
            <a:avLst/>
          </a:prstGeom>
        </p:spPr>
      </p:pic>
    </p:spTree>
    <p:extLst>
      <p:ext uri="{BB962C8B-B14F-4D97-AF65-F5344CB8AC3E}">
        <p14:creationId xmlns:p14="http://schemas.microsoft.com/office/powerpoint/2010/main" val="2129820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38876-AC4F-AF05-A0F6-BFF48D518F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5B94E2-BD15-D574-1B64-CC4B40B9E990}"/>
              </a:ext>
            </a:extLst>
          </p:cNvPr>
          <p:cNvSpPr>
            <a:spLocks noGrp="1"/>
          </p:cNvSpPr>
          <p:nvPr>
            <p:ph type="body" idx="1"/>
          </p:nvPr>
        </p:nvSpPr>
        <p:spPr/>
        <p:txBody>
          <a:bodyPr>
            <a:normAutofit/>
          </a:bodyPr>
          <a:lstStyle/>
          <a:p>
            <a:pPr marL="0" indent="0">
              <a:buNone/>
            </a:pPr>
            <a:r>
              <a:rPr lang="en-US" sz="2000" dirty="0"/>
              <a:t>Classify the sentiment of the Management’s Discussion &amp; Analysis (MD&amp;A) section of each 10K into positive, neutral, negative and provide confidence intervals.</a:t>
            </a:r>
          </a:p>
          <a:p>
            <a:pPr>
              <a:lnSpc>
                <a:spcPct val="150000"/>
              </a:lnSpc>
            </a:pPr>
            <a:endParaRPr lang="en-US" dirty="0"/>
          </a:p>
        </p:txBody>
      </p:sp>
      <p:sp>
        <p:nvSpPr>
          <p:cNvPr id="3" name="Title 2">
            <a:extLst>
              <a:ext uri="{FF2B5EF4-FFF2-40B4-BE49-F238E27FC236}">
                <a16:creationId xmlns:a16="http://schemas.microsoft.com/office/drawing/2014/main" id="{C4DE71A8-29BF-0AB3-016B-5405F469CE53}"/>
              </a:ext>
            </a:extLst>
          </p:cNvPr>
          <p:cNvSpPr>
            <a:spLocks noGrp="1"/>
          </p:cNvSpPr>
          <p:nvPr>
            <p:ph type="title"/>
          </p:nvPr>
        </p:nvSpPr>
        <p:spPr/>
        <p:txBody>
          <a:bodyPr/>
          <a:lstStyle/>
          <a:p>
            <a:r>
              <a:rPr lang="en-US" dirty="0"/>
              <a:t>10-K Sent: DPZ Example 2</a:t>
            </a:r>
          </a:p>
        </p:txBody>
      </p:sp>
      <p:pic>
        <p:nvPicPr>
          <p:cNvPr id="4" name="Picture 3">
            <a:extLst>
              <a:ext uri="{FF2B5EF4-FFF2-40B4-BE49-F238E27FC236}">
                <a16:creationId xmlns:a16="http://schemas.microsoft.com/office/drawing/2014/main" id="{3C203E63-2A62-1358-449C-9264F7024F9B}"/>
              </a:ext>
            </a:extLst>
          </p:cNvPr>
          <p:cNvPicPr>
            <a:picLocks noChangeAspect="1"/>
          </p:cNvPicPr>
          <p:nvPr/>
        </p:nvPicPr>
        <p:blipFill>
          <a:blip r:embed="rId2"/>
          <a:stretch>
            <a:fillRect/>
          </a:stretch>
        </p:blipFill>
        <p:spPr>
          <a:xfrm>
            <a:off x="914400" y="2533488"/>
            <a:ext cx="7315200" cy="3620201"/>
          </a:xfrm>
          <a:prstGeom prst="rect">
            <a:avLst/>
          </a:prstGeom>
        </p:spPr>
      </p:pic>
    </p:spTree>
    <p:extLst>
      <p:ext uri="{BB962C8B-B14F-4D97-AF65-F5344CB8AC3E}">
        <p14:creationId xmlns:p14="http://schemas.microsoft.com/office/powerpoint/2010/main" val="355881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448A-4452-8E50-17B0-4FC08097B6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802AD67-970A-7B0A-A1F5-3668AEFCD890}"/>
              </a:ext>
            </a:extLst>
          </p:cNvPr>
          <p:cNvSpPr>
            <a:spLocks noGrp="1"/>
          </p:cNvSpPr>
          <p:nvPr>
            <p:ph type="body" idx="1"/>
          </p:nvPr>
        </p:nvSpPr>
        <p:spPr/>
        <p:txBody>
          <a:bodyPr>
            <a:normAutofit/>
          </a:bodyPr>
          <a:lstStyle/>
          <a:p>
            <a:pPr marL="0" indent="0">
              <a:buNone/>
            </a:pPr>
            <a:r>
              <a:rPr lang="en-US" sz="2000" dirty="0"/>
              <a:t>Create a heat map of the sentiment of the i) Risk Factors, ii) Management’s Discussion &amp; Analysis (MD&amp;A), and iii) Disclosures about Market Risk sections of each 10K.</a:t>
            </a:r>
          </a:p>
          <a:p>
            <a:pPr>
              <a:lnSpc>
                <a:spcPct val="150000"/>
              </a:lnSpc>
            </a:pPr>
            <a:endParaRPr lang="en-US" dirty="0"/>
          </a:p>
        </p:txBody>
      </p:sp>
      <p:sp>
        <p:nvSpPr>
          <p:cNvPr id="3" name="Title 2">
            <a:extLst>
              <a:ext uri="{FF2B5EF4-FFF2-40B4-BE49-F238E27FC236}">
                <a16:creationId xmlns:a16="http://schemas.microsoft.com/office/drawing/2014/main" id="{20263668-D173-E1CE-9E01-7DB07523625F}"/>
              </a:ext>
            </a:extLst>
          </p:cNvPr>
          <p:cNvSpPr>
            <a:spLocks noGrp="1"/>
          </p:cNvSpPr>
          <p:nvPr>
            <p:ph type="title"/>
          </p:nvPr>
        </p:nvSpPr>
        <p:spPr/>
        <p:txBody>
          <a:bodyPr/>
          <a:lstStyle/>
          <a:p>
            <a:r>
              <a:rPr lang="en-US" dirty="0"/>
              <a:t>10-K Sent: DPZ Example 3</a:t>
            </a:r>
          </a:p>
        </p:txBody>
      </p:sp>
      <p:pic>
        <p:nvPicPr>
          <p:cNvPr id="4" name="Picture 3">
            <a:extLst>
              <a:ext uri="{FF2B5EF4-FFF2-40B4-BE49-F238E27FC236}">
                <a16:creationId xmlns:a16="http://schemas.microsoft.com/office/drawing/2014/main" id="{1D4A98FF-E00A-1538-6ACA-0EA9D26F1E76}"/>
              </a:ext>
            </a:extLst>
          </p:cNvPr>
          <p:cNvPicPr>
            <a:picLocks noChangeAspect="1"/>
          </p:cNvPicPr>
          <p:nvPr/>
        </p:nvPicPr>
        <p:blipFill>
          <a:blip r:embed="rId2"/>
          <a:stretch>
            <a:fillRect/>
          </a:stretch>
        </p:blipFill>
        <p:spPr>
          <a:xfrm>
            <a:off x="304800" y="3124200"/>
            <a:ext cx="7315200" cy="2542746"/>
          </a:xfrm>
          <a:prstGeom prst="rect">
            <a:avLst/>
          </a:prstGeom>
        </p:spPr>
      </p:pic>
    </p:spTree>
    <p:extLst>
      <p:ext uri="{BB962C8B-B14F-4D97-AF65-F5344CB8AC3E}">
        <p14:creationId xmlns:p14="http://schemas.microsoft.com/office/powerpoint/2010/main" val="77482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E3E9-CAB5-7A63-C3C7-C16F65DF4C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64B642-23D2-3711-1E0F-319912B23497}"/>
              </a:ext>
            </a:extLst>
          </p:cNvPr>
          <p:cNvSpPr>
            <a:spLocks noGrp="1"/>
          </p:cNvSpPr>
          <p:nvPr>
            <p:ph type="ctrTitle"/>
          </p:nvPr>
        </p:nvSpPr>
        <p:spPr>
          <a:xfrm>
            <a:off x="304800" y="3606800"/>
            <a:ext cx="8382000" cy="1470025"/>
          </a:xfrm>
        </p:spPr>
        <p:txBody>
          <a:bodyPr>
            <a:normAutofit/>
          </a:bodyPr>
          <a:lstStyle/>
          <a:p>
            <a:r>
              <a:rPr lang="en-US" dirty="0"/>
              <a:t>2.B SEC Filings: Analysis</a:t>
            </a:r>
          </a:p>
        </p:txBody>
      </p:sp>
    </p:spTree>
    <p:extLst>
      <p:ext uri="{BB962C8B-B14F-4D97-AF65-F5344CB8AC3E}">
        <p14:creationId xmlns:p14="http://schemas.microsoft.com/office/powerpoint/2010/main" val="875602837"/>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25CF4-1933-9479-8C05-3F214E4CE3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374C82-46F9-331D-E2C5-40D7E5BE7B66}"/>
              </a:ext>
            </a:extLst>
          </p:cNvPr>
          <p:cNvSpPr>
            <a:spLocks noGrp="1"/>
          </p:cNvSpPr>
          <p:nvPr>
            <p:ph type="body" idx="1"/>
          </p:nvPr>
        </p:nvSpPr>
        <p:spPr/>
        <p:txBody>
          <a:bodyPr>
            <a:normAutofit fontScale="25000" lnSpcReduction="20000"/>
          </a:bodyPr>
          <a:lstStyle/>
          <a:p>
            <a:pPr>
              <a:lnSpc>
                <a:spcPct val="170000"/>
              </a:lnSpc>
            </a:pPr>
            <a:r>
              <a:rPr lang="en-US" sz="11200" dirty="0"/>
              <a:t>Identify covenant terms within credit agreements </a:t>
            </a:r>
          </a:p>
          <a:p>
            <a:pPr>
              <a:lnSpc>
                <a:spcPct val="170000"/>
              </a:lnSpc>
            </a:pPr>
            <a:r>
              <a:rPr lang="en-US" sz="11200" dirty="0"/>
              <a:t>Extract segment revenue disclosures by geography </a:t>
            </a:r>
          </a:p>
          <a:p>
            <a:pPr>
              <a:lnSpc>
                <a:spcPct val="170000"/>
              </a:lnSpc>
            </a:pPr>
            <a:r>
              <a:rPr lang="en-US" sz="11200" dirty="0"/>
              <a:t>Detect related‑party transactions within footnotes </a:t>
            </a:r>
          </a:p>
          <a:p>
            <a:pPr>
              <a:lnSpc>
                <a:spcPct val="170000"/>
              </a:lnSpc>
            </a:pPr>
            <a:r>
              <a:rPr lang="en-US" sz="11200" dirty="0"/>
              <a:t>Flag non‑GAAP reconciliation inconsistencies quickly </a:t>
            </a:r>
          </a:p>
          <a:p>
            <a:pPr marL="0" indent="0">
              <a:buNone/>
            </a:pPr>
            <a:endParaRPr lang="en-US" dirty="0"/>
          </a:p>
        </p:txBody>
      </p:sp>
      <p:sp>
        <p:nvSpPr>
          <p:cNvPr id="3" name="Title 2">
            <a:extLst>
              <a:ext uri="{FF2B5EF4-FFF2-40B4-BE49-F238E27FC236}">
                <a16:creationId xmlns:a16="http://schemas.microsoft.com/office/drawing/2014/main" id="{60E37222-E98F-BEAB-1BCA-0EABFBCC7767}"/>
              </a:ext>
            </a:extLst>
          </p:cNvPr>
          <p:cNvSpPr>
            <a:spLocks noGrp="1"/>
          </p:cNvSpPr>
          <p:nvPr>
            <p:ph type="title"/>
          </p:nvPr>
        </p:nvSpPr>
        <p:spPr/>
        <p:txBody>
          <a:bodyPr/>
          <a:lstStyle/>
          <a:p>
            <a:r>
              <a:rPr lang="en-US" dirty="0"/>
              <a:t>Examples and Visuals </a:t>
            </a:r>
          </a:p>
        </p:txBody>
      </p:sp>
    </p:spTree>
    <p:extLst>
      <p:ext uri="{BB962C8B-B14F-4D97-AF65-F5344CB8AC3E}">
        <p14:creationId xmlns:p14="http://schemas.microsoft.com/office/powerpoint/2010/main" val="1313147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530FD-41D6-75E0-D957-265DEEC3CF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88E619-6EEB-04A4-3693-816B19554633}"/>
              </a:ext>
            </a:extLst>
          </p:cNvPr>
          <p:cNvSpPr>
            <a:spLocks noGrp="1"/>
          </p:cNvSpPr>
          <p:nvPr>
            <p:ph type="body" idx="1"/>
          </p:nvPr>
        </p:nvSpPr>
        <p:spPr/>
        <p:txBody>
          <a:bodyPr>
            <a:normAutofit fontScale="77500" lnSpcReduction="20000"/>
          </a:bodyPr>
          <a:lstStyle/>
          <a:p>
            <a:pPr>
              <a:lnSpc>
                <a:spcPct val="170000"/>
              </a:lnSpc>
            </a:pPr>
            <a:r>
              <a:rPr lang="en-US" dirty="0"/>
              <a:t>Section segmentation: MD&amp;A, risks, footnotes </a:t>
            </a:r>
          </a:p>
          <a:p>
            <a:pPr>
              <a:lnSpc>
                <a:spcPct val="170000"/>
              </a:lnSpc>
            </a:pPr>
            <a:r>
              <a:rPr lang="en-US" dirty="0"/>
              <a:t>NER tags entities, instruments, jurisdictions </a:t>
            </a:r>
          </a:p>
          <a:p>
            <a:pPr lvl="1">
              <a:lnSpc>
                <a:spcPct val="170000"/>
              </a:lnSpc>
            </a:pPr>
            <a:r>
              <a:rPr lang="en-US" dirty="0"/>
              <a:t>NER = Named Entity Recognition</a:t>
            </a:r>
          </a:p>
          <a:p>
            <a:pPr>
              <a:lnSpc>
                <a:spcPct val="170000"/>
              </a:lnSpc>
            </a:pPr>
            <a:r>
              <a:rPr lang="en-US" dirty="0"/>
              <a:t>Relation extraction links events and participants </a:t>
            </a:r>
          </a:p>
          <a:p>
            <a:pPr>
              <a:lnSpc>
                <a:spcPct val="170000"/>
              </a:lnSpc>
            </a:pPr>
            <a:r>
              <a:rPr lang="en-US" dirty="0"/>
              <a:t>Change detection highlights cross‑year edits.</a:t>
            </a:r>
          </a:p>
        </p:txBody>
      </p:sp>
      <p:sp>
        <p:nvSpPr>
          <p:cNvPr id="3" name="Title 2">
            <a:extLst>
              <a:ext uri="{FF2B5EF4-FFF2-40B4-BE49-F238E27FC236}">
                <a16:creationId xmlns:a16="http://schemas.microsoft.com/office/drawing/2014/main" id="{12CC7A5E-2D79-6ED1-F5B0-76A008885118}"/>
              </a:ext>
            </a:extLst>
          </p:cNvPr>
          <p:cNvSpPr>
            <a:spLocks noGrp="1"/>
          </p:cNvSpPr>
          <p:nvPr>
            <p:ph type="title"/>
          </p:nvPr>
        </p:nvSpPr>
        <p:spPr/>
        <p:txBody>
          <a:bodyPr/>
          <a:lstStyle/>
          <a:p>
            <a:r>
              <a:rPr lang="en-US" dirty="0"/>
              <a:t>Foundations</a:t>
            </a:r>
          </a:p>
        </p:txBody>
      </p:sp>
    </p:spTree>
    <p:extLst>
      <p:ext uri="{BB962C8B-B14F-4D97-AF65-F5344CB8AC3E}">
        <p14:creationId xmlns:p14="http://schemas.microsoft.com/office/powerpoint/2010/main" val="25927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F746-C287-0812-E33F-FBA4DA9BC6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EC3DF7-A311-9CAA-1FB8-E54980330C02}"/>
              </a:ext>
            </a:extLst>
          </p:cNvPr>
          <p:cNvSpPr>
            <a:spLocks noGrp="1"/>
          </p:cNvSpPr>
          <p:nvPr>
            <p:ph type="body" idx="1"/>
          </p:nvPr>
        </p:nvSpPr>
        <p:spPr/>
        <p:txBody>
          <a:bodyPr>
            <a:normAutofit fontScale="92500"/>
          </a:bodyPr>
          <a:lstStyle/>
          <a:p>
            <a:pPr>
              <a:lnSpc>
                <a:spcPct val="170000"/>
              </a:lnSpc>
            </a:pPr>
            <a:r>
              <a:rPr lang="en-US" sz="3200" dirty="0"/>
              <a:t>Valuation models update revenue mix</a:t>
            </a:r>
          </a:p>
          <a:p>
            <a:pPr>
              <a:lnSpc>
                <a:spcPct val="170000"/>
              </a:lnSpc>
            </a:pPr>
            <a:r>
              <a:rPr lang="en-US" sz="3200" dirty="0"/>
              <a:t>Covenant monitoring automates surveillance</a:t>
            </a:r>
          </a:p>
          <a:p>
            <a:pPr>
              <a:lnSpc>
                <a:spcPct val="170000"/>
              </a:lnSpc>
            </a:pPr>
            <a:r>
              <a:rPr lang="en-US" sz="3200" dirty="0"/>
              <a:t>Risk teams score litigation exposure language </a:t>
            </a:r>
          </a:p>
          <a:p>
            <a:pPr>
              <a:lnSpc>
                <a:spcPct val="170000"/>
              </a:lnSpc>
            </a:pPr>
            <a:r>
              <a:rPr lang="en-US" sz="3200" dirty="0"/>
              <a:t>Audit teams triage disclosure anomalies early </a:t>
            </a:r>
          </a:p>
        </p:txBody>
      </p:sp>
      <p:sp>
        <p:nvSpPr>
          <p:cNvPr id="3" name="Title 2">
            <a:extLst>
              <a:ext uri="{FF2B5EF4-FFF2-40B4-BE49-F238E27FC236}">
                <a16:creationId xmlns:a16="http://schemas.microsoft.com/office/drawing/2014/main" id="{E7AA7041-3DF4-34D7-C11A-39EA885A8568}"/>
              </a:ext>
            </a:extLst>
          </p:cNvPr>
          <p:cNvSpPr>
            <a:spLocks noGrp="1"/>
          </p:cNvSpPr>
          <p:nvPr>
            <p:ph type="title"/>
          </p:nvPr>
        </p:nvSpPr>
        <p:spPr/>
        <p:txBody>
          <a:bodyPr/>
          <a:lstStyle/>
          <a:p>
            <a:r>
              <a:rPr lang="en-US" dirty="0"/>
              <a:t>Finance Applications </a:t>
            </a:r>
          </a:p>
        </p:txBody>
      </p:sp>
    </p:spTree>
    <p:extLst>
      <p:ext uri="{BB962C8B-B14F-4D97-AF65-F5344CB8AC3E}">
        <p14:creationId xmlns:p14="http://schemas.microsoft.com/office/powerpoint/2010/main" val="621597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D4AA4-0D6C-6866-E5E6-CD6A1EB3CC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781FA2-B99B-C19B-17AE-A81F19334B55}"/>
              </a:ext>
            </a:extLst>
          </p:cNvPr>
          <p:cNvSpPr>
            <a:spLocks noGrp="1"/>
          </p:cNvSpPr>
          <p:nvPr>
            <p:ph type="body" idx="1"/>
          </p:nvPr>
        </p:nvSpPr>
        <p:spPr/>
        <p:txBody>
          <a:bodyPr>
            <a:normAutofit/>
          </a:bodyPr>
          <a:lstStyle/>
          <a:p>
            <a:r>
              <a:rPr lang="en-US" dirty="0"/>
              <a:t>Inputs: HTML filings, exhibit links, XBRL tags </a:t>
            </a:r>
          </a:p>
          <a:p>
            <a:r>
              <a:rPr lang="en-US" dirty="0"/>
              <a:t>Calculations: Entity spans, relations, change deltas </a:t>
            </a:r>
          </a:p>
          <a:p>
            <a:r>
              <a:rPr lang="en-US" dirty="0"/>
              <a:t>Outputs: Knowledge graphs, alerts, dashboards </a:t>
            </a:r>
          </a:p>
          <a:p>
            <a:r>
              <a:rPr lang="en-US" dirty="0"/>
              <a:t>Decisions: Revise forecasts, adjust reserves, escalate </a:t>
            </a:r>
          </a:p>
        </p:txBody>
      </p:sp>
      <p:sp>
        <p:nvSpPr>
          <p:cNvPr id="3" name="Title 2">
            <a:extLst>
              <a:ext uri="{FF2B5EF4-FFF2-40B4-BE49-F238E27FC236}">
                <a16:creationId xmlns:a16="http://schemas.microsoft.com/office/drawing/2014/main" id="{48B1E616-655B-18C0-B779-0A7ABC456746}"/>
              </a:ext>
            </a:extLst>
          </p:cNvPr>
          <p:cNvSpPr>
            <a:spLocks noGrp="1"/>
          </p:cNvSpPr>
          <p:nvPr>
            <p:ph type="title"/>
          </p:nvPr>
        </p:nvSpPr>
        <p:spPr/>
        <p:txBody>
          <a:bodyPr/>
          <a:lstStyle/>
          <a:p>
            <a:r>
              <a:rPr lang="en-US" dirty="0"/>
              <a:t>Inputs and Outputs </a:t>
            </a:r>
          </a:p>
        </p:txBody>
      </p:sp>
    </p:spTree>
    <p:extLst>
      <p:ext uri="{BB962C8B-B14F-4D97-AF65-F5344CB8AC3E}">
        <p14:creationId xmlns:p14="http://schemas.microsoft.com/office/powerpoint/2010/main" val="2892051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70AA9-7E54-5992-0B34-D96AC3C4649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A9A99B-BA28-E807-CB16-E3886F4773FD}"/>
              </a:ext>
            </a:extLst>
          </p:cNvPr>
          <p:cNvSpPr>
            <a:spLocks noGrp="1"/>
          </p:cNvSpPr>
          <p:nvPr>
            <p:ph type="body" idx="1"/>
          </p:nvPr>
        </p:nvSpPr>
        <p:spPr/>
        <p:txBody>
          <a:bodyPr>
            <a:normAutofit/>
          </a:bodyPr>
          <a:lstStyle/>
          <a:p>
            <a:r>
              <a:rPr lang="en-US" sz="4000" dirty="0"/>
              <a:t>Domain‑tuned transformers improve extraction </a:t>
            </a:r>
          </a:p>
          <a:p>
            <a:r>
              <a:rPr lang="en-US" sz="4000" dirty="0"/>
              <a:t>RAG answers targeted filing questions reliably </a:t>
            </a:r>
          </a:p>
          <a:p>
            <a:r>
              <a:rPr lang="en-US" sz="4000" dirty="0"/>
              <a:t>Auto‑summaries provide executive brief within minutes </a:t>
            </a:r>
          </a:p>
        </p:txBody>
      </p:sp>
      <p:sp>
        <p:nvSpPr>
          <p:cNvPr id="3" name="Title 2">
            <a:extLst>
              <a:ext uri="{FF2B5EF4-FFF2-40B4-BE49-F238E27FC236}">
                <a16:creationId xmlns:a16="http://schemas.microsoft.com/office/drawing/2014/main" id="{99A87082-2735-5C46-108C-AE22EE1ABA69}"/>
              </a:ext>
            </a:extLst>
          </p:cNvPr>
          <p:cNvSpPr>
            <a:spLocks noGrp="1"/>
          </p:cNvSpPr>
          <p:nvPr>
            <p:ph type="title"/>
          </p:nvPr>
        </p:nvSpPr>
        <p:spPr/>
        <p:txBody>
          <a:bodyPr/>
          <a:lstStyle/>
          <a:p>
            <a:r>
              <a:rPr lang="en-US" dirty="0"/>
              <a:t>AI‑Enhanced Approach </a:t>
            </a:r>
          </a:p>
        </p:txBody>
      </p:sp>
    </p:spTree>
    <p:extLst>
      <p:ext uri="{BB962C8B-B14F-4D97-AF65-F5344CB8AC3E}">
        <p14:creationId xmlns:p14="http://schemas.microsoft.com/office/powerpoint/2010/main" val="2485215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7D086-6F2A-A732-E301-B7A7A57780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89A2DE-116B-3581-49C7-8B2095E654BC}"/>
              </a:ext>
            </a:extLst>
          </p:cNvPr>
          <p:cNvSpPr>
            <a:spLocks noGrp="1"/>
          </p:cNvSpPr>
          <p:nvPr>
            <p:ph type="body" idx="1"/>
          </p:nvPr>
        </p:nvSpPr>
        <p:spPr/>
        <p:txBody>
          <a:bodyPr>
            <a:normAutofit fontScale="92500" lnSpcReduction="10000"/>
          </a:bodyPr>
          <a:lstStyle/>
          <a:p>
            <a:r>
              <a:rPr lang="en-US" dirty="0"/>
              <a:t>Rule engines brittle across format changes </a:t>
            </a:r>
          </a:p>
          <a:p>
            <a:r>
              <a:rPr lang="en-US" dirty="0"/>
              <a:t>AI models generalize across issuers and years </a:t>
            </a:r>
          </a:p>
          <a:p>
            <a:r>
              <a:rPr lang="en-US" dirty="0"/>
              <a:t>Maintenance costs decline under model retraining </a:t>
            </a:r>
          </a:p>
          <a:p>
            <a:r>
              <a:rPr lang="en-US" dirty="0"/>
              <a:t>Explainability improves via SHAP attribution </a:t>
            </a:r>
          </a:p>
          <a:p>
            <a:pPr lvl="1"/>
            <a:r>
              <a:rPr lang="en-US" dirty="0"/>
              <a:t>SHAP (</a:t>
            </a:r>
            <a:r>
              <a:rPr lang="en-US" dirty="0" err="1"/>
              <a:t>SHapley</a:t>
            </a:r>
            <a:r>
              <a:rPr lang="en-US" dirty="0"/>
              <a:t> Additive </a:t>
            </a:r>
            <a:r>
              <a:rPr lang="en-US" dirty="0" err="1"/>
              <a:t>exPlanations</a:t>
            </a:r>
            <a:r>
              <a:rPr lang="en-US" dirty="0"/>
              <a:t>) assigns feature’s contribution value to a prediction</a:t>
            </a:r>
          </a:p>
        </p:txBody>
      </p:sp>
      <p:sp>
        <p:nvSpPr>
          <p:cNvPr id="3" name="Title 2">
            <a:extLst>
              <a:ext uri="{FF2B5EF4-FFF2-40B4-BE49-F238E27FC236}">
                <a16:creationId xmlns:a16="http://schemas.microsoft.com/office/drawing/2014/main" id="{6F6553F6-55AB-C458-5CE4-93242AC1DB97}"/>
              </a:ext>
            </a:extLst>
          </p:cNvPr>
          <p:cNvSpPr>
            <a:spLocks noGrp="1"/>
          </p:cNvSpPr>
          <p:nvPr>
            <p:ph type="title"/>
          </p:nvPr>
        </p:nvSpPr>
        <p:spPr/>
        <p:txBody>
          <a:bodyPr/>
          <a:lstStyle/>
          <a:p>
            <a:r>
              <a:rPr lang="en-US" dirty="0"/>
              <a:t>Traditional versus AI </a:t>
            </a:r>
          </a:p>
        </p:txBody>
      </p:sp>
    </p:spTree>
    <p:extLst>
      <p:ext uri="{BB962C8B-B14F-4D97-AF65-F5344CB8AC3E}">
        <p14:creationId xmlns:p14="http://schemas.microsoft.com/office/powerpoint/2010/main" val="333203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166CA-02B5-309F-FCA7-017AABAEAF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EC7AE9-28F3-5A58-BD67-B88C68D10EB7}"/>
              </a:ext>
            </a:extLst>
          </p:cNvPr>
          <p:cNvSpPr>
            <a:spLocks noGrp="1"/>
          </p:cNvSpPr>
          <p:nvPr>
            <p:ph type="ctrTitle"/>
          </p:nvPr>
        </p:nvSpPr>
        <p:spPr>
          <a:xfrm>
            <a:off x="304800" y="3606800"/>
            <a:ext cx="8382000" cy="1470025"/>
          </a:xfrm>
        </p:spPr>
        <p:txBody>
          <a:bodyPr>
            <a:normAutofit/>
          </a:bodyPr>
          <a:lstStyle/>
          <a:p>
            <a:r>
              <a:rPr lang="en-US" dirty="0"/>
              <a:t>1. Introduction to NLP in Finance</a:t>
            </a:r>
          </a:p>
        </p:txBody>
      </p:sp>
    </p:spTree>
    <p:extLst>
      <p:ext uri="{BB962C8B-B14F-4D97-AF65-F5344CB8AC3E}">
        <p14:creationId xmlns:p14="http://schemas.microsoft.com/office/powerpoint/2010/main" val="700506910"/>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B24F9-7361-7742-3F84-A170001C3D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4C1946-2292-A581-9165-839BA01B865F}"/>
              </a:ext>
            </a:extLst>
          </p:cNvPr>
          <p:cNvSpPr>
            <a:spLocks noGrp="1"/>
          </p:cNvSpPr>
          <p:nvPr>
            <p:ph type="body" idx="1"/>
          </p:nvPr>
        </p:nvSpPr>
        <p:spPr/>
        <p:txBody>
          <a:bodyPr>
            <a:normAutofit/>
          </a:bodyPr>
          <a:lstStyle/>
          <a:p>
            <a:pPr marL="0" indent="0">
              <a:buNone/>
            </a:pPr>
            <a:r>
              <a:rPr lang="en-US" sz="2000" dirty="0"/>
              <a:t>Compare the profit margins (gross, operating, and net) across all five years. What trends do you see, and what factors does management cite as driving margin expansion or compression?</a:t>
            </a:r>
          </a:p>
          <a:p>
            <a:pPr>
              <a:lnSpc>
                <a:spcPct val="150000"/>
              </a:lnSpc>
            </a:pPr>
            <a:endParaRPr lang="en-US" dirty="0"/>
          </a:p>
        </p:txBody>
      </p:sp>
      <p:sp>
        <p:nvSpPr>
          <p:cNvPr id="3" name="Title 2">
            <a:extLst>
              <a:ext uri="{FF2B5EF4-FFF2-40B4-BE49-F238E27FC236}">
                <a16:creationId xmlns:a16="http://schemas.microsoft.com/office/drawing/2014/main" id="{0A3B25A9-D47D-AD3C-054E-595DD99B5B9C}"/>
              </a:ext>
            </a:extLst>
          </p:cNvPr>
          <p:cNvSpPr>
            <a:spLocks noGrp="1"/>
          </p:cNvSpPr>
          <p:nvPr>
            <p:ph type="title"/>
          </p:nvPr>
        </p:nvSpPr>
        <p:spPr/>
        <p:txBody>
          <a:bodyPr/>
          <a:lstStyle/>
          <a:p>
            <a:r>
              <a:rPr lang="en-US" dirty="0"/>
              <a:t>10-K Anal: DPZ Example 1a</a:t>
            </a:r>
          </a:p>
        </p:txBody>
      </p:sp>
      <p:pic>
        <p:nvPicPr>
          <p:cNvPr id="4" name="Picture 3">
            <a:extLst>
              <a:ext uri="{FF2B5EF4-FFF2-40B4-BE49-F238E27FC236}">
                <a16:creationId xmlns:a16="http://schemas.microsoft.com/office/drawing/2014/main" id="{EDE5A293-C03C-77AB-205E-9387C119E23A}"/>
              </a:ext>
            </a:extLst>
          </p:cNvPr>
          <p:cNvPicPr>
            <a:picLocks noChangeAspect="1"/>
          </p:cNvPicPr>
          <p:nvPr/>
        </p:nvPicPr>
        <p:blipFill>
          <a:blip r:embed="rId2"/>
          <a:stretch>
            <a:fillRect/>
          </a:stretch>
        </p:blipFill>
        <p:spPr>
          <a:xfrm>
            <a:off x="914400" y="2575261"/>
            <a:ext cx="7315200" cy="3550902"/>
          </a:xfrm>
          <a:prstGeom prst="rect">
            <a:avLst/>
          </a:prstGeom>
        </p:spPr>
      </p:pic>
    </p:spTree>
    <p:extLst>
      <p:ext uri="{BB962C8B-B14F-4D97-AF65-F5344CB8AC3E}">
        <p14:creationId xmlns:p14="http://schemas.microsoft.com/office/powerpoint/2010/main" val="2875705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68F2A-2FCD-27F4-5B35-AD124B02D9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FA5301-4C9A-72EC-09D1-C0B6C805DA99}"/>
              </a:ext>
            </a:extLst>
          </p:cNvPr>
          <p:cNvSpPr>
            <a:spLocks noGrp="1"/>
          </p:cNvSpPr>
          <p:nvPr>
            <p:ph type="body" idx="1"/>
          </p:nvPr>
        </p:nvSpPr>
        <p:spPr/>
        <p:txBody>
          <a:bodyPr>
            <a:normAutofit/>
          </a:bodyPr>
          <a:lstStyle/>
          <a:p>
            <a:pPr marL="0" indent="0">
              <a:buNone/>
            </a:pPr>
            <a:r>
              <a:rPr lang="en-US" sz="2000" dirty="0"/>
              <a:t>Compare the profit margins (gross, operating, and net) across all five years. What trends do you see, and what factors does management cite as driving margin expansion or compression?</a:t>
            </a:r>
          </a:p>
          <a:p>
            <a:pPr>
              <a:lnSpc>
                <a:spcPct val="150000"/>
              </a:lnSpc>
            </a:pPr>
            <a:endParaRPr lang="en-US" dirty="0"/>
          </a:p>
        </p:txBody>
      </p:sp>
      <p:sp>
        <p:nvSpPr>
          <p:cNvPr id="3" name="Title 2">
            <a:extLst>
              <a:ext uri="{FF2B5EF4-FFF2-40B4-BE49-F238E27FC236}">
                <a16:creationId xmlns:a16="http://schemas.microsoft.com/office/drawing/2014/main" id="{8B1C4004-539F-C954-705D-7ABFC6A8CEA8}"/>
              </a:ext>
            </a:extLst>
          </p:cNvPr>
          <p:cNvSpPr>
            <a:spLocks noGrp="1"/>
          </p:cNvSpPr>
          <p:nvPr>
            <p:ph type="title"/>
          </p:nvPr>
        </p:nvSpPr>
        <p:spPr/>
        <p:txBody>
          <a:bodyPr/>
          <a:lstStyle/>
          <a:p>
            <a:r>
              <a:rPr lang="en-US" dirty="0"/>
              <a:t>10-K Anal: DPZ Example 1b</a:t>
            </a:r>
          </a:p>
        </p:txBody>
      </p:sp>
      <p:pic>
        <p:nvPicPr>
          <p:cNvPr id="5" name="Picture 4">
            <a:extLst>
              <a:ext uri="{FF2B5EF4-FFF2-40B4-BE49-F238E27FC236}">
                <a16:creationId xmlns:a16="http://schemas.microsoft.com/office/drawing/2014/main" id="{31EB1341-B4C5-59AF-690E-0359D8570046}"/>
              </a:ext>
            </a:extLst>
          </p:cNvPr>
          <p:cNvPicPr>
            <a:picLocks noChangeAspect="1"/>
          </p:cNvPicPr>
          <p:nvPr/>
        </p:nvPicPr>
        <p:blipFill>
          <a:blip r:embed="rId2"/>
          <a:stretch>
            <a:fillRect/>
          </a:stretch>
        </p:blipFill>
        <p:spPr>
          <a:xfrm>
            <a:off x="914400" y="2895600"/>
            <a:ext cx="7315200" cy="2823530"/>
          </a:xfrm>
          <a:prstGeom prst="rect">
            <a:avLst/>
          </a:prstGeom>
        </p:spPr>
      </p:pic>
    </p:spTree>
    <p:extLst>
      <p:ext uri="{BB962C8B-B14F-4D97-AF65-F5344CB8AC3E}">
        <p14:creationId xmlns:p14="http://schemas.microsoft.com/office/powerpoint/2010/main" val="594281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AA674-319F-1E1C-98C3-C444A8907E1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98EC11-C645-3567-4ECF-E7A5F7FD5684}"/>
              </a:ext>
            </a:extLst>
          </p:cNvPr>
          <p:cNvSpPr>
            <a:spLocks noGrp="1"/>
          </p:cNvSpPr>
          <p:nvPr>
            <p:ph type="body" idx="1"/>
          </p:nvPr>
        </p:nvSpPr>
        <p:spPr>
          <a:xfrm>
            <a:off x="457771" y="1600201"/>
            <a:ext cx="8229600" cy="4267200"/>
          </a:xfrm>
        </p:spPr>
        <p:txBody>
          <a:bodyPr>
            <a:normAutofit/>
          </a:bodyPr>
          <a:lstStyle/>
          <a:p>
            <a:pPr marL="0" indent="0">
              <a:buNone/>
            </a:pPr>
            <a:r>
              <a:rPr lang="en-US" sz="2000" dirty="0"/>
              <a:t>Compare the profit margins (gross, operating, and net) across all five years. What trends do you see, and what factors does management cite as driving margin expansion or compression?</a:t>
            </a:r>
          </a:p>
          <a:p>
            <a:pPr>
              <a:lnSpc>
                <a:spcPct val="150000"/>
              </a:lnSpc>
            </a:pPr>
            <a:endParaRPr lang="en-US" dirty="0"/>
          </a:p>
        </p:txBody>
      </p:sp>
      <p:sp>
        <p:nvSpPr>
          <p:cNvPr id="3" name="Title 2">
            <a:extLst>
              <a:ext uri="{FF2B5EF4-FFF2-40B4-BE49-F238E27FC236}">
                <a16:creationId xmlns:a16="http://schemas.microsoft.com/office/drawing/2014/main" id="{34455B98-A116-5BF5-3B33-3E14C86BC814}"/>
              </a:ext>
            </a:extLst>
          </p:cNvPr>
          <p:cNvSpPr>
            <a:spLocks noGrp="1"/>
          </p:cNvSpPr>
          <p:nvPr>
            <p:ph type="title"/>
          </p:nvPr>
        </p:nvSpPr>
        <p:spPr/>
        <p:txBody>
          <a:bodyPr/>
          <a:lstStyle/>
          <a:p>
            <a:r>
              <a:rPr lang="en-US" dirty="0"/>
              <a:t>10-K Anal: DPZ Example 1c</a:t>
            </a:r>
          </a:p>
        </p:txBody>
      </p:sp>
      <p:pic>
        <p:nvPicPr>
          <p:cNvPr id="4" name="Picture 3">
            <a:extLst>
              <a:ext uri="{FF2B5EF4-FFF2-40B4-BE49-F238E27FC236}">
                <a16:creationId xmlns:a16="http://schemas.microsoft.com/office/drawing/2014/main" id="{2D3042AF-6A2E-6D14-8BBF-72FE47ADE2EC}"/>
              </a:ext>
            </a:extLst>
          </p:cNvPr>
          <p:cNvPicPr>
            <a:picLocks noChangeAspect="1"/>
          </p:cNvPicPr>
          <p:nvPr/>
        </p:nvPicPr>
        <p:blipFill>
          <a:blip r:embed="rId2"/>
          <a:stretch>
            <a:fillRect/>
          </a:stretch>
        </p:blipFill>
        <p:spPr>
          <a:xfrm>
            <a:off x="914400" y="2514600"/>
            <a:ext cx="7315200" cy="3674486"/>
          </a:xfrm>
          <a:prstGeom prst="rect">
            <a:avLst/>
          </a:prstGeom>
        </p:spPr>
      </p:pic>
    </p:spTree>
    <p:extLst>
      <p:ext uri="{BB962C8B-B14F-4D97-AF65-F5344CB8AC3E}">
        <p14:creationId xmlns:p14="http://schemas.microsoft.com/office/powerpoint/2010/main" val="3824799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64727-D299-1103-EE2B-DD619F60448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66DBB0-9556-646D-FDD2-DD326AEDAF86}"/>
              </a:ext>
            </a:extLst>
          </p:cNvPr>
          <p:cNvSpPr>
            <a:spLocks noGrp="1"/>
          </p:cNvSpPr>
          <p:nvPr>
            <p:ph type="body" idx="1"/>
          </p:nvPr>
        </p:nvSpPr>
        <p:spPr/>
        <p:txBody>
          <a:bodyPr>
            <a:normAutofit/>
          </a:bodyPr>
          <a:lstStyle/>
          <a:p>
            <a:pPr marL="0" indent="0">
              <a:buNone/>
            </a:pPr>
            <a:r>
              <a:rPr lang="en-US" sz="2000" dirty="0"/>
              <a:t>Track how the 'Risk Factors' section has evolved year-over-year. What new risks have emerged, which have disappeared, and which have become more prominent?</a:t>
            </a:r>
            <a:endParaRPr lang="en-US" dirty="0"/>
          </a:p>
        </p:txBody>
      </p:sp>
      <p:sp>
        <p:nvSpPr>
          <p:cNvPr id="3" name="Title 2">
            <a:extLst>
              <a:ext uri="{FF2B5EF4-FFF2-40B4-BE49-F238E27FC236}">
                <a16:creationId xmlns:a16="http://schemas.microsoft.com/office/drawing/2014/main" id="{944EEBD7-7DA5-E12F-79D0-610D9FDEB765}"/>
              </a:ext>
            </a:extLst>
          </p:cNvPr>
          <p:cNvSpPr>
            <a:spLocks noGrp="1"/>
          </p:cNvSpPr>
          <p:nvPr>
            <p:ph type="title"/>
          </p:nvPr>
        </p:nvSpPr>
        <p:spPr/>
        <p:txBody>
          <a:bodyPr/>
          <a:lstStyle/>
          <a:p>
            <a:r>
              <a:rPr lang="en-US" dirty="0"/>
              <a:t>10-K Anal: DPZ Example 2</a:t>
            </a:r>
          </a:p>
        </p:txBody>
      </p:sp>
      <p:pic>
        <p:nvPicPr>
          <p:cNvPr id="5" name="Picture 4">
            <a:extLst>
              <a:ext uri="{FF2B5EF4-FFF2-40B4-BE49-F238E27FC236}">
                <a16:creationId xmlns:a16="http://schemas.microsoft.com/office/drawing/2014/main" id="{D7B99D18-21A7-A047-512B-44E8CC00E7F6}"/>
              </a:ext>
            </a:extLst>
          </p:cNvPr>
          <p:cNvPicPr>
            <a:picLocks noChangeAspect="1"/>
          </p:cNvPicPr>
          <p:nvPr/>
        </p:nvPicPr>
        <p:blipFill>
          <a:blip r:embed="rId2"/>
          <a:stretch>
            <a:fillRect/>
          </a:stretch>
        </p:blipFill>
        <p:spPr>
          <a:xfrm>
            <a:off x="914400" y="2743200"/>
            <a:ext cx="7315200" cy="3148483"/>
          </a:xfrm>
          <a:prstGeom prst="rect">
            <a:avLst/>
          </a:prstGeom>
        </p:spPr>
      </p:pic>
    </p:spTree>
    <p:extLst>
      <p:ext uri="{BB962C8B-B14F-4D97-AF65-F5344CB8AC3E}">
        <p14:creationId xmlns:p14="http://schemas.microsoft.com/office/powerpoint/2010/main" val="3659153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3D213-8B13-C2FB-A485-4C4DDBD5952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F427EE-14A4-8321-A210-36892B6A8B38}"/>
              </a:ext>
            </a:extLst>
          </p:cNvPr>
          <p:cNvSpPr>
            <a:spLocks noGrp="1"/>
          </p:cNvSpPr>
          <p:nvPr>
            <p:ph type="body" idx="1"/>
          </p:nvPr>
        </p:nvSpPr>
        <p:spPr/>
        <p:txBody>
          <a:bodyPr>
            <a:normAutofit/>
          </a:bodyPr>
          <a:lstStyle/>
          <a:p>
            <a:pPr marL="0" indent="0">
              <a:buNone/>
            </a:pPr>
            <a:r>
              <a:rPr lang="en-US" sz="2000" dirty="0"/>
              <a:t>Analyze the competitive landscape discussion across all 5 years. How has the company's competitive positioning evolved, and what market share gains/losses are evident?</a:t>
            </a:r>
            <a:endParaRPr lang="en-US" dirty="0"/>
          </a:p>
        </p:txBody>
      </p:sp>
      <p:sp>
        <p:nvSpPr>
          <p:cNvPr id="3" name="Title 2">
            <a:extLst>
              <a:ext uri="{FF2B5EF4-FFF2-40B4-BE49-F238E27FC236}">
                <a16:creationId xmlns:a16="http://schemas.microsoft.com/office/drawing/2014/main" id="{AF8F1172-B7B6-ACA0-156F-8C58A2FF0E21}"/>
              </a:ext>
            </a:extLst>
          </p:cNvPr>
          <p:cNvSpPr>
            <a:spLocks noGrp="1"/>
          </p:cNvSpPr>
          <p:nvPr>
            <p:ph type="title"/>
          </p:nvPr>
        </p:nvSpPr>
        <p:spPr/>
        <p:txBody>
          <a:bodyPr/>
          <a:lstStyle/>
          <a:p>
            <a:r>
              <a:rPr lang="en-US" dirty="0"/>
              <a:t>10-K Anal: DPZ Example 3</a:t>
            </a:r>
          </a:p>
        </p:txBody>
      </p:sp>
      <p:pic>
        <p:nvPicPr>
          <p:cNvPr id="4" name="Picture 3">
            <a:extLst>
              <a:ext uri="{FF2B5EF4-FFF2-40B4-BE49-F238E27FC236}">
                <a16:creationId xmlns:a16="http://schemas.microsoft.com/office/drawing/2014/main" id="{F6C77552-5346-30F4-87FF-6BD54C487680}"/>
              </a:ext>
            </a:extLst>
          </p:cNvPr>
          <p:cNvPicPr>
            <a:picLocks noChangeAspect="1"/>
          </p:cNvPicPr>
          <p:nvPr/>
        </p:nvPicPr>
        <p:blipFill>
          <a:blip r:embed="rId2"/>
          <a:stretch>
            <a:fillRect/>
          </a:stretch>
        </p:blipFill>
        <p:spPr>
          <a:xfrm>
            <a:off x="914400" y="2743200"/>
            <a:ext cx="7315200" cy="3140913"/>
          </a:xfrm>
          <a:prstGeom prst="rect">
            <a:avLst/>
          </a:prstGeom>
        </p:spPr>
      </p:pic>
    </p:spTree>
    <p:extLst>
      <p:ext uri="{BB962C8B-B14F-4D97-AF65-F5344CB8AC3E}">
        <p14:creationId xmlns:p14="http://schemas.microsoft.com/office/powerpoint/2010/main" val="2885719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BCB6E-CEF4-039B-8EBB-528729F25BD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B8B29F7-DE9E-A82F-5625-0D2108CFCD07}"/>
              </a:ext>
            </a:extLst>
          </p:cNvPr>
          <p:cNvSpPr>
            <a:spLocks noGrp="1"/>
          </p:cNvSpPr>
          <p:nvPr>
            <p:ph type="ctrTitle"/>
          </p:nvPr>
        </p:nvSpPr>
        <p:spPr>
          <a:xfrm>
            <a:off x="304800" y="3606800"/>
            <a:ext cx="8382000" cy="1470025"/>
          </a:xfrm>
        </p:spPr>
        <p:txBody>
          <a:bodyPr>
            <a:normAutofit/>
          </a:bodyPr>
          <a:lstStyle/>
          <a:p>
            <a:r>
              <a:rPr lang="en-US" dirty="0"/>
              <a:t>2.C Earnings Calls</a:t>
            </a:r>
          </a:p>
        </p:txBody>
      </p:sp>
    </p:spTree>
    <p:extLst>
      <p:ext uri="{BB962C8B-B14F-4D97-AF65-F5344CB8AC3E}">
        <p14:creationId xmlns:p14="http://schemas.microsoft.com/office/powerpoint/2010/main" val="1833994027"/>
      </p:ext>
    </p:extLst>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7042E-300B-1E00-D1C5-26FD0CF751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3D2F3B3-AB0A-EC33-B4F1-C970017F0236}"/>
              </a:ext>
            </a:extLst>
          </p:cNvPr>
          <p:cNvSpPr>
            <a:spLocks noGrp="1"/>
          </p:cNvSpPr>
          <p:nvPr>
            <p:ph type="body" idx="1"/>
          </p:nvPr>
        </p:nvSpPr>
        <p:spPr/>
        <p:txBody>
          <a:bodyPr>
            <a:normAutofit fontScale="92500" lnSpcReduction="10000"/>
          </a:bodyPr>
          <a:lstStyle/>
          <a:p>
            <a:r>
              <a:rPr lang="en-US" dirty="0"/>
              <a:t>Executives report results and forward guidance.</a:t>
            </a:r>
          </a:p>
          <a:p>
            <a:r>
              <a:rPr lang="en-US" dirty="0"/>
              <a:t>Prepared remarks, then Q&amp;A</a:t>
            </a:r>
          </a:p>
          <a:p>
            <a:r>
              <a:rPr lang="en-US" dirty="0"/>
              <a:t>Market-moving events</a:t>
            </a:r>
          </a:p>
          <a:p>
            <a:r>
              <a:rPr lang="en-US" dirty="0"/>
              <a:t>Key signals: Revenue/earnings surprises, margin commentary, cash flow outlook, and any guidance revisions.</a:t>
            </a:r>
          </a:p>
          <a:p>
            <a:r>
              <a:rPr lang="en-US" dirty="0"/>
              <a:t>Analyzed via transcripts</a:t>
            </a:r>
          </a:p>
          <a:p>
            <a:r>
              <a:rPr lang="en-US" dirty="0"/>
              <a:t>IMPORTANT: Q&amp;A only unscripted info.</a:t>
            </a:r>
          </a:p>
        </p:txBody>
      </p:sp>
      <p:sp>
        <p:nvSpPr>
          <p:cNvPr id="3" name="Title 2">
            <a:extLst>
              <a:ext uri="{FF2B5EF4-FFF2-40B4-BE49-F238E27FC236}">
                <a16:creationId xmlns:a16="http://schemas.microsoft.com/office/drawing/2014/main" id="{1A4DF8F7-6F30-C1AF-438E-86ED5BED6EAE}"/>
              </a:ext>
            </a:extLst>
          </p:cNvPr>
          <p:cNvSpPr>
            <a:spLocks noGrp="1"/>
          </p:cNvSpPr>
          <p:nvPr>
            <p:ph type="title"/>
          </p:nvPr>
        </p:nvSpPr>
        <p:spPr/>
        <p:txBody>
          <a:bodyPr/>
          <a:lstStyle/>
          <a:p>
            <a:r>
              <a:rPr lang="en-US" dirty="0"/>
              <a:t>What are Earnings Calls?</a:t>
            </a:r>
          </a:p>
        </p:txBody>
      </p:sp>
    </p:spTree>
    <p:extLst>
      <p:ext uri="{BB962C8B-B14F-4D97-AF65-F5344CB8AC3E}">
        <p14:creationId xmlns:p14="http://schemas.microsoft.com/office/powerpoint/2010/main" val="74984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FFF2A-E968-9A2D-EC1D-02CBFA1E1E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21BF05-3FAD-ECD1-3BA1-B3F978D1732F}"/>
              </a:ext>
            </a:extLst>
          </p:cNvPr>
          <p:cNvSpPr>
            <a:spLocks noGrp="1"/>
          </p:cNvSpPr>
          <p:nvPr>
            <p:ph type="body" idx="1"/>
          </p:nvPr>
        </p:nvSpPr>
        <p:spPr/>
        <p:txBody>
          <a:bodyPr>
            <a:normAutofit fontScale="92500" lnSpcReduction="20000"/>
          </a:bodyPr>
          <a:lstStyle/>
          <a:p>
            <a:pPr>
              <a:lnSpc>
                <a:spcPct val="170000"/>
              </a:lnSpc>
            </a:pPr>
            <a:r>
              <a:rPr lang="en-US" dirty="0"/>
              <a:t>Transcripts split by speaker and section </a:t>
            </a:r>
          </a:p>
          <a:p>
            <a:pPr>
              <a:lnSpc>
                <a:spcPct val="170000"/>
              </a:lnSpc>
            </a:pPr>
            <a:r>
              <a:rPr lang="en-US" dirty="0"/>
              <a:t>Audio cues beyond text semantics </a:t>
            </a:r>
          </a:p>
          <a:p>
            <a:pPr>
              <a:lnSpc>
                <a:spcPct val="170000"/>
              </a:lnSpc>
            </a:pPr>
            <a:r>
              <a:rPr lang="en-US" dirty="0"/>
              <a:t>Q&amp;A tone diverges from prepared remarks </a:t>
            </a:r>
          </a:p>
          <a:p>
            <a:pPr>
              <a:lnSpc>
                <a:spcPct val="170000"/>
              </a:lnSpc>
            </a:pPr>
            <a:r>
              <a:rPr lang="en-US" dirty="0"/>
              <a:t>Obfuscation detection flags evasive responses </a:t>
            </a:r>
          </a:p>
        </p:txBody>
      </p:sp>
      <p:sp>
        <p:nvSpPr>
          <p:cNvPr id="3" name="Title 2">
            <a:extLst>
              <a:ext uri="{FF2B5EF4-FFF2-40B4-BE49-F238E27FC236}">
                <a16:creationId xmlns:a16="http://schemas.microsoft.com/office/drawing/2014/main" id="{89BBD12A-D316-5362-4868-E7757231A73B}"/>
              </a:ext>
            </a:extLst>
          </p:cNvPr>
          <p:cNvSpPr>
            <a:spLocks noGrp="1"/>
          </p:cNvSpPr>
          <p:nvPr>
            <p:ph type="title"/>
          </p:nvPr>
        </p:nvSpPr>
        <p:spPr/>
        <p:txBody>
          <a:bodyPr/>
          <a:lstStyle/>
          <a:p>
            <a:r>
              <a:rPr lang="en-US" dirty="0"/>
              <a:t>Foundations </a:t>
            </a:r>
          </a:p>
        </p:txBody>
      </p:sp>
    </p:spTree>
    <p:extLst>
      <p:ext uri="{BB962C8B-B14F-4D97-AF65-F5344CB8AC3E}">
        <p14:creationId xmlns:p14="http://schemas.microsoft.com/office/powerpoint/2010/main" val="1849956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FAB66-6075-1BB1-740D-A030E5F13C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265B45-6EA0-C8C3-FE88-D5F918A51BAF}"/>
              </a:ext>
            </a:extLst>
          </p:cNvPr>
          <p:cNvSpPr>
            <a:spLocks noGrp="1"/>
          </p:cNvSpPr>
          <p:nvPr>
            <p:ph type="body" idx="1"/>
          </p:nvPr>
        </p:nvSpPr>
        <p:spPr>
          <a:xfrm>
            <a:off x="457771" y="1600200"/>
            <a:ext cx="4800029" cy="4525963"/>
          </a:xfrm>
        </p:spPr>
        <p:txBody>
          <a:bodyPr>
            <a:normAutofit fontScale="85000" lnSpcReduction="20000"/>
          </a:bodyPr>
          <a:lstStyle/>
          <a:p>
            <a:r>
              <a:rPr lang="en-US" dirty="0"/>
              <a:t>CEO confidence spikes before guidance raise events </a:t>
            </a:r>
          </a:p>
          <a:p>
            <a:r>
              <a:rPr lang="en-US" dirty="0"/>
              <a:t>CFO hedging language precedes expense surprises </a:t>
            </a:r>
          </a:p>
          <a:p>
            <a:r>
              <a:rPr lang="en-US" dirty="0"/>
              <a:t>Analyst follow‑ups indicate unresolved uncertainty </a:t>
            </a:r>
          </a:p>
          <a:p>
            <a:r>
              <a:rPr lang="en-US" dirty="0"/>
              <a:t>Word clouds reveal shifting strategic themes </a:t>
            </a:r>
          </a:p>
        </p:txBody>
      </p:sp>
      <p:sp>
        <p:nvSpPr>
          <p:cNvPr id="3" name="Title 2">
            <a:extLst>
              <a:ext uri="{FF2B5EF4-FFF2-40B4-BE49-F238E27FC236}">
                <a16:creationId xmlns:a16="http://schemas.microsoft.com/office/drawing/2014/main" id="{7D9249B4-A336-54AA-C36B-7BAD091FA006}"/>
              </a:ext>
            </a:extLst>
          </p:cNvPr>
          <p:cNvSpPr>
            <a:spLocks noGrp="1"/>
          </p:cNvSpPr>
          <p:nvPr>
            <p:ph type="title"/>
          </p:nvPr>
        </p:nvSpPr>
        <p:spPr/>
        <p:txBody>
          <a:bodyPr/>
          <a:lstStyle/>
          <a:p>
            <a:r>
              <a:rPr lang="en-US" dirty="0"/>
              <a:t>Examples</a:t>
            </a:r>
          </a:p>
        </p:txBody>
      </p:sp>
      <p:pic>
        <p:nvPicPr>
          <p:cNvPr id="5" name="Picture 4">
            <a:extLst>
              <a:ext uri="{FF2B5EF4-FFF2-40B4-BE49-F238E27FC236}">
                <a16:creationId xmlns:a16="http://schemas.microsoft.com/office/drawing/2014/main" id="{32BF1140-CAA1-5F3B-9B59-B3A6D6E51629}"/>
              </a:ext>
            </a:extLst>
          </p:cNvPr>
          <p:cNvPicPr>
            <a:picLocks noChangeAspect="1"/>
          </p:cNvPicPr>
          <p:nvPr/>
        </p:nvPicPr>
        <p:blipFill>
          <a:blip r:embed="rId2"/>
          <a:stretch>
            <a:fillRect/>
          </a:stretch>
        </p:blipFill>
        <p:spPr>
          <a:xfrm>
            <a:off x="5257800" y="1600200"/>
            <a:ext cx="3868563" cy="3886200"/>
          </a:xfrm>
          <a:prstGeom prst="rect">
            <a:avLst/>
          </a:prstGeom>
        </p:spPr>
      </p:pic>
    </p:spTree>
    <p:extLst>
      <p:ext uri="{BB962C8B-B14F-4D97-AF65-F5344CB8AC3E}">
        <p14:creationId xmlns:p14="http://schemas.microsoft.com/office/powerpoint/2010/main" val="895482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EC1E-36BD-0CD2-A3F4-A07E0A9037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23978C-303B-2C0A-19A6-30A8679F9FDE}"/>
              </a:ext>
            </a:extLst>
          </p:cNvPr>
          <p:cNvSpPr>
            <a:spLocks noGrp="1"/>
          </p:cNvSpPr>
          <p:nvPr>
            <p:ph type="body" idx="1"/>
          </p:nvPr>
        </p:nvSpPr>
        <p:spPr/>
        <p:txBody>
          <a:bodyPr>
            <a:normAutofit/>
          </a:bodyPr>
          <a:lstStyle/>
          <a:p>
            <a:r>
              <a:rPr lang="en-US" dirty="0"/>
              <a:t>Sentiment changes →Trading signal</a:t>
            </a:r>
          </a:p>
          <a:p>
            <a:r>
              <a:rPr lang="en-US" dirty="0"/>
              <a:t>Risk models adjust </a:t>
            </a:r>
            <a:r>
              <a:rPr lang="en-US" dirty="0" err="1"/>
              <a:t>VaR</a:t>
            </a:r>
            <a:r>
              <a:rPr lang="en-US" dirty="0"/>
              <a:t> with tone shocks </a:t>
            </a:r>
          </a:p>
          <a:p>
            <a:r>
              <a:rPr lang="en-US" dirty="0"/>
              <a:t>Portfolio overweight improving tone cohorts </a:t>
            </a:r>
          </a:p>
          <a:p>
            <a:r>
              <a:rPr lang="en-US" dirty="0"/>
              <a:t>IR teams prioritize outreach by concern themes </a:t>
            </a:r>
          </a:p>
        </p:txBody>
      </p:sp>
      <p:sp>
        <p:nvSpPr>
          <p:cNvPr id="3" name="Title 2">
            <a:extLst>
              <a:ext uri="{FF2B5EF4-FFF2-40B4-BE49-F238E27FC236}">
                <a16:creationId xmlns:a16="http://schemas.microsoft.com/office/drawing/2014/main" id="{577B7D00-D705-05E5-F0D0-79D878880D85}"/>
              </a:ext>
            </a:extLst>
          </p:cNvPr>
          <p:cNvSpPr>
            <a:spLocks noGrp="1"/>
          </p:cNvSpPr>
          <p:nvPr>
            <p:ph type="title"/>
          </p:nvPr>
        </p:nvSpPr>
        <p:spPr/>
        <p:txBody>
          <a:bodyPr/>
          <a:lstStyle/>
          <a:p>
            <a:r>
              <a:rPr lang="en-US" dirty="0"/>
              <a:t>Finance Applications </a:t>
            </a:r>
          </a:p>
        </p:txBody>
      </p:sp>
    </p:spTree>
    <p:extLst>
      <p:ext uri="{BB962C8B-B14F-4D97-AF65-F5344CB8AC3E}">
        <p14:creationId xmlns:p14="http://schemas.microsoft.com/office/powerpoint/2010/main" val="33155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A53C6B-DDF4-F7F5-A5A9-CCCD31609F30}"/>
              </a:ext>
            </a:extLst>
          </p:cNvPr>
          <p:cNvSpPr>
            <a:spLocks noGrp="1"/>
          </p:cNvSpPr>
          <p:nvPr>
            <p:ph type="body" idx="1"/>
          </p:nvPr>
        </p:nvSpPr>
        <p:spPr/>
        <p:txBody>
          <a:bodyPr>
            <a:normAutofit fontScale="92500"/>
          </a:bodyPr>
          <a:lstStyle/>
          <a:p>
            <a:pPr>
              <a:lnSpc>
                <a:spcPct val="170000"/>
              </a:lnSpc>
            </a:pPr>
            <a:r>
              <a:rPr lang="en-US" sz="2400" dirty="0"/>
              <a:t>Unlocks unstructured text across financial ecosystems </a:t>
            </a:r>
          </a:p>
          <a:p>
            <a:pPr>
              <a:lnSpc>
                <a:spcPct val="170000"/>
              </a:lnSpc>
            </a:pPr>
            <a:r>
              <a:rPr lang="en-US" sz="2400" dirty="0"/>
              <a:t>Speeds insight extraction versus manual reading by 10× </a:t>
            </a:r>
          </a:p>
          <a:p>
            <a:pPr>
              <a:lnSpc>
                <a:spcPct val="170000"/>
              </a:lnSpc>
            </a:pPr>
            <a:r>
              <a:rPr lang="en-US" sz="2400" dirty="0"/>
              <a:t>Supports trading, risk, compliance with auditable pipelines </a:t>
            </a:r>
          </a:p>
          <a:p>
            <a:pPr>
              <a:lnSpc>
                <a:spcPct val="170000"/>
              </a:lnSpc>
            </a:pPr>
            <a:r>
              <a:rPr lang="en-US" sz="2400" dirty="0"/>
              <a:t>Enhances decision quality under information overload conditions </a:t>
            </a:r>
          </a:p>
          <a:p>
            <a:pPr>
              <a:lnSpc>
                <a:spcPct val="170000"/>
              </a:lnSpc>
            </a:pPr>
            <a:r>
              <a:rPr lang="en-US" sz="2400" dirty="0"/>
              <a:t>Work example: Analyst reading 200 pages vs NLP summarizing 10‑K.</a:t>
            </a:r>
          </a:p>
        </p:txBody>
      </p:sp>
      <p:sp>
        <p:nvSpPr>
          <p:cNvPr id="3" name="Title 2">
            <a:extLst>
              <a:ext uri="{FF2B5EF4-FFF2-40B4-BE49-F238E27FC236}">
                <a16:creationId xmlns:a16="http://schemas.microsoft.com/office/drawing/2014/main" id="{73B4914B-335E-AE44-F933-70ECCB7E98B1}"/>
              </a:ext>
            </a:extLst>
          </p:cNvPr>
          <p:cNvSpPr>
            <a:spLocks noGrp="1"/>
          </p:cNvSpPr>
          <p:nvPr>
            <p:ph type="title"/>
          </p:nvPr>
        </p:nvSpPr>
        <p:spPr/>
        <p:txBody>
          <a:bodyPr/>
          <a:lstStyle/>
          <a:p>
            <a:r>
              <a:rPr lang="en-US" dirty="0"/>
              <a:t>Why NLP Matters In Finance </a:t>
            </a:r>
          </a:p>
        </p:txBody>
      </p:sp>
    </p:spTree>
    <p:extLst>
      <p:ext uri="{BB962C8B-B14F-4D97-AF65-F5344CB8AC3E}">
        <p14:creationId xmlns:p14="http://schemas.microsoft.com/office/powerpoint/2010/main" val="3986412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05A9B-7919-3569-54B5-143094F8BB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24BD7B-79BB-07DA-58FC-C066BF539759}"/>
              </a:ext>
            </a:extLst>
          </p:cNvPr>
          <p:cNvSpPr>
            <a:spLocks noGrp="1"/>
          </p:cNvSpPr>
          <p:nvPr>
            <p:ph type="body" idx="1"/>
          </p:nvPr>
        </p:nvSpPr>
        <p:spPr/>
        <p:txBody>
          <a:bodyPr>
            <a:normAutofit fontScale="77500" lnSpcReduction="20000"/>
          </a:bodyPr>
          <a:lstStyle/>
          <a:p>
            <a:pPr>
              <a:lnSpc>
                <a:spcPct val="170000"/>
              </a:lnSpc>
            </a:pPr>
            <a:r>
              <a:rPr lang="en-US" dirty="0"/>
              <a:t>Inputs: Audio, transcript, timestamps, speakers </a:t>
            </a:r>
          </a:p>
          <a:p>
            <a:pPr>
              <a:lnSpc>
                <a:spcPct val="170000"/>
              </a:lnSpc>
            </a:pPr>
            <a:r>
              <a:rPr lang="en-US" dirty="0"/>
              <a:t>Calculations: Sentiment, uncertainty, evasiveness indices </a:t>
            </a:r>
          </a:p>
          <a:p>
            <a:pPr>
              <a:lnSpc>
                <a:spcPct val="170000"/>
              </a:lnSpc>
            </a:pPr>
            <a:r>
              <a:rPr lang="en-US" dirty="0"/>
              <a:t>Outputs: Alerts, factor exposures, alpha scores </a:t>
            </a:r>
          </a:p>
          <a:p>
            <a:pPr>
              <a:lnSpc>
                <a:spcPct val="170000"/>
              </a:lnSpc>
            </a:pPr>
            <a:r>
              <a:rPr lang="en-US" dirty="0"/>
              <a:t>Decisions: hedge earnings, trim positions, re‑weight </a:t>
            </a:r>
          </a:p>
        </p:txBody>
      </p:sp>
      <p:sp>
        <p:nvSpPr>
          <p:cNvPr id="3" name="Title 2">
            <a:extLst>
              <a:ext uri="{FF2B5EF4-FFF2-40B4-BE49-F238E27FC236}">
                <a16:creationId xmlns:a16="http://schemas.microsoft.com/office/drawing/2014/main" id="{11A6F6E9-903B-B60D-B423-2838D614CB63}"/>
              </a:ext>
            </a:extLst>
          </p:cNvPr>
          <p:cNvSpPr>
            <a:spLocks noGrp="1"/>
          </p:cNvSpPr>
          <p:nvPr>
            <p:ph type="title"/>
          </p:nvPr>
        </p:nvSpPr>
        <p:spPr/>
        <p:txBody>
          <a:bodyPr/>
          <a:lstStyle/>
          <a:p>
            <a:r>
              <a:rPr lang="en-US" dirty="0"/>
              <a:t>Inputs and Outputs </a:t>
            </a:r>
          </a:p>
        </p:txBody>
      </p:sp>
    </p:spTree>
    <p:extLst>
      <p:ext uri="{BB962C8B-B14F-4D97-AF65-F5344CB8AC3E}">
        <p14:creationId xmlns:p14="http://schemas.microsoft.com/office/powerpoint/2010/main" val="417394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F2264-11B0-43EA-0738-8C88EA07DC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F8ABAED-EC2B-5E77-7050-452BE772458A}"/>
              </a:ext>
            </a:extLst>
          </p:cNvPr>
          <p:cNvSpPr>
            <a:spLocks noGrp="1"/>
          </p:cNvSpPr>
          <p:nvPr>
            <p:ph type="body" idx="1"/>
          </p:nvPr>
        </p:nvSpPr>
        <p:spPr/>
        <p:txBody>
          <a:bodyPr>
            <a:normAutofit/>
          </a:bodyPr>
          <a:lstStyle/>
          <a:p>
            <a:pPr>
              <a:lnSpc>
                <a:spcPct val="170000"/>
              </a:lnSpc>
            </a:pPr>
            <a:r>
              <a:rPr lang="en-US" sz="2800" dirty="0"/>
              <a:t>ASR convert audio with WER &lt; 10% </a:t>
            </a:r>
          </a:p>
          <a:p>
            <a:pPr>
              <a:lnSpc>
                <a:spcPct val="170000"/>
              </a:lnSpc>
            </a:pPr>
            <a:r>
              <a:rPr lang="en-US" sz="2800" dirty="0"/>
              <a:t>Emotion recognition augments text sentiment scores </a:t>
            </a:r>
          </a:p>
          <a:p>
            <a:pPr>
              <a:lnSpc>
                <a:spcPct val="170000"/>
              </a:lnSpc>
            </a:pPr>
            <a:r>
              <a:rPr lang="en-US" sz="2800" dirty="0"/>
              <a:t>LLM agents auto‑draft investor call summaries </a:t>
            </a:r>
          </a:p>
          <a:p>
            <a:pPr>
              <a:lnSpc>
                <a:spcPct val="170000"/>
              </a:lnSpc>
            </a:pPr>
            <a:r>
              <a:rPr lang="en-US" sz="2800" dirty="0"/>
              <a:t>RAG retrieves guidance history for comparisons </a:t>
            </a:r>
          </a:p>
        </p:txBody>
      </p:sp>
      <p:sp>
        <p:nvSpPr>
          <p:cNvPr id="3" name="Title 2">
            <a:extLst>
              <a:ext uri="{FF2B5EF4-FFF2-40B4-BE49-F238E27FC236}">
                <a16:creationId xmlns:a16="http://schemas.microsoft.com/office/drawing/2014/main" id="{05E74C81-602D-5AAC-3A03-A536C8296F7F}"/>
              </a:ext>
            </a:extLst>
          </p:cNvPr>
          <p:cNvSpPr>
            <a:spLocks noGrp="1"/>
          </p:cNvSpPr>
          <p:nvPr>
            <p:ph type="title"/>
          </p:nvPr>
        </p:nvSpPr>
        <p:spPr/>
        <p:txBody>
          <a:bodyPr/>
          <a:lstStyle/>
          <a:p>
            <a:r>
              <a:rPr lang="en-US" dirty="0"/>
              <a:t>AI‑Enhanced Approach </a:t>
            </a:r>
          </a:p>
        </p:txBody>
      </p:sp>
    </p:spTree>
    <p:extLst>
      <p:ext uri="{BB962C8B-B14F-4D97-AF65-F5344CB8AC3E}">
        <p14:creationId xmlns:p14="http://schemas.microsoft.com/office/powerpoint/2010/main" val="520034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32550-3FD6-94D6-1077-58721B015F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1033A6-DADA-8F8D-6A3C-FA9F1764585E}"/>
              </a:ext>
            </a:extLst>
          </p:cNvPr>
          <p:cNvSpPr>
            <a:spLocks noGrp="1"/>
          </p:cNvSpPr>
          <p:nvPr>
            <p:ph type="body" idx="1"/>
          </p:nvPr>
        </p:nvSpPr>
        <p:spPr>
          <a:xfrm>
            <a:off x="457771" y="1600200"/>
            <a:ext cx="8229600" cy="4800600"/>
          </a:xfrm>
        </p:spPr>
        <p:txBody>
          <a:bodyPr>
            <a:normAutofit fontScale="32500" lnSpcReduction="20000"/>
          </a:bodyPr>
          <a:lstStyle/>
          <a:p>
            <a:pPr>
              <a:lnSpc>
                <a:spcPct val="170000"/>
              </a:lnSpc>
            </a:pPr>
            <a:r>
              <a:rPr lang="en-US" sz="8600" dirty="0"/>
              <a:t>Manual note‑taking slower, inconsistent across analysts </a:t>
            </a:r>
          </a:p>
          <a:p>
            <a:pPr>
              <a:lnSpc>
                <a:spcPct val="170000"/>
              </a:lnSpc>
            </a:pPr>
            <a:r>
              <a:rPr lang="en-US" sz="8600" dirty="0"/>
              <a:t>AI notes standardized, timestamped, </a:t>
            </a:r>
            <a:r>
              <a:rPr lang="en-US" sz="8600" dirty="0" err="1"/>
              <a:t>queryable</a:t>
            </a:r>
            <a:endParaRPr lang="en-US" sz="8600" dirty="0"/>
          </a:p>
          <a:p>
            <a:pPr>
              <a:lnSpc>
                <a:spcPct val="170000"/>
              </a:lnSpc>
            </a:pPr>
            <a:r>
              <a:rPr lang="en-US" sz="8600" dirty="0"/>
              <a:t>Productivity gains reduce review time by 70% </a:t>
            </a:r>
          </a:p>
          <a:p>
            <a:pPr>
              <a:lnSpc>
                <a:spcPct val="170000"/>
              </a:lnSpc>
            </a:pPr>
            <a:r>
              <a:rPr lang="en-US" sz="8600" dirty="0"/>
              <a:t>Governance improves via full audit trails </a:t>
            </a:r>
          </a:p>
          <a:p>
            <a:endParaRPr lang="en-US" dirty="0"/>
          </a:p>
        </p:txBody>
      </p:sp>
      <p:sp>
        <p:nvSpPr>
          <p:cNvPr id="3" name="Title 2">
            <a:extLst>
              <a:ext uri="{FF2B5EF4-FFF2-40B4-BE49-F238E27FC236}">
                <a16:creationId xmlns:a16="http://schemas.microsoft.com/office/drawing/2014/main" id="{0249857A-6C04-0ADD-4D01-4D8685A1114E}"/>
              </a:ext>
            </a:extLst>
          </p:cNvPr>
          <p:cNvSpPr>
            <a:spLocks noGrp="1"/>
          </p:cNvSpPr>
          <p:nvPr>
            <p:ph type="title"/>
          </p:nvPr>
        </p:nvSpPr>
        <p:spPr/>
        <p:txBody>
          <a:bodyPr/>
          <a:lstStyle/>
          <a:p>
            <a:r>
              <a:rPr lang="en-US" dirty="0"/>
              <a:t>Traditional versus AI </a:t>
            </a:r>
          </a:p>
        </p:txBody>
      </p:sp>
    </p:spTree>
    <p:extLst>
      <p:ext uri="{BB962C8B-B14F-4D97-AF65-F5344CB8AC3E}">
        <p14:creationId xmlns:p14="http://schemas.microsoft.com/office/powerpoint/2010/main" val="3853373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94B1F-9D65-3029-5514-71C8FFB7C2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240157-CC53-BBB0-919A-F980E636C9E0}"/>
              </a:ext>
            </a:extLst>
          </p:cNvPr>
          <p:cNvSpPr>
            <a:spLocks noGrp="1"/>
          </p:cNvSpPr>
          <p:nvPr>
            <p:ph type="body" idx="1"/>
          </p:nvPr>
        </p:nvSpPr>
        <p:spPr/>
        <p:txBody>
          <a:bodyPr>
            <a:normAutofit/>
          </a:bodyPr>
          <a:lstStyle/>
          <a:p>
            <a:pPr marL="0" indent="0">
              <a:buNone/>
            </a:pPr>
            <a:r>
              <a:rPr lang="en-US" sz="2000" dirty="0"/>
              <a:t>Identify and track recurring themes, priorities, and strategic initiatives mentioned across all earnings calls. How have the company's stated priorities evolved over this period?</a:t>
            </a:r>
          </a:p>
          <a:p>
            <a:pPr>
              <a:lnSpc>
                <a:spcPct val="150000"/>
              </a:lnSpc>
            </a:pPr>
            <a:endParaRPr lang="en-US" dirty="0"/>
          </a:p>
        </p:txBody>
      </p:sp>
      <p:sp>
        <p:nvSpPr>
          <p:cNvPr id="3" name="Title 2">
            <a:extLst>
              <a:ext uri="{FF2B5EF4-FFF2-40B4-BE49-F238E27FC236}">
                <a16:creationId xmlns:a16="http://schemas.microsoft.com/office/drawing/2014/main" id="{9FC3153E-ED4E-EAAF-06F1-4CA377981754}"/>
              </a:ext>
            </a:extLst>
          </p:cNvPr>
          <p:cNvSpPr>
            <a:spLocks noGrp="1"/>
          </p:cNvSpPr>
          <p:nvPr>
            <p:ph type="title"/>
          </p:nvPr>
        </p:nvSpPr>
        <p:spPr/>
        <p:txBody>
          <a:bodyPr>
            <a:normAutofit fontScale="90000"/>
          </a:bodyPr>
          <a:lstStyle/>
          <a:p>
            <a:r>
              <a:rPr lang="en-US" dirty="0"/>
              <a:t>Earnings Call: DPZ Example 1a</a:t>
            </a:r>
          </a:p>
        </p:txBody>
      </p:sp>
      <p:pic>
        <p:nvPicPr>
          <p:cNvPr id="4" name="Picture 3">
            <a:extLst>
              <a:ext uri="{FF2B5EF4-FFF2-40B4-BE49-F238E27FC236}">
                <a16:creationId xmlns:a16="http://schemas.microsoft.com/office/drawing/2014/main" id="{980823C2-E397-C8D5-CDBF-48795238090B}"/>
              </a:ext>
            </a:extLst>
          </p:cNvPr>
          <p:cNvPicPr>
            <a:picLocks noChangeAspect="1"/>
          </p:cNvPicPr>
          <p:nvPr/>
        </p:nvPicPr>
        <p:blipFill>
          <a:blip r:embed="rId2"/>
          <a:stretch>
            <a:fillRect/>
          </a:stretch>
        </p:blipFill>
        <p:spPr>
          <a:xfrm>
            <a:off x="914400" y="2895600"/>
            <a:ext cx="7315200" cy="2628054"/>
          </a:xfrm>
          <a:prstGeom prst="rect">
            <a:avLst/>
          </a:prstGeom>
        </p:spPr>
      </p:pic>
    </p:spTree>
    <p:extLst>
      <p:ext uri="{BB962C8B-B14F-4D97-AF65-F5344CB8AC3E}">
        <p14:creationId xmlns:p14="http://schemas.microsoft.com/office/powerpoint/2010/main" val="2863059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8ADA8-5362-A7C6-930A-07A23D3350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4B6AD70-1895-E8C6-B8EF-83EA939E88B0}"/>
              </a:ext>
            </a:extLst>
          </p:cNvPr>
          <p:cNvSpPr>
            <a:spLocks noGrp="1"/>
          </p:cNvSpPr>
          <p:nvPr>
            <p:ph type="body" idx="1"/>
          </p:nvPr>
        </p:nvSpPr>
        <p:spPr/>
        <p:txBody>
          <a:bodyPr>
            <a:normAutofit/>
          </a:bodyPr>
          <a:lstStyle/>
          <a:p>
            <a:pPr marL="0" indent="0">
              <a:buNone/>
            </a:pPr>
            <a:r>
              <a:rPr lang="en-US" sz="2000" dirty="0"/>
              <a:t>Identify and track recurring themes, priorities, and strategic initiatives mentioned across all earnings calls. How have the company's stated priorities evolved over this period?</a:t>
            </a:r>
          </a:p>
          <a:p>
            <a:pPr>
              <a:lnSpc>
                <a:spcPct val="150000"/>
              </a:lnSpc>
            </a:pPr>
            <a:endParaRPr lang="en-US" dirty="0"/>
          </a:p>
        </p:txBody>
      </p:sp>
      <p:sp>
        <p:nvSpPr>
          <p:cNvPr id="3" name="Title 2">
            <a:extLst>
              <a:ext uri="{FF2B5EF4-FFF2-40B4-BE49-F238E27FC236}">
                <a16:creationId xmlns:a16="http://schemas.microsoft.com/office/drawing/2014/main" id="{64DB380B-1508-AA54-3409-F5E984BE1B65}"/>
              </a:ext>
            </a:extLst>
          </p:cNvPr>
          <p:cNvSpPr>
            <a:spLocks noGrp="1"/>
          </p:cNvSpPr>
          <p:nvPr>
            <p:ph type="title"/>
          </p:nvPr>
        </p:nvSpPr>
        <p:spPr/>
        <p:txBody>
          <a:bodyPr>
            <a:normAutofit fontScale="90000"/>
          </a:bodyPr>
          <a:lstStyle/>
          <a:p>
            <a:r>
              <a:rPr lang="en-US" dirty="0"/>
              <a:t>Earnings Call: DPZ Example 1b</a:t>
            </a:r>
          </a:p>
        </p:txBody>
      </p:sp>
      <p:pic>
        <p:nvPicPr>
          <p:cNvPr id="5" name="Picture 4">
            <a:extLst>
              <a:ext uri="{FF2B5EF4-FFF2-40B4-BE49-F238E27FC236}">
                <a16:creationId xmlns:a16="http://schemas.microsoft.com/office/drawing/2014/main" id="{FCDBF5B3-C1F3-F079-572C-71686CF5BD86}"/>
              </a:ext>
            </a:extLst>
          </p:cNvPr>
          <p:cNvPicPr>
            <a:picLocks noChangeAspect="1"/>
          </p:cNvPicPr>
          <p:nvPr/>
        </p:nvPicPr>
        <p:blipFill>
          <a:blip r:embed="rId2"/>
          <a:stretch>
            <a:fillRect/>
          </a:stretch>
        </p:blipFill>
        <p:spPr>
          <a:xfrm>
            <a:off x="914400" y="2667000"/>
            <a:ext cx="7315200" cy="3222495"/>
          </a:xfrm>
          <a:prstGeom prst="rect">
            <a:avLst/>
          </a:prstGeom>
        </p:spPr>
      </p:pic>
    </p:spTree>
    <p:extLst>
      <p:ext uri="{BB962C8B-B14F-4D97-AF65-F5344CB8AC3E}">
        <p14:creationId xmlns:p14="http://schemas.microsoft.com/office/powerpoint/2010/main" val="281582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A475C-8965-7B24-0F92-A2E5C0F7041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42509F-BE0B-4B65-E7AC-F6A9129013B3}"/>
              </a:ext>
            </a:extLst>
          </p:cNvPr>
          <p:cNvSpPr>
            <a:spLocks noGrp="1"/>
          </p:cNvSpPr>
          <p:nvPr>
            <p:ph type="body" idx="1"/>
          </p:nvPr>
        </p:nvSpPr>
        <p:spPr/>
        <p:txBody>
          <a:bodyPr>
            <a:normAutofit/>
          </a:bodyPr>
          <a:lstStyle/>
          <a:p>
            <a:pPr marL="0" indent="0">
              <a:buNone/>
            </a:pPr>
            <a:r>
              <a:rPr lang="en-US" sz="2000" dirty="0"/>
              <a:t>Identify and track recurring themes, priorities, and strategic initiatives mentioned across all earnings calls. How have the company's stated priorities evolved over this period?</a:t>
            </a:r>
          </a:p>
          <a:p>
            <a:pPr>
              <a:lnSpc>
                <a:spcPct val="150000"/>
              </a:lnSpc>
            </a:pPr>
            <a:endParaRPr lang="en-US" dirty="0"/>
          </a:p>
        </p:txBody>
      </p:sp>
      <p:sp>
        <p:nvSpPr>
          <p:cNvPr id="3" name="Title 2">
            <a:extLst>
              <a:ext uri="{FF2B5EF4-FFF2-40B4-BE49-F238E27FC236}">
                <a16:creationId xmlns:a16="http://schemas.microsoft.com/office/drawing/2014/main" id="{0F3A62B7-6738-85BD-8A5A-FCFDF0B8FDBC}"/>
              </a:ext>
            </a:extLst>
          </p:cNvPr>
          <p:cNvSpPr>
            <a:spLocks noGrp="1"/>
          </p:cNvSpPr>
          <p:nvPr>
            <p:ph type="title"/>
          </p:nvPr>
        </p:nvSpPr>
        <p:spPr/>
        <p:txBody>
          <a:bodyPr>
            <a:normAutofit fontScale="90000"/>
          </a:bodyPr>
          <a:lstStyle/>
          <a:p>
            <a:r>
              <a:rPr lang="en-US" dirty="0"/>
              <a:t>Earnings Call: DPZ Example 1c</a:t>
            </a:r>
          </a:p>
        </p:txBody>
      </p:sp>
      <p:pic>
        <p:nvPicPr>
          <p:cNvPr id="4" name="Picture 3">
            <a:extLst>
              <a:ext uri="{FF2B5EF4-FFF2-40B4-BE49-F238E27FC236}">
                <a16:creationId xmlns:a16="http://schemas.microsoft.com/office/drawing/2014/main" id="{63472F01-F528-19A2-6F93-6881C2471437}"/>
              </a:ext>
            </a:extLst>
          </p:cNvPr>
          <p:cNvPicPr>
            <a:picLocks noChangeAspect="1"/>
          </p:cNvPicPr>
          <p:nvPr/>
        </p:nvPicPr>
        <p:blipFill>
          <a:blip r:embed="rId2"/>
          <a:stretch>
            <a:fillRect/>
          </a:stretch>
        </p:blipFill>
        <p:spPr>
          <a:xfrm>
            <a:off x="914400" y="2819400"/>
            <a:ext cx="7315200" cy="3006818"/>
          </a:xfrm>
          <a:prstGeom prst="rect">
            <a:avLst/>
          </a:prstGeom>
        </p:spPr>
      </p:pic>
    </p:spTree>
    <p:extLst>
      <p:ext uri="{BB962C8B-B14F-4D97-AF65-F5344CB8AC3E}">
        <p14:creationId xmlns:p14="http://schemas.microsoft.com/office/powerpoint/2010/main" val="2279938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BA307-A28F-F98A-1478-C804D2C419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D27661-7A78-0EB4-9995-0A62E2053D80}"/>
              </a:ext>
            </a:extLst>
          </p:cNvPr>
          <p:cNvSpPr>
            <a:spLocks noGrp="1"/>
          </p:cNvSpPr>
          <p:nvPr>
            <p:ph type="body" idx="1"/>
          </p:nvPr>
        </p:nvSpPr>
        <p:spPr/>
        <p:txBody>
          <a:bodyPr>
            <a:normAutofit/>
          </a:bodyPr>
          <a:lstStyle/>
          <a:p>
            <a:pPr marL="0" indent="0">
              <a:buNone/>
            </a:pPr>
            <a:r>
              <a:rPr lang="en-US" sz="2000" dirty="0"/>
              <a:t>Categorize the questions analysts ask each quarter. What topics receive the most scrutiny? Are there questions management consistently deflects or avoids?</a:t>
            </a:r>
            <a:endParaRPr lang="en-US" dirty="0"/>
          </a:p>
        </p:txBody>
      </p:sp>
      <p:sp>
        <p:nvSpPr>
          <p:cNvPr id="3" name="Title 2">
            <a:extLst>
              <a:ext uri="{FF2B5EF4-FFF2-40B4-BE49-F238E27FC236}">
                <a16:creationId xmlns:a16="http://schemas.microsoft.com/office/drawing/2014/main" id="{9320A4AB-C7F7-BAF0-56EC-13E39774CA31}"/>
              </a:ext>
            </a:extLst>
          </p:cNvPr>
          <p:cNvSpPr>
            <a:spLocks noGrp="1"/>
          </p:cNvSpPr>
          <p:nvPr>
            <p:ph type="title"/>
          </p:nvPr>
        </p:nvSpPr>
        <p:spPr>
          <a:xfrm>
            <a:off x="457771" y="304800"/>
            <a:ext cx="8229600" cy="1143000"/>
          </a:xfrm>
        </p:spPr>
        <p:txBody>
          <a:bodyPr>
            <a:normAutofit fontScale="90000"/>
          </a:bodyPr>
          <a:lstStyle/>
          <a:p>
            <a:r>
              <a:rPr lang="en-US" dirty="0"/>
              <a:t>Earnings Call: DPZ Example 2a</a:t>
            </a:r>
          </a:p>
        </p:txBody>
      </p:sp>
      <p:pic>
        <p:nvPicPr>
          <p:cNvPr id="4" name="Picture 3">
            <a:extLst>
              <a:ext uri="{FF2B5EF4-FFF2-40B4-BE49-F238E27FC236}">
                <a16:creationId xmlns:a16="http://schemas.microsoft.com/office/drawing/2014/main" id="{EF796640-39AA-9A6D-4F58-DBD5BF847129}"/>
              </a:ext>
            </a:extLst>
          </p:cNvPr>
          <p:cNvPicPr>
            <a:picLocks noChangeAspect="1"/>
          </p:cNvPicPr>
          <p:nvPr/>
        </p:nvPicPr>
        <p:blipFill>
          <a:blip r:embed="rId2"/>
          <a:stretch>
            <a:fillRect/>
          </a:stretch>
        </p:blipFill>
        <p:spPr>
          <a:xfrm>
            <a:off x="914400" y="2819400"/>
            <a:ext cx="7315200" cy="3131154"/>
          </a:xfrm>
          <a:prstGeom prst="rect">
            <a:avLst/>
          </a:prstGeom>
        </p:spPr>
      </p:pic>
    </p:spTree>
    <p:extLst>
      <p:ext uri="{BB962C8B-B14F-4D97-AF65-F5344CB8AC3E}">
        <p14:creationId xmlns:p14="http://schemas.microsoft.com/office/powerpoint/2010/main" val="2494152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42E35-0A1C-BC9A-FF40-D92B2ABBC5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D48E97-CBA9-3D57-7A60-9EA1DBD42A57}"/>
              </a:ext>
            </a:extLst>
          </p:cNvPr>
          <p:cNvSpPr>
            <a:spLocks noGrp="1"/>
          </p:cNvSpPr>
          <p:nvPr>
            <p:ph type="body" idx="1"/>
          </p:nvPr>
        </p:nvSpPr>
        <p:spPr/>
        <p:txBody>
          <a:bodyPr>
            <a:normAutofit/>
          </a:bodyPr>
          <a:lstStyle/>
          <a:p>
            <a:pPr marL="0" indent="0">
              <a:buNone/>
            </a:pPr>
            <a:r>
              <a:rPr lang="en-US" sz="2000" dirty="0"/>
              <a:t>Categorize the questions analysts ask each quarter. What topics receive the most scrutiny? Are there questions management consistently deflects or avoids?</a:t>
            </a:r>
            <a:endParaRPr lang="en-US" dirty="0"/>
          </a:p>
        </p:txBody>
      </p:sp>
      <p:sp>
        <p:nvSpPr>
          <p:cNvPr id="3" name="Title 2">
            <a:extLst>
              <a:ext uri="{FF2B5EF4-FFF2-40B4-BE49-F238E27FC236}">
                <a16:creationId xmlns:a16="http://schemas.microsoft.com/office/drawing/2014/main" id="{A0B4EBD5-CF04-EAA6-1E56-93758092F020}"/>
              </a:ext>
            </a:extLst>
          </p:cNvPr>
          <p:cNvSpPr>
            <a:spLocks noGrp="1"/>
          </p:cNvSpPr>
          <p:nvPr>
            <p:ph type="title"/>
          </p:nvPr>
        </p:nvSpPr>
        <p:spPr>
          <a:xfrm>
            <a:off x="457771" y="304800"/>
            <a:ext cx="8229600" cy="1143000"/>
          </a:xfrm>
        </p:spPr>
        <p:txBody>
          <a:bodyPr>
            <a:normAutofit fontScale="90000"/>
          </a:bodyPr>
          <a:lstStyle/>
          <a:p>
            <a:r>
              <a:rPr lang="en-US" dirty="0"/>
              <a:t>Earnings Call: DPZ Example 2b</a:t>
            </a:r>
          </a:p>
        </p:txBody>
      </p:sp>
      <p:pic>
        <p:nvPicPr>
          <p:cNvPr id="5" name="Picture 4">
            <a:extLst>
              <a:ext uri="{FF2B5EF4-FFF2-40B4-BE49-F238E27FC236}">
                <a16:creationId xmlns:a16="http://schemas.microsoft.com/office/drawing/2014/main" id="{9F846A08-EE04-76B9-E528-2ADF012CA36F}"/>
              </a:ext>
            </a:extLst>
          </p:cNvPr>
          <p:cNvPicPr>
            <a:picLocks noChangeAspect="1"/>
          </p:cNvPicPr>
          <p:nvPr/>
        </p:nvPicPr>
        <p:blipFill>
          <a:blip r:embed="rId2"/>
          <a:stretch>
            <a:fillRect/>
          </a:stretch>
        </p:blipFill>
        <p:spPr>
          <a:xfrm>
            <a:off x="914400" y="2819400"/>
            <a:ext cx="7315200" cy="3066808"/>
          </a:xfrm>
          <a:prstGeom prst="rect">
            <a:avLst/>
          </a:prstGeom>
        </p:spPr>
      </p:pic>
    </p:spTree>
    <p:extLst>
      <p:ext uri="{BB962C8B-B14F-4D97-AF65-F5344CB8AC3E}">
        <p14:creationId xmlns:p14="http://schemas.microsoft.com/office/powerpoint/2010/main" val="4061605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63D4A-6B9A-76F5-DCD5-E494445B76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E5F8011-8EDD-F71D-75E5-DC25291573E9}"/>
              </a:ext>
            </a:extLst>
          </p:cNvPr>
          <p:cNvSpPr>
            <a:spLocks noGrp="1"/>
          </p:cNvSpPr>
          <p:nvPr>
            <p:ph type="body" idx="1"/>
          </p:nvPr>
        </p:nvSpPr>
        <p:spPr/>
        <p:txBody>
          <a:bodyPr>
            <a:normAutofit/>
          </a:bodyPr>
          <a:lstStyle/>
          <a:p>
            <a:pPr marL="0" indent="0">
              <a:buNone/>
            </a:pPr>
            <a:r>
              <a:rPr lang="en-US" sz="2000" dirty="0"/>
              <a:t>Categorize the questions analysts ask each quarter. What topics receive the most scrutiny? Are there questions management consistently deflects or avoids?</a:t>
            </a:r>
            <a:endParaRPr lang="en-US" dirty="0"/>
          </a:p>
        </p:txBody>
      </p:sp>
      <p:sp>
        <p:nvSpPr>
          <p:cNvPr id="3" name="Title 2">
            <a:extLst>
              <a:ext uri="{FF2B5EF4-FFF2-40B4-BE49-F238E27FC236}">
                <a16:creationId xmlns:a16="http://schemas.microsoft.com/office/drawing/2014/main" id="{7DE11D4A-42E2-D58A-7FDE-2E6E17F8234B}"/>
              </a:ext>
            </a:extLst>
          </p:cNvPr>
          <p:cNvSpPr>
            <a:spLocks noGrp="1"/>
          </p:cNvSpPr>
          <p:nvPr>
            <p:ph type="title"/>
          </p:nvPr>
        </p:nvSpPr>
        <p:spPr>
          <a:xfrm>
            <a:off x="457771" y="304800"/>
            <a:ext cx="8229600" cy="1143000"/>
          </a:xfrm>
        </p:spPr>
        <p:txBody>
          <a:bodyPr>
            <a:normAutofit fontScale="90000"/>
          </a:bodyPr>
          <a:lstStyle/>
          <a:p>
            <a:r>
              <a:rPr lang="en-US" dirty="0"/>
              <a:t>Earnings Call: DPZ Example 2c</a:t>
            </a:r>
          </a:p>
        </p:txBody>
      </p:sp>
      <p:pic>
        <p:nvPicPr>
          <p:cNvPr id="4" name="Picture 3">
            <a:extLst>
              <a:ext uri="{FF2B5EF4-FFF2-40B4-BE49-F238E27FC236}">
                <a16:creationId xmlns:a16="http://schemas.microsoft.com/office/drawing/2014/main" id="{B296D68B-C961-F456-2F70-1597D05AFF23}"/>
              </a:ext>
            </a:extLst>
          </p:cNvPr>
          <p:cNvPicPr>
            <a:picLocks noChangeAspect="1"/>
          </p:cNvPicPr>
          <p:nvPr/>
        </p:nvPicPr>
        <p:blipFill>
          <a:blip r:embed="rId2"/>
          <a:stretch>
            <a:fillRect/>
          </a:stretch>
        </p:blipFill>
        <p:spPr>
          <a:xfrm>
            <a:off x="914400" y="3048000"/>
            <a:ext cx="7315200" cy="2578691"/>
          </a:xfrm>
          <a:prstGeom prst="rect">
            <a:avLst/>
          </a:prstGeom>
        </p:spPr>
      </p:pic>
    </p:spTree>
    <p:extLst>
      <p:ext uri="{BB962C8B-B14F-4D97-AF65-F5344CB8AC3E}">
        <p14:creationId xmlns:p14="http://schemas.microsoft.com/office/powerpoint/2010/main" val="461504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AC1F2-8EF6-38E9-1FE4-3377547F6BC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3732AD-93E3-F8B7-27C4-13201893B381}"/>
              </a:ext>
            </a:extLst>
          </p:cNvPr>
          <p:cNvSpPr>
            <a:spLocks noGrp="1"/>
          </p:cNvSpPr>
          <p:nvPr>
            <p:ph type="body" idx="1"/>
          </p:nvPr>
        </p:nvSpPr>
        <p:spPr/>
        <p:txBody>
          <a:bodyPr>
            <a:normAutofit/>
          </a:bodyPr>
          <a:lstStyle/>
          <a:p>
            <a:pPr marL="0" indent="0">
              <a:buNone/>
            </a:pPr>
            <a:r>
              <a:rPr lang="en-US" sz="2000" dirty="0"/>
              <a:t>Categorize the questions analysts ask each quarter. What topics receive the most scrutiny? Are there questions management consistently deflects or avoids?</a:t>
            </a:r>
            <a:endParaRPr lang="en-US" dirty="0"/>
          </a:p>
        </p:txBody>
      </p:sp>
      <p:sp>
        <p:nvSpPr>
          <p:cNvPr id="3" name="Title 2">
            <a:extLst>
              <a:ext uri="{FF2B5EF4-FFF2-40B4-BE49-F238E27FC236}">
                <a16:creationId xmlns:a16="http://schemas.microsoft.com/office/drawing/2014/main" id="{ED4844D6-B3FA-79F1-8294-5CB749A6C457}"/>
              </a:ext>
            </a:extLst>
          </p:cNvPr>
          <p:cNvSpPr>
            <a:spLocks noGrp="1"/>
          </p:cNvSpPr>
          <p:nvPr>
            <p:ph type="title"/>
          </p:nvPr>
        </p:nvSpPr>
        <p:spPr>
          <a:xfrm>
            <a:off x="457771" y="304800"/>
            <a:ext cx="8229600" cy="1143000"/>
          </a:xfrm>
        </p:spPr>
        <p:txBody>
          <a:bodyPr>
            <a:normAutofit fontScale="90000"/>
          </a:bodyPr>
          <a:lstStyle/>
          <a:p>
            <a:r>
              <a:rPr lang="en-US" dirty="0"/>
              <a:t>Earnings Call: DPZ Example 2d</a:t>
            </a:r>
          </a:p>
        </p:txBody>
      </p:sp>
      <p:pic>
        <p:nvPicPr>
          <p:cNvPr id="5" name="Picture 4">
            <a:extLst>
              <a:ext uri="{FF2B5EF4-FFF2-40B4-BE49-F238E27FC236}">
                <a16:creationId xmlns:a16="http://schemas.microsoft.com/office/drawing/2014/main" id="{6F9554BE-00CF-E42D-6157-AF9541A3232B}"/>
              </a:ext>
            </a:extLst>
          </p:cNvPr>
          <p:cNvPicPr>
            <a:picLocks noChangeAspect="1"/>
          </p:cNvPicPr>
          <p:nvPr/>
        </p:nvPicPr>
        <p:blipFill>
          <a:blip r:embed="rId2"/>
          <a:stretch>
            <a:fillRect/>
          </a:stretch>
        </p:blipFill>
        <p:spPr>
          <a:xfrm>
            <a:off x="914400" y="2717698"/>
            <a:ext cx="7315200" cy="3387531"/>
          </a:xfrm>
          <a:prstGeom prst="rect">
            <a:avLst/>
          </a:prstGeom>
        </p:spPr>
      </p:pic>
    </p:spTree>
    <p:extLst>
      <p:ext uri="{BB962C8B-B14F-4D97-AF65-F5344CB8AC3E}">
        <p14:creationId xmlns:p14="http://schemas.microsoft.com/office/powerpoint/2010/main" val="92546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58C1-BAE7-CF4B-4B8E-A0EAE4B8F6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032A54-2E51-B409-59E7-31C56BE40FBF}"/>
              </a:ext>
            </a:extLst>
          </p:cNvPr>
          <p:cNvSpPr>
            <a:spLocks noGrp="1"/>
          </p:cNvSpPr>
          <p:nvPr>
            <p:ph type="body" idx="1"/>
          </p:nvPr>
        </p:nvSpPr>
        <p:spPr>
          <a:xfrm>
            <a:off x="457771" y="1600200"/>
            <a:ext cx="4876229" cy="4525963"/>
          </a:xfrm>
        </p:spPr>
        <p:txBody>
          <a:bodyPr>
            <a:normAutofit fontScale="70000" lnSpcReduction="20000"/>
          </a:bodyPr>
          <a:lstStyle/>
          <a:p>
            <a:pPr>
              <a:lnSpc>
                <a:spcPct val="170000"/>
              </a:lnSpc>
            </a:pPr>
            <a:r>
              <a:rPr lang="en-US" dirty="0"/>
              <a:t>10‑K, 10‑Q, 8‑K filings </a:t>
            </a:r>
          </a:p>
          <a:p>
            <a:pPr>
              <a:lnSpc>
                <a:spcPct val="170000"/>
              </a:lnSpc>
            </a:pPr>
            <a:r>
              <a:rPr lang="en-US" dirty="0"/>
              <a:t>Earnings calls, press releases, transcripts </a:t>
            </a:r>
          </a:p>
          <a:p>
            <a:pPr>
              <a:lnSpc>
                <a:spcPct val="170000"/>
              </a:lnSpc>
            </a:pPr>
            <a:r>
              <a:rPr lang="en-US" dirty="0"/>
              <a:t>News, social media, macro commentary </a:t>
            </a:r>
          </a:p>
          <a:p>
            <a:pPr>
              <a:lnSpc>
                <a:spcPct val="170000"/>
              </a:lnSpc>
            </a:pPr>
            <a:r>
              <a:rPr lang="en-US" dirty="0"/>
              <a:t>Regulator statements, Fed minutes, guidance </a:t>
            </a:r>
          </a:p>
          <a:p>
            <a:endParaRPr lang="en-US" dirty="0"/>
          </a:p>
        </p:txBody>
      </p:sp>
      <p:sp>
        <p:nvSpPr>
          <p:cNvPr id="3" name="Title 2">
            <a:extLst>
              <a:ext uri="{FF2B5EF4-FFF2-40B4-BE49-F238E27FC236}">
                <a16:creationId xmlns:a16="http://schemas.microsoft.com/office/drawing/2014/main" id="{9DF027D6-E377-4959-1B18-040AB0F54CAE}"/>
              </a:ext>
            </a:extLst>
          </p:cNvPr>
          <p:cNvSpPr>
            <a:spLocks noGrp="1"/>
          </p:cNvSpPr>
          <p:nvPr>
            <p:ph type="title"/>
          </p:nvPr>
        </p:nvSpPr>
        <p:spPr/>
        <p:txBody>
          <a:bodyPr>
            <a:normAutofit fontScale="90000"/>
          </a:bodyPr>
          <a:lstStyle/>
          <a:p>
            <a:r>
              <a:rPr lang="en-US" dirty="0"/>
              <a:t>Financial Text Data Landscape </a:t>
            </a:r>
          </a:p>
        </p:txBody>
      </p:sp>
      <p:pic>
        <p:nvPicPr>
          <p:cNvPr id="9" name="Picture 8">
            <a:extLst>
              <a:ext uri="{FF2B5EF4-FFF2-40B4-BE49-F238E27FC236}">
                <a16:creationId xmlns:a16="http://schemas.microsoft.com/office/drawing/2014/main" id="{D69CE1FE-C50A-973B-0D34-D31A5A120DA0}"/>
              </a:ext>
            </a:extLst>
          </p:cNvPr>
          <p:cNvPicPr>
            <a:picLocks noChangeAspect="1"/>
          </p:cNvPicPr>
          <p:nvPr/>
        </p:nvPicPr>
        <p:blipFill>
          <a:blip r:embed="rId2"/>
          <a:stretch>
            <a:fillRect/>
          </a:stretch>
        </p:blipFill>
        <p:spPr>
          <a:xfrm>
            <a:off x="4953000" y="1628670"/>
            <a:ext cx="3959819" cy="3915183"/>
          </a:xfrm>
          <a:prstGeom prst="rect">
            <a:avLst/>
          </a:prstGeom>
        </p:spPr>
      </p:pic>
    </p:spTree>
    <p:extLst>
      <p:ext uri="{BB962C8B-B14F-4D97-AF65-F5344CB8AC3E}">
        <p14:creationId xmlns:p14="http://schemas.microsoft.com/office/powerpoint/2010/main" val="3683392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AD687-5557-60E8-B344-572038FF1C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A5D81A-E290-5FAE-754F-07173E916800}"/>
              </a:ext>
            </a:extLst>
          </p:cNvPr>
          <p:cNvSpPr>
            <a:spLocks noGrp="1"/>
          </p:cNvSpPr>
          <p:nvPr>
            <p:ph type="body" idx="1"/>
          </p:nvPr>
        </p:nvSpPr>
        <p:spPr/>
        <p:txBody>
          <a:bodyPr>
            <a:normAutofit/>
          </a:bodyPr>
          <a:lstStyle/>
          <a:p>
            <a:pPr marL="0" indent="0">
              <a:buNone/>
            </a:pPr>
            <a:r>
              <a:rPr lang="en-US" sz="2000" dirty="0"/>
              <a:t>Compile all risks, challenges, and headwinds mentioned across calls. Which risks materialized? Which disappeared? What new risks emerged?</a:t>
            </a:r>
            <a:endParaRPr lang="en-US" dirty="0"/>
          </a:p>
        </p:txBody>
      </p:sp>
      <p:sp>
        <p:nvSpPr>
          <p:cNvPr id="3" name="Title 2">
            <a:extLst>
              <a:ext uri="{FF2B5EF4-FFF2-40B4-BE49-F238E27FC236}">
                <a16:creationId xmlns:a16="http://schemas.microsoft.com/office/drawing/2014/main" id="{FE0BB573-2B53-9B74-4F2E-FE9068DCCA26}"/>
              </a:ext>
            </a:extLst>
          </p:cNvPr>
          <p:cNvSpPr>
            <a:spLocks noGrp="1"/>
          </p:cNvSpPr>
          <p:nvPr>
            <p:ph type="title"/>
          </p:nvPr>
        </p:nvSpPr>
        <p:spPr>
          <a:xfrm>
            <a:off x="457771" y="304800"/>
            <a:ext cx="8229600" cy="1143000"/>
          </a:xfrm>
        </p:spPr>
        <p:txBody>
          <a:bodyPr>
            <a:normAutofit fontScale="90000"/>
          </a:bodyPr>
          <a:lstStyle/>
          <a:p>
            <a:r>
              <a:rPr lang="en-US" dirty="0"/>
              <a:t>Earnings Call: DPZ Example 3a</a:t>
            </a:r>
          </a:p>
        </p:txBody>
      </p:sp>
      <p:pic>
        <p:nvPicPr>
          <p:cNvPr id="4" name="Picture 3">
            <a:extLst>
              <a:ext uri="{FF2B5EF4-FFF2-40B4-BE49-F238E27FC236}">
                <a16:creationId xmlns:a16="http://schemas.microsoft.com/office/drawing/2014/main" id="{7ABB9B86-B2ED-A3AE-B339-20AEE3975F6E}"/>
              </a:ext>
            </a:extLst>
          </p:cNvPr>
          <p:cNvPicPr>
            <a:picLocks noChangeAspect="1"/>
          </p:cNvPicPr>
          <p:nvPr/>
        </p:nvPicPr>
        <p:blipFill>
          <a:blip r:embed="rId2"/>
          <a:stretch>
            <a:fillRect/>
          </a:stretch>
        </p:blipFill>
        <p:spPr>
          <a:xfrm>
            <a:off x="914400" y="2622431"/>
            <a:ext cx="7315200" cy="3503732"/>
          </a:xfrm>
          <a:prstGeom prst="rect">
            <a:avLst/>
          </a:prstGeom>
        </p:spPr>
      </p:pic>
    </p:spTree>
    <p:extLst>
      <p:ext uri="{BB962C8B-B14F-4D97-AF65-F5344CB8AC3E}">
        <p14:creationId xmlns:p14="http://schemas.microsoft.com/office/powerpoint/2010/main" val="934274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21C81-1FE4-0B8B-A4A5-1DABCAD9B3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4C7971-DE31-D6AC-F06C-EF4703313EF6}"/>
              </a:ext>
            </a:extLst>
          </p:cNvPr>
          <p:cNvSpPr>
            <a:spLocks noGrp="1"/>
          </p:cNvSpPr>
          <p:nvPr>
            <p:ph type="body" idx="1"/>
          </p:nvPr>
        </p:nvSpPr>
        <p:spPr/>
        <p:txBody>
          <a:bodyPr>
            <a:normAutofit/>
          </a:bodyPr>
          <a:lstStyle/>
          <a:p>
            <a:pPr marL="0" indent="0">
              <a:buNone/>
            </a:pPr>
            <a:r>
              <a:rPr lang="en-US" sz="2000" dirty="0"/>
              <a:t>Compile all risks, challenges, and headwinds mentioned across calls. Which risks materialized? Which disappeared? What new risks emerged?</a:t>
            </a:r>
            <a:endParaRPr lang="en-US" dirty="0"/>
          </a:p>
        </p:txBody>
      </p:sp>
      <p:sp>
        <p:nvSpPr>
          <p:cNvPr id="3" name="Title 2">
            <a:extLst>
              <a:ext uri="{FF2B5EF4-FFF2-40B4-BE49-F238E27FC236}">
                <a16:creationId xmlns:a16="http://schemas.microsoft.com/office/drawing/2014/main" id="{44308C1E-F730-18C1-8B9F-19A41E9AA8B4}"/>
              </a:ext>
            </a:extLst>
          </p:cNvPr>
          <p:cNvSpPr>
            <a:spLocks noGrp="1"/>
          </p:cNvSpPr>
          <p:nvPr>
            <p:ph type="title"/>
          </p:nvPr>
        </p:nvSpPr>
        <p:spPr>
          <a:xfrm>
            <a:off x="457771" y="304800"/>
            <a:ext cx="8229600" cy="1143000"/>
          </a:xfrm>
        </p:spPr>
        <p:txBody>
          <a:bodyPr>
            <a:normAutofit fontScale="90000"/>
          </a:bodyPr>
          <a:lstStyle/>
          <a:p>
            <a:r>
              <a:rPr lang="en-US" dirty="0"/>
              <a:t>Earnings Call: DPZ Example 3b</a:t>
            </a:r>
          </a:p>
        </p:txBody>
      </p:sp>
      <p:pic>
        <p:nvPicPr>
          <p:cNvPr id="5" name="Picture 4">
            <a:extLst>
              <a:ext uri="{FF2B5EF4-FFF2-40B4-BE49-F238E27FC236}">
                <a16:creationId xmlns:a16="http://schemas.microsoft.com/office/drawing/2014/main" id="{A4759D88-5D8D-45EF-7B13-6FCB3B3CD71D}"/>
              </a:ext>
            </a:extLst>
          </p:cNvPr>
          <p:cNvPicPr>
            <a:picLocks noChangeAspect="1"/>
          </p:cNvPicPr>
          <p:nvPr/>
        </p:nvPicPr>
        <p:blipFill>
          <a:blip r:embed="rId2"/>
          <a:stretch>
            <a:fillRect/>
          </a:stretch>
        </p:blipFill>
        <p:spPr>
          <a:xfrm>
            <a:off x="914400" y="2667000"/>
            <a:ext cx="7315200" cy="3287255"/>
          </a:xfrm>
          <a:prstGeom prst="rect">
            <a:avLst/>
          </a:prstGeom>
        </p:spPr>
      </p:pic>
    </p:spTree>
    <p:extLst>
      <p:ext uri="{BB962C8B-B14F-4D97-AF65-F5344CB8AC3E}">
        <p14:creationId xmlns:p14="http://schemas.microsoft.com/office/powerpoint/2010/main" val="1707765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3D833-E8D4-95A0-7F71-89C5298E0F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581132B-83EA-3770-7FED-8A05656CA3E0}"/>
              </a:ext>
            </a:extLst>
          </p:cNvPr>
          <p:cNvSpPr>
            <a:spLocks noGrp="1"/>
          </p:cNvSpPr>
          <p:nvPr>
            <p:ph type="body" idx="1"/>
          </p:nvPr>
        </p:nvSpPr>
        <p:spPr/>
        <p:txBody>
          <a:bodyPr>
            <a:normAutofit/>
          </a:bodyPr>
          <a:lstStyle/>
          <a:p>
            <a:pPr marL="0" indent="0">
              <a:buNone/>
            </a:pPr>
            <a:r>
              <a:rPr lang="en-US" sz="2000" dirty="0"/>
              <a:t>Compile all risks, challenges, and headwinds mentioned across calls. Which risks materialized? Which disappeared? What new risks emerged?</a:t>
            </a:r>
            <a:endParaRPr lang="en-US" dirty="0"/>
          </a:p>
        </p:txBody>
      </p:sp>
      <p:sp>
        <p:nvSpPr>
          <p:cNvPr id="3" name="Title 2">
            <a:extLst>
              <a:ext uri="{FF2B5EF4-FFF2-40B4-BE49-F238E27FC236}">
                <a16:creationId xmlns:a16="http://schemas.microsoft.com/office/drawing/2014/main" id="{3D1C8661-A56B-6943-E265-7174CC49DD3B}"/>
              </a:ext>
            </a:extLst>
          </p:cNvPr>
          <p:cNvSpPr>
            <a:spLocks noGrp="1"/>
          </p:cNvSpPr>
          <p:nvPr>
            <p:ph type="title"/>
          </p:nvPr>
        </p:nvSpPr>
        <p:spPr>
          <a:xfrm>
            <a:off x="457771" y="304800"/>
            <a:ext cx="8229600" cy="1143000"/>
          </a:xfrm>
        </p:spPr>
        <p:txBody>
          <a:bodyPr>
            <a:normAutofit fontScale="90000"/>
          </a:bodyPr>
          <a:lstStyle/>
          <a:p>
            <a:r>
              <a:rPr lang="en-US" dirty="0"/>
              <a:t>Earnings Call: DPZ Example 3c</a:t>
            </a:r>
          </a:p>
        </p:txBody>
      </p:sp>
      <p:pic>
        <p:nvPicPr>
          <p:cNvPr id="4" name="Picture 3">
            <a:extLst>
              <a:ext uri="{FF2B5EF4-FFF2-40B4-BE49-F238E27FC236}">
                <a16:creationId xmlns:a16="http://schemas.microsoft.com/office/drawing/2014/main" id="{0106FE37-CB0D-8643-4236-A240F9D443E0}"/>
              </a:ext>
            </a:extLst>
          </p:cNvPr>
          <p:cNvPicPr>
            <a:picLocks noChangeAspect="1"/>
          </p:cNvPicPr>
          <p:nvPr/>
        </p:nvPicPr>
        <p:blipFill>
          <a:blip r:embed="rId2"/>
          <a:stretch>
            <a:fillRect/>
          </a:stretch>
        </p:blipFill>
        <p:spPr>
          <a:xfrm>
            <a:off x="914400" y="2895600"/>
            <a:ext cx="7315200" cy="2754733"/>
          </a:xfrm>
          <a:prstGeom prst="rect">
            <a:avLst/>
          </a:prstGeom>
        </p:spPr>
      </p:pic>
    </p:spTree>
    <p:extLst>
      <p:ext uri="{BB962C8B-B14F-4D97-AF65-F5344CB8AC3E}">
        <p14:creationId xmlns:p14="http://schemas.microsoft.com/office/powerpoint/2010/main" val="3518720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DCFCD-6359-E9B1-B2C7-916CD929D3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B95FC9-CED9-A01A-BF04-26DE70CB8CD2}"/>
              </a:ext>
            </a:extLst>
          </p:cNvPr>
          <p:cNvSpPr>
            <a:spLocks noGrp="1"/>
          </p:cNvSpPr>
          <p:nvPr>
            <p:ph type="body" idx="1"/>
          </p:nvPr>
        </p:nvSpPr>
        <p:spPr/>
        <p:txBody>
          <a:bodyPr>
            <a:normAutofit/>
          </a:bodyPr>
          <a:lstStyle/>
          <a:p>
            <a:pPr marL="0" indent="0">
              <a:buNone/>
            </a:pPr>
            <a:r>
              <a:rPr lang="en-US" sz="2000" dirty="0"/>
              <a:t>Compile all risks, challenges, and headwinds mentioned across calls. Which risks materialized? Which disappeared? What new risks emerged?</a:t>
            </a:r>
            <a:endParaRPr lang="en-US" dirty="0"/>
          </a:p>
        </p:txBody>
      </p:sp>
      <p:sp>
        <p:nvSpPr>
          <p:cNvPr id="3" name="Title 2">
            <a:extLst>
              <a:ext uri="{FF2B5EF4-FFF2-40B4-BE49-F238E27FC236}">
                <a16:creationId xmlns:a16="http://schemas.microsoft.com/office/drawing/2014/main" id="{A809B6A7-9B32-A0B7-92D2-B9931DDD7E62}"/>
              </a:ext>
            </a:extLst>
          </p:cNvPr>
          <p:cNvSpPr>
            <a:spLocks noGrp="1"/>
          </p:cNvSpPr>
          <p:nvPr>
            <p:ph type="title"/>
          </p:nvPr>
        </p:nvSpPr>
        <p:spPr>
          <a:xfrm>
            <a:off x="457771" y="304800"/>
            <a:ext cx="8229600" cy="1143000"/>
          </a:xfrm>
        </p:spPr>
        <p:txBody>
          <a:bodyPr>
            <a:normAutofit fontScale="90000"/>
          </a:bodyPr>
          <a:lstStyle/>
          <a:p>
            <a:r>
              <a:rPr lang="en-US" dirty="0"/>
              <a:t>Earnings Call: DPZ Example 3d</a:t>
            </a:r>
          </a:p>
        </p:txBody>
      </p:sp>
      <p:pic>
        <p:nvPicPr>
          <p:cNvPr id="5" name="Picture 4">
            <a:extLst>
              <a:ext uri="{FF2B5EF4-FFF2-40B4-BE49-F238E27FC236}">
                <a16:creationId xmlns:a16="http://schemas.microsoft.com/office/drawing/2014/main" id="{7312532A-D091-BB76-467C-D4E04B7C69E3}"/>
              </a:ext>
            </a:extLst>
          </p:cNvPr>
          <p:cNvPicPr>
            <a:picLocks noChangeAspect="1"/>
          </p:cNvPicPr>
          <p:nvPr/>
        </p:nvPicPr>
        <p:blipFill>
          <a:blip r:embed="rId2"/>
          <a:stretch>
            <a:fillRect/>
          </a:stretch>
        </p:blipFill>
        <p:spPr>
          <a:xfrm>
            <a:off x="914400" y="2590800"/>
            <a:ext cx="7315200" cy="3191104"/>
          </a:xfrm>
          <a:prstGeom prst="rect">
            <a:avLst/>
          </a:prstGeom>
        </p:spPr>
      </p:pic>
    </p:spTree>
    <p:extLst>
      <p:ext uri="{BB962C8B-B14F-4D97-AF65-F5344CB8AC3E}">
        <p14:creationId xmlns:p14="http://schemas.microsoft.com/office/powerpoint/2010/main" val="1789809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03361-D383-B59F-579C-21DAD60481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E63E7B-4BD5-A9F6-1209-5B8EB93E9592}"/>
              </a:ext>
            </a:extLst>
          </p:cNvPr>
          <p:cNvSpPr>
            <a:spLocks noGrp="1"/>
          </p:cNvSpPr>
          <p:nvPr>
            <p:ph type="body" idx="1"/>
          </p:nvPr>
        </p:nvSpPr>
        <p:spPr/>
        <p:txBody>
          <a:bodyPr>
            <a:normAutofit/>
          </a:bodyPr>
          <a:lstStyle/>
          <a:p>
            <a:pPr marL="0" indent="0">
              <a:buNone/>
            </a:pPr>
            <a:r>
              <a:rPr lang="en-US" sz="2000" dirty="0"/>
              <a:t>Compile all risks, challenges, and headwinds mentioned across calls. Which risks materialized? Which disappeared? What new risks emerged?</a:t>
            </a:r>
            <a:endParaRPr lang="en-US" dirty="0"/>
          </a:p>
        </p:txBody>
      </p:sp>
      <p:sp>
        <p:nvSpPr>
          <p:cNvPr id="3" name="Title 2">
            <a:extLst>
              <a:ext uri="{FF2B5EF4-FFF2-40B4-BE49-F238E27FC236}">
                <a16:creationId xmlns:a16="http://schemas.microsoft.com/office/drawing/2014/main" id="{0E624F3C-88C1-9A5C-96C5-EC01E2526C39}"/>
              </a:ext>
            </a:extLst>
          </p:cNvPr>
          <p:cNvSpPr>
            <a:spLocks noGrp="1"/>
          </p:cNvSpPr>
          <p:nvPr>
            <p:ph type="title"/>
          </p:nvPr>
        </p:nvSpPr>
        <p:spPr>
          <a:xfrm>
            <a:off x="457771" y="304800"/>
            <a:ext cx="8229600" cy="1143000"/>
          </a:xfrm>
        </p:spPr>
        <p:txBody>
          <a:bodyPr>
            <a:normAutofit fontScale="90000"/>
          </a:bodyPr>
          <a:lstStyle/>
          <a:p>
            <a:r>
              <a:rPr lang="en-US" dirty="0"/>
              <a:t>Earnings Call: DPZ Example 3e</a:t>
            </a:r>
          </a:p>
        </p:txBody>
      </p:sp>
      <p:pic>
        <p:nvPicPr>
          <p:cNvPr id="4" name="Picture 3">
            <a:extLst>
              <a:ext uri="{FF2B5EF4-FFF2-40B4-BE49-F238E27FC236}">
                <a16:creationId xmlns:a16="http://schemas.microsoft.com/office/drawing/2014/main" id="{6F0E0FAD-1998-094B-D57B-6027B820B077}"/>
              </a:ext>
            </a:extLst>
          </p:cNvPr>
          <p:cNvPicPr>
            <a:picLocks noChangeAspect="1"/>
          </p:cNvPicPr>
          <p:nvPr/>
        </p:nvPicPr>
        <p:blipFill>
          <a:blip r:embed="rId2"/>
          <a:stretch>
            <a:fillRect/>
          </a:stretch>
        </p:blipFill>
        <p:spPr>
          <a:xfrm>
            <a:off x="914400" y="2743200"/>
            <a:ext cx="7315200" cy="2757634"/>
          </a:xfrm>
          <a:prstGeom prst="rect">
            <a:avLst/>
          </a:prstGeom>
        </p:spPr>
      </p:pic>
    </p:spTree>
    <p:extLst>
      <p:ext uri="{BB962C8B-B14F-4D97-AF65-F5344CB8AC3E}">
        <p14:creationId xmlns:p14="http://schemas.microsoft.com/office/powerpoint/2010/main" val="3814940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F6EE1-44BF-2014-2233-43B54E8DD9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1F450B-4DCA-FF36-A06C-F247197E2F8D}"/>
              </a:ext>
            </a:extLst>
          </p:cNvPr>
          <p:cNvSpPr>
            <a:spLocks noGrp="1"/>
          </p:cNvSpPr>
          <p:nvPr>
            <p:ph type="body" idx="1"/>
          </p:nvPr>
        </p:nvSpPr>
        <p:spPr/>
        <p:txBody>
          <a:bodyPr>
            <a:normAutofit/>
          </a:bodyPr>
          <a:lstStyle/>
          <a:p>
            <a:pPr marL="0" indent="0">
              <a:buNone/>
            </a:pPr>
            <a:r>
              <a:rPr lang="en-US" sz="2000" dirty="0"/>
              <a:t>Create a Word Cloud from the Earning Calls for 2024.</a:t>
            </a:r>
            <a:endParaRPr lang="en-US" dirty="0"/>
          </a:p>
        </p:txBody>
      </p:sp>
      <p:sp>
        <p:nvSpPr>
          <p:cNvPr id="3" name="Title 2">
            <a:extLst>
              <a:ext uri="{FF2B5EF4-FFF2-40B4-BE49-F238E27FC236}">
                <a16:creationId xmlns:a16="http://schemas.microsoft.com/office/drawing/2014/main" id="{BF131CB7-84D8-F6E5-B189-80D5F1E3DC19}"/>
              </a:ext>
            </a:extLst>
          </p:cNvPr>
          <p:cNvSpPr>
            <a:spLocks noGrp="1"/>
          </p:cNvSpPr>
          <p:nvPr>
            <p:ph type="title"/>
          </p:nvPr>
        </p:nvSpPr>
        <p:spPr>
          <a:xfrm>
            <a:off x="457771" y="304800"/>
            <a:ext cx="8229600" cy="1143000"/>
          </a:xfrm>
        </p:spPr>
        <p:txBody>
          <a:bodyPr/>
          <a:lstStyle/>
          <a:p>
            <a:r>
              <a:rPr lang="en-US" dirty="0"/>
              <a:t>Earnings Call: DPZ Example 4</a:t>
            </a:r>
          </a:p>
        </p:txBody>
      </p:sp>
      <p:pic>
        <p:nvPicPr>
          <p:cNvPr id="4" name="Picture 3">
            <a:extLst>
              <a:ext uri="{FF2B5EF4-FFF2-40B4-BE49-F238E27FC236}">
                <a16:creationId xmlns:a16="http://schemas.microsoft.com/office/drawing/2014/main" id="{E73DF586-DA1F-2EBA-FE26-C8C46AB83681}"/>
              </a:ext>
            </a:extLst>
          </p:cNvPr>
          <p:cNvPicPr>
            <a:picLocks noChangeAspect="1"/>
          </p:cNvPicPr>
          <p:nvPr/>
        </p:nvPicPr>
        <p:blipFill>
          <a:blip r:embed="rId2"/>
          <a:stretch>
            <a:fillRect/>
          </a:stretch>
        </p:blipFill>
        <p:spPr>
          <a:xfrm>
            <a:off x="914400" y="2209800"/>
            <a:ext cx="7315200" cy="3762103"/>
          </a:xfrm>
          <a:prstGeom prst="rect">
            <a:avLst/>
          </a:prstGeom>
        </p:spPr>
      </p:pic>
    </p:spTree>
    <p:extLst>
      <p:ext uri="{BB962C8B-B14F-4D97-AF65-F5344CB8AC3E}">
        <p14:creationId xmlns:p14="http://schemas.microsoft.com/office/powerpoint/2010/main" val="2677820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E0914-AFE8-E614-466F-97CD067C9C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74E7AD-F89B-B8F7-70D5-734E07A8377F}"/>
              </a:ext>
            </a:extLst>
          </p:cNvPr>
          <p:cNvSpPr>
            <a:spLocks noGrp="1"/>
          </p:cNvSpPr>
          <p:nvPr>
            <p:ph type="ctrTitle"/>
          </p:nvPr>
        </p:nvSpPr>
        <p:spPr>
          <a:xfrm>
            <a:off x="304800" y="3606800"/>
            <a:ext cx="8382000" cy="1470025"/>
          </a:xfrm>
        </p:spPr>
        <p:txBody>
          <a:bodyPr>
            <a:normAutofit/>
          </a:bodyPr>
          <a:lstStyle/>
          <a:p>
            <a:r>
              <a:rPr lang="en-US" dirty="0"/>
              <a:t>2.C News and Social Sentiment</a:t>
            </a:r>
          </a:p>
        </p:txBody>
      </p:sp>
    </p:spTree>
    <p:extLst>
      <p:ext uri="{BB962C8B-B14F-4D97-AF65-F5344CB8AC3E}">
        <p14:creationId xmlns:p14="http://schemas.microsoft.com/office/powerpoint/2010/main" val="3732772971"/>
      </p:ext>
    </p:extLst>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749F3-48B6-AB5D-9E37-8ADCF426AA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6D7389-08D0-6AED-25DB-6800E9A20362}"/>
              </a:ext>
            </a:extLst>
          </p:cNvPr>
          <p:cNvSpPr>
            <a:spLocks noGrp="1"/>
          </p:cNvSpPr>
          <p:nvPr>
            <p:ph type="body" idx="1"/>
          </p:nvPr>
        </p:nvSpPr>
        <p:spPr/>
        <p:txBody>
          <a:bodyPr>
            <a:normAutofit/>
          </a:bodyPr>
          <a:lstStyle/>
          <a:p>
            <a:pPr>
              <a:lnSpc>
                <a:spcPct val="170000"/>
              </a:lnSpc>
            </a:pPr>
            <a:r>
              <a:rPr lang="en-US" sz="2800" dirty="0"/>
              <a:t>Real‑time ingestion handles millisecond latency constraints </a:t>
            </a:r>
          </a:p>
          <a:p>
            <a:pPr>
              <a:lnSpc>
                <a:spcPct val="170000"/>
              </a:lnSpc>
            </a:pPr>
            <a:r>
              <a:rPr lang="en-US" sz="2800" dirty="0"/>
              <a:t>De‑duplication clusters syndicated wire stories </a:t>
            </a:r>
          </a:p>
          <a:p>
            <a:pPr>
              <a:lnSpc>
                <a:spcPct val="170000"/>
              </a:lnSpc>
            </a:pPr>
            <a:r>
              <a:rPr lang="en-US" sz="2800" dirty="0"/>
              <a:t>Entity linking resolves tickers, aliases, parents </a:t>
            </a:r>
          </a:p>
          <a:p>
            <a:pPr>
              <a:lnSpc>
                <a:spcPct val="170000"/>
              </a:lnSpc>
            </a:pPr>
            <a:r>
              <a:rPr lang="en-US" sz="2800" dirty="0"/>
              <a:t>Bot filtering cleans social spam accounts </a:t>
            </a:r>
          </a:p>
        </p:txBody>
      </p:sp>
      <p:sp>
        <p:nvSpPr>
          <p:cNvPr id="3" name="Title 2">
            <a:extLst>
              <a:ext uri="{FF2B5EF4-FFF2-40B4-BE49-F238E27FC236}">
                <a16:creationId xmlns:a16="http://schemas.microsoft.com/office/drawing/2014/main" id="{44E36A06-913D-6F87-F29E-33C4C0D8C2A6}"/>
              </a:ext>
            </a:extLst>
          </p:cNvPr>
          <p:cNvSpPr>
            <a:spLocks noGrp="1"/>
          </p:cNvSpPr>
          <p:nvPr>
            <p:ph type="title"/>
          </p:nvPr>
        </p:nvSpPr>
        <p:spPr/>
        <p:txBody>
          <a:bodyPr/>
          <a:lstStyle/>
          <a:p>
            <a:r>
              <a:rPr lang="en-US" dirty="0"/>
              <a:t>Foundations </a:t>
            </a:r>
          </a:p>
        </p:txBody>
      </p:sp>
    </p:spTree>
    <p:extLst>
      <p:ext uri="{BB962C8B-B14F-4D97-AF65-F5344CB8AC3E}">
        <p14:creationId xmlns:p14="http://schemas.microsoft.com/office/powerpoint/2010/main" val="1318117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DB0B8-2EA4-DD2C-A0E4-473AEE26F6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F6EC64-0355-D1FA-18E9-F484D4F96A1F}"/>
              </a:ext>
            </a:extLst>
          </p:cNvPr>
          <p:cNvSpPr>
            <a:spLocks noGrp="1"/>
          </p:cNvSpPr>
          <p:nvPr>
            <p:ph type="body" idx="1"/>
          </p:nvPr>
        </p:nvSpPr>
        <p:spPr>
          <a:xfrm>
            <a:off x="457771" y="1600200"/>
            <a:ext cx="4342829" cy="4525963"/>
          </a:xfrm>
        </p:spPr>
        <p:txBody>
          <a:bodyPr>
            <a:normAutofit fontScale="85000" lnSpcReduction="10000"/>
          </a:bodyPr>
          <a:lstStyle/>
          <a:p>
            <a:r>
              <a:rPr lang="en-US" dirty="0"/>
              <a:t>Macro headlines shift FX within minutes </a:t>
            </a:r>
          </a:p>
          <a:p>
            <a:r>
              <a:rPr lang="en-US" dirty="0"/>
              <a:t>M&amp;A rumors spike options implied volatility </a:t>
            </a:r>
          </a:p>
          <a:p>
            <a:r>
              <a:rPr lang="en-US" dirty="0"/>
              <a:t>ESG news moves utilities spread levels </a:t>
            </a:r>
          </a:p>
          <a:p>
            <a:r>
              <a:rPr lang="en-US" dirty="0"/>
              <a:t>Retail chatter drives meme stock volatility </a:t>
            </a:r>
          </a:p>
        </p:txBody>
      </p:sp>
      <p:sp>
        <p:nvSpPr>
          <p:cNvPr id="3" name="Title 2">
            <a:extLst>
              <a:ext uri="{FF2B5EF4-FFF2-40B4-BE49-F238E27FC236}">
                <a16:creationId xmlns:a16="http://schemas.microsoft.com/office/drawing/2014/main" id="{10E64523-E447-B4BD-11B8-5DE66ADA20F9}"/>
              </a:ext>
            </a:extLst>
          </p:cNvPr>
          <p:cNvSpPr>
            <a:spLocks noGrp="1"/>
          </p:cNvSpPr>
          <p:nvPr>
            <p:ph type="title"/>
          </p:nvPr>
        </p:nvSpPr>
        <p:spPr/>
        <p:txBody>
          <a:bodyPr/>
          <a:lstStyle/>
          <a:p>
            <a:r>
              <a:rPr lang="en-US" dirty="0"/>
              <a:t>Examples</a:t>
            </a:r>
          </a:p>
        </p:txBody>
      </p:sp>
      <p:pic>
        <p:nvPicPr>
          <p:cNvPr id="5" name="Picture 4">
            <a:extLst>
              <a:ext uri="{FF2B5EF4-FFF2-40B4-BE49-F238E27FC236}">
                <a16:creationId xmlns:a16="http://schemas.microsoft.com/office/drawing/2014/main" id="{71F26D2D-E922-717E-CA1D-BF7CC8D9B7BD}"/>
              </a:ext>
            </a:extLst>
          </p:cNvPr>
          <p:cNvPicPr>
            <a:picLocks noChangeAspect="1"/>
          </p:cNvPicPr>
          <p:nvPr/>
        </p:nvPicPr>
        <p:blipFill>
          <a:blip r:embed="rId2"/>
          <a:stretch>
            <a:fillRect/>
          </a:stretch>
        </p:blipFill>
        <p:spPr>
          <a:xfrm>
            <a:off x="4953000" y="1809644"/>
            <a:ext cx="4038029" cy="3238712"/>
          </a:xfrm>
          <a:prstGeom prst="rect">
            <a:avLst/>
          </a:prstGeom>
        </p:spPr>
      </p:pic>
    </p:spTree>
    <p:extLst>
      <p:ext uri="{BB962C8B-B14F-4D97-AF65-F5344CB8AC3E}">
        <p14:creationId xmlns:p14="http://schemas.microsoft.com/office/powerpoint/2010/main" val="3455396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14105-8A70-F022-F96B-6E9D0C23AA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BD75629-C1ED-755C-969C-A2907F6E4FAF}"/>
              </a:ext>
            </a:extLst>
          </p:cNvPr>
          <p:cNvSpPr>
            <a:spLocks noGrp="1"/>
          </p:cNvSpPr>
          <p:nvPr>
            <p:ph type="body" idx="1"/>
          </p:nvPr>
        </p:nvSpPr>
        <p:spPr/>
        <p:txBody>
          <a:bodyPr>
            <a:normAutofit fontScale="92500"/>
          </a:bodyPr>
          <a:lstStyle/>
          <a:p>
            <a:pPr>
              <a:lnSpc>
                <a:spcPct val="150000"/>
              </a:lnSpc>
            </a:pPr>
            <a:r>
              <a:rPr lang="en-US" dirty="0"/>
              <a:t>Event detectors trigger stop‑loss risk controls </a:t>
            </a:r>
          </a:p>
          <a:p>
            <a:pPr>
              <a:lnSpc>
                <a:spcPct val="150000"/>
              </a:lnSpc>
            </a:pPr>
            <a:r>
              <a:rPr lang="en-US" dirty="0"/>
              <a:t>Thematic baskets rebalance on sustained tone shifts </a:t>
            </a:r>
          </a:p>
          <a:p>
            <a:pPr>
              <a:lnSpc>
                <a:spcPct val="150000"/>
              </a:lnSpc>
            </a:pPr>
            <a:r>
              <a:rPr lang="en-US" dirty="0"/>
              <a:t>Compliance monitors misinformation amplification risks </a:t>
            </a:r>
          </a:p>
        </p:txBody>
      </p:sp>
      <p:sp>
        <p:nvSpPr>
          <p:cNvPr id="3" name="Title 2">
            <a:extLst>
              <a:ext uri="{FF2B5EF4-FFF2-40B4-BE49-F238E27FC236}">
                <a16:creationId xmlns:a16="http://schemas.microsoft.com/office/drawing/2014/main" id="{0B7B076D-8CF7-C4DA-56D8-189DA53B244B}"/>
              </a:ext>
            </a:extLst>
          </p:cNvPr>
          <p:cNvSpPr>
            <a:spLocks noGrp="1"/>
          </p:cNvSpPr>
          <p:nvPr>
            <p:ph type="title"/>
          </p:nvPr>
        </p:nvSpPr>
        <p:spPr/>
        <p:txBody>
          <a:bodyPr/>
          <a:lstStyle/>
          <a:p>
            <a:r>
              <a:rPr lang="en-US" dirty="0"/>
              <a:t>Finance Applications </a:t>
            </a:r>
          </a:p>
        </p:txBody>
      </p:sp>
    </p:spTree>
    <p:extLst>
      <p:ext uri="{BB962C8B-B14F-4D97-AF65-F5344CB8AC3E}">
        <p14:creationId xmlns:p14="http://schemas.microsoft.com/office/powerpoint/2010/main" val="74441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63AE8-67F8-2056-99F1-DCE0A5121B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33D561-F91D-D02D-8D82-46329606F080}"/>
              </a:ext>
            </a:extLst>
          </p:cNvPr>
          <p:cNvSpPr>
            <a:spLocks noGrp="1"/>
          </p:cNvSpPr>
          <p:nvPr>
            <p:ph type="body" idx="1"/>
          </p:nvPr>
        </p:nvSpPr>
        <p:spPr/>
        <p:txBody>
          <a:bodyPr>
            <a:normAutofit fontScale="70000" lnSpcReduction="20000"/>
          </a:bodyPr>
          <a:lstStyle/>
          <a:p>
            <a:pPr>
              <a:lnSpc>
                <a:spcPct val="170000"/>
              </a:lnSpc>
            </a:pPr>
            <a:r>
              <a:rPr lang="en-US" dirty="0"/>
              <a:t>Ingest: Cleanses normalizes documents for analysis </a:t>
            </a:r>
          </a:p>
          <a:p>
            <a:pPr>
              <a:lnSpc>
                <a:spcPct val="170000"/>
              </a:lnSpc>
            </a:pPr>
            <a:r>
              <a:rPr lang="en-US" dirty="0"/>
              <a:t>Tokenization: Stems lemmatization reduce noise </a:t>
            </a:r>
          </a:p>
          <a:p>
            <a:pPr>
              <a:lnSpc>
                <a:spcPct val="170000"/>
              </a:lnSpc>
            </a:pPr>
            <a:r>
              <a:rPr lang="en-US" dirty="0"/>
              <a:t>Feature Engineering: Builds TF‑IDF, embeddings, topics </a:t>
            </a:r>
          </a:p>
          <a:p>
            <a:pPr lvl="1">
              <a:lnSpc>
                <a:spcPct val="170000"/>
              </a:lnSpc>
            </a:pPr>
            <a:r>
              <a:rPr lang="en-US" dirty="0"/>
              <a:t>TF‑IDF (term frequency–inverse document frequency)</a:t>
            </a:r>
          </a:p>
          <a:p>
            <a:pPr>
              <a:lnSpc>
                <a:spcPct val="170000"/>
              </a:lnSpc>
            </a:pPr>
            <a:r>
              <a:rPr lang="en-US" dirty="0"/>
              <a:t>Modeling: Applies classifiers, regressors, sequence models </a:t>
            </a:r>
          </a:p>
        </p:txBody>
      </p:sp>
      <p:sp>
        <p:nvSpPr>
          <p:cNvPr id="3" name="Title 2">
            <a:extLst>
              <a:ext uri="{FF2B5EF4-FFF2-40B4-BE49-F238E27FC236}">
                <a16:creationId xmlns:a16="http://schemas.microsoft.com/office/drawing/2014/main" id="{8170D9E8-43EE-4DAE-20C5-F8D1BF34B200}"/>
              </a:ext>
            </a:extLst>
          </p:cNvPr>
          <p:cNvSpPr>
            <a:spLocks noGrp="1"/>
          </p:cNvSpPr>
          <p:nvPr>
            <p:ph type="title"/>
          </p:nvPr>
        </p:nvSpPr>
        <p:spPr/>
        <p:txBody>
          <a:bodyPr/>
          <a:lstStyle/>
          <a:p>
            <a:r>
              <a:rPr lang="en-US" dirty="0"/>
              <a:t>NLP Pipeline</a:t>
            </a:r>
          </a:p>
        </p:txBody>
      </p:sp>
    </p:spTree>
    <p:extLst>
      <p:ext uri="{BB962C8B-B14F-4D97-AF65-F5344CB8AC3E}">
        <p14:creationId xmlns:p14="http://schemas.microsoft.com/office/powerpoint/2010/main" val="965876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A8CEB-6CB5-99D0-9257-F4B3F4C857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11F6BAA-DA62-0B44-DC86-ACA517D1636E}"/>
              </a:ext>
            </a:extLst>
          </p:cNvPr>
          <p:cNvSpPr>
            <a:spLocks noGrp="1"/>
          </p:cNvSpPr>
          <p:nvPr>
            <p:ph type="body" idx="1"/>
          </p:nvPr>
        </p:nvSpPr>
        <p:spPr/>
        <p:txBody>
          <a:bodyPr>
            <a:normAutofit/>
          </a:bodyPr>
          <a:lstStyle/>
          <a:p>
            <a:r>
              <a:rPr lang="en-US" dirty="0"/>
              <a:t>Inputs: Headlines, posts, tickers, timestamps </a:t>
            </a:r>
          </a:p>
          <a:p>
            <a:r>
              <a:rPr lang="en-US" dirty="0"/>
              <a:t>Calculations: Sentiment, novelty, velocity metrics </a:t>
            </a:r>
          </a:p>
          <a:p>
            <a:r>
              <a:rPr lang="en-US" dirty="0"/>
              <a:t>Outputs: Scores, alerts, routing priorities </a:t>
            </a:r>
          </a:p>
          <a:p>
            <a:r>
              <a:rPr lang="en-US" dirty="0"/>
              <a:t>Decisions: Quote, hedge, route, pause trading </a:t>
            </a:r>
          </a:p>
          <a:p>
            <a:endParaRPr lang="en-US" dirty="0"/>
          </a:p>
        </p:txBody>
      </p:sp>
      <p:sp>
        <p:nvSpPr>
          <p:cNvPr id="3" name="Title 2">
            <a:extLst>
              <a:ext uri="{FF2B5EF4-FFF2-40B4-BE49-F238E27FC236}">
                <a16:creationId xmlns:a16="http://schemas.microsoft.com/office/drawing/2014/main" id="{600EE5C2-BFA1-D140-656A-495ABA207EF7}"/>
              </a:ext>
            </a:extLst>
          </p:cNvPr>
          <p:cNvSpPr>
            <a:spLocks noGrp="1"/>
          </p:cNvSpPr>
          <p:nvPr>
            <p:ph type="title"/>
          </p:nvPr>
        </p:nvSpPr>
        <p:spPr/>
        <p:txBody>
          <a:bodyPr/>
          <a:lstStyle/>
          <a:p>
            <a:r>
              <a:rPr lang="en-US" dirty="0"/>
              <a:t>Inputs and Outputs </a:t>
            </a:r>
          </a:p>
        </p:txBody>
      </p:sp>
    </p:spTree>
    <p:extLst>
      <p:ext uri="{BB962C8B-B14F-4D97-AF65-F5344CB8AC3E}">
        <p14:creationId xmlns:p14="http://schemas.microsoft.com/office/powerpoint/2010/main" val="30522698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1A45-3D7A-BAA3-CCDE-018B77449E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C8145F-4073-BC40-CA6D-E01F8295FB92}"/>
              </a:ext>
            </a:extLst>
          </p:cNvPr>
          <p:cNvSpPr>
            <a:spLocks noGrp="1"/>
          </p:cNvSpPr>
          <p:nvPr>
            <p:ph type="body" idx="1"/>
          </p:nvPr>
        </p:nvSpPr>
        <p:spPr/>
        <p:txBody>
          <a:bodyPr>
            <a:normAutofit/>
          </a:bodyPr>
          <a:lstStyle/>
          <a:p>
            <a:pPr marL="0" indent="0">
              <a:buNone/>
            </a:pPr>
            <a:r>
              <a:rPr lang="en-US" sz="2000" dirty="0"/>
              <a:t>Categorize all news articles about Domino’s Pizza from 2020 to 2024. Provide a table and a pie chart.</a:t>
            </a:r>
          </a:p>
          <a:p>
            <a:pPr>
              <a:lnSpc>
                <a:spcPct val="150000"/>
              </a:lnSpc>
            </a:pPr>
            <a:endParaRPr lang="en-US" dirty="0"/>
          </a:p>
        </p:txBody>
      </p:sp>
      <p:sp>
        <p:nvSpPr>
          <p:cNvPr id="3" name="Title 2">
            <a:extLst>
              <a:ext uri="{FF2B5EF4-FFF2-40B4-BE49-F238E27FC236}">
                <a16:creationId xmlns:a16="http://schemas.microsoft.com/office/drawing/2014/main" id="{8D2940B2-6522-6FE0-429E-C6597260FE0C}"/>
              </a:ext>
            </a:extLst>
          </p:cNvPr>
          <p:cNvSpPr>
            <a:spLocks noGrp="1"/>
          </p:cNvSpPr>
          <p:nvPr>
            <p:ph type="title"/>
          </p:nvPr>
        </p:nvSpPr>
        <p:spPr/>
        <p:txBody>
          <a:bodyPr/>
          <a:lstStyle/>
          <a:p>
            <a:r>
              <a:rPr lang="en-US" dirty="0"/>
              <a:t>News: DPZ Example 1a </a:t>
            </a:r>
          </a:p>
        </p:txBody>
      </p:sp>
      <p:pic>
        <p:nvPicPr>
          <p:cNvPr id="5" name="Picture 4">
            <a:extLst>
              <a:ext uri="{FF2B5EF4-FFF2-40B4-BE49-F238E27FC236}">
                <a16:creationId xmlns:a16="http://schemas.microsoft.com/office/drawing/2014/main" id="{E25DAC40-A452-C394-C796-BE807E9F71C8}"/>
              </a:ext>
            </a:extLst>
          </p:cNvPr>
          <p:cNvPicPr>
            <a:picLocks noChangeAspect="1"/>
          </p:cNvPicPr>
          <p:nvPr/>
        </p:nvPicPr>
        <p:blipFill>
          <a:blip r:embed="rId2"/>
          <a:stretch>
            <a:fillRect/>
          </a:stretch>
        </p:blipFill>
        <p:spPr>
          <a:xfrm>
            <a:off x="914400" y="2362200"/>
            <a:ext cx="7315200" cy="3763963"/>
          </a:xfrm>
          <a:prstGeom prst="rect">
            <a:avLst/>
          </a:prstGeom>
        </p:spPr>
      </p:pic>
    </p:spTree>
    <p:extLst>
      <p:ext uri="{BB962C8B-B14F-4D97-AF65-F5344CB8AC3E}">
        <p14:creationId xmlns:p14="http://schemas.microsoft.com/office/powerpoint/2010/main" val="1940396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D771F-378D-5281-707B-9A90B2992A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4802DF-ADA0-40E9-42DA-96E7444B5104}"/>
              </a:ext>
            </a:extLst>
          </p:cNvPr>
          <p:cNvSpPr>
            <a:spLocks noGrp="1"/>
          </p:cNvSpPr>
          <p:nvPr>
            <p:ph type="body" idx="1"/>
          </p:nvPr>
        </p:nvSpPr>
        <p:spPr/>
        <p:txBody>
          <a:bodyPr>
            <a:normAutofit/>
          </a:bodyPr>
          <a:lstStyle/>
          <a:p>
            <a:pPr marL="0" indent="0">
              <a:buNone/>
            </a:pPr>
            <a:r>
              <a:rPr lang="en-US" sz="2000" dirty="0"/>
              <a:t>Categorize all news articles about Domino’s Pizza from 2020 to 2024. Provide a table and a pie chart.</a:t>
            </a:r>
          </a:p>
          <a:p>
            <a:pPr>
              <a:lnSpc>
                <a:spcPct val="150000"/>
              </a:lnSpc>
            </a:pPr>
            <a:endParaRPr lang="en-US" dirty="0"/>
          </a:p>
        </p:txBody>
      </p:sp>
      <p:sp>
        <p:nvSpPr>
          <p:cNvPr id="3" name="Title 2">
            <a:extLst>
              <a:ext uri="{FF2B5EF4-FFF2-40B4-BE49-F238E27FC236}">
                <a16:creationId xmlns:a16="http://schemas.microsoft.com/office/drawing/2014/main" id="{8FCF7AA2-190E-6573-7DFA-5051E7B47613}"/>
              </a:ext>
            </a:extLst>
          </p:cNvPr>
          <p:cNvSpPr>
            <a:spLocks noGrp="1"/>
          </p:cNvSpPr>
          <p:nvPr>
            <p:ph type="title"/>
          </p:nvPr>
        </p:nvSpPr>
        <p:spPr/>
        <p:txBody>
          <a:bodyPr/>
          <a:lstStyle/>
          <a:p>
            <a:r>
              <a:rPr lang="en-US" dirty="0"/>
              <a:t>News: DPZ Example 1b </a:t>
            </a:r>
          </a:p>
        </p:txBody>
      </p:sp>
      <p:pic>
        <p:nvPicPr>
          <p:cNvPr id="4" name="Picture 3">
            <a:extLst>
              <a:ext uri="{FF2B5EF4-FFF2-40B4-BE49-F238E27FC236}">
                <a16:creationId xmlns:a16="http://schemas.microsoft.com/office/drawing/2014/main" id="{22E06DC6-203C-98A2-461D-BFFAAFC6E103}"/>
              </a:ext>
            </a:extLst>
          </p:cNvPr>
          <p:cNvPicPr>
            <a:picLocks noChangeAspect="1"/>
          </p:cNvPicPr>
          <p:nvPr/>
        </p:nvPicPr>
        <p:blipFill>
          <a:blip r:embed="rId2"/>
          <a:stretch>
            <a:fillRect/>
          </a:stretch>
        </p:blipFill>
        <p:spPr>
          <a:xfrm>
            <a:off x="1366855" y="2362200"/>
            <a:ext cx="6410290" cy="3664173"/>
          </a:xfrm>
          <a:prstGeom prst="rect">
            <a:avLst/>
          </a:prstGeom>
        </p:spPr>
      </p:pic>
    </p:spTree>
    <p:extLst>
      <p:ext uri="{BB962C8B-B14F-4D97-AF65-F5344CB8AC3E}">
        <p14:creationId xmlns:p14="http://schemas.microsoft.com/office/powerpoint/2010/main" val="3722137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0A6D-5CA4-2840-8F0F-EB09086E8B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CF44BD-57DB-6F79-F1A6-CB2D9D8595BB}"/>
              </a:ext>
            </a:extLst>
          </p:cNvPr>
          <p:cNvSpPr>
            <a:spLocks noGrp="1"/>
          </p:cNvSpPr>
          <p:nvPr>
            <p:ph type="body" idx="1"/>
          </p:nvPr>
        </p:nvSpPr>
        <p:spPr/>
        <p:txBody>
          <a:bodyPr>
            <a:normAutofit/>
          </a:bodyPr>
          <a:lstStyle/>
          <a:p>
            <a:pPr marL="0" indent="0">
              <a:buNone/>
            </a:pPr>
            <a:r>
              <a:rPr lang="en-US" sz="2000" dirty="0"/>
              <a:t>Determine the sentiment (positive, neutral, negative) of all news articles about Domino’s Pizza from 2020 to 2024 and create a vertical bar graph by year.</a:t>
            </a:r>
          </a:p>
          <a:p>
            <a:pPr>
              <a:lnSpc>
                <a:spcPct val="150000"/>
              </a:lnSpc>
            </a:pPr>
            <a:endParaRPr lang="en-US" dirty="0"/>
          </a:p>
        </p:txBody>
      </p:sp>
      <p:sp>
        <p:nvSpPr>
          <p:cNvPr id="3" name="Title 2">
            <a:extLst>
              <a:ext uri="{FF2B5EF4-FFF2-40B4-BE49-F238E27FC236}">
                <a16:creationId xmlns:a16="http://schemas.microsoft.com/office/drawing/2014/main" id="{869BEF35-05AE-249B-3456-13E0B7406E21}"/>
              </a:ext>
            </a:extLst>
          </p:cNvPr>
          <p:cNvSpPr>
            <a:spLocks noGrp="1"/>
          </p:cNvSpPr>
          <p:nvPr>
            <p:ph type="title"/>
          </p:nvPr>
        </p:nvSpPr>
        <p:spPr/>
        <p:txBody>
          <a:bodyPr/>
          <a:lstStyle/>
          <a:p>
            <a:r>
              <a:rPr lang="en-US" dirty="0"/>
              <a:t>News: DPZ Example 2a </a:t>
            </a:r>
          </a:p>
        </p:txBody>
      </p:sp>
      <p:pic>
        <p:nvPicPr>
          <p:cNvPr id="4" name="Picture 3">
            <a:extLst>
              <a:ext uri="{FF2B5EF4-FFF2-40B4-BE49-F238E27FC236}">
                <a16:creationId xmlns:a16="http://schemas.microsoft.com/office/drawing/2014/main" id="{D1F2F80F-88DB-1669-51E4-F7C89945A425}"/>
              </a:ext>
            </a:extLst>
          </p:cNvPr>
          <p:cNvPicPr>
            <a:picLocks noChangeAspect="1"/>
          </p:cNvPicPr>
          <p:nvPr/>
        </p:nvPicPr>
        <p:blipFill>
          <a:blip r:embed="rId2"/>
          <a:stretch>
            <a:fillRect/>
          </a:stretch>
        </p:blipFill>
        <p:spPr>
          <a:xfrm>
            <a:off x="2061812" y="3048000"/>
            <a:ext cx="5020376" cy="2715004"/>
          </a:xfrm>
          <a:prstGeom prst="rect">
            <a:avLst/>
          </a:prstGeom>
        </p:spPr>
      </p:pic>
    </p:spTree>
    <p:extLst>
      <p:ext uri="{BB962C8B-B14F-4D97-AF65-F5344CB8AC3E}">
        <p14:creationId xmlns:p14="http://schemas.microsoft.com/office/powerpoint/2010/main" val="2085080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99F1A-42A4-946F-26DB-320E6CC68EC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0C61C78-5D32-4B08-900B-A6A704FB871E}"/>
              </a:ext>
            </a:extLst>
          </p:cNvPr>
          <p:cNvSpPr>
            <a:spLocks noGrp="1"/>
          </p:cNvSpPr>
          <p:nvPr>
            <p:ph type="body" idx="1"/>
          </p:nvPr>
        </p:nvSpPr>
        <p:spPr/>
        <p:txBody>
          <a:bodyPr>
            <a:normAutofit/>
          </a:bodyPr>
          <a:lstStyle/>
          <a:p>
            <a:pPr marL="0" indent="0">
              <a:buNone/>
            </a:pPr>
            <a:r>
              <a:rPr lang="en-US" sz="2000" dirty="0"/>
              <a:t>Determine the sentiment (positive, neutral, negative) of all news articles about Domino’s Pizza from 2020 to 2024 and create a vertical bar graph by year.</a:t>
            </a:r>
          </a:p>
          <a:p>
            <a:pPr>
              <a:lnSpc>
                <a:spcPct val="150000"/>
              </a:lnSpc>
            </a:pPr>
            <a:endParaRPr lang="en-US" dirty="0"/>
          </a:p>
        </p:txBody>
      </p:sp>
      <p:sp>
        <p:nvSpPr>
          <p:cNvPr id="3" name="Title 2">
            <a:extLst>
              <a:ext uri="{FF2B5EF4-FFF2-40B4-BE49-F238E27FC236}">
                <a16:creationId xmlns:a16="http://schemas.microsoft.com/office/drawing/2014/main" id="{9C4390BB-E6A6-2E27-4161-07E4D14DB0B0}"/>
              </a:ext>
            </a:extLst>
          </p:cNvPr>
          <p:cNvSpPr>
            <a:spLocks noGrp="1"/>
          </p:cNvSpPr>
          <p:nvPr>
            <p:ph type="title"/>
          </p:nvPr>
        </p:nvSpPr>
        <p:spPr/>
        <p:txBody>
          <a:bodyPr/>
          <a:lstStyle/>
          <a:p>
            <a:r>
              <a:rPr lang="en-US" dirty="0"/>
              <a:t>News: DPZ Example 2b </a:t>
            </a:r>
          </a:p>
        </p:txBody>
      </p:sp>
      <p:pic>
        <p:nvPicPr>
          <p:cNvPr id="5" name="Picture 4">
            <a:extLst>
              <a:ext uri="{FF2B5EF4-FFF2-40B4-BE49-F238E27FC236}">
                <a16:creationId xmlns:a16="http://schemas.microsoft.com/office/drawing/2014/main" id="{F614A92B-FCBE-5D26-3212-EFFEA1B57F89}"/>
              </a:ext>
            </a:extLst>
          </p:cNvPr>
          <p:cNvPicPr>
            <a:picLocks noChangeAspect="1"/>
          </p:cNvPicPr>
          <p:nvPr/>
        </p:nvPicPr>
        <p:blipFill>
          <a:blip r:embed="rId2"/>
          <a:stretch>
            <a:fillRect/>
          </a:stretch>
        </p:blipFill>
        <p:spPr>
          <a:xfrm>
            <a:off x="1562100" y="2601932"/>
            <a:ext cx="6019800" cy="3498273"/>
          </a:xfrm>
          <a:prstGeom prst="rect">
            <a:avLst/>
          </a:prstGeom>
        </p:spPr>
      </p:pic>
    </p:spTree>
    <p:extLst>
      <p:ext uri="{BB962C8B-B14F-4D97-AF65-F5344CB8AC3E}">
        <p14:creationId xmlns:p14="http://schemas.microsoft.com/office/powerpoint/2010/main" val="2817985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1C1D9-F757-2C6B-59BF-6BD713275F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F75C5A-25E1-4275-3A69-E2166F842A7D}"/>
              </a:ext>
            </a:extLst>
          </p:cNvPr>
          <p:cNvSpPr>
            <a:spLocks noGrp="1"/>
          </p:cNvSpPr>
          <p:nvPr>
            <p:ph type="ctrTitle"/>
          </p:nvPr>
        </p:nvSpPr>
        <p:spPr>
          <a:xfrm>
            <a:off x="304800" y="3606800"/>
            <a:ext cx="8382000" cy="1470025"/>
          </a:xfrm>
        </p:spPr>
        <p:txBody>
          <a:bodyPr>
            <a:normAutofit/>
          </a:bodyPr>
          <a:lstStyle/>
          <a:p>
            <a:r>
              <a:rPr lang="en-US" dirty="0"/>
              <a:t>2.E Financial/Economic News</a:t>
            </a:r>
          </a:p>
        </p:txBody>
      </p:sp>
    </p:spTree>
    <p:extLst>
      <p:ext uri="{BB962C8B-B14F-4D97-AF65-F5344CB8AC3E}">
        <p14:creationId xmlns:p14="http://schemas.microsoft.com/office/powerpoint/2010/main" val="268776607"/>
      </p:ext>
    </p:extLst>
  </p:cSld>
  <p:clrMapOvr>
    <a:masterClrMapping/>
  </p:clrMapOvr>
  <p:transition spd="med">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3C76FE-C3EB-6562-BA90-5746D0CEB1DF}"/>
              </a:ext>
            </a:extLst>
          </p:cNvPr>
          <p:cNvSpPr>
            <a:spLocks noGrp="1"/>
          </p:cNvSpPr>
          <p:nvPr>
            <p:ph type="body" idx="1"/>
          </p:nvPr>
        </p:nvSpPr>
        <p:spPr/>
        <p:txBody>
          <a:bodyPr>
            <a:normAutofit/>
          </a:bodyPr>
          <a:lstStyle/>
          <a:p>
            <a:pPr>
              <a:lnSpc>
                <a:spcPct val="170000"/>
              </a:lnSpc>
            </a:pPr>
            <a:r>
              <a:rPr lang="en-US" sz="2800" dirty="0"/>
              <a:t>Topic models cluster stories by themes </a:t>
            </a:r>
          </a:p>
          <a:p>
            <a:pPr>
              <a:lnSpc>
                <a:spcPct val="170000"/>
              </a:lnSpc>
            </a:pPr>
            <a:r>
              <a:rPr lang="en-US" sz="2800" dirty="0"/>
              <a:t>Zero‑shot labels apply taxonomy without training </a:t>
            </a:r>
          </a:p>
          <a:p>
            <a:pPr>
              <a:lnSpc>
                <a:spcPct val="170000"/>
              </a:lnSpc>
            </a:pPr>
            <a:r>
              <a:rPr lang="en-US" sz="2800" dirty="0"/>
              <a:t>Multilabel tagging handles overlapping categories </a:t>
            </a:r>
          </a:p>
          <a:p>
            <a:pPr>
              <a:lnSpc>
                <a:spcPct val="170000"/>
              </a:lnSpc>
            </a:pPr>
            <a:r>
              <a:rPr lang="en-US" sz="2800" dirty="0"/>
              <a:t>Entity disambiguation aligns company families </a:t>
            </a:r>
          </a:p>
        </p:txBody>
      </p:sp>
      <p:sp>
        <p:nvSpPr>
          <p:cNvPr id="3" name="Title 2">
            <a:extLst>
              <a:ext uri="{FF2B5EF4-FFF2-40B4-BE49-F238E27FC236}">
                <a16:creationId xmlns:a16="http://schemas.microsoft.com/office/drawing/2014/main" id="{FDFA4578-75E3-7EAB-7EE8-760E0790EAC4}"/>
              </a:ext>
            </a:extLst>
          </p:cNvPr>
          <p:cNvSpPr>
            <a:spLocks noGrp="1"/>
          </p:cNvSpPr>
          <p:nvPr>
            <p:ph type="title"/>
          </p:nvPr>
        </p:nvSpPr>
        <p:spPr/>
        <p:txBody>
          <a:bodyPr/>
          <a:lstStyle/>
          <a:p>
            <a:r>
              <a:rPr lang="en-US" dirty="0"/>
              <a:t>Foundations </a:t>
            </a:r>
          </a:p>
        </p:txBody>
      </p:sp>
    </p:spTree>
    <p:extLst>
      <p:ext uri="{BB962C8B-B14F-4D97-AF65-F5344CB8AC3E}">
        <p14:creationId xmlns:p14="http://schemas.microsoft.com/office/powerpoint/2010/main" val="4111817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15643-9575-34EB-0EB6-93E081672A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DF5FB8B-E857-F8F4-8CDE-6A0A31587527}"/>
              </a:ext>
            </a:extLst>
          </p:cNvPr>
          <p:cNvSpPr>
            <a:spLocks noGrp="1"/>
          </p:cNvSpPr>
          <p:nvPr>
            <p:ph type="body" idx="1"/>
          </p:nvPr>
        </p:nvSpPr>
        <p:spPr/>
        <p:txBody>
          <a:bodyPr>
            <a:normAutofit/>
          </a:bodyPr>
          <a:lstStyle/>
          <a:p>
            <a:r>
              <a:rPr lang="en-US" dirty="0"/>
              <a:t>Group earnings beats, misses, guidance changes </a:t>
            </a:r>
          </a:p>
          <a:p>
            <a:r>
              <a:rPr lang="en-US" dirty="0"/>
              <a:t>Cluster macro prints: CPI, jobs, PMI releases </a:t>
            </a:r>
          </a:p>
          <a:p>
            <a:r>
              <a:rPr lang="en-US" dirty="0"/>
              <a:t>Separate M&amp;A rumors from confirmed transactions </a:t>
            </a:r>
          </a:p>
          <a:p>
            <a:r>
              <a:rPr lang="en-US" dirty="0"/>
              <a:t>Distinguish regulatory actions from proposals </a:t>
            </a:r>
          </a:p>
          <a:p>
            <a:endParaRPr lang="en-US" dirty="0"/>
          </a:p>
        </p:txBody>
      </p:sp>
      <p:sp>
        <p:nvSpPr>
          <p:cNvPr id="3" name="Title 2">
            <a:extLst>
              <a:ext uri="{FF2B5EF4-FFF2-40B4-BE49-F238E27FC236}">
                <a16:creationId xmlns:a16="http://schemas.microsoft.com/office/drawing/2014/main" id="{7B3148F1-15E3-BCBA-C9CB-B2D3AC49110F}"/>
              </a:ext>
            </a:extLst>
          </p:cNvPr>
          <p:cNvSpPr>
            <a:spLocks noGrp="1"/>
          </p:cNvSpPr>
          <p:nvPr>
            <p:ph type="title"/>
          </p:nvPr>
        </p:nvSpPr>
        <p:spPr/>
        <p:txBody>
          <a:bodyPr/>
          <a:lstStyle/>
          <a:p>
            <a:r>
              <a:rPr lang="en-US" dirty="0"/>
              <a:t>Examples</a:t>
            </a:r>
          </a:p>
        </p:txBody>
      </p:sp>
    </p:spTree>
    <p:extLst>
      <p:ext uri="{BB962C8B-B14F-4D97-AF65-F5344CB8AC3E}">
        <p14:creationId xmlns:p14="http://schemas.microsoft.com/office/powerpoint/2010/main" val="2000677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4FB24-37CF-7EFE-8CD1-A823714A5A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A24E0E-D612-A342-E4ED-236AC6A11E37}"/>
              </a:ext>
            </a:extLst>
          </p:cNvPr>
          <p:cNvSpPr>
            <a:spLocks noGrp="1"/>
          </p:cNvSpPr>
          <p:nvPr>
            <p:ph type="body" idx="1"/>
          </p:nvPr>
        </p:nvSpPr>
        <p:spPr/>
        <p:txBody>
          <a:bodyPr>
            <a:normAutofit/>
          </a:bodyPr>
          <a:lstStyle/>
          <a:p>
            <a:r>
              <a:rPr lang="en-US" sz="4000" dirty="0"/>
              <a:t>Build factor exposures by thematic frequencies </a:t>
            </a:r>
          </a:p>
          <a:p>
            <a:r>
              <a:rPr lang="en-US" sz="4000" dirty="0" err="1"/>
              <a:t>Backtest</a:t>
            </a:r>
            <a:r>
              <a:rPr lang="en-US" sz="4000" dirty="0"/>
              <a:t> topic drift versus returns and vol </a:t>
            </a:r>
          </a:p>
          <a:p>
            <a:r>
              <a:rPr lang="en-US" sz="4000" dirty="0"/>
              <a:t>Drive newsletter personalization for clients </a:t>
            </a:r>
          </a:p>
        </p:txBody>
      </p:sp>
      <p:sp>
        <p:nvSpPr>
          <p:cNvPr id="3" name="Title 2">
            <a:extLst>
              <a:ext uri="{FF2B5EF4-FFF2-40B4-BE49-F238E27FC236}">
                <a16:creationId xmlns:a16="http://schemas.microsoft.com/office/drawing/2014/main" id="{413D474A-FDB3-38E1-AC6B-36F84920AEAF}"/>
              </a:ext>
            </a:extLst>
          </p:cNvPr>
          <p:cNvSpPr>
            <a:spLocks noGrp="1"/>
          </p:cNvSpPr>
          <p:nvPr>
            <p:ph type="title"/>
          </p:nvPr>
        </p:nvSpPr>
        <p:spPr/>
        <p:txBody>
          <a:bodyPr/>
          <a:lstStyle/>
          <a:p>
            <a:r>
              <a:rPr lang="en-US" dirty="0"/>
              <a:t>Finance Applications </a:t>
            </a:r>
          </a:p>
        </p:txBody>
      </p:sp>
    </p:spTree>
    <p:extLst>
      <p:ext uri="{BB962C8B-B14F-4D97-AF65-F5344CB8AC3E}">
        <p14:creationId xmlns:p14="http://schemas.microsoft.com/office/powerpoint/2010/main" val="1812121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C9FC5-4678-606D-FB70-2A199A9FD9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D22D78-22B9-8319-1E33-A021B740066C}"/>
              </a:ext>
            </a:extLst>
          </p:cNvPr>
          <p:cNvSpPr>
            <a:spLocks noGrp="1"/>
          </p:cNvSpPr>
          <p:nvPr>
            <p:ph type="body" idx="1"/>
          </p:nvPr>
        </p:nvSpPr>
        <p:spPr/>
        <p:txBody>
          <a:bodyPr>
            <a:normAutofit/>
          </a:bodyPr>
          <a:lstStyle/>
          <a:p>
            <a:r>
              <a:rPr lang="en-US" dirty="0"/>
              <a:t>Inputs: Headlines, full text, publisher metadata </a:t>
            </a:r>
          </a:p>
          <a:p>
            <a:r>
              <a:rPr lang="en-US" dirty="0"/>
              <a:t>Calculations: Topic probabilities, label confidence </a:t>
            </a:r>
          </a:p>
          <a:p>
            <a:r>
              <a:rPr lang="en-US" dirty="0"/>
              <a:t>Outputs: Tags, themes, coverage breadth statistics </a:t>
            </a:r>
          </a:p>
          <a:p>
            <a:r>
              <a:rPr lang="en-US" dirty="0"/>
              <a:t>Decisions: Coverage focus, resource allocation, timing </a:t>
            </a:r>
          </a:p>
          <a:p>
            <a:endParaRPr lang="en-US" dirty="0"/>
          </a:p>
        </p:txBody>
      </p:sp>
      <p:sp>
        <p:nvSpPr>
          <p:cNvPr id="3" name="Title 2">
            <a:extLst>
              <a:ext uri="{FF2B5EF4-FFF2-40B4-BE49-F238E27FC236}">
                <a16:creationId xmlns:a16="http://schemas.microsoft.com/office/drawing/2014/main" id="{8B5B4AF5-362D-8E10-D2AE-56EB491FD9E5}"/>
              </a:ext>
            </a:extLst>
          </p:cNvPr>
          <p:cNvSpPr>
            <a:spLocks noGrp="1"/>
          </p:cNvSpPr>
          <p:nvPr>
            <p:ph type="title"/>
          </p:nvPr>
        </p:nvSpPr>
        <p:spPr/>
        <p:txBody>
          <a:bodyPr/>
          <a:lstStyle/>
          <a:p>
            <a:r>
              <a:rPr lang="en-US" dirty="0"/>
              <a:t>Inputs and Outputs </a:t>
            </a:r>
          </a:p>
        </p:txBody>
      </p:sp>
    </p:spTree>
    <p:extLst>
      <p:ext uri="{BB962C8B-B14F-4D97-AF65-F5344CB8AC3E}">
        <p14:creationId xmlns:p14="http://schemas.microsoft.com/office/powerpoint/2010/main" val="236208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377B2-E73B-8A7B-ED0F-7138D00932A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384DA6-CE5F-10C8-F77E-7526AE2C0F7A}"/>
              </a:ext>
            </a:extLst>
          </p:cNvPr>
          <p:cNvSpPr>
            <a:spLocks noGrp="1"/>
          </p:cNvSpPr>
          <p:nvPr>
            <p:ph type="body" idx="1"/>
          </p:nvPr>
        </p:nvSpPr>
        <p:spPr/>
        <p:txBody>
          <a:bodyPr>
            <a:normAutofit fontScale="70000" lnSpcReduction="20000"/>
          </a:bodyPr>
          <a:lstStyle/>
          <a:p>
            <a:pPr>
              <a:lnSpc>
                <a:spcPct val="170000"/>
              </a:lnSpc>
            </a:pPr>
            <a:r>
              <a:rPr lang="en-US" dirty="0"/>
              <a:t>Language varies across industries and cycles </a:t>
            </a:r>
          </a:p>
          <a:p>
            <a:pPr>
              <a:lnSpc>
                <a:spcPct val="170000"/>
              </a:lnSpc>
            </a:pPr>
            <a:r>
              <a:rPr lang="en-US" dirty="0"/>
              <a:t>Sarcasm, negation, polysemy distort naive models </a:t>
            </a:r>
          </a:p>
          <a:p>
            <a:pPr>
              <a:lnSpc>
                <a:spcPct val="170000"/>
              </a:lnSpc>
            </a:pPr>
            <a:r>
              <a:rPr lang="en-US" dirty="0"/>
              <a:t>Domain adaptation improves precision and recall </a:t>
            </a:r>
          </a:p>
          <a:p>
            <a:pPr>
              <a:lnSpc>
                <a:spcPct val="170000"/>
              </a:lnSpc>
            </a:pPr>
            <a:r>
              <a:rPr lang="en-US" dirty="0" err="1"/>
              <a:t>Backtesting</a:t>
            </a:r>
            <a:r>
              <a:rPr lang="en-US" dirty="0"/>
              <a:t> guards against look‑ahead bias </a:t>
            </a:r>
          </a:p>
          <a:p>
            <a:pPr>
              <a:lnSpc>
                <a:spcPct val="170000"/>
              </a:lnSpc>
            </a:pPr>
            <a:r>
              <a:rPr lang="en-US" dirty="0"/>
              <a:t>Target F1 ≥ 0.75. </a:t>
            </a:r>
          </a:p>
          <a:p>
            <a:pPr lvl="1">
              <a:lnSpc>
                <a:spcPct val="170000"/>
              </a:lnSpc>
            </a:pPr>
            <a:r>
              <a:rPr lang="en-US" dirty="0"/>
              <a:t>F1: Single score balances model's precision (how few false alarms) and recall (how few misses)</a:t>
            </a:r>
          </a:p>
        </p:txBody>
      </p:sp>
      <p:sp>
        <p:nvSpPr>
          <p:cNvPr id="3" name="Title 2">
            <a:extLst>
              <a:ext uri="{FF2B5EF4-FFF2-40B4-BE49-F238E27FC236}">
                <a16:creationId xmlns:a16="http://schemas.microsoft.com/office/drawing/2014/main" id="{21D8CB74-688F-A38D-9CF1-D0C26DB1FF44}"/>
              </a:ext>
            </a:extLst>
          </p:cNvPr>
          <p:cNvSpPr>
            <a:spLocks noGrp="1"/>
          </p:cNvSpPr>
          <p:nvPr>
            <p:ph type="title"/>
          </p:nvPr>
        </p:nvSpPr>
        <p:spPr/>
        <p:txBody>
          <a:bodyPr>
            <a:normAutofit/>
          </a:bodyPr>
          <a:lstStyle/>
          <a:p>
            <a:r>
              <a:rPr lang="en-US" dirty="0"/>
              <a:t>Key Assumptions and Limits</a:t>
            </a:r>
          </a:p>
        </p:txBody>
      </p:sp>
    </p:spTree>
    <p:extLst>
      <p:ext uri="{BB962C8B-B14F-4D97-AF65-F5344CB8AC3E}">
        <p14:creationId xmlns:p14="http://schemas.microsoft.com/office/powerpoint/2010/main" val="2538393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E92A9-81A3-78F0-D81B-53360C3AEE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884264-08DB-A233-1176-21302E4C10A3}"/>
              </a:ext>
            </a:extLst>
          </p:cNvPr>
          <p:cNvSpPr>
            <a:spLocks noGrp="1"/>
          </p:cNvSpPr>
          <p:nvPr>
            <p:ph type="body" idx="1"/>
          </p:nvPr>
        </p:nvSpPr>
        <p:spPr/>
        <p:txBody>
          <a:bodyPr>
            <a:normAutofit fontScale="77500" lnSpcReduction="20000"/>
          </a:bodyPr>
          <a:lstStyle/>
          <a:p>
            <a:pPr>
              <a:lnSpc>
                <a:spcPct val="170000"/>
              </a:lnSpc>
            </a:pPr>
            <a:r>
              <a:rPr lang="en-US" dirty="0"/>
              <a:t>Encoder‑decoder models summarize category rationales </a:t>
            </a:r>
          </a:p>
          <a:p>
            <a:pPr>
              <a:lnSpc>
                <a:spcPct val="170000"/>
              </a:lnSpc>
            </a:pPr>
            <a:r>
              <a:rPr lang="en-US" dirty="0"/>
              <a:t>Prompted LLMs validate ambiguous headlines reliably </a:t>
            </a:r>
          </a:p>
          <a:p>
            <a:pPr>
              <a:lnSpc>
                <a:spcPct val="170000"/>
              </a:lnSpc>
            </a:pPr>
            <a:r>
              <a:rPr lang="en-US" dirty="0"/>
              <a:t>Continual learning adapts to new macro regimes </a:t>
            </a:r>
          </a:p>
          <a:p>
            <a:pPr>
              <a:lnSpc>
                <a:spcPct val="170000"/>
              </a:lnSpc>
            </a:pPr>
            <a:r>
              <a:rPr lang="en-US" dirty="0"/>
              <a:t>Human feedback raises calibration reliability </a:t>
            </a:r>
          </a:p>
        </p:txBody>
      </p:sp>
      <p:sp>
        <p:nvSpPr>
          <p:cNvPr id="3" name="Title 2">
            <a:extLst>
              <a:ext uri="{FF2B5EF4-FFF2-40B4-BE49-F238E27FC236}">
                <a16:creationId xmlns:a16="http://schemas.microsoft.com/office/drawing/2014/main" id="{9ED9E80E-FE83-2E8C-089E-20BE01D42B05}"/>
              </a:ext>
            </a:extLst>
          </p:cNvPr>
          <p:cNvSpPr>
            <a:spLocks noGrp="1"/>
          </p:cNvSpPr>
          <p:nvPr>
            <p:ph type="title"/>
          </p:nvPr>
        </p:nvSpPr>
        <p:spPr/>
        <p:txBody>
          <a:bodyPr/>
          <a:lstStyle/>
          <a:p>
            <a:r>
              <a:rPr lang="en-US" dirty="0"/>
              <a:t>AI‑Enhanced Approach </a:t>
            </a:r>
          </a:p>
        </p:txBody>
      </p:sp>
    </p:spTree>
    <p:extLst>
      <p:ext uri="{BB962C8B-B14F-4D97-AF65-F5344CB8AC3E}">
        <p14:creationId xmlns:p14="http://schemas.microsoft.com/office/powerpoint/2010/main" val="21909072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EDCD1-FE06-3FFF-E98D-AD28BC06CE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05FE69-CCEA-A864-C6C6-59394541A47E}"/>
              </a:ext>
            </a:extLst>
          </p:cNvPr>
          <p:cNvSpPr>
            <a:spLocks noGrp="1"/>
          </p:cNvSpPr>
          <p:nvPr>
            <p:ph type="body" idx="1"/>
          </p:nvPr>
        </p:nvSpPr>
        <p:spPr/>
        <p:txBody>
          <a:bodyPr>
            <a:normAutofit/>
          </a:bodyPr>
          <a:lstStyle/>
          <a:p>
            <a:pPr marL="0" indent="0">
              <a:buNone/>
            </a:pPr>
            <a:r>
              <a:rPr lang="en-US" sz="2000" dirty="0"/>
              <a:t>Summarize how the Domino’s (DPZ) reported financial metrics (revenue, profit, margins, etc.) have been portrayed in media coverage. Compare actual performance trends with how aggressively or conservatively the media framed them.</a:t>
            </a:r>
          </a:p>
          <a:p>
            <a:pPr>
              <a:lnSpc>
                <a:spcPct val="150000"/>
              </a:lnSpc>
            </a:pPr>
            <a:endParaRPr lang="en-US" dirty="0"/>
          </a:p>
        </p:txBody>
      </p:sp>
      <p:sp>
        <p:nvSpPr>
          <p:cNvPr id="3" name="Title 2">
            <a:extLst>
              <a:ext uri="{FF2B5EF4-FFF2-40B4-BE49-F238E27FC236}">
                <a16:creationId xmlns:a16="http://schemas.microsoft.com/office/drawing/2014/main" id="{F1145866-A771-DAFA-C8FF-25EC9E96574B}"/>
              </a:ext>
            </a:extLst>
          </p:cNvPr>
          <p:cNvSpPr>
            <a:spLocks noGrp="1"/>
          </p:cNvSpPr>
          <p:nvPr>
            <p:ph type="title"/>
          </p:nvPr>
        </p:nvSpPr>
        <p:spPr/>
        <p:txBody>
          <a:bodyPr>
            <a:normAutofit fontScale="90000"/>
          </a:bodyPr>
          <a:lstStyle/>
          <a:p>
            <a:r>
              <a:rPr lang="en-US" dirty="0"/>
              <a:t>Financial News: DPZ Example 1a</a:t>
            </a:r>
          </a:p>
        </p:txBody>
      </p:sp>
      <p:pic>
        <p:nvPicPr>
          <p:cNvPr id="4" name="Picture 3">
            <a:extLst>
              <a:ext uri="{FF2B5EF4-FFF2-40B4-BE49-F238E27FC236}">
                <a16:creationId xmlns:a16="http://schemas.microsoft.com/office/drawing/2014/main" id="{0C2EA7C2-C43B-9223-888C-22EC4C851BE6}"/>
              </a:ext>
            </a:extLst>
          </p:cNvPr>
          <p:cNvPicPr>
            <a:picLocks noChangeAspect="1"/>
          </p:cNvPicPr>
          <p:nvPr/>
        </p:nvPicPr>
        <p:blipFill>
          <a:blip r:embed="rId2"/>
          <a:stretch>
            <a:fillRect/>
          </a:stretch>
        </p:blipFill>
        <p:spPr>
          <a:xfrm>
            <a:off x="1066800" y="2895447"/>
            <a:ext cx="7010400" cy="3230716"/>
          </a:xfrm>
          <a:prstGeom prst="rect">
            <a:avLst/>
          </a:prstGeom>
        </p:spPr>
      </p:pic>
    </p:spTree>
    <p:extLst>
      <p:ext uri="{BB962C8B-B14F-4D97-AF65-F5344CB8AC3E}">
        <p14:creationId xmlns:p14="http://schemas.microsoft.com/office/powerpoint/2010/main" val="28204519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28781-5E8A-A714-AC65-69D87550F0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0DB62CE-526D-3388-78DF-FACAC087A299}"/>
              </a:ext>
            </a:extLst>
          </p:cNvPr>
          <p:cNvSpPr>
            <a:spLocks noGrp="1"/>
          </p:cNvSpPr>
          <p:nvPr>
            <p:ph type="body" idx="1"/>
          </p:nvPr>
        </p:nvSpPr>
        <p:spPr/>
        <p:txBody>
          <a:bodyPr>
            <a:normAutofit/>
          </a:bodyPr>
          <a:lstStyle/>
          <a:p>
            <a:pPr marL="0" indent="0">
              <a:buNone/>
            </a:pPr>
            <a:r>
              <a:rPr lang="en-US" sz="2000" dirty="0"/>
              <a:t>Summarize how the Domino’s (DPZ) reported financial metrics (revenue, profit, margins, etc.) have been portrayed in media coverage. Compare actual performance trends with how aggressively or conservatively the media framed them.</a:t>
            </a:r>
          </a:p>
          <a:p>
            <a:pPr>
              <a:lnSpc>
                <a:spcPct val="150000"/>
              </a:lnSpc>
            </a:pPr>
            <a:endParaRPr lang="en-US" dirty="0"/>
          </a:p>
        </p:txBody>
      </p:sp>
      <p:sp>
        <p:nvSpPr>
          <p:cNvPr id="3" name="Title 2">
            <a:extLst>
              <a:ext uri="{FF2B5EF4-FFF2-40B4-BE49-F238E27FC236}">
                <a16:creationId xmlns:a16="http://schemas.microsoft.com/office/drawing/2014/main" id="{176B5EFB-6D44-1AEE-751D-52C992AB2DC5}"/>
              </a:ext>
            </a:extLst>
          </p:cNvPr>
          <p:cNvSpPr>
            <a:spLocks noGrp="1"/>
          </p:cNvSpPr>
          <p:nvPr>
            <p:ph type="title"/>
          </p:nvPr>
        </p:nvSpPr>
        <p:spPr/>
        <p:txBody>
          <a:bodyPr>
            <a:normAutofit fontScale="90000"/>
          </a:bodyPr>
          <a:lstStyle/>
          <a:p>
            <a:r>
              <a:rPr lang="en-US" dirty="0"/>
              <a:t>Financial News: DPZ Example 1b</a:t>
            </a:r>
          </a:p>
        </p:txBody>
      </p:sp>
      <p:pic>
        <p:nvPicPr>
          <p:cNvPr id="5" name="Picture 4">
            <a:extLst>
              <a:ext uri="{FF2B5EF4-FFF2-40B4-BE49-F238E27FC236}">
                <a16:creationId xmlns:a16="http://schemas.microsoft.com/office/drawing/2014/main" id="{31EB5730-6616-B047-9D2C-8A75ACEAE9F6}"/>
              </a:ext>
            </a:extLst>
          </p:cNvPr>
          <p:cNvPicPr>
            <a:picLocks noChangeAspect="1"/>
          </p:cNvPicPr>
          <p:nvPr/>
        </p:nvPicPr>
        <p:blipFill>
          <a:blip r:embed="rId2"/>
          <a:stretch>
            <a:fillRect/>
          </a:stretch>
        </p:blipFill>
        <p:spPr>
          <a:xfrm>
            <a:off x="1028700" y="2861029"/>
            <a:ext cx="7086600" cy="3265134"/>
          </a:xfrm>
          <a:prstGeom prst="rect">
            <a:avLst/>
          </a:prstGeom>
        </p:spPr>
      </p:pic>
    </p:spTree>
    <p:extLst>
      <p:ext uri="{BB962C8B-B14F-4D97-AF65-F5344CB8AC3E}">
        <p14:creationId xmlns:p14="http://schemas.microsoft.com/office/powerpoint/2010/main" val="3195836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1BE33-4A0B-14C1-DA49-EF9730A00E4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A78216-892A-051D-AA63-C40E6DC795CB}"/>
              </a:ext>
            </a:extLst>
          </p:cNvPr>
          <p:cNvSpPr>
            <a:spLocks noGrp="1"/>
          </p:cNvSpPr>
          <p:nvPr>
            <p:ph type="body" idx="1"/>
          </p:nvPr>
        </p:nvSpPr>
        <p:spPr/>
        <p:txBody>
          <a:bodyPr>
            <a:normAutofit/>
          </a:bodyPr>
          <a:lstStyle/>
          <a:p>
            <a:pPr marL="0" indent="0">
              <a:buNone/>
            </a:pPr>
            <a:r>
              <a:rPr lang="en-US" sz="2000" dirty="0"/>
              <a:t>Summarize how the Domino’s (DPZ) reported financial metrics (revenue, profit, margins, etc.) have been portrayed in media coverage. Compare actual performance trends with how aggressively or conservatively the media framed them.</a:t>
            </a:r>
          </a:p>
          <a:p>
            <a:pPr>
              <a:lnSpc>
                <a:spcPct val="150000"/>
              </a:lnSpc>
            </a:pPr>
            <a:endParaRPr lang="en-US" dirty="0"/>
          </a:p>
        </p:txBody>
      </p:sp>
      <p:sp>
        <p:nvSpPr>
          <p:cNvPr id="3" name="Title 2">
            <a:extLst>
              <a:ext uri="{FF2B5EF4-FFF2-40B4-BE49-F238E27FC236}">
                <a16:creationId xmlns:a16="http://schemas.microsoft.com/office/drawing/2014/main" id="{6DE10BAE-5F9C-A6DA-3677-772BB6B3B472}"/>
              </a:ext>
            </a:extLst>
          </p:cNvPr>
          <p:cNvSpPr>
            <a:spLocks noGrp="1"/>
          </p:cNvSpPr>
          <p:nvPr>
            <p:ph type="title"/>
          </p:nvPr>
        </p:nvSpPr>
        <p:spPr/>
        <p:txBody>
          <a:bodyPr>
            <a:normAutofit fontScale="90000"/>
          </a:bodyPr>
          <a:lstStyle/>
          <a:p>
            <a:r>
              <a:rPr lang="en-US" dirty="0"/>
              <a:t>Financial News: DPZ Example 1c</a:t>
            </a:r>
          </a:p>
        </p:txBody>
      </p:sp>
      <p:pic>
        <p:nvPicPr>
          <p:cNvPr id="4" name="Picture 3">
            <a:extLst>
              <a:ext uri="{FF2B5EF4-FFF2-40B4-BE49-F238E27FC236}">
                <a16:creationId xmlns:a16="http://schemas.microsoft.com/office/drawing/2014/main" id="{54C738DE-42A3-F218-6ECF-FC4158A7DF03}"/>
              </a:ext>
            </a:extLst>
          </p:cNvPr>
          <p:cNvPicPr>
            <a:picLocks noChangeAspect="1"/>
          </p:cNvPicPr>
          <p:nvPr/>
        </p:nvPicPr>
        <p:blipFill>
          <a:blip r:embed="rId2"/>
          <a:stretch>
            <a:fillRect/>
          </a:stretch>
        </p:blipFill>
        <p:spPr>
          <a:xfrm>
            <a:off x="914400" y="2971800"/>
            <a:ext cx="7315200" cy="2819259"/>
          </a:xfrm>
          <a:prstGeom prst="rect">
            <a:avLst/>
          </a:prstGeom>
        </p:spPr>
      </p:pic>
    </p:spTree>
    <p:extLst>
      <p:ext uri="{BB962C8B-B14F-4D97-AF65-F5344CB8AC3E}">
        <p14:creationId xmlns:p14="http://schemas.microsoft.com/office/powerpoint/2010/main" val="22249748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F374-49F4-0E95-F25F-FB46F26D13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664505-D039-4BD6-E25A-9F67CDEAB1B9}"/>
              </a:ext>
            </a:extLst>
          </p:cNvPr>
          <p:cNvSpPr>
            <a:spLocks noGrp="1"/>
          </p:cNvSpPr>
          <p:nvPr>
            <p:ph type="body" idx="1"/>
          </p:nvPr>
        </p:nvSpPr>
        <p:spPr/>
        <p:txBody>
          <a:bodyPr>
            <a:normAutofit/>
          </a:bodyPr>
          <a:lstStyle/>
          <a:p>
            <a:pPr marL="0" indent="0">
              <a:buNone/>
            </a:pPr>
            <a:r>
              <a:rPr lang="en-US" sz="2000" dirty="0"/>
              <a:t>Summarize how the Domino’s (DPZ) reported financial metrics (revenue, profit, margins, etc.) have been portrayed in media coverage. Compare actual performance trends with how aggressively or conservatively the media framed them.</a:t>
            </a:r>
          </a:p>
          <a:p>
            <a:pPr>
              <a:lnSpc>
                <a:spcPct val="150000"/>
              </a:lnSpc>
            </a:pPr>
            <a:endParaRPr lang="en-US" dirty="0"/>
          </a:p>
        </p:txBody>
      </p:sp>
      <p:sp>
        <p:nvSpPr>
          <p:cNvPr id="3" name="Title 2">
            <a:extLst>
              <a:ext uri="{FF2B5EF4-FFF2-40B4-BE49-F238E27FC236}">
                <a16:creationId xmlns:a16="http://schemas.microsoft.com/office/drawing/2014/main" id="{76F2C887-2DC7-C47E-7654-409553DE908F}"/>
              </a:ext>
            </a:extLst>
          </p:cNvPr>
          <p:cNvSpPr>
            <a:spLocks noGrp="1"/>
          </p:cNvSpPr>
          <p:nvPr>
            <p:ph type="title"/>
          </p:nvPr>
        </p:nvSpPr>
        <p:spPr/>
        <p:txBody>
          <a:bodyPr>
            <a:normAutofit fontScale="90000"/>
          </a:bodyPr>
          <a:lstStyle/>
          <a:p>
            <a:r>
              <a:rPr lang="en-US" dirty="0"/>
              <a:t>Financial News: DPZ Example 1d</a:t>
            </a:r>
          </a:p>
        </p:txBody>
      </p:sp>
      <p:pic>
        <p:nvPicPr>
          <p:cNvPr id="5" name="Picture 4">
            <a:extLst>
              <a:ext uri="{FF2B5EF4-FFF2-40B4-BE49-F238E27FC236}">
                <a16:creationId xmlns:a16="http://schemas.microsoft.com/office/drawing/2014/main" id="{1407851E-CFD9-E7F5-EEA7-ABC082677027}"/>
              </a:ext>
            </a:extLst>
          </p:cNvPr>
          <p:cNvPicPr>
            <a:picLocks noChangeAspect="1"/>
          </p:cNvPicPr>
          <p:nvPr/>
        </p:nvPicPr>
        <p:blipFill>
          <a:blip r:embed="rId2"/>
          <a:stretch>
            <a:fillRect/>
          </a:stretch>
        </p:blipFill>
        <p:spPr>
          <a:xfrm>
            <a:off x="1104900" y="2933932"/>
            <a:ext cx="6934200" cy="3192231"/>
          </a:xfrm>
          <a:prstGeom prst="rect">
            <a:avLst/>
          </a:prstGeom>
        </p:spPr>
      </p:pic>
    </p:spTree>
    <p:extLst>
      <p:ext uri="{BB962C8B-B14F-4D97-AF65-F5344CB8AC3E}">
        <p14:creationId xmlns:p14="http://schemas.microsoft.com/office/powerpoint/2010/main" val="17118263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1E779-3F36-E845-38D9-CFA07852A3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0168DE-CB2D-33C4-0375-F583BD27A90D}"/>
              </a:ext>
            </a:extLst>
          </p:cNvPr>
          <p:cNvSpPr>
            <a:spLocks noGrp="1"/>
          </p:cNvSpPr>
          <p:nvPr>
            <p:ph type="body" idx="1"/>
          </p:nvPr>
        </p:nvSpPr>
        <p:spPr/>
        <p:txBody>
          <a:bodyPr>
            <a:normAutofit/>
          </a:bodyPr>
          <a:lstStyle/>
          <a:p>
            <a:pPr marL="0" indent="0">
              <a:buNone/>
            </a:pPr>
            <a:r>
              <a:rPr lang="en-US" sz="2000" dirty="0"/>
              <a:t>Analyze how articles discuss Domino’s (DPZ) leadership decisions and strategic pivots. What initiatives received the most coverage, and how did expert commentary evaluate their success?</a:t>
            </a:r>
          </a:p>
          <a:p>
            <a:pPr>
              <a:lnSpc>
                <a:spcPct val="150000"/>
              </a:lnSpc>
            </a:pPr>
            <a:endParaRPr lang="en-US" dirty="0"/>
          </a:p>
        </p:txBody>
      </p:sp>
      <p:sp>
        <p:nvSpPr>
          <p:cNvPr id="3" name="Title 2">
            <a:extLst>
              <a:ext uri="{FF2B5EF4-FFF2-40B4-BE49-F238E27FC236}">
                <a16:creationId xmlns:a16="http://schemas.microsoft.com/office/drawing/2014/main" id="{5423E372-7DD2-3E6C-119A-D4CD296C3C63}"/>
              </a:ext>
            </a:extLst>
          </p:cNvPr>
          <p:cNvSpPr>
            <a:spLocks noGrp="1"/>
          </p:cNvSpPr>
          <p:nvPr>
            <p:ph type="title"/>
          </p:nvPr>
        </p:nvSpPr>
        <p:spPr/>
        <p:txBody>
          <a:bodyPr>
            <a:normAutofit fontScale="90000"/>
          </a:bodyPr>
          <a:lstStyle/>
          <a:p>
            <a:r>
              <a:rPr lang="en-US" dirty="0"/>
              <a:t>Financial News: DPZ Example 2a</a:t>
            </a:r>
          </a:p>
        </p:txBody>
      </p:sp>
      <p:pic>
        <p:nvPicPr>
          <p:cNvPr id="4" name="Picture 3">
            <a:extLst>
              <a:ext uri="{FF2B5EF4-FFF2-40B4-BE49-F238E27FC236}">
                <a16:creationId xmlns:a16="http://schemas.microsoft.com/office/drawing/2014/main" id="{3037BD5A-F4E8-DDD4-363E-053278600FA8}"/>
              </a:ext>
            </a:extLst>
          </p:cNvPr>
          <p:cNvPicPr>
            <a:picLocks noChangeAspect="1"/>
          </p:cNvPicPr>
          <p:nvPr/>
        </p:nvPicPr>
        <p:blipFill>
          <a:blip r:embed="rId2"/>
          <a:stretch>
            <a:fillRect/>
          </a:stretch>
        </p:blipFill>
        <p:spPr>
          <a:xfrm>
            <a:off x="1181100" y="2662442"/>
            <a:ext cx="6781800" cy="3463721"/>
          </a:xfrm>
          <a:prstGeom prst="rect">
            <a:avLst/>
          </a:prstGeom>
        </p:spPr>
      </p:pic>
    </p:spTree>
    <p:extLst>
      <p:ext uri="{BB962C8B-B14F-4D97-AF65-F5344CB8AC3E}">
        <p14:creationId xmlns:p14="http://schemas.microsoft.com/office/powerpoint/2010/main" val="25164047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7EBA5-B0B3-F65F-A18D-3B1CE86942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54C934-910A-43D7-C136-3C45F0B0847A}"/>
              </a:ext>
            </a:extLst>
          </p:cNvPr>
          <p:cNvSpPr>
            <a:spLocks noGrp="1"/>
          </p:cNvSpPr>
          <p:nvPr>
            <p:ph type="body" idx="1"/>
          </p:nvPr>
        </p:nvSpPr>
        <p:spPr/>
        <p:txBody>
          <a:bodyPr>
            <a:normAutofit/>
          </a:bodyPr>
          <a:lstStyle/>
          <a:p>
            <a:pPr marL="0" indent="0">
              <a:buNone/>
            </a:pPr>
            <a:r>
              <a:rPr lang="en-US" sz="2000" dirty="0"/>
              <a:t>Analyze how articles discuss Domino’s (DPZ) leadership decisions and strategic pivots. What initiatives received the most coverage, and how did expert commentary evaluate their success?</a:t>
            </a:r>
          </a:p>
          <a:p>
            <a:pPr>
              <a:lnSpc>
                <a:spcPct val="150000"/>
              </a:lnSpc>
            </a:pPr>
            <a:endParaRPr lang="en-US" dirty="0"/>
          </a:p>
        </p:txBody>
      </p:sp>
      <p:sp>
        <p:nvSpPr>
          <p:cNvPr id="3" name="Title 2">
            <a:extLst>
              <a:ext uri="{FF2B5EF4-FFF2-40B4-BE49-F238E27FC236}">
                <a16:creationId xmlns:a16="http://schemas.microsoft.com/office/drawing/2014/main" id="{A316929E-738B-EC77-FBAE-8D54F1D59C24}"/>
              </a:ext>
            </a:extLst>
          </p:cNvPr>
          <p:cNvSpPr>
            <a:spLocks noGrp="1"/>
          </p:cNvSpPr>
          <p:nvPr>
            <p:ph type="title"/>
          </p:nvPr>
        </p:nvSpPr>
        <p:spPr/>
        <p:txBody>
          <a:bodyPr>
            <a:normAutofit fontScale="90000"/>
          </a:bodyPr>
          <a:lstStyle/>
          <a:p>
            <a:r>
              <a:rPr lang="en-US" dirty="0"/>
              <a:t>Financial News: DPZ Example 2b</a:t>
            </a:r>
          </a:p>
        </p:txBody>
      </p:sp>
      <p:pic>
        <p:nvPicPr>
          <p:cNvPr id="5" name="Picture 4">
            <a:extLst>
              <a:ext uri="{FF2B5EF4-FFF2-40B4-BE49-F238E27FC236}">
                <a16:creationId xmlns:a16="http://schemas.microsoft.com/office/drawing/2014/main" id="{926BB536-BB6D-F72B-B19C-3667FBD2C056}"/>
              </a:ext>
            </a:extLst>
          </p:cNvPr>
          <p:cNvPicPr>
            <a:picLocks noChangeAspect="1"/>
          </p:cNvPicPr>
          <p:nvPr/>
        </p:nvPicPr>
        <p:blipFill>
          <a:blip r:embed="rId2"/>
          <a:stretch>
            <a:fillRect/>
          </a:stretch>
        </p:blipFill>
        <p:spPr>
          <a:xfrm>
            <a:off x="914400" y="2895600"/>
            <a:ext cx="7315200" cy="2550065"/>
          </a:xfrm>
          <a:prstGeom prst="rect">
            <a:avLst/>
          </a:prstGeom>
        </p:spPr>
      </p:pic>
    </p:spTree>
    <p:extLst>
      <p:ext uri="{BB962C8B-B14F-4D97-AF65-F5344CB8AC3E}">
        <p14:creationId xmlns:p14="http://schemas.microsoft.com/office/powerpoint/2010/main" val="11589589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7200-4E6A-3B4E-80EC-4387EDA4921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732BF9-0162-5CC1-0E41-592B75852170}"/>
              </a:ext>
            </a:extLst>
          </p:cNvPr>
          <p:cNvSpPr>
            <a:spLocks noGrp="1"/>
          </p:cNvSpPr>
          <p:nvPr>
            <p:ph type="body" idx="1"/>
          </p:nvPr>
        </p:nvSpPr>
        <p:spPr/>
        <p:txBody>
          <a:bodyPr>
            <a:normAutofit/>
          </a:bodyPr>
          <a:lstStyle/>
          <a:p>
            <a:pPr marL="0" indent="0">
              <a:buNone/>
            </a:pPr>
            <a:r>
              <a:rPr lang="en-US" sz="2000" dirty="0"/>
              <a:t>Analyze how articles discuss Domino’s (DPZ) leadership decisions and strategic pivots. What initiatives received the most coverage, and how did expert commentary evaluate their success?</a:t>
            </a:r>
          </a:p>
          <a:p>
            <a:pPr>
              <a:lnSpc>
                <a:spcPct val="150000"/>
              </a:lnSpc>
            </a:pPr>
            <a:endParaRPr lang="en-US" dirty="0"/>
          </a:p>
        </p:txBody>
      </p:sp>
      <p:sp>
        <p:nvSpPr>
          <p:cNvPr id="3" name="Title 2">
            <a:extLst>
              <a:ext uri="{FF2B5EF4-FFF2-40B4-BE49-F238E27FC236}">
                <a16:creationId xmlns:a16="http://schemas.microsoft.com/office/drawing/2014/main" id="{4F261A74-1A5B-A5AE-875C-06C8C1DDC8C2}"/>
              </a:ext>
            </a:extLst>
          </p:cNvPr>
          <p:cNvSpPr>
            <a:spLocks noGrp="1"/>
          </p:cNvSpPr>
          <p:nvPr>
            <p:ph type="title"/>
          </p:nvPr>
        </p:nvSpPr>
        <p:spPr/>
        <p:txBody>
          <a:bodyPr>
            <a:normAutofit fontScale="90000"/>
          </a:bodyPr>
          <a:lstStyle/>
          <a:p>
            <a:r>
              <a:rPr lang="en-US" dirty="0"/>
              <a:t>Financial News: DPZ Example 2c</a:t>
            </a:r>
          </a:p>
        </p:txBody>
      </p:sp>
      <p:pic>
        <p:nvPicPr>
          <p:cNvPr id="4" name="Picture 3">
            <a:extLst>
              <a:ext uri="{FF2B5EF4-FFF2-40B4-BE49-F238E27FC236}">
                <a16:creationId xmlns:a16="http://schemas.microsoft.com/office/drawing/2014/main" id="{A0E5532E-DCFD-8819-10EE-8E438833D85E}"/>
              </a:ext>
            </a:extLst>
          </p:cNvPr>
          <p:cNvPicPr>
            <a:picLocks noChangeAspect="1"/>
          </p:cNvPicPr>
          <p:nvPr/>
        </p:nvPicPr>
        <p:blipFill>
          <a:blip r:embed="rId2"/>
          <a:stretch>
            <a:fillRect/>
          </a:stretch>
        </p:blipFill>
        <p:spPr>
          <a:xfrm>
            <a:off x="914400" y="2895600"/>
            <a:ext cx="7315200" cy="2883614"/>
          </a:xfrm>
          <a:prstGeom prst="rect">
            <a:avLst/>
          </a:prstGeom>
        </p:spPr>
      </p:pic>
    </p:spTree>
    <p:extLst>
      <p:ext uri="{BB962C8B-B14F-4D97-AF65-F5344CB8AC3E}">
        <p14:creationId xmlns:p14="http://schemas.microsoft.com/office/powerpoint/2010/main" val="2255983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A89C9-86C8-9376-7246-E75F8B0178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A371EB-E388-A2C7-977D-9BA21D015255}"/>
              </a:ext>
            </a:extLst>
          </p:cNvPr>
          <p:cNvSpPr>
            <a:spLocks noGrp="1"/>
          </p:cNvSpPr>
          <p:nvPr>
            <p:ph type="body" idx="1"/>
          </p:nvPr>
        </p:nvSpPr>
        <p:spPr/>
        <p:txBody>
          <a:bodyPr>
            <a:normAutofit/>
          </a:bodyPr>
          <a:lstStyle/>
          <a:p>
            <a:pPr marL="0" indent="0">
              <a:buNone/>
            </a:pPr>
            <a:r>
              <a:rPr lang="en-US" sz="2000" dirty="0"/>
              <a:t>Analyze how articles discuss Domino’s (DPZ) leadership decisions and strategic pivots. What initiatives received the most coverage, and how did expert commentary evaluate their success?</a:t>
            </a:r>
          </a:p>
          <a:p>
            <a:pPr>
              <a:lnSpc>
                <a:spcPct val="150000"/>
              </a:lnSpc>
            </a:pPr>
            <a:endParaRPr lang="en-US" dirty="0"/>
          </a:p>
        </p:txBody>
      </p:sp>
      <p:sp>
        <p:nvSpPr>
          <p:cNvPr id="3" name="Title 2">
            <a:extLst>
              <a:ext uri="{FF2B5EF4-FFF2-40B4-BE49-F238E27FC236}">
                <a16:creationId xmlns:a16="http://schemas.microsoft.com/office/drawing/2014/main" id="{01866A8D-4B4C-60E5-3628-B7AA1F5FBC23}"/>
              </a:ext>
            </a:extLst>
          </p:cNvPr>
          <p:cNvSpPr>
            <a:spLocks noGrp="1"/>
          </p:cNvSpPr>
          <p:nvPr>
            <p:ph type="title"/>
          </p:nvPr>
        </p:nvSpPr>
        <p:spPr/>
        <p:txBody>
          <a:bodyPr>
            <a:normAutofit fontScale="90000"/>
          </a:bodyPr>
          <a:lstStyle/>
          <a:p>
            <a:r>
              <a:rPr lang="en-US" dirty="0"/>
              <a:t>Financial News: DPZ Example 2d</a:t>
            </a:r>
          </a:p>
        </p:txBody>
      </p:sp>
      <p:pic>
        <p:nvPicPr>
          <p:cNvPr id="5" name="Picture 4">
            <a:extLst>
              <a:ext uri="{FF2B5EF4-FFF2-40B4-BE49-F238E27FC236}">
                <a16:creationId xmlns:a16="http://schemas.microsoft.com/office/drawing/2014/main" id="{AF589D29-B4E2-7F9E-E6F6-89AD54F5BB03}"/>
              </a:ext>
            </a:extLst>
          </p:cNvPr>
          <p:cNvPicPr>
            <a:picLocks noChangeAspect="1"/>
          </p:cNvPicPr>
          <p:nvPr/>
        </p:nvPicPr>
        <p:blipFill>
          <a:blip r:embed="rId2"/>
          <a:stretch>
            <a:fillRect/>
          </a:stretch>
        </p:blipFill>
        <p:spPr>
          <a:xfrm>
            <a:off x="914400" y="2895600"/>
            <a:ext cx="7315200" cy="3015627"/>
          </a:xfrm>
          <a:prstGeom prst="rect">
            <a:avLst/>
          </a:prstGeom>
        </p:spPr>
      </p:pic>
    </p:spTree>
    <p:extLst>
      <p:ext uri="{BB962C8B-B14F-4D97-AF65-F5344CB8AC3E}">
        <p14:creationId xmlns:p14="http://schemas.microsoft.com/office/powerpoint/2010/main" val="25658406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C19CC-1BC5-091B-17EA-017746A99F2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2A54CC-E3E4-908E-9E1C-D86102CD0B2A}"/>
              </a:ext>
            </a:extLst>
          </p:cNvPr>
          <p:cNvSpPr>
            <a:spLocks noGrp="1"/>
          </p:cNvSpPr>
          <p:nvPr>
            <p:ph type="ctrTitle"/>
          </p:nvPr>
        </p:nvSpPr>
        <p:spPr>
          <a:xfrm>
            <a:off x="304800" y="3606800"/>
            <a:ext cx="8382000" cy="1470025"/>
          </a:xfrm>
        </p:spPr>
        <p:txBody>
          <a:bodyPr>
            <a:normAutofit/>
          </a:bodyPr>
          <a:lstStyle/>
          <a:p>
            <a:r>
              <a:rPr lang="en-US" dirty="0"/>
              <a:t>2.F Other Financial Texts</a:t>
            </a:r>
          </a:p>
        </p:txBody>
      </p:sp>
    </p:spTree>
    <p:extLst>
      <p:ext uri="{BB962C8B-B14F-4D97-AF65-F5344CB8AC3E}">
        <p14:creationId xmlns:p14="http://schemas.microsoft.com/office/powerpoint/2010/main" val="1229751778"/>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6DCBD-5141-1C54-BA2A-4AEA1D850A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4EF23F-AB48-D858-0C5D-635D415275FF}"/>
              </a:ext>
            </a:extLst>
          </p:cNvPr>
          <p:cNvSpPr>
            <a:spLocks noGrp="1"/>
          </p:cNvSpPr>
          <p:nvPr>
            <p:ph type="body" idx="1"/>
          </p:nvPr>
        </p:nvSpPr>
        <p:spPr/>
        <p:txBody>
          <a:bodyPr>
            <a:normAutofit fontScale="55000" lnSpcReduction="20000"/>
          </a:bodyPr>
          <a:lstStyle/>
          <a:p>
            <a:pPr>
              <a:lnSpc>
                <a:spcPct val="150000"/>
              </a:lnSpc>
            </a:pPr>
            <a:r>
              <a:rPr lang="en-US" sz="4000" dirty="0"/>
              <a:t>10-Ks  (2020-2024) </a:t>
            </a:r>
          </a:p>
          <a:p>
            <a:pPr lvl="1">
              <a:lnSpc>
                <a:spcPct val="150000"/>
              </a:lnSpc>
            </a:pPr>
            <a:r>
              <a:rPr lang="en-US" sz="3200" dirty="0"/>
              <a:t>Company Website</a:t>
            </a:r>
          </a:p>
          <a:p>
            <a:pPr>
              <a:lnSpc>
                <a:spcPct val="150000"/>
              </a:lnSpc>
            </a:pPr>
            <a:r>
              <a:rPr lang="en-US" sz="4000" dirty="0"/>
              <a:t>(Shareholder Reports (2020-2024)) </a:t>
            </a:r>
          </a:p>
          <a:p>
            <a:pPr lvl="1">
              <a:lnSpc>
                <a:spcPct val="150000"/>
              </a:lnSpc>
            </a:pPr>
            <a:r>
              <a:rPr lang="en-US" sz="3200" dirty="0"/>
              <a:t>Company Website</a:t>
            </a:r>
          </a:p>
          <a:p>
            <a:pPr>
              <a:lnSpc>
                <a:spcPct val="150000"/>
              </a:lnSpc>
            </a:pPr>
            <a:r>
              <a:rPr lang="en-US" sz="4000" dirty="0"/>
              <a:t>News Items (2020-2024) </a:t>
            </a:r>
          </a:p>
          <a:p>
            <a:pPr lvl="1">
              <a:lnSpc>
                <a:spcPct val="150000"/>
              </a:lnSpc>
            </a:pPr>
            <a:r>
              <a:rPr lang="en-US" sz="3200" dirty="0"/>
              <a:t>ChatGPT 5</a:t>
            </a:r>
          </a:p>
          <a:p>
            <a:pPr>
              <a:lnSpc>
                <a:spcPct val="150000"/>
              </a:lnSpc>
            </a:pPr>
            <a:r>
              <a:rPr lang="en-US" sz="4000" dirty="0"/>
              <a:t>Earnings Calls (2020-2024) </a:t>
            </a:r>
          </a:p>
          <a:p>
            <a:pPr lvl="1">
              <a:lnSpc>
                <a:spcPct val="150000"/>
              </a:lnSpc>
            </a:pPr>
            <a:r>
              <a:rPr lang="en-US" sz="3200" dirty="0"/>
              <a:t>S&amp;P Capital IQ</a:t>
            </a:r>
          </a:p>
          <a:p>
            <a:pPr lvl="1">
              <a:lnSpc>
                <a:spcPct val="150000"/>
              </a:lnSpc>
            </a:pPr>
            <a:endParaRPr lang="en-US" sz="3200" dirty="0"/>
          </a:p>
          <a:p>
            <a:pPr marL="57150" indent="0">
              <a:lnSpc>
                <a:spcPct val="150000"/>
              </a:lnSpc>
              <a:buNone/>
            </a:pPr>
            <a:r>
              <a:rPr lang="en-US" sz="4000" dirty="0"/>
              <a:t>Note: About 2,600 pages</a:t>
            </a:r>
          </a:p>
          <a:p>
            <a:pPr marL="57150" indent="0">
              <a:lnSpc>
                <a:spcPct val="150000"/>
              </a:lnSpc>
              <a:buNone/>
            </a:pPr>
            <a:r>
              <a:rPr lang="en-US" sz="4000" dirty="0"/>
              <a:t>Model: ChatGPT 5 Thinking mini</a:t>
            </a:r>
          </a:p>
          <a:p>
            <a:pPr>
              <a:lnSpc>
                <a:spcPct val="170000"/>
              </a:lnSpc>
            </a:pPr>
            <a:endParaRPr lang="en-US" dirty="0"/>
          </a:p>
          <a:p>
            <a:pPr>
              <a:lnSpc>
                <a:spcPct val="170000"/>
              </a:lnSpc>
            </a:pPr>
            <a:endParaRPr lang="en-US" dirty="0"/>
          </a:p>
          <a:p>
            <a:pPr>
              <a:lnSpc>
                <a:spcPct val="170000"/>
              </a:lnSpc>
            </a:pPr>
            <a:endParaRPr lang="en-US" dirty="0"/>
          </a:p>
        </p:txBody>
      </p:sp>
      <p:sp>
        <p:nvSpPr>
          <p:cNvPr id="3" name="Title 2">
            <a:extLst>
              <a:ext uri="{FF2B5EF4-FFF2-40B4-BE49-F238E27FC236}">
                <a16:creationId xmlns:a16="http://schemas.microsoft.com/office/drawing/2014/main" id="{CAA3ABF1-5414-9F95-8748-D1D192F7A31C}"/>
              </a:ext>
            </a:extLst>
          </p:cNvPr>
          <p:cNvSpPr>
            <a:spLocks noGrp="1"/>
          </p:cNvSpPr>
          <p:nvPr>
            <p:ph type="title"/>
          </p:nvPr>
        </p:nvSpPr>
        <p:spPr>
          <a:xfrm>
            <a:off x="485404" y="304800"/>
            <a:ext cx="8229600" cy="1143000"/>
          </a:xfrm>
        </p:spPr>
        <p:txBody>
          <a:bodyPr>
            <a:normAutofit fontScale="90000"/>
          </a:bodyPr>
          <a:lstStyle/>
          <a:p>
            <a:r>
              <a:rPr lang="en-US" dirty="0"/>
              <a:t>Example Data: Domino’s (DPZ)</a:t>
            </a:r>
          </a:p>
        </p:txBody>
      </p:sp>
      <p:pic>
        <p:nvPicPr>
          <p:cNvPr id="4" name="Picture 3">
            <a:extLst>
              <a:ext uri="{FF2B5EF4-FFF2-40B4-BE49-F238E27FC236}">
                <a16:creationId xmlns:a16="http://schemas.microsoft.com/office/drawing/2014/main" id="{EBBCE90E-747D-2EE9-EE73-223D99C5797C}"/>
              </a:ext>
            </a:extLst>
          </p:cNvPr>
          <p:cNvPicPr>
            <a:picLocks noChangeAspect="1"/>
          </p:cNvPicPr>
          <p:nvPr/>
        </p:nvPicPr>
        <p:blipFill>
          <a:blip r:embed="rId2"/>
          <a:stretch>
            <a:fillRect/>
          </a:stretch>
        </p:blipFill>
        <p:spPr>
          <a:xfrm>
            <a:off x="5181600" y="4191000"/>
            <a:ext cx="3324827" cy="1574338"/>
          </a:xfrm>
          <a:prstGeom prst="rect">
            <a:avLst/>
          </a:prstGeom>
        </p:spPr>
      </p:pic>
    </p:spTree>
    <p:extLst>
      <p:ext uri="{BB962C8B-B14F-4D97-AF65-F5344CB8AC3E}">
        <p14:creationId xmlns:p14="http://schemas.microsoft.com/office/powerpoint/2010/main" val="23492298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36785-D26D-9478-D191-CB24D6D2C8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39DB86-8DF8-9695-428B-8B9D14BF101B}"/>
              </a:ext>
            </a:extLst>
          </p:cNvPr>
          <p:cNvSpPr>
            <a:spLocks noGrp="1"/>
          </p:cNvSpPr>
          <p:nvPr>
            <p:ph type="body" idx="1"/>
          </p:nvPr>
        </p:nvSpPr>
        <p:spPr/>
        <p:txBody>
          <a:bodyPr>
            <a:normAutofit/>
          </a:bodyPr>
          <a:lstStyle/>
          <a:p>
            <a:r>
              <a:rPr lang="en-US" dirty="0"/>
              <a:t>Track hawkish/dovish tone around rate decisions </a:t>
            </a:r>
          </a:p>
          <a:p>
            <a:r>
              <a:rPr lang="en-US" dirty="0"/>
              <a:t>Align tone shifts with yield curve movements </a:t>
            </a:r>
          </a:p>
          <a:p>
            <a:r>
              <a:rPr lang="en-US" dirty="0"/>
              <a:t>Map forward guidance to inflation expectation changes </a:t>
            </a:r>
          </a:p>
          <a:p>
            <a:r>
              <a:rPr lang="en-US" dirty="0"/>
              <a:t>Compare speeches across FOMC members systematically </a:t>
            </a:r>
          </a:p>
        </p:txBody>
      </p:sp>
      <p:sp>
        <p:nvSpPr>
          <p:cNvPr id="3" name="Title 2">
            <a:extLst>
              <a:ext uri="{FF2B5EF4-FFF2-40B4-BE49-F238E27FC236}">
                <a16:creationId xmlns:a16="http://schemas.microsoft.com/office/drawing/2014/main" id="{40DFEA89-FAF7-9E48-C3B1-1B1BBBEDE019}"/>
              </a:ext>
            </a:extLst>
          </p:cNvPr>
          <p:cNvSpPr>
            <a:spLocks noGrp="1"/>
          </p:cNvSpPr>
          <p:nvPr>
            <p:ph type="title"/>
          </p:nvPr>
        </p:nvSpPr>
        <p:spPr/>
        <p:txBody>
          <a:bodyPr>
            <a:normAutofit/>
          </a:bodyPr>
          <a:lstStyle/>
          <a:p>
            <a:r>
              <a:rPr lang="en-US" dirty="0"/>
              <a:t>Central Bank Communication</a:t>
            </a:r>
          </a:p>
        </p:txBody>
      </p:sp>
    </p:spTree>
    <p:extLst>
      <p:ext uri="{BB962C8B-B14F-4D97-AF65-F5344CB8AC3E}">
        <p14:creationId xmlns:p14="http://schemas.microsoft.com/office/powerpoint/2010/main" val="19717841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2872D-D622-D700-D1D8-C6CB736A1C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6A382B-779F-1D39-70D4-6D37CA612DB3}"/>
              </a:ext>
            </a:extLst>
          </p:cNvPr>
          <p:cNvSpPr>
            <a:spLocks noGrp="1"/>
          </p:cNvSpPr>
          <p:nvPr>
            <p:ph type="body" idx="1"/>
          </p:nvPr>
        </p:nvSpPr>
        <p:spPr/>
        <p:txBody>
          <a:bodyPr>
            <a:normAutofit/>
          </a:bodyPr>
          <a:lstStyle/>
          <a:p>
            <a:r>
              <a:rPr lang="en-US" dirty="0"/>
              <a:t>Extract rating changes and target price deltas </a:t>
            </a:r>
          </a:p>
          <a:p>
            <a:r>
              <a:rPr lang="en-US" dirty="0"/>
              <a:t>Link thesis language to factor exposures shifts </a:t>
            </a:r>
          </a:p>
          <a:p>
            <a:r>
              <a:rPr lang="en-US" dirty="0"/>
              <a:t>Detect herding behavior across research houses </a:t>
            </a:r>
          </a:p>
          <a:p>
            <a:r>
              <a:rPr lang="en-US" dirty="0"/>
              <a:t>Quantify conviction using intensity and specificity </a:t>
            </a:r>
          </a:p>
        </p:txBody>
      </p:sp>
      <p:sp>
        <p:nvSpPr>
          <p:cNvPr id="3" name="Title 2">
            <a:extLst>
              <a:ext uri="{FF2B5EF4-FFF2-40B4-BE49-F238E27FC236}">
                <a16:creationId xmlns:a16="http://schemas.microsoft.com/office/drawing/2014/main" id="{A537AF0F-22EA-DCA6-3DF5-5060AF7794E6}"/>
              </a:ext>
            </a:extLst>
          </p:cNvPr>
          <p:cNvSpPr>
            <a:spLocks noGrp="1"/>
          </p:cNvSpPr>
          <p:nvPr>
            <p:ph type="title"/>
          </p:nvPr>
        </p:nvSpPr>
        <p:spPr/>
        <p:txBody>
          <a:bodyPr>
            <a:normAutofit fontScale="90000"/>
          </a:bodyPr>
          <a:lstStyle/>
          <a:p>
            <a:r>
              <a:rPr lang="en-US" dirty="0"/>
              <a:t>Analyst Reports and Recommendations </a:t>
            </a:r>
          </a:p>
        </p:txBody>
      </p:sp>
    </p:spTree>
    <p:extLst>
      <p:ext uri="{BB962C8B-B14F-4D97-AF65-F5344CB8AC3E}">
        <p14:creationId xmlns:p14="http://schemas.microsoft.com/office/powerpoint/2010/main" val="28774350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584B3-CD71-67AD-3AC4-48770D5DFE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A8F9A89-731D-BEDD-8A02-A5D279D14D41}"/>
              </a:ext>
            </a:extLst>
          </p:cNvPr>
          <p:cNvSpPr>
            <a:spLocks noGrp="1"/>
          </p:cNvSpPr>
          <p:nvPr>
            <p:ph type="body" idx="1"/>
          </p:nvPr>
        </p:nvSpPr>
        <p:spPr/>
        <p:txBody>
          <a:bodyPr>
            <a:normAutofit/>
          </a:bodyPr>
          <a:lstStyle/>
          <a:p>
            <a:r>
              <a:rPr lang="en-US" dirty="0"/>
              <a:t>Identify material events within boilerplate text </a:t>
            </a:r>
          </a:p>
          <a:p>
            <a:r>
              <a:rPr lang="en-US" dirty="0"/>
              <a:t>Classify guidance range updates and revisions </a:t>
            </a:r>
          </a:p>
          <a:p>
            <a:r>
              <a:rPr lang="en-US" dirty="0"/>
              <a:t>Detect crisis language and remediation steps </a:t>
            </a:r>
          </a:p>
          <a:p>
            <a:r>
              <a:rPr lang="en-US" dirty="0"/>
              <a:t>Trigger disclosure monitoring and escalation workflows </a:t>
            </a:r>
          </a:p>
        </p:txBody>
      </p:sp>
      <p:sp>
        <p:nvSpPr>
          <p:cNvPr id="3" name="Title 2">
            <a:extLst>
              <a:ext uri="{FF2B5EF4-FFF2-40B4-BE49-F238E27FC236}">
                <a16:creationId xmlns:a16="http://schemas.microsoft.com/office/drawing/2014/main" id="{9E5ABA3E-0CC6-F2CB-6F47-FEC8AD5B3D89}"/>
              </a:ext>
            </a:extLst>
          </p:cNvPr>
          <p:cNvSpPr>
            <a:spLocks noGrp="1"/>
          </p:cNvSpPr>
          <p:nvPr>
            <p:ph type="title"/>
          </p:nvPr>
        </p:nvSpPr>
        <p:spPr/>
        <p:txBody>
          <a:bodyPr/>
          <a:lstStyle/>
          <a:p>
            <a:r>
              <a:rPr lang="en-US" dirty="0"/>
              <a:t>Corporate Press Releases </a:t>
            </a:r>
          </a:p>
        </p:txBody>
      </p:sp>
    </p:spTree>
    <p:extLst>
      <p:ext uri="{BB962C8B-B14F-4D97-AF65-F5344CB8AC3E}">
        <p14:creationId xmlns:p14="http://schemas.microsoft.com/office/powerpoint/2010/main" val="2192828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4872B-B335-B148-DB84-337A1CFFC1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114711-AD83-1C61-CA56-C2816D36D0B1}"/>
              </a:ext>
            </a:extLst>
          </p:cNvPr>
          <p:cNvSpPr>
            <a:spLocks noGrp="1"/>
          </p:cNvSpPr>
          <p:nvPr>
            <p:ph type="ctrTitle"/>
          </p:nvPr>
        </p:nvSpPr>
        <p:spPr>
          <a:xfrm>
            <a:off x="304800" y="3606800"/>
            <a:ext cx="8382000" cy="1470025"/>
          </a:xfrm>
        </p:spPr>
        <p:txBody>
          <a:bodyPr>
            <a:normAutofit/>
          </a:bodyPr>
          <a:lstStyle/>
          <a:p>
            <a:r>
              <a:rPr lang="en-US" dirty="0"/>
              <a:t>3. Emerging Trends and Tools</a:t>
            </a:r>
          </a:p>
        </p:txBody>
      </p:sp>
    </p:spTree>
    <p:extLst>
      <p:ext uri="{BB962C8B-B14F-4D97-AF65-F5344CB8AC3E}">
        <p14:creationId xmlns:p14="http://schemas.microsoft.com/office/powerpoint/2010/main" val="3246767582"/>
      </p:ext>
    </p:extLst>
  </p:cSld>
  <p:clrMapOvr>
    <a:masterClrMapping/>
  </p:clrMapOvr>
  <p:transition spd="med">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6D07C-6A08-2C45-3A92-030B460AFFF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51C1B5-3BDF-8599-38D4-27070CE50227}"/>
              </a:ext>
            </a:extLst>
          </p:cNvPr>
          <p:cNvSpPr>
            <a:spLocks noGrp="1"/>
          </p:cNvSpPr>
          <p:nvPr>
            <p:ph type="body" idx="1"/>
          </p:nvPr>
        </p:nvSpPr>
        <p:spPr/>
        <p:txBody>
          <a:bodyPr>
            <a:normAutofit/>
          </a:bodyPr>
          <a:lstStyle/>
          <a:p>
            <a:r>
              <a:rPr lang="en-US" dirty="0"/>
              <a:t>Domain‑tuned LLMs power drafting and analysis </a:t>
            </a:r>
          </a:p>
          <a:p>
            <a:r>
              <a:rPr lang="en-US" dirty="0"/>
              <a:t>Prompt engineering improves reliability and control </a:t>
            </a:r>
          </a:p>
          <a:p>
            <a:r>
              <a:rPr lang="en-US" dirty="0"/>
              <a:t>Cost declines via quantization and distillation </a:t>
            </a:r>
          </a:p>
          <a:p>
            <a:r>
              <a:rPr lang="en-US" dirty="0"/>
              <a:t>Risk managed through evals and red‑teaming </a:t>
            </a:r>
          </a:p>
        </p:txBody>
      </p:sp>
      <p:sp>
        <p:nvSpPr>
          <p:cNvPr id="3" name="Title 2">
            <a:extLst>
              <a:ext uri="{FF2B5EF4-FFF2-40B4-BE49-F238E27FC236}">
                <a16:creationId xmlns:a16="http://schemas.microsoft.com/office/drawing/2014/main" id="{587D21DA-DB99-4F5E-7FDB-D7B5115131B3}"/>
              </a:ext>
            </a:extLst>
          </p:cNvPr>
          <p:cNvSpPr>
            <a:spLocks noGrp="1"/>
          </p:cNvSpPr>
          <p:nvPr>
            <p:ph type="title"/>
          </p:nvPr>
        </p:nvSpPr>
        <p:spPr/>
        <p:txBody>
          <a:bodyPr>
            <a:normAutofit fontScale="90000"/>
          </a:bodyPr>
          <a:lstStyle/>
          <a:p>
            <a:r>
              <a:rPr lang="en-US" dirty="0"/>
              <a:t>Large Language Models in Finance </a:t>
            </a:r>
          </a:p>
        </p:txBody>
      </p:sp>
    </p:spTree>
    <p:extLst>
      <p:ext uri="{BB962C8B-B14F-4D97-AF65-F5344CB8AC3E}">
        <p14:creationId xmlns:p14="http://schemas.microsoft.com/office/powerpoint/2010/main" val="2754035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6C9A6D-8711-7877-F530-F3BF28082743}"/>
              </a:ext>
            </a:extLst>
          </p:cNvPr>
          <p:cNvSpPr>
            <a:spLocks noGrp="1"/>
          </p:cNvSpPr>
          <p:nvPr>
            <p:ph type="body" idx="1"/>
          </p:nvPr>
        </p:nvSpPr>
        <p:spPr/>
        <p:txBody>
          <a:bodyPr>
            <a:noAutofit/>
          </a:bodyPr>
          <a:lstStyle/>
          <a:p>
            <a:pPr>
              <a:lnSpc>
                <a:spcPct val="170000"/>
              </a:lnSpc>
            </a:pPr>
            <a:r>
              <a:rPr lang="en-US" sz="2800" dirty="0"/>
              <a:t>Combine text with tables, charts, images </a:t>
            </a:r>
          </a:p>
          <a:p>
            <a:pPr>
              <a:lnSpc>
                <a:spcPct val="170000"/>
              </a:lnSpc>
            </a:pPr>
            <a:r>
              <a:rPr lang="en-US" sz="2800" dirty="0"/>
              <a:t>Attention maps and SHAP improve transparency </a:t>
            </a:r>
          </a:p>
          <a:p>
            <a:pPr>
              <a:lnSpc>
                <a:spcPct val="170000"/>
              </a:lnSpc>
            </a:pPr>
            <a:r>
              <a:rPr lang="en-US" sz="2800" dirty="0"/>
              <a:t>Counterfactuals test sensitivity to key phrases </a:t>
            </a:r>
          </a:p>
          <a:p>
            <a:pPr>
              <a:lnSpc>
                <a:spcPct val="170000"/>
              </a:lnSpc>
            </a:pPr>
            <a:r>
              <a:rPr lang="en-US" sz="2800" dirty="0"/>
              <a:t>Reports include rationales for regulator review </a:t>
            </a:r>
          </a:p>
        </p:txBody>
      </p:sp>
      <p:sp>
        <p:nvSpPr>
          <p:cNvPr id="3" name="Title 2">
            <a:extLst>
              <a:ext uri="{FF2B5EF4-FFF2-40B4-BE49-F238E27FC236}">
                <a16:creationId xmlns:a16="http://schemas.microsoft.com/office/drawing/2014/main" id="{01D679D2-74F0-C2D2-106C-B3194EAF1101}"/>
              </a:ext>
            </a:extLst>
          </p:cNvPr>
          <p:cNvSpPr>
            <a:spLocks noGrp="1"/>
          </p:cNvSpPr>
          <p:nvPr>
            <p:ph type="title"/>
          </p:nvPr>
        </p:nvSpPr>
        <p:spPr/>
        <p:txBody>
          <a:bodyPr/>
          <a:lstStyle/>
          <a:p>
            <a:r>
              <a:rPr lang="en-US" dirty="0"/>
              <a:t>Multimodal and Explainability </a:t>
            </a:r>
          </a:p>
        </p:txBody>
      </p:sp>
    </p:spTree>
    <p:extLst>
      <p:ext uri="{BB962C8B-B14F-4D97-AF65-F5344CB8AC3E}">
        <p14:creationId xmlns:p14="http://schemas.microsoft.com/office/powerpoint/2010/main" val="38500828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D4CC2-7C01-B3F5-5FC2-86DCCF1AFA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3F8AEA-6E43-C553-747A-B646788C43BF}"/>
              </a:ext>
            </a:extLst>
          </p:cNvPr>
          <p:cNvSpPr>
            <a:spLocks noGrp="1"/>
          </p:cNvSpPr>
          <p:nvPr>
            <p:ph type="ctrTitle"/>
          </p:nvPr>
        </p:nvSpPr>
        <p:spPr>
          <a:xfrm>
            <a:off x="1108986" y="3606800"/>
            <a:ext cx="7577814" cy="1803400"/>
          </a:xfrm>
        </p:spPr>
        <p:txBody>
          <a:bodyPr>
            <a:normAutofit/>
          </a:bodyPr>
          <a:lstStyle/>
          <a:p>
            <a:r>
              <a:rPr lang="en-US" dirty="0"/>
              <a:t>4. Hands-On Friday: </a:t>
            </a:r>
            <a:br>
              <a:rPr lang="en-US" dirty="0"/>
            </a:br>
            <a:r>
              <a:rPr lang="en-US" dirty="0"/>
              <a:t>Applied AI NLP</a:t>
            </a:r>
          </a:p>
        </p:txBody>
      </p:sp>
    </p:spTree>
    <p:extLst>
      <p:ext uri="{BB962C8B-B14F-4D97-AF65-F5344CB8AC3E}">
        <p14:creationId xmlns:p14="http://schemas.microsoft.com/office/powerpoint/2010/main" val="3927344005"/>
      </p:ext>
    </p:extLst>
  </p:cSld>
  <p:clrMapOvr>
    <a:masterClrMapping/>
  </p:clrMapOvr>
  <p:transition spd="med">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77B93-9B29-F65F-3CA2-D5280B0828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E954A7-AEB2-F173-1ADA-F67DDB7C28D1}"/>
              </a:ext>
            </a:extLst>
          </p:cNvPr>
          <p:cNvSpPr>
            <a:spLocks noGrp="1"/>
          </p:cNvSpPr>
          <p:nvPr>
            <p:ph idx="1"/>
          </p:nvPr>
        </p:nvSpPr>
        <p:spPr>
          <a:xfrm>
            <a:off x="419100" y="1676401"/>
            <a:ext cx="8229600" cy="3810000"/>
          </a:xfrm>
        </p:spPr>
        <p:txBody>
          <a:bodyPr>
            <a:noAutofit/>
          </a:bodyPr>
          <a:lstStyle/>
          <a:p>
            <a:pPr>
              <a:lnSpc>
                <a:spcPct val="150000"/>
              </a:lnSpc>
              <a:spcAft>
                <a:spcPts val="600"/>
              </a:spcAft>
            </a:pPr>
            <a:r>
              <a:rPr lang="en-US" sz="2000" dirty="0"/>
              <a:t>Make sure you can access:</a:t>
            </a:r>
          </a:p>
          <a:p>
            <a:pPr lvl="1">
              <a:lnSpc>
                <a:spcPct val="150000"/>
              </a:lnSpc>
              <a:spcAft>
                <a:spcPts val="600"/>
              </a:spcAft>
            </a:pPr>
            <a:r>
              <a:rPr lang="en-US" sz="2000" dirty="0">
                <a:hlinkClick r:id="rId2"/>
              </a:rPr>
              <a:t>FIN 450 Lab Report 11</a:t>
            </a:r>
            <a:endParaRPr lang="en-US" sz="2000" dirty="0"/>
          </a:p>
          <a:p>
            <a:pPr>
              <a:lnSpc>
                <a:spcPct val="150000"/>
              </a:lnSpc>
              <a:spcAft>
                <a:spcPts val="600"/>
              </a:spcAft>
            </a:pPr>
            <a:r>
              <a:rPr lang="en-US" sz="2000" dirty="0"/>
              <a:t>Data:</a:t>
            </a:r>
          </a:p>
          <a:p>
            <a:pPr lvl="1"/>
            <a:r>
              <a:rPr lang="en-US" sz="2000" dirty="0"/>
              <a:t>10-Ks  (2020-2024) </a:t>
            </a:r>
          </a:p>
          <a:p>
            <a:pPr lvl="2"/>
            <a:r>
              <a:rPr lang="en-US" sz="1800" dirty="0"/>
              <a:t>Company Website</a:t>
            </a:r>
          </a:p>
          <a:p>
            <a:pPr lvl="1"/>
            <a:r>
              <a:rPr lang="en-US" sz="2000" dirty="0"/>
              <a:t>(Shareholder Reports (2020-2024)) </a:t>
            </a:r>
          </a:p>
          <a:p>
            <a:pPr lvl="2"/>
            <a:r>
              <a:rPr lang="en-US" sz="1800" dirty="0"/>
              <a:t>Company Website</a:t>
            </a:r>
          </a:p>
          <a:p>
            <a:pPr lvl="1"/>
            <a:r>
              <a:rPr lang="en-US" sz="2000" dirty="0"/>
              <a:t>News Items (2020-2024) </a:t>
            </a:r>
          </a:p>
          <a:p>
            <a:pPr lvl="2"/>
            <a:r>
              <a:rPr lang="en-US" sz="1800" dirty="0"/>
              <a:t>ChatGPT 5</a:t>
            </a:r>
          </a:p>
          <a:p>
            <a:pPr lvl="1"/>
            <a:r>
              <a:rPr lang="en-US" sz="2000" dirty="0"/>
              <a:t>Earnings Calls (2020-2024) </a:t>
            </a:r>
          </a:p>
          <a:p>
            <a:pPr lvl="2"/>
            <a:r>
              <a:rPr lang="en-US" sz="1800" dirty="0"/>
              <a:t>S&amp;P Capital IQ</a:t>
            </a:r>
          </a:p>
          <a:p>
            <a:pPr lvl="1"/>
            <a:endParaRPr lang="en-US" sz="2400" dirty="0"/>
          </a:p>
          <a:p>
            <a:pPr lvl="1">
              <a:lnSpc>
                <a:spcPct val="150000"/>
              </a:lnSpc>
              <a:spcAft>
                <a:spcPts val="600"/>
              </a:spcAft>
            </a:pPr>
            <a:endParaRPr lang="en-US" sz="1800" dirty="0"/>
          </a:p>
        </p:txBody>
      </p:sp>
      <p:sp>
        <p:nvSpPr>
          <p:cNvPr id="3" name="Title 2">
            <a:extLst>
              <a:ext uri="{FF2B5EF4-FFF2-40B4-BE49-F238E27FC236}">
                <a16:creationId xmlns:a16="http://schemas.microsoft.com/office/drawing/2014/main" id="{BE4345D1-9DC0-F33B-FC00-0CC5B6DED4B3}"/>
              </a:ext>
            </a:extLst>
          </p:cNvPr>
          <p:cNvSpPr>
            <a:spLocks noGrp="1"/>
          </p:cNvSpPr>
          <p:nvPr>
            <p:ph type="title"/>
          </p:nvPr>
        </p:nvSpPr>
        <p:spPr>
          <a:xfrm>
            <a:off x="76200" y="359465"/>
            <a:ext cx="8915400" cy="1143000"/>
          </a:xfrm>
        </p:spPr>
        <p:txBody>
          <a:bodyPr anchor="b">
            <a:normAutofit/>
          </a:bodyPr>
          <a:lstStyle/>
          <a:p>
            <a:r>
              <a:rPr lang="en-US" dirty="0"/>
              <a:t>Friday Lab Prep</a:t>
            </a:r>
          </a:p>
        </p:txBody>
      </p:sp>
      <p:pic>
        <p:nvPicPr>
          <p:cNvPr id="4" name="Picture 3">
            <a:extLst>
              <a:ext uri="{FF2B5EF4-FFF2-40B4-BE49-F238E27FC236}">
                <a16:creationId xmlns:a16="http://schemas.microsoft.com/office/drawing/2014/main" id="{468992F0-D3BB-408D-99A6-42F76201E114}"/>
              </a:ext>
            </a:extLst>
          </p:cNvPr>
          <p:cNvPicPr>
            <a:picLocks noChangeAspect="1"/>
          </p:cNvPicPr>
          <p:nvPr/>
        </p:nvPicPr>
        <p:blipFill>
          <a:blip r:embed="rId3"/>
          <a:stretch>
            <a:fillRect/>
          </a:stretch>
        </p:blipFill>
        <p:spPr>
          <a:xfrm>
            <a:off x="4953000" y="4724400"/>
            <a:ext cx="2667000" cy="1262851"/>
          </a:xfrm>
          <a:prstGeom prst="rect">
            <a:avLst/>
          </a:prstGeom>
        </p:spPr>
      </p:pic>
    </p:spTree>
    <p:extLst>
      <p:ext uri="{BB962C8B-B14F-4D97-AF65-F5344CB8AC3E}">
        <p14:creationId xmlns:p14="http://schemas.microsoft.com/office/powerpoint/2010/main" val="266093447"/>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E0F95-5A88-CE19-944E-BB175AAC7A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E36E66-84E8-8466-0149-21491D86D565}"/>
              </a:ext>
            </a:extLst>
          </p:cNvPr>
          <p:cNvSpPr>
            <a:spLocks noGrp="1"/>
          </p:cNvSpPr>
          <p:nvPr>
            <p:ph type="ctrTitle"/>
          </p:nvPr>
        </p:nvSpPr>
        <p:spPr>
          <a:xfrm>
            <a:off x="304800" y="3606800"/>
            <a:ext cx="8382000" cy="1470025"/>
          </a:xfrm>
        </p:spPr>
        <p:txBody>
          <a:bodyPr>
            <a:normAutofit/>
          </a:bodyPr>
          <a:lstStyle/>
          <a:p>
            <a:r>
              <a:rPr lang="en-US" dirty="0"/>
              <a:t>2. Sentiment Analysis</a:t>
            </a:r>
          </a:p>
        </p:txBody>
      </p:sp>
    </p:spTree>
    <p:extLst>
      <p:ext uri="{BB962C8B-B14F-4D97-AF65-F5344CB8AC3E}">
        <p14:creationId xmlns:p14="http://schemas.microsoft.com/office/powerpoint/2010/main" val="648985517"/>
      </p:ext>
    </p:extLst>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339C355-8566-4BCA-A59B-98C7AF5E3EDA}">
  <we:reference id="WA104381909" version="3.12.0.0" store="Omex" storeType="OMEX"/>
  <we:alternateReferences>
    <we:reference id="WA104381909" version="3.12.0.0" store="WA10438190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7658</TotalTime>
  <Words>2781</Words>
  <Application>Microsoft Office PowerPoint</Application>
  <PresentationFormat>On-screen Show (4:3)</PresentationFormat>
  <Paragraphs>349</Paragraphs>
  <Slides>87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Century Gothic</vt:lpstr>
      <vt:lpstr>Contemporary blue</vt:lpstr>
      <vt:lpstr>FIN 450 - Finance and Artificial Intelligence</vt:lpstr>
      <vt:lpstr>Overview</vt:lpstr>
      <vt:lpstr>1. Introduction to NLP in Finance</vt:lpstr>
      <vt:lpstr>Why NLP Matters In Finance </vt:lpstr>
      <vt:lpstr>Financial Text Data Landscape </vt:lpstr>
      <vt:lpstr>NLP Pipeline</vt:lpstr>
      <vt:lpstr>Key Assumptions and Limits</vt:lpstr>
      <vt:lpstr>Example Data: Domino’s (DPZ)</vt:lpstr>
      <vt:lpstr>2. Sentiment Analysis</vt:lpstr>
      <vt:lpstr>Sentiment Basics and Definitions </vt:lpstr>
      <vt:lpstr>Sentiment Metrics in Practice </vt:lpstr>
      <vt:lpstr>2.A SEC Filings: Sentiment</vt:lpstr>
      <vt:lpstr>10-K Structure</vt:lpstr>
      <vt:lpstr>Foundations </vt:lpstr>
      <vt:lpstr>Loughran‑McDonald Finance Lexicons (LM)</vt:lpstr>
      <vt:lpstr>Examples</vt:lpstr>
      <vt:lpstr>Finance Applications </vt:lpstr>
      <vt:lpstr>Inputs and Outputs </vt:lpstr>
      <vt:lpstr>AI‑Enhanced Approach </vt:lpstr>
      <vt:lpstr>10-K Sent: DPZ Example 1</vt:lpstr>
      <vt:lpstr>10-K Sent: DPZ Example 2</vt:lpstr>
      <vt:lpstr>10-K Sent: DPZ Example 3</vt:lpstr>
      <vt:lpstr>2.B SEC Filings: Analysis</vt:lpstr>
      <vt:lpstr>Examples and Visuals </vt:lpstr>
      <vt:lpstr>Foundations</vt:lpstr>
      <vt:lpstr>Finance Applications </vt:lpstr>
      <vt:lpstr>Inputs and Outputs </vt:lpstr>
      <vt:lpstr>AI‑Enhanced Approach </vt:lpstr>
      <vt:lpstr>Traditional versus AI </vt:lpstr>
      <vt:lpstr>10-K Anal: DPZ Example 1a</vt:lpstr>
      <vt:lpstr>10-K Anal: DPZ Example 1b</vt:lpstr>
      <vt:lpstr>10-K Anal: DPZ Example 1c</vt:lpstr>
      <vt:lpstr>10-K Anal: DPZ Example 2</vt:lpstr>
      <vt:lpstr>10-K Anal: DPZ Example 3</vt:lpstr>
      <vt:lpstr>2.C Earnings Calls</vt:lpstr>
      <vt:lpstr>What are Earnings Calls?</vt:lpstr>
      <vt:lpstr>Foundations </vt:lpstr>
      <vt:lpstr>Examples</vt:lpstr>
      <vt:lpstr>Finance Applications </vt:lpstr>
      <vt:lpstr>Inputs and Outputs </vt:lpstr>
      <vt:lpstr>AI‑Enhanced Approach </vt:lpstr>
      <vt:lpstr>Traditional versus AI </vt:lpstr>
      <vt:lpstr>Earnings Call: DPZ Example 1a</vt:lpstr>
      <vt:lpstr>Earnings Call: DPZ Example 1b</vt:lpstr>
      <vt:lpstr>Earnings Call: DPZ Example 1c</vt:lpstr>
      <vt:lpstr>Earnings Call: DPZ Example 2a</vt:lpstr>
      <vt:lpstr>Earnings Call: DPZ Example 2b</vt:lpstr>
      <vt:lpstr>Earnings Call: DPZ Example 2c</vt:lpstr>
      <vt:lpstr>Earnings Call: DPZ Example 2d</vt:lpstr>
      <vt:lpstr>Earnings Call: DPZ Example 3a</vt:lpstr>
      <vt:lpstr>Earnings Call: DPZ Example 3b</vt:lpstr>
      <vt:lpstr>Earnings Call: DPZ Example 3c</vt:lpstr>
      <vt:lpstr>Earnings Call: DPZ Example 3d</vt:lpstr>
      <vt:lpstr>Earnings Call: DPZ Example 3e</vt:lpstr>
      <vt:lpstr>Earnings Call: DPZ Example 4</vt:lpstr>
      <vt:lpstr>2.C News and Social Sentiment</vt:lpstr>
      <vt:lpstr>Foundations </vt:lpstr>
      <vt:lpstr>Examples</vt:lpstr>
      <vt:lpstr>Finance Applications </vt:lpstr>
      <vt:lpstr>Inputs and Outputs </vt:lpstr>
      <vt:lpstr>News: DPZ Example 1a </vt:lpstr>
      <vt:lpstr>News: DPZ Example 1b </vt:lpstr>
      <vt:lpstr>News: DPZ Example 2a </vt:lpstr>
      <vt:lpstr>News: DPZ Example 2b </vt:lpstr>
      <vt:lpstr>2.E Financial/Economic News</vt:lpstr>
      <vt:lpstr>Foundations </vt:lpstr>
      <vt:lpstr>Examples</vt:lpstr>
      <vt:lpstr>Finance Applications </vt:lpstr>
      <vt:lpstr>Inputs and Outputs </vt:lpstr>
      <vt:lpstr>AI‑Enhanced Approach </vt:lpstr>
      <vt:lpstr>Financial News: DPZ Example 1a</vt:lpstr>
      <vt:lpstr>Financial News: DPZ Example 1b</vt:lpstr>
      <vt:lpstr>Financial News: DPZ Example 1c</vt:lpstr>
      <vt:lpstr>Financial News: DPZ Example 1d</vt:lpstr>
      <vt:lpstr>Financial News: DPZ Example 2a</vt:lpstr>
      <vt:lpstr>Financial News: DPZ Example 2b</vt:lpstr>
      <vt:lpstr>Financial News: DPZ Example 2c</vt:lpstr>
      <vt:lpstr>Financial News: DPZ Example 2d</vt:lpstr>
      <vt:lpstr>2.F Other Financial Texts</vt:lpstr>
      <vt:lpstr>Central Bank Communication</vt:lpstr>
      <vt:lpstr>Analyst Reports and Recommendations </vt:lpstr>
      <vt:lpstr>Corporate Press Releases </vt:lpstr>
      <vt:lpstr>3. Emerging Trends and Tools</vt:lpstr>
      <vt:lpstr>Large Language Models in Finance </vt:lpstr>
      <vt:lpstr>Multimodal and Explainability </vt:lpstr>
      <vt:lpstr>4. Hands-On Friday:  Applied AI NLP</vt:lpstr>
      <vt:lpstr>Friday Lab Prep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873</cp:revision>
  <dcterms:created xsi:type="dcterms:W3CDTF">2004-10-03T21:09:17Z</dcterms:created>
  <dcterms:modified xsi:type="dcterms:W3CDTF">2025-11-02T15:52:02Z</dcterms:modified>
</cp:coreProperties>
</file>