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87"/>
  </p:notesMasterIdLst>
  <p:handoutMasterIdLst>
    <p:handoutMasterId r:id="rId88"/>
  </p:handoutMasterIdLst>
  <p:sldIdLst>
    <p:sldId id="381" r:id="rId2"/>
    <p:sldId id="393" r:id="rId3"/>
    <p:sldId id="395" r:id="rId4"/>
    <p:sldId id="396" r:id="rId5"/>
    <p:sldId id="399" r:id="rId6"/>
    <p:sldId id="257" r:id="rId7"/>
    <p:sldId id="301" r:id="rId8"/>
    <p:sldId id="302" r:id="rId9"/>
    <p:sldId id="397" r:id="rId10"/>
    <p:sldId id="304" r:id="rId11"/>
    <p:sldId id="307" r:id="rId12"/>
    <p:sldId id="305" r:id="rId13"/>
    <p:sldId id="308" r:id="rId14"/>
    <p:sldId id="400" r:id="rId15"/>
    <p:sldId id="309" r:id="rId16"/>
    <p:sldId id="310" r:id="rId17"/>
    <p:sldId id="317" r:id="rId18"/>
    <p:sldId id="312" r:id="rId19"/>
    <p:sldId id="313" r:id="rId20"/>
    <p:sldId id="314" r:id="rId21"/>
    <p:sldId id="315" r:id="rId22"/>
    <p:sldId id="316" r:id="rId23"/>
    <p:sldId id="318" r:id="rId24"/>
    <p:sldId id="319" r:id="rId25"/>
    <p:sldId id="320" r:id="rId26"/>
    <p:sldId id="321" r:id="rId27"/>
    <p:sldId id="322" r:id="rId28"/>
    <p:sldId id="323" r:id="rId29"/>
    <p:sldId id="325" r:id="rId30"/>
    <p:sldId id="326" r:id="rId31"/>
    <p:sldId id="324" r:id="rId32"/>
    <p:sldId id="327" r:id="rId33"/>
    <p:sldId id="328" r:id="rId34"/>
    <p:sldId id="329" r:id="rId35"/>
    <p:sldId id="330" r:id="rId36"/>
    <p:sldId id="331" r:id="rId37"/>
    <p:sldId id="398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402" r:id="rId49"/>
    <p:sldId id="343" r:id="rId50"/>
    <p:sldId id="344" r:id="rId51"/>
    <p:sldId id="346" r:id="rId52"/>
    <p:sldId id="345" r:id="rId53"/>
    <p:sldId id="347" r:id="rId54"/>
    <p:sldId id="348" r:id="rId55"/>
    <p:sldId id="405" r:id="rId56"/>
    <p:sldId id="349" r:id="rId57"/>
    <p:sldId id="350" r:id="rId58"/>
    <p:sldId id="351" r:id="rId59"/>
    <p:sldId id="353" r:id="rId60"/>
    <p:sldId id="352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406" r:id="rId72"/>
    <p:sldId id="403" r:id="rId73"/>
    <p:sldId id="364" r:id="rId74"/>
    <p:sldId id="365" r:id="rId75"/>
    <p:sldId id="366" r:id="rId76"/>
    <p:sldId id="367" r:id="rId77"/>
    <p:sldId id="368" r:id="rId78"/>
    <p:sldId id="394" r:id="rId79"/>
    <p:sldId id="369" r:id="rId80"/>
    <p:sldId id="370" r:id="rId81"/>
    <p:sldId id="371" r:id="rId82"/>
    <p:sldId id="372" r:id="rId83"/>
    <p:sldId id="373" r:id="rId84"/>
    <p:sldId id="374" r:id="rId85"/>
    <p:sldId id="375" r:id="rId86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85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3:36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/>
              <a:t>Topic 8: </a:t>
            </a:r>
            <a:r>
              <a:rPr lang="en-US" dirty="0">
                <a:solidFill>
                  <a:schemeClr val="tx1"/>
                </a:solidFill>
              </a:rPr>
              <a:t>Evaluation of Portfolio Performance</a:t>
            </a:r>
            <a:endParaRPr lang="en-US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422: Student Managed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18.2.1 Peer Group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Collects peer returns over a specific period in simple boxplot format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Potential problems</a:t>
            </a: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No adjustment for risk </a:t>
            </a: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Difficult to form a comparable peer group</a:t>
            </a: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Relative returns lose sight individual objectives</a:t>
            </a:r>
            <a:endParaRPr lang="en-US" sz="2800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18.2.1 Peer Group Comparisons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274" y="1506659"/>
            <a:ext cx="5803452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18.2.2 Portfolio Drawdown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Portfolio drawdown: How </a:t>
            </a:r>
            <a:r>
              <a:rPr lang="en-US" dirty="0"/>
              <a:t>investor protected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against losses over time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Maximum drawdown: Maximum percentage decline (peak to trough) over time horizon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18.2.2 Portfolio Drawdown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706" y="1447800"/>
            <a:ext cx="3902587" cy="45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18.3 Risk-Adjusted Portfolio 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1692333827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18.3 Risk-Adjusted Portfolio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Five major </a:t>
            </a:r>
            <a:r>
              <a:rPr lang="en-US" dirty="0"/>
              <a:t>risk/return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measures: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Sharpe Ratio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Treynor Ratio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Jensen’s Alpha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Information Ratio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Sortino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Ratio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18.3.1 Sharpe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3276600"/>
          </a:xfrm>
        </p:spPr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Risk premium of the portfolio by using the standard deviation of returns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>
              <a:buNone/>
            </a:pPr>
            <a:endParaRPr lang="en-US" noProof="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90" y="4878199"/>
            <a:ext cx="8652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E8D93B-5C09-41D4-A07C-AC7D811F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95600"/>
            <a:ext cx="3429000" cy="145407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18.3.1 Sharpe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77940" cy="2988815"/>
          </a:xfrm>
        </p:spPr>
        <p:txBody>
          <a:bodyPr>
            <a:normAutofit/>
          </a:bodyPr>
          <a:lstStyle/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Risk-adjusted performance of the following portfolios: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Sharpe ratio for each of these funds: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435" y="1905000"/>
            <a:ext cx="5386942" cy="16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7" y="4191000"/>
            <a:ext cx="2295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18.3.1 Sharpe Ratio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9356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18.3.2 Treynor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Treynor (1965)</a:t>
            </a:r>
          </a:p>
          <a:p>
            <a:pPr lvl="1"/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Two components of risk: </a:t>
            </a:r>
          </a:p>
          <a:p>
            <a:pPr lvl="2"/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Risk from general market fluctuations</a:t>
            </a:r>
          </a:p>
          <a:p>
            <a:pPr lvl="2"/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Risk from unique fluctuations</a:t>
            </a:r>
          </a:p>
          <a:p>
            <a:pPr lvl="2"/>
            <a:endParaRPr lang="en-US" sz="29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Introduced the characteristic line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Risk free asset combined with different portfolios formed portfolio possibility line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Rational investors would always prefer the portfolio line with the highest slope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18.1 The Two Questions of Performance Measurement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18.2 Simple Performance Measurement Techniques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18.3 Risk-Adjusted Portfolio Performance Measures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18.4 Application of Portfolio Performance Measures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18.5 Holdings-Based Portfolio Performance Measurement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18.6 The Decomposition of Portfolio Returns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18.7 Factors That Affect Use of Performance Measures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18.8 Reporting Investment Performance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18.3.2 Treynor Ratio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Slope (T)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of portfolio possibility line:</a:t>
            </a: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marL="1113282" lvl="3" indent="-256032">
              <a:buClr>
                <a:srgbClr val="2360AB"/>
              </a:buClr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β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slope of the fund’s characteristic line during that time period</a:t>
            </a:r>
          </a:p>
          <a:p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88557-C4B8-421E-A0F3-78417AAD9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4114800" cy="18097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18.3.2 Treynor Ratio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Comparing portfolio’s T with market’s T indicates whether portfolio above security market line (SML)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Calculate T for aggregate market: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</a:p>
          <a:p>
            <a:pPr lvl="3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= 1.0 (the market’s beta)</a:t>
            </a:r>
          </a:p>
          <a:p>
            <a:pPr lvl="3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= slope of the SML</a:t>
            </a:r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00C54-76FF-45B3-82A7-33121FA8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3276600"/>
            <a:ext cx="4162425" cy="15335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18.3.2 Treynor Ratio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534399" cy="4525963"/>
          </a:xfrm>
        </p:spPr>
        <p:txBody>
          <a:bodyPr/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Demonstration of Comparative Treynor Ratios </a:t>
            </a: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Assume again that R</a:t>
            </a:r>
            <a:r>
              <a:rPr lang="en-US" sz="22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= 0.14 and RFR = 0.08</a:t>
            </a: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Deciding between different portfolios, based on performance:</a:t>
            </a:r>
          </a:p>
          <a:p>
            <a:pPr lvl="1"/>
            <a:endParaRPr lang="en-US" sz="2200" noProof="0" dirty="0"/>
          </a:p>
          <a:p>
            <a:pPr lvl="1"/>
            <a:endParaRPr lang="en-US" sz="2200" noProof="0" dirty="0"/>
          </a:p>
          <a:p>
            <a:pPr lvl="1"/>
            <a:endParaRPr lang="en-US" sz="2200" noProof="0" dirty="0"/>
          </a:p>
          <a:p>
            <a:pPr lvl="1"/>
            <a:endParaRPr lang="en-US" sz="2200" noProof="0" dirty="0"/>
          </a:p>
          <a:p>
            <a:pPr lvl="1"/>
            <a:endParaRPr lang="en-US" sz="2200" noProof="0" dirty="0"/>
          </a:p>
          <a:p>
            <a:pPr>
              <a:buNone/>
            </a:pPr>
            <a:endParaRPr lang="en-US" sz="2400" noProof="0" dirty="0"/>
          </a:p>
          <a:p>
            <a:endParaRPr lang="en-US" noProof="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569" y="3352800"/>
            <a:ext cx="7766859" cy="184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18.3.2 Treynor </a:t>
            </a:r>
            <a:r>
              <a:rPr lang="en-US" dirty="0"/>
              <a:t>Ratio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T values for market vs. individual portfolios:</a:t>
            </a: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2209800"/>
            <a:ext cx="4343400" cy="38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18.3.2 Treynor Ratio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773" y="1676400"/>
            <a:ext cx="6788454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18.3.3 Jensen’s Alpha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Jensen</a:t>
            </a:r>
            <a:r>
              <a:rPr lang="en-US" dirty="0"/>
              <a:t>’s alpha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(Jensen, 1968) was originally based on CAPM:</a:t>
            </a:r>
          </a:p>
          <a:p>
            <a:endParaRPr lang="en-US" dirty="0"/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Tx/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Positive α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indicates superior or inferior performance</a:t>
            </a:r>
          </a:p>
          <a:p>
            <a:endParaRPr lang="en-US" noProof="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7483074" cy="8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18.3.3 </a:t>
            </a:r>
            <a:r>
              <a:rPr lang="en-US" dirty="0"/>
              <a:t>Jensen’s Alpha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571" cy="3581400"/>
          </a:xfrm>
        </p:spPr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Applying the Jensen</a:t>
            </a:r>
            <a:r>
              <a:rPr lang="en-US" dirty="0"/>
              <a:t>’s Alpha</a:t>
            </a:r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Jensen’s alpha requires different RFR for each time interval </a:t>
            </a: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It does not consider diversification, because it calculates risk premiums in terms of systematic risk</a:t>
            </a:r>
          </a:p>
          <a:p>
            <a:pPr lvl="1"/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Risk-adjusted performance (α) can be computed relative to any multifactor model:</a:t>
            </a:r>
          </a:p>
          <a:p>
            <a:pPr lvl="1"/>
            <a:endParaRPr lang="en-US" sz="2200" noProof="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34" y="4800600"/>
            <a:ext cx="8784886" cy="105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18.3.4 Information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199" cy="4525963"/>
          </a:xfrm>
        </p:spPr>
        <p:txBody>
          <a:bodyPr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Information ratio is portfolio average return in excess of benchmark divided by standard deviation of excess return: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292" y="4852969"/>
            <a:ext cx="8003708" cy="8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C4965B-364C-4017-86F2-E71220C9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43200"/>
            <a:ext cx="4248663" cy="14573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18.3.4 Information Ratio Performance Measure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585" y="1676400"/>
            <a:ext cx="3894830" cy="44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18.3.5 </a:t>
            </a:r>
            <a:r>
              <a:rPr lang="en-US" dirty="0" err="1"/>
              <a:t>Sortino</a:t>
            </a:r>
            <a:r>
              <a:rPr lang="en-US" dirty="0"/>
              <a:t> Ratio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Sortino and Price (1994) :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3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τ = minimum acceptable return threshold specified for the time period</a:t>
            </a:r>
          </a:p>
          <a:p>
            <a:pPr lvl="3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downside risk coefficient for Portfolio i during the specified time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AD0F4-8197-402D-A7DE-44717207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14600"/>
            <a:ext cx="3143250" cy="1524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two main questions of performance measurement?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peer group comparison and portfolio drawdown methods of evaluating an investor’s performance?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Sharpe and Treynor ratios?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is Jensen’s alpha, and how can it be adapted to include multifactor models of risk and expected return?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the information ratio and the </a:t>
            </a:r>
            <a:r>
              <a:rPr lang="en-US" sz="1000" dirty="0" err="1"/>
              <a:t>Sortino</a:t>
            </a:r>
            <a:r>
              <a:rPr lang="en-US" sz="1000" dirty="0"/>
              <a:t> ratio, and how are they related to the other performance measures?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When evaluating a sample of portfolios, how do you determine how well diversified they are?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How can investment performance be measured by analyzing the security holdings of a portfolio?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is attribution analysis, and how can it be used to distinguish between a portfolio manager’s market timing and security selection skills?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customized benchmarks, and what are the important characteristics that any benchmark should possess?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1000" dirty="0"/>
              <a:t>What are time-weighted and dollar-weighted returns, and which should be reported under the CFA Institute’s Global Investment Performance Standards?</a:t>
            </a:r>
            <a:endParaRPr lang="it-IT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18.3.5 </a:t>
            </a:r>
            <a:r>
              <a:rPr lang="en-US" noProof="0" dirty="0" err="1"/>
              <a:t>Sortino</a:t>
            </a:r>
            <a:r>
              <a:rPr lang="en-US" noProof="0" dirty="0"/>
              <a:t>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1"/>
            <a:ext cx="8229600" cy="3429000"/>
          </a:xfrm>
        </p:spPr>
        <p:txBody>
          <a:bodyPr>
            <a:norm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Downside risk:</a:t>
            </a: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Volatility fall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below some hurdle rate</a:t>
            </a: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Measures volatility of shortfall if investment return lower than anticipated</a:t>
            </a: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Measures only downside risk</a:t>
            </a:r>
          </a:p>
          <a:p>
            <a:pPr lvl="1"/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Popular measure is the semi-deviation; portfolio’s average (expected) return as hurdle rate:</a:t>
            </a:r>
          </a:p>
          <a:p>
            <a:pPr lvl="1"/>
            <a:endParaRPr lang="en-US" sz="2200" noProof="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212537"/>
            <a:ext cx="721580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18.3.5 </a:t>
            </a:r>
            <a:r>
              <a:rPr lang="en-US" noProof="0" dirty="0" err="1"/>
              <a:t>Sortino</a:t>
            </a:r>
            <a:r>
              <a:rPr lang="en-US" noProof="0" dirty="0"/>
              <a:t>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Sortino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differs from Sharpe in two ways: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Measures average return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in excess of a minimum acceptable return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(often RFR)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/>
              <a:t>Sortino</a:t>
            </a:r>
            <a:r>
              <a:rPr lang="en-US" dirty="0"/>
              <a:t> ratio captures </a:t>
            </a:r>
            <a:r>
              <a:rPr lang="en-US" i="1" dirty="0"/>
              <a:t>just downside risk (DR) </a:t>
            </a:r>
            <a:r>
              <a:rPr lang="en-US" dirty="0"/>
              <a:t>in the portfolio;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Sharpe focuses on total risk.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18.3.5 </a:t>
            </a:r>
            <a:r>
              <a:rPr lang="en-US" noProof="0" dirty="0" err="1"/>
              <a:t>Sortino</a:t>
            </a:r>
            <a:r>
              <a:rPr lang="en-US" noProof="0" dirty="0"/>
              <a:t>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Comparing the Sharpe and Sortino Ratios</a:t>
            </a:r>
          </a:p>
          <a:p>
            <a:endParaRPr lang="en-US" sz="2400" noProof="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6168"/>
            <a:ext cx="5658926" cy="40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18.3.5 </a:t>
            </a:r>
            <a:r>
              <a:rPr lang="en-US" noProof="0" dirty="0" err="1"/>
              <a:t>Sortino</a:t>
            </a:r>
            <a:r>
              <a:rPr lang="en-US" noProof="0" dirty="0"/>
              <a:t>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971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Using semi-deviation to compute DR for portfolios:</a:t>
            </a: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When only less-than-expected return considered, A now riskier due to more extreme negative returns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76" y="2514600"/>
            <a:ext cx="8433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18.3.5 </a:t>
            </a:r>
            <a:r>
              <a:rPr lang="en-US" noProof="0" dirty="0" err="1"/>
              <a:t>Sortino</a:t>
            </a:r>
            <a:r>
              <a:rPr lang="en-US" noProof="0" dirty="0"/>
              <a:t>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Assuming 2% threshold to match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Sharpe ratio,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Sortino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ratios indicate B superior performer: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93" y="2976642"/>
            <a:ext cx="8014613" cy="231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18.3.6 Summarizing the Risk-Adjusted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Each risk-adjusted performance statistic widely used in practice and has strengths and weaknesses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18.3.6 Summarizing the Risk-Adjusted Performance Measures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320" y="1477997"/>
            <a:ext cx="424536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18.4 Application of Portfolio 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3158309766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18.4 Application of Portfolio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39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Total rate of return on a mutual fund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lvl="1">
              <a:buFontTx/>
              <a:buNone/>
            </a:pP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= Total rate of return on Fund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during month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lvl="1">
              <a:buFontTx/>
              <a:buNone/>
            </a:pP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	EP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= Ending price for Fund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during month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lvl="1">
              <a:buFontTx/>
              <a:buNone/>
            </a:pP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	Div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9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Dvidend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 payments made by Fund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during month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lvl="1">
              <a:buFontTx/>
              <a:buNone/>
            </a:pP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	Cap.Dist.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= Capital gain distributions made by Fund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i 			    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during month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lvl="1">
              <a:buFontTx/>
              <a:buNone/>
            </a:pP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	BP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= Beginning price for Fund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during month 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buFontTx/>
              <a:buNone/>
            </a:pPr>
            <a:r>
              <a:rPr lang="en-US" sz="2000" noProof="0" dirty="0"/>
              <a:t>   </a:t>
            </a:r>
          </a:p>
          <a:p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BEC4A-B056-4BE8-B8E7-DB762F13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438400"/>
            <a:ext cx="7038975" cy="11239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18.4 Application of Portfolio Performance Measures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4882171" cy="4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18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18.4 Application of Portfolio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Total Sample Results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30 open-end mutual funds; nine investment styles; monthly data July 2005 to June 2010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Active fund managers performed much better than earlier studies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Primary factor: Abnormally poor performance of index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 measures ranked the individual funds consistently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18.4 Application of Portfolio Performance Measures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535302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18.4 Application of Portfolio Performance Measures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02465"/>
            <a:ext cx="5626958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18.4 Application of Portfolio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Measuring Performance with Multiple Risk Factors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Jensen’s alpha for 30 mutual funds using two versions of Fama-French/Carhart:</a:t>
            </a:r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1B29C-8A6F-4F73-A561-08D7C881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011335"/>
            <a:ext cx="6753566" cy="707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CC423-4304-4011-A475-A9CB08FE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849848"/>
            <a:ext cx="7787131" cy="70792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18.4 Application of Portfolio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Jensen’s alphas relative to: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Fama-French three-factor model: (</a:t>
            </a:r>
            <a:r>
              <a:rPr lang="en-US" sz="2800" i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i="1" noProof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noProof="0" dirty="0">
                <a:latin typeface="Arial" panose="020B0604020202020204" pitchFamily="34" charset="0"/>
                <a:cs typeface="Arial" panose="020B0604020202020204" pitchFamily="34" charset="0"/>
              </a:rPr>
              <a:t>RFR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), firm size (</a:t>
            </a:r>
            <a:r>
              <a:rPr lang="en-US" sz="2800" i="1" noProof="0" dirty="0">
                <a:latin typeface="Arial" panose="020B0604020202020204" pitchFamily="34" charset="0"/>
                <a:cs typeface="Arial" panose="020B0604020202020204" pitchFamily="34" charset="0"/>
              </a:rPr>
              <a:t>SMB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), and relative valuation (</a:t>
            </a:r>
            <a:r>
              <a:rPr lang="en-US" sz="2800" i="1" noProof="0" dirty="0">
                <a:latin typeface="Arial" panose="020B0604020202020204" pitchFamily="34" charset="0"/>
                <a:cs typeface="Arial" panose="020B0604020202020204" pitchFamily="34" charset="0"/>
              </a:rPr>
              <a:t>HML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) variables</a:t>
            </a: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Carhart four-factor model: Also includes the return momentum (</a:t>
            </a:r>
            <a:r>
              <a:rPr lang="en-US" sz="2800" i="1" noProof="0" dirty="0">
                <a:latin typeface="Arial" panose="020B0604020202020204" pitchFamily="34" charset="0"/>
                <a:cs typeface="Arial" panose="020B0604020202020204" pitchFamily="34" charset="0"/>
              </a:rPr>
              <a:t>MOM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) variable</a:t>
            </a:r>
          </a:p>
          <a:p>
            <a:pPr lvl="2"/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One-factor and multifactor </a:t>
            </a:r>
            <a:r>
              <a:rPr lang="en-US" sz="3200" dirty="0"/>
              <a:t>Jensen’s alphas produce </a:t>
            </a: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similar but distinct performance rankings</a:t>
            </a:r>
          </a:p>
          <a:p>
            <a:pPr marL="0" indent="0">
              <a:buNone/>
            </a:pP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18.4 Application of Portfolio Performance Measures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301775" cy="432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18.4 Application of Portfolio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Relationship among Performance Measures</a:t>
            </a: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Implications of high positive correlations:</a:t>
            </a:r>
          </a:p>
          <a:p>
            <a:pPr lvl="2"/>
            <a:r>
              <a:rPr lang="en-US" sz="2800" dirty="0"/>
              <a:t>Remain distinct at an individual level</a:t>
            </a:r>
          </a:p>
          <a:p>
            <a:pPr lvl="2"/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Best to consider these composites collectively</a:t>
            </a:r>
          </a:p>
          <a:p>
            <a:pPr lvl="2"/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User must understand what each means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18.4 Application of Portfolio Performance Measures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58" y="2209800"/>
            <a:ext cx="89284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18.5 Holdings-Based Portfolio 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1287353447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18.5 Holdings-Based Portfolio Performance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advantages of assessing with investment returns: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Returns are easy to observe on a frequent basis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Represent investor benefits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View investment performance in terms of securities bought or sold from the portfolio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Holdings-based measure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provides additional insights about performance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18.1 The Two Questions of Performance Measurement </a:t>
            </a:r>
          </a:p>
        </p:txBody>
      </p:sp>
    </p:spTree>
    <p:extLst>
      <p:ext uri="{BB962C8B-B14F-4D97-AF65-F5344CB8AC3E}">
        <p14:creationId xmlns:p14="http://schemas.microsoft.com/office/powerpoint/2010/main" val="530042898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18.5.1 </a:t>
            </a:r>
            <a:r>
              <a:rPr lang="en-US" noProof="0" dirty="0" err="1"/>
              <a:t>Grinblatt</a:t>
            </a:r>
            <a:r>
              <a:rPr lang="en-US" noProof="0" dirty="0"/>
              <a:t>-Titman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Assess quality by adjustments to portfolios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/>
              <a:t>Grinblatt</a:t>
            </a:r>
            <a:r>
              <a:rPr lang="en-US" dirty="0"/>
              <a:t>-Titman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 measure (GT) :</a:t>
            </a:r>
          </a:p>
          <a:p>
            <a:pPr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wjt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wjt–1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= the portfolio weights for the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 security at the beginning of Period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and Period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 -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1, respectively</a:t>
            </a:r>
          </a:p>
          <a:p>
            <a:pPr lvl="1">
              <a:buNone/>
            </a:pP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the return to the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 security during Period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begins on Date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 -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1 and ends on Date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F306B1-1B33-4FBA-9091-8DBA1855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5619750" cy="13239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18.5.1 </a:t>
            </a:r>
            <a:r>
              <a:rPr lang="en-US" noProof="0" dirty="0" err="1"/>
              <a:t>Grinblatt</a:t>
            </a:r>
            <a:r>
              <a:rPr lang="en-US" noProof="0" dirty="0"/>
              <a:t>-Titman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Computed without reference to any specific benchmark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Fails to reward or penalize for portfolio adjustments in which the share price changes in later period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31826"/>
            <a:ext cx="5684140" cy="44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18.5.1 </a:t>
            </a:r>
            <a:r>
              <a:rPr lang="en-US" noProof="0" dirty="0" err="1"/>
              <a:t>Grinblatt</a:t>
            </a:r>
            <a:r>
              <a:rPr lang="en-US" noProof="0" dirty="0"/>
              <a:t>-Titman Performance Measure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18.5.2 Characteristic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9287"/>
            <a:ext cx="8534400" cy="452596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Compares stock </a:t>
            </a:r>
            <a:r>
              <a:rPr lang="en-US" dirty="0"/>
              <a:t>returns in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actively managed portfolio to return of benchmark with same aggregate characteristics</a:t>
            </a:r>
          </a:p>
          <a:p>
            <a:pPr lvl="1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Characteristic selectivity performance </a:t>
            </a:r>
            <a:r>
              <a:rPr lang="en-US" dirty="0"/>
              <a:t>statistic (CS)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buNone/>
            </a:pP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Bjt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the Period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 to a passive portfolio whose investment characteristics are matched at the beginning of Period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with those of Stock 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B4D82-8B06-4FCA-81E1-FE316A1C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581400"/>
            <a:ext cx="4067175" cy="10382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18.5.2 Characteristic Selectivity Performance Measure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61" y="2110480"/>
            <a:ext cx="8678828" cy="30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18.6 The Decomposition of Portfolio Returns</a:t>
            </a:r>
          </a:p>
        </p:txBody>
      </p:sp>
    </p:spTree>
    <p:extLst>
      <p:ext uri="{BB962C8B-B14F-4D97-AF65-F5344CB8AC3E}">
        <p14:creationId xmlns:p14="http://schemas.microsoft.com/office/powerpoint/2010/main" val="1333753660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18.6 The Decomposition of Portfolio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571" cy="4525963"/>
          </a:xfrm>
        </p:spPr>
        <p:txBody>
          <a:bodyPr>
            <a:normAutofit fontScale="925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Risk-adjusted and holding-based measures answer first question: How did the portfolio manager actually perform?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Second question: Why did the manager perform as they did? Requires decomposition of portfolio returns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8229600" cy="4898335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Attribution analysis finds source of performance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Compares total return to the return for benchmark portfolio and decomposes the difference into allocation and selection effect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dirty="0"/>
          </a:p>
          <a:p>
            <a:pPr lvl="1">
              <a:buFontTx/>
              <a:buNone/>
            </a:pPr>
            <a:endParaRPr lang="en-US" sz="2000" dirty="0"/>
          </a:p>
          <a:p>
            <a:pPr lvl="1">
              <a:buFontTx/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2">
              <a:buNone/>
            </a:pP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6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6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 the investment proportions of the 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market segment 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 the manager’s portfolio and the policy portfolio, respectively</a:t>
            </a:r>
          </a:p>
          <a:p>
            <a:pPr lvl="2">
              <a:buNone/>
            </a:pP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sz="26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6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 the investment return to the 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th market segment in the manager’s portfolio and the policy portfolio, respectively</a:t>
            </a:r>
          </a:p>
          <a:p>
            <a:pPr lvl="2">
              <a:buNone/>
            </a:pP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	R</a:t>
            </a:r>
            <a:r>
              <a:rPr lang="en-US" sz="26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en-US" sz="26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noProof="0" dirty="0">
                <a:latin typeface="Arial" panose="020B0604020202020204" pitchFamily="34" charset="0"/>
                <a:cs typeface="Arial" panose="020B0604020202020204" pitchFamily="34" charset="0"/>
              </a:rPr>
              <a:t>= total return to the benchmark portfolio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6D728-E96A-47E5-8D31-84EBAA80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0" y="3515967"/>
            <a:ext cx="8056179" cy="1066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Top-down portfolio strategy has two decisions: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Broad allocation across three asset classes: U.S. stocks, U.S. long-term bonds, and cash equivalents, such as Treasury bills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Choosing which specific stocks, bonds, and cash instruments to buy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Hypothetical portfolio: 60% allocation to S&amp;P 500 Index, 30% investment in the Barclays Aggregate Bond Index, and 10% allocation to three-month T-bills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29" y="1371600"/>
            <a:ext cx="8458771" cy="4525963"/>
          </a:xfrm>
        </p:spPr>
        <p:txBody>
          <a:bodyPr>
            <a:no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An Example (continued)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Investor believes equity inflated relative to fixed-income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Decides to underweight stocks and overweight bonds and cash: 50% equity, 38% bonds, and 12% cash; concentrates equities in interest rate-sensitive sectors, e.g., utilities and financial companies, while limiting technology and consumer durables sectors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Buys shorter-duration bonds of a higher credit quality than in benchmark bond index and commercial paper rather than T-bills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18.1 The Two Questions of Performance Measurement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Actual return split into: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 given capital commitment and risk in the portfolio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Incremental return due to superior skills (alpha)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Three ways to estimate expected returns: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Peer group of comparably managed portfolios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Contemporaneous return to an index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 estimated by a risk factor model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39" y="2133600"/>
            <a:ext cx="8898121" cy="22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 Attribution Extension </a:t>
            </a: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Attribution methodology distinguishes security selection from other decisions</a:t>
            </a:r>
          </a:p>
          <a:p>
            <a:pPr lvl="1"/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Manager might decide which economic sectors before selecting preferred companies in those sectors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86" y="2165274"/>
            <a:ext cx="9096386" cy="33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18.6.1 Performance Attribution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57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Measuring Market Timing Skills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Tactical asset allocation (TAA)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trys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produce active value-added returns by market timing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Attribution analysis is ill-suited: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TAA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indexes asset class investments; selection effect is not relevant</a:t>
            </a:r>
          </a:p>
          <a:p>
            <a:pPr marL="1371600" lvl="2" indent="-457200">
              <a:buFont typeface="+mj-lt"/>
              <a:buAutoNum type="arabicPeriod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TAA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might entail dozens of changes, so attribution effect computed on average </a:t>
            </a:r>
            <a:r>
              <a:rPr lang="en-US" dirty="0"/>
              <a:t>holdings could be meaningless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So use regression-based method for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TAA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Performance, in excess of the risk-free rate: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Overall Performance = Excess return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= Portfolio Risk + Selectivity</a:t>
            </a:r>
          </a:p>
          <a:p>
            <a:pPr algn="ctr">
              <a:lnSpc>
                <a:spcPct val="130000"/>
              </a:lnSpc>
              <a:buFontTx/>
              <a:buNone/>
            </a:pPr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Selectivity is return beyond that of unmanaged portfolio with identical systematic risk 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Selectivity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assesses investment ability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8229600" cy="3809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Evaluating Selectivity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Return due to selectivity:</a:t>
            </a:r>
          </a:p>
          <a:p>
            <a:pPr lvl="1">
              <a:lnSpc>
                <a:spcPct val="110000"/>
              </a:lnSpc>
            </a:pPr>
            <a:endParaRPr lang="en-US" sz="3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3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60000"/>
              </a:lnSpc>
              <a:buNone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2">
              <a:buNone/>
            </a:pPr>
            <a:r>
              <a:rPr lang="en-US" sz="2300" i="1" noProof="0" dirty="0">
                <a:latin typeface="Arial" panose="020B0604020202020204" pitchFamily="34" charset="0"/>
                <a:cs typeface="Arial" panose="020B0604020202020204" pitchFamily="34" charset="0"/>
              </a:rPr>
              <a:t>		R</a:t>
            </a:r>
            <a:r>
              <a:rPr lang="en-US" sz="23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300" i="1" noProof="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300" noProof="0" dirty="0">
                <a:latin typeface="Arial" panose="020B0604020202020204" pitchFamily="34" charset="0"/>
                <a:cs typeface="Arial" panose="020B0604020202020204" pitchFamily="34" charset="0"/>
              </a:rPr>
              <a:t> the actual return on the portfolio being evaluated</a:t>
            </a:r>
          </a:p>
          <a:p>
            <a:pPr lvl="2">
              <a:buNone/>
            </a:pPr>
            <a:r>
              <a:rPr lang="en-US" sz="2300" i="1" noProof="0" dirty="0">
                <a:latin typeface="Arial" panose="020B0604020202020204" pitchFamily="34" charset="0"/>
                <a:cs typeface="Arial" panose="020B0604020202020204" pitchFamily="34" charset="0"/>
              </a:rPr>
              <a:t>		R</a:t>
            </a:r>
            <a:r>
              <a:rPr lang="en-US" sz="23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300" noProof="0" dirty="0">
                <a:latin typeface="Arial" panose="020B0604020202020204" pitchFamily="34" charset="0"/>
                <a:cs typeface="Arial" panose="020B0604020202020204" pitchFamily="34" charset="0"/>
              </a:rPr>
              <a:t>(β</a:t>
            </a:r>
            <a:r>
              <a:rPr lang="en-US" sz="23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300" noProof="0" dirty="0">
                <a:latin typeface="Arial" panose="020B0604020202020204" pitchFamily="34" charset="0"/>
                <a:cs typeface="Arial" panose="020B0604020202020204" pitchFamily="34" charset="0"/>
              </a:rPr>
              <a:t>) = the return on the combination of the riskless asset 		and the market portfolio that has risk β</a:t>
            </a:r>
            <a:r>
              <a:rPr lang="en-US" sz="23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3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noProof="0" dirty="0">
                <a:latin typeface="Arial" panose="020B0604020202020204" pitchFamily="34" charset="0"/>
                <a:cs typeface="Arial" panose="020B0604020202020204" pitchFamily="34" charset="0"/>
              </a:rPr>
              <a:t>equal to β</a:t>
            </a:r>
            <a:r>
              <a:rPr lang="en-US" sz="23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3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3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Overall performance:</a:t>
            </a:r>
          </a:p>
          <a:p>
            <a:pPr lvl="1" algn="ctr">
              <a:buFontTx/>
              <a:buNone/>
            </a:pPr>
            <a:r>
              <a:rPr lang="en-US" sz="3400" noProof="0" dirty="0">
                <a:latin typeface="Arial" panose="020B0604020202020204" pitchFamily="34" charset="0"/>
                <a:cs typeface="Arial" panose="020B0604020202020204" pitchFamily="34" charset="0"/>
              </a:rPr>
              <a:t>Overall Performance = Selectivity + Risk</a:t>
            </a:r>
          </a:p>
          <a:p>
            <a:pPr lvl="1">
              <a:buFontTx/>
              <a:buNone/>
            </a:pPr>
            <a:endParaRPr lang="en-US" sz="20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endParaRPr lang="en-US" sz="20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514681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28" y="5251651"/>
            <a:ext cx="8458338" cy="72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71056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Evaluating Diversification </a:t>
            </a:r>
          </a:p>
          <a:p>
            <a:pPr lvl="1"/>
            <a:r>
              <a:rPr lang="en-US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If manager selecting undervalued stocks gives up some diversification, you can measure additional return necessary to justify this decision.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Portfolio’s gross selectivity is net selectivity plus diversification:</a:t>
            </a:r>
          </a:p>
          <a:p>
            <a:pPr lvl="1">
              <a:buNone/>
            </a:pPr>
            <a:endParaRPr lang="en-US" sz="3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sz="3600" dirty="0"/>
          </a:p>
          <a:p>
            <a:pPr lvl="1">
              <a:buNone/>
            </a:pPr>
            <a:endParaRPr lang="en-US" sz="3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sz="3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Or:</a:t>
            </a:r>
          </a:p>
          <a:p>
            <a:pPr lvl="1">
              <a:buNone/>
            </a:pPr>
            <a:endParaRPr lang="en-US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2">
              <a:buNone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(σ (</a:t>
            </a:r>
            <a:r>
              <a:rPr lang="en-US" sz="2900" i="1" noProof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9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)) = return on the combination of the riskless asset and the market portfolio that has return volatility equivalent to that of the portfolio being evaluated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83747"/>
            <a:ext cx="7381094" cy="104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99A13-1326-4D7C-9E74-5D552C28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910806"/>
            <a:ext cx="7134225" cy="8667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465"/>
            <a:ext cx="8229600" cy="4898335"/>
          </a:xfrm>
        </p:spPr>
        <p:txBody>
          <a:bodyPr>
            <a:normAutofit fontScale="85000" lnSpcReduction="1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Example of Fama Performance Measure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Market return is 22.96% and risk-free rate 5.28%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Portfolio </a:t>
            </a:r>
            <a:r>
              <a:rPr lang="en-US" dirty="0"/>
              <a:t>with 0.815 beta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dirty="0"/>
              <a:t>have 19.69%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</a:p>
          <a:p>
            <a:pPr lvl="1"/>
            <a:endParaRPr lang="en-US" dirty="0"/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Suppose portfolio actually returned 19.67%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 for selectivity is </a:t>
            </a:r>
            <a:r>
              <a:rPr lang="en-US" dirty="0"/>
              <a:t>0.02: D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ifference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between actual excess performance (19.67-5.28) = 14.39 and required excess return for risk 14.41 (=19.69-5.28)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Manager fell slightly short of matching expectations consistent with the actual risk level of the portfolio</a:t>
            </a:r>
          </a:p>
          <a:p>
            <a:pPr lvl="1">
              <a:buNone/>
            </a:pPr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18.1 The Two Questions of Performance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Two main </a:t>
            </a:r>
            <a:r>
              <a:rPr lang="en-US" sz="4000" dirty="0"/>
              <a:t>performance</a:t>
            </a: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How did manager actually perform?</a:t>
            </a:r>
          </a:p>
          <a:p>
            <a:pPr marL="788670" lvl="1" indent="-514350">
              <a:buFont typeface="+mj-lt"/>
              <a:buAutoNum type="arabicPeriod"/>
            </a:pPr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Why did the manager perform as they did?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59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noProof="0" dirty="0">
                <a:latin typeface="Arial" panose="020B0604020202020204" pitchFamily="34" charset="0"/>
                <a:cs typeface="Arial" panose="020B0604020202020204" pitchFamily="34" charset="0"/>
              </a:rPr>
              <a:t>Example of Fama Performance Measure (cont’d)</a:t>
            </a:r>
          </a:p>
          <a:p>
            <a:pPr lvl="1"/>
            <a:r>
              <a:rPr lang="en-US" dirty="0"/>
              <a:t>What if manager did not fully diversify the portfolio?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Market standard deviation 14.95%; portfolio 13.41%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atio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of total risk per unit of market total risk is 0.897 = (13.41/14.95)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B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ecause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beta (0.815) lower, portfolio contains of unsystematic risk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Selectivity measure of 0.02 understates true performance shortfall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18.6.2 Fama Selectivity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637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noProof="0" dirty="0">
                <a:latin typeface="Arial" panose="020B0604020202020204" pitchFamily="34" charset="0"/>
                <a:cs typeface="Arial" panose="020B0604020202020204" pitchFamily="34" charset="0"/>
              </a:rPr>
              <a:t>Example of Fama Performance Measure (cont’d)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Adjust selectivity measure for lack of diversification</a:t>
            </a:r>
          </a:p>
          <a:p>
            <a:pPr marL="457200" lvl="1" indent="0"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R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equired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return is 21.14 [=5.28+0.897 (22.96-5.28)]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1.45 (=21.14-19.69) </a:t>
            </a:r>
            <a:r>
              <a:rPr lang="en-US" dirty="0"/>
              <a:t>difference between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required returns using total versus systematic risk is added return required because of imperfect diversification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Subtract from selectivity measure for net selectivity performance of -1.47 (=-0.02 – 1.45)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Considering cost of incomplete diversification, performance substantially below market line</a:t>
            </a:r>
          </a:p>
        </p:txBody>
      </p:sp>
    </p:spTree>
    <p:extLst>
      <p:ext uri="{BB962C8B-B14F-4D97-AF65-F5344CB8AC3E}">
        <p14:creationId xmlns:p14="http://schemas.microsoft.com/office/powerpoint/2010/main" val="2950515185"/>
      </p:ext>
    </p:extLst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18.7 Factors That Affect Use of 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1805057752"/>
      </p:ext>
    </p:extLst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18.7 Factors That Affect Use of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Problem of realistic </a:t>
            </a:r>
            <a:r>
              <a:rPr lang="en-US" dirty="0"/>
              <a:t>market proxy 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Benchmark portfolios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 standard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Usually a passive index or portfolio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Benchmark for entire portfolio and separate benchmarks for segments to evaluate individual managers</a:t>
            </a:r>
          </a:p>
          <a:p>
            <a:pPr lvl="3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Benchmark error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Can effect slope of SML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Can effect calculation of beta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Greater concern with global investing</a:t>
            </a:r>
          </a:p>
          <a:p>
            <a:pPr lvl="3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Problem is one of measurement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18.7.1 Demonstration of the Global Benchmark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799" cy="4525963"/>
          </a:xfrm>
        </p:spPr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Example, world equity market as market portfolio proxy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There are two major differences in the various beta statistics: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Beta estimates change greatly over time</a:t>
            </a:r>
          </a:p>
          <a:p>
            <a:pPr lvl="2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Mean and median for the U.S. and world beta similar </a:t>
            </a:r>
          </a:p>
          <a:p>
            <a:pPr lvl="2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/>
              <a:t>BUT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substantial differences for same stock using different benchmark portfolio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18.7.1 Demonstration of the Global Benchmark Problem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001623" cy="420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18.7.2 Implications of the Benchmark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Problems do not negate the value of CAPM as normative model of equilibrium pricing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Need to find a better proxy or adjust measured performance for errors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Multiple markets index (MMI) is major step toward a comprehensive world portfolio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18.7.3 Required Characteristics of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Characteristics of good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benchmark:</a:t>
            </a:r>
          </a:p>
          <a:p>
            <a:pPr lvl="1">
              <a:lnSpc>
                <a:spcPct val="150000"/>
              </a:lnSpc>
            </a:pP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Unambiguous</a:t>
            </a:r>
          </a:p>
          <a:p>
            <a:pPr lvl="1">
              <a:lnSpc>
                <a:spcPct val="150000"/>
              </a:lnSpc>
            </a:pP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Investable</a:t>
            </a:r>
          </a:p>
          <a:p>
            <a:pPr lvl="1">
              <a:lnSpc>
                <a:spcPct val="150000"/>
              </a:lnSpc>
            </a:pP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</a:p>
          <a:p>
            <a:pPr lvl="1">
              <a:lnSpc>
                <a:spcPct val="150000"/>
              </a:lnSpc>
            </a:pP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</a:p>
          <a:p>
            <a:pPr lvl="1">
              <a:lnSpc>
                <a:spcPct val="150000"/>
              </a:lnSpc>
            </a:pP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Specified in advance</a:t>
            </a:r>
          </a:p>
          <a:p>
            <a:pPr lvl="1">
              <a:lnSpc>
                <a:spcPct val="150000"/>
              </a:lnSpc>
            </a:pPr>
            <a:r>
              <a:rPr lang="en-US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18.8 Reporting Investment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3192757519"/>
      </p:ext>
    </p:extLst>
  </p:cSld>
  <p:clrMapOvr>
    <a:masterClrMapping/>
  </p:clrMapOvr>
  <p:transition spd="med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noProof="0" dirty="0"/>
              <a:t>18.8 Reporting Investment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How should the returns be reported? </a:t>
            </a: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Two dimensions:</a:t>
            </a: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How returns computed for portfolio with infusions and withdrawals of cash</a:t>
            </a:r>
          </a:p>
          <a:p>
            <a:pPr lvl="2"/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Presentation standards created by CFA Institute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18.1 The Two Questions of Performance Measurement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492352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18.8.1 Time-Weighted and Money-Weighted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Holding period yield/return (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HPY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HPR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6082" lvl="2" indent="-256032">
              <a:buClr>
                <a:srgbClr val="2360AB"/>
              </a:buClr>
              <a:buFont typeface="Lucida Grande"/>
              <a:buChar char="•"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Dollar-weighted and time-weighted returns same when no interim investment contributions</a:t>
            </a:r>
          </a:p>
          <a:p>
            <a:pPr marL="656082" lvl="2" indent="-256032">
              <a:buClr>
                <a:srgbClr val="2360AB"/>
              </a:buClr>
              <a:buFont typeface="Lucida Grande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Adjusted for contributions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holding period yield is: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    Where:</a:t>
            </a:r>
          </a:p>
          <a:p>
            <a:pPr>
              <a:buFontTx/>
              <a:buNone/>
            </a:pPr>
            <a:r>
              <a:rPr lang="en-US" sz="2900" noProof="0" dirty="0">
                <a:latin typeface="Arial" panose="020B0604020202020204" pitchFamily="34" charset="0"/>
                <a:cs typeface="Arial" panose="020B0604020202020204" pitchFamily="34" charset="0"/>
              </a:rPr>
              <a:t>		DW = factor represents the portion of the period that the contribution is actually held in the account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27865"/>
            <a:ext cx="5296644" cy="9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744C9-3BB7-4AFA-B76B-57C8D468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267200"/>
            <a:ext cx="8153400" cy="8477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18.8.2 Performance Presentation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637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Performance Presentation Standards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(PPS) (CFA 1987) </a:t>
            </a: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Global Investment Performance Standards (GIPS) (CFA 1999) 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establish investment industry best practices for calculating and presenting investment performance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obtain worldwide acceptance of a single standard for the calculation and presentation of investment performance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promote the use of accurate and consistent investment performance data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encourage fair, global competition among investment firms without creating barriers to entry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foster the notion of industry “self-regulation” on a global basis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18.8.2 Performance Presentation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Fundamental Principles of GIPS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Total return must be used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Time-weighted rates of return must be used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Portfolios must be valued at least monthly, and periodic returns must be geometrically linked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Composite return performance (if presented) must contain all actual fee-paying accounts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Performance must be calculated after deduction of trading expenses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Taxes must be recognized when incurred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Annual returns for all years must be presented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Disclosure requirements must be met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18.8.2 Performance Presentation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CFA Institute also encourages managers to disclose </a:t>
            </a:r>
          </a:p>
          <a:p>
            <a:pPr lvl="1"/>
            <a:r>
              <a:rPr lang="en-US" dirty="0"/>
              <a:t>V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olatility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of the composite return and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I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dentify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benchmarks that parallel the risk or investment style the composite tracks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18.8.2 Performance Presentation Standards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848592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18.8.2 Performance Presentation Standards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637" y="1828800"/>
            <a:ext cx="7415501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18.2 Simple Performance Measurement Techniques</a:t>
            </a:r>
          </a:p>
        </p:txBody>
      </p:sp>
    </p:spTree>
    <p:extLst>
      <p:ext uri="{BB962C8B-B14F-4D97-AF65-F5344CB8AC3E}">
        <p14:creationId xmlns:p14="http://schemas.microsoft.com/office/powerpoint/2010/main" val="3272456384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2739</Words>
  <Application>Microsoft Office PowerPoint</Application>
  <PresentationFormat>On-screen Show (4:3)</PresentationFormat>
  <Paragraphs>481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Century Gothic</vt:lpstr>
      <vt:lpstr>Lucida Grande</vt:lpstr>
      <vt:lpstr>Contemporary blue</vt:lpstr>
      <vt:lpstr>FIN 422: Student Managed Investment Fund</vt:lpstr>
      <vt:lpstr>Overview</vt:lpstr>
      <vt:lpstr>Learning Objectives</vt:lpstr>
      <vt:lpstr>Readings</vt:lpstr>
      <vt:lpstr>18.1 The Two Questions of Performance Measurement </vt:lpstr>
      <vt:lpstr>18.1 The Two Questions of Performance Measurement </vt:lpstr>
      <vt:lpstr>18.1 The Two Questions of Performance Measurement</vt:lpstr>
      <vt:lpstr>18.1 The Two Questions of Performance Measurement</vt:lpstr>
      <vt:lpstr>18.2 Simple Performance Measurement Techniques</vt:lpstr>
      <vt:lpstr>18.2.1 Peer Group Comparisons</vt:lpstr>
      <vt:lpstr>18.2.1 Peer Group Comparisons</vt:lpstr>
      <vt:lpstr>18.2.2 Portfolio Drawdown</vt:lpstr>
      <vt:lpstr>18.2.2 Portfolio Drawdown</vt:lpstr>
      <vt:lpstr>18.3 Risk-Adjusted Portfolio Performance Measures</vt:lpstr>
      <vt:lpstr>18.3 Risk-Adjusted Portfolio Performance Measures</vt:lpstr>
      <vt:lpstr>18.3.1 Sharpe Ratio</vt:lpstr>
      <vt:lpstr>18.3.1 Sharpe Ratio</vt:lpstr>
      <vt:lpstr>18.3.1 Sharpe Ratio</vt:lpstr>
      <vt:lpstr>18.3.2 Treynor Ratio</vt:lpstr>
      <vt:lpstr>18.3.2 Treynor Ratio</vt:lpstr>
      <vt:lpstr>18.3.2 Treynor Ratio</vt:lpstr>
      <vt:lpstr>18.3.2 Treynor Ratio</vt:lpstr>
      <vt:lpstr>18.3.2 Treynor Ratio</vt:lpstr>
      <vt:lpstr>18.3.2 Treynor Ratio</vt:lpstr>
      <vt:lpstr>18.3.3 Jensen’s Alpha</vt:lpstr>
      <vt:lpstr>18.3.3 Jensen’s Alpha</vt:lpstr>
      <vt:lpstr>18.3.4 Information Ratio</vt:lpstr>
      <vt:lpstr>18.3.4 Information Ratio Performance Measure</vt:lpstr>
      <vt:lpstr>18.3.5 Sortino Ratio</vt:lpstr>
      <vt:lpstr>18.3.5 Sortino Ratio</vt:lpstr>
      <vt:lpstr>18.3.5 Sortino Ratio</vt:lpstr>
      <vt:lpstr>18.3.5 Sortino Ratio</vt:lpstr>
      <vt:lpstr>18.3.5 Sortino Ratio</vt:lpstr>
      <vt:lpstr>18.3.5 Sortino Ratio</vt:lpstr>
      <vt:lpstr>18.3.6 Summarizing the Risk-Adjusted Performance Measures</vt:lpstr>
      <vt:lpstr>18.3.6 Summarizing the Risk-Adjusted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18.4 Application of Portfolio Performance Measures</vt:lpstr>
      <vt:lpstr>18.5 Holdings-Based Portfolio Performance Measurement</vt:lpstr>
      <vt:lpstr>18.5 Holdings-Based Portfolio Performance Measurement</vt:lpstr>
      <vt:lpstr>18.5.1 Grinblatt-Titman Performance Measure</vt:lpstr>
      <vt:lpstr>18.5.1 Grinblatt-Titman Performance Measure</vt:lpstr>
      <vt:lpstr>18.5.1 Grinblatt-Titman Performance Measure</vt:lpstr>
      <vt:lpstr>18.5.2 Characteristic Selectivity Performance Measure</vt:lpstr>
      <vt:lpstr>18.5.2 Characteristic Selectivity Performance Measure</vt:lpstr>
      <vt:lpstr>18.6 The Decomposition of Portfolio Returns</vt:lpstr>
      <vt:lpstr>18.6 The Decomposition of Portfolio Returns</vt:lpstr>
      <vt:lpstr>18.6.1 Performance Attribution Analysis</vt:lpstr>
      <vt:lpstr>18.6.1 Performance Attribution Analysis</vt:lpstr>
      <vt:lpstr>18.6.1 Performance Attribution Analysis</vt:lpstr>
      <vt:lpstr>18.6.1 Performance Attribution Analysis</vt:lpstr>
      <vt:lpstr>18.6.1 Performance Attribution Analysis</vt:lpstr>
      <vt:lpstr>18.6.1 Performance Attribution Analysis</vt:lpstr>
      <vt:lpstr>18.6.1 Performance Attribution Analysis</vt:lpstr>
      <vt:lpstr>18.6.2 Fama Selectivity Performance Measure</vt:lpstr>
      <vt:lpstr>18.6.2 Fama Selectivity Performance Measure</vt:lpstr>
      <vt:lpstr>18.6.2 Fama Selectivity Performance Measure</vt:lpstr>
      <vt:lpstr>18.6.2 Fama Selectivity Performance Measure</vt:lpstr>
      <vt:lpstr>18.6.2 Fama Selectivity Performance Measure</vt:lpstr>
      <vt:lpstr>18.6.2 Fama Selectivity Performance Measure</vt:lpstr>
      <vt:lpstr>18.6.2 Fama Selectivity Performance Measure</vt:lpstr>
      <vt:lpstr>18.6.2 Fama Selectivity Performance Measure</vt:lpstr>
      <vt:lpstr>18.7 Factors That Affect Use of Performance Measures</vt:lpstr>
      <vt:lpstr>18.7 Factors That Affect Use of Performance Measures</vt:lpstr>
      <vt:lpstr>18.7.1 Demonstration of the Global Benchmark Problem</vt:lpstr>
      <vt:lpstr>18.7.1 Demonstration of the Global Benchmark Problem</vt:lpstr>
      <vt:lpstr>18.7.2 Implications of the Benchmark Problems</vt:lpstr>
      <vt:lpstr>18.7.3 Required Characteristics of Benchmarks</vt:lpstr>
      <vt:lpstr>18.8 Reporting Investment Performance</vt:lpstr>
      <vt:lpstr>18.8 Reporting Investment Performance</vt:lpstr>
      <vt:lpstr>18.8.1 Time-Weighted and Money-Weighted Returns</vt:lpstr>
      <vt:lpstr>18.8.2 Performance Presentation Standards</vt:lpstr>
      <vt:lpstr>18.8.2 Performance Presentation Standards</vt:lpstr>
      <vt:lpstr>18.8.2 Performance Presentation Standards</vt:lpstr>
      <vt:lpstr>18.8.2 Performance Presentation Standards </vt:lpstr>
      <vt:lpstr>18.8.2 Performance Presentation Standards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376</cp:revision>
  <dcterms:created xsi:type="dcterms:W3CDTF">2004-10-03T21:09:17Z</dcterms:created>
  <dcterms:modified xsi:type="dcterms:W3CDTF">2019-12-17T09:38:36Z</dcterms:modified>
</cp:coreProperties>
</file>