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notesMasterIdLst>
    <p:notesMasterId r:id="rId64"/>
  </p:notesMasterIdLst>
  <p:handoutMasterIdLst>
    <p:handoutMasterId r:id="rId65"/>
  </p:handoutMasterIdLst>
  <p:sldIdLst>
    <p:sldId id="381" r:id="rId2"/>
    <p:sldId id="395" r:id="rId3"/>
    <p:sldId id="393" r:id="rId4"/>
    <p:sldId id="396" r:id="rId5"/>
    <p:sldId id="397" r:id="rId6"/>
    <p:sldId id="296" r:id="rId7"/>
    <p:sldId id="297" r:id="rId8"/>
    <p:sldId id="298" r:id="rId9"/>
    <p:sldId id="299" r:id="rId10"/>
    <p:sldId id="398" r:id="rId11"/>
    <p:sldId id="300" r:id="rId12"/>
    <p:sldId id="301" r:id="rId13"/>
    <p:sldId id="302" r:id="rId14"/>
    <p:sldId id="303" r:id="rId15"/>
    <p:sldId id="304" r:id="rId16"/>
    <p:sldId id="399" r:id="rId17"/>
    <p:sldId id="305" r:id="rId18"/>
    <p:sldId id="306" r:id="rId19"/>
    <p:sldId id="307" r:id="rId20"/>
    <p:sldId id="308" r:id="rId21"/>
    <p:sldId id="310" r:id="rId22"/>
    <p:sldId id="309" r:id="rId23"/>
    <p:sldId id="311" r:id="rId24"/>
    <p:sldId id="312" r:id="rId25"/>
    <p:sldId id="313" r:id="rId26"/>
    <p:sldId id="314" r:id="rId27"/>
    <p:sldId id="319" r:id="rId28"/>
    <p:sldId id="318" r:id="rId29"/>
    <p:sldId id="320" r:id="rId30"/>
    <p:sldId id="321" r:id="rId31"/>
    <p:sldId id="323" r:id="rId32"/>
    <p:sldId id="400" r:id="rId33"/>
    <p:sldId id="324" r:id="rId34"/>
    <p:sldId id="326" r:id="rId35"/>
    <p:sldId id="325" r:id="rId36"/>
    <p:sldId id="327" r:id="rId37"/>
    <p:sldId id="328" r:id="rId38"/>
    <p:sldId id="329" r:id="rId39"/>
    <p:sldId id="330" r:id="rId40"/>
    <p:sldId id="357" r:id="rId41"/>
    <p:sldId id="331" r:id="rId42"/>
    <p:sldId id="332" r:id="rId43"/>
    <p:sldId id="333" r:id="rId44"/>
    <p:sldId id="335" r:id="rId45"/>
    <p:sldId id="334" r:id="rId46"/>
    <p:sldId id="336" r:id="rId47"/>
    <p:sldId id="337" r:id="rId48"/>
    <p:sldId id="338" r:id="rId49"/>
    <p:sldId id="339" r:id="rId50"/>
    <p:sldId id="340" r:id="rId51"/>
    <p:sldId id="341" r:id="rId52"/>
    <p:sldId id="342" r:id="rId53"/>
    <p:sldId id="343" r:id="rId54"/>
    <p:sldId id="345" r:id="rId55"/>
    <p:sldId id="346" r:id="rId56"/>
    <p:sldId id="394" r:id="rId57"/>
    <p:sldId id="347" r:id="rId58"/>
    <p:sldId id="348" r:id="rId59"/>
    <p:sldId id="351" r:id="rId60"/>
    <p:sldId id="352" r:id="rId61"/>
    <p:sldId id="353" r:id="rId62"/>
    <p:sldId id="354" r:id="rId63"/>
  </p:sldIdLst>
  <p:sldSz cx="9144000" cy="6858000" type="screen4x3"/>
  <p:notesSz cx="6858000" cy="9144000"/>
  <p:custDataLst>
    <p:tags r:id="rId6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B3C3D3"/>
    <a:srgbClr val="002B5C"/>
    <a:srgbClr val="ADC6D7"/>
    <a:srgbClr val="00BEB9"/>
    <a:srgbClr val="00CAC5"/>
    <a:srgbClr val="00CFCA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18" autoAdjust="0"/>
    <p:restoredTop sz="96163" autoAdjust="0"/>
  </p:normalViewPr>
  <p:slideViewPr>
    <p:cSldViewPr>
      <p:cViewPr varScale="1">
        <p:scale>
          <a:sx n="114" d="100"/>
          <a:sy n="114" d="100"/>
        </p:scale>
        <p:origin x="166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4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0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62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03F7FA54-1521-4DD7-9404-29EC1BA7038B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EBFD8F90-EA37-43C3-8ED6-D915013D7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20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>
                <a:latin typeface="Century Gothic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95839"/>
            <a:ext cx="5638273" cy="30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26181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641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latin typeface="Century Gothic" pitchFamily="34" charset="0"/>
              </a:defRPr>
            </a:lvl1pPr>
          </a:lstStyle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98013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95549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80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8861331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1142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42" y="428"/>
            <a:ext cx="9142858" cy="6857143"/>
          </a:xfrm>
          <a:prstGeom prst="rect">
            <a:avLst/>
          </a:prstGeom>
          <a:noFill/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771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dirty="0"/>
              <a:t>Click to edit Master title style</a:t>
            </a:r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771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620571" y="6324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142B5BB-0271-4951-9864-F5338956FB89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62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05371" y="632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9EF39E9-0DEB-488D-A1FF-A8C274C77028}" type="datetime12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3:36 AM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971" y="6157813"/>
            <a:ext cx="1219200" cy="66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2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</p:sldLayoutIdLst>
  <p:transition spd="med">
    <p:fade thruBlk="1"/>
  </p:transition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4400" b="1">
          <a:solidFill>
            <a:schemeClr val="tx1">
              <a:alpha val="10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3600">
          <a:latin typeface="Arial" panose="020B0604020202020204" pitchFamily="34" charset="0"/>
          <a:cs typeface="Arial" panose="020B0604020202020204" pitchFamily="34" charset="0"/>
        </a:defRPr>
      </a:lvl1pPr>
      <a:lvl2pPr marL="742950" indent="-285750" eaLnBrk="1" hangingPunct="1">
        <a:buChar char="–"/>
        <a:defRPr sz="2800"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eaLnBrk="1" hangingPunct="1">
        <a:buChar char="•"/>
        <a:defRPr sz="2400"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eaLnBrk="1" hangingPunct="1">
        <a:buChar char="–"/>
        <a:defRPr sz="2000"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eaLnBrk="1" hangingPunct="1">
        <a:buChar char="»"/>
        <a:defRPr sz="1800"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094577"/>
            <a:ext cx="8153400" cy="1306223"/>
          </a:xfrm>
        </p:spPr>
        <p:txBody>
          <a:bodyPr>
            <a:normAutofit lnSpcReduction="10000"/>
          </a:bodyPr>
          <a:lstStyle/>
          <a:p>
            <a:r>
              <a:rPr lang="en-US"/>
              <a:t>Topic 7: </a:t>
            </a:r>
            <a:r>
              <a:rPr lang="en-US" dirty="0">
                <a:solidFill>
                  <a:schemeClr val="tx1"/>
                </a:solidFill>
              </a:rPr>
              <a:t>Professional Portfolio Management, Alternative Assets, and Industry Ethics</a:t>
            </a:r>
            <a:endParaRPr lang="en-US" dirty="0"/>
          </a:p>
          <a:p>
            <a:r>
              <a:rPr lang="en-US" sz="2400" dirty="0"/>
              <a:t>Larry Schrenk, Instructor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 422: Student Managed Investment Fund</a:t>
            </a:r>
          </a:p>
        </p:txBody>
      </p:sp>
    </p:spTree>
    <p:extLst>
      <p:ext uri="{BB962C8B-B14F-4D97-AF65-F5344CB8AC3E}">
        <p14:creationId xmlns:p14="http://schemas.microsoft.com/office/powerpoint/2010/main" val="3434617955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65F414-B6D1-41BC-AD3B-741BEFEF97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17.2 Private Management and Advisory Firms </a:t>
            </a:r>
          </a:p>
        </p:txBody>
      </p:sp>
    </p:spTree>
    <p:extLst>
      <p:ext uri="{BB962C8B-B14F-4D97-AF65-F5344CB8AC3E}">
        <p14:creationId xmlns:p14="http://schemas.microsoft.com/office/powerpoint/2010/main" val="1957551338"/>
      </p:ext>
    </p:extLst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17.2 Private Management and Advisory Firms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>
            <a:normAutofit fontScale="85000" lnSpcReduction="10000"/>
          </a:bodyPr>
          <a:lstStyle/>
          <a:p>
            <a:pPr marL="292100" indent="-292100"/>
            <a:r>
              <a:rPr lang="en-US" dirty="0"/>
              <a:t>M</a:t>
            </a:r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ajority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of private management and advisory firms small</a:t>
            </a:r>
          </a:p>
          <a:p>
            <a:pPr marL="292100" indent="-292100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2100" indent="-292100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Many narrowly focused on a particular niche</a:t>
            </a:r>
          </a:p>
          <a:p>
            <a:pPr marL="292100" indent="-292100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2100" indent="-292100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Investment Strategy</a:t>
            </a:r>
          </a:p>
          <a:p>
            <a:pPr marL="914400" lvl="1" indent="-342900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Each client’s assets are held in a separate account</a:t>
            </a:r>
          </a:p>
          <a:p>
            <a:pPr marL="914400" lvl="1" indent="-342900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Portfolio guided by firm’s overall investment philosophy</a:t>
            </a:r>
          </a:p>
          <a:p>
            <a:pPr marL="914400" lvl="1" indent="-342900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Same fundamental orientation applied to all accounts</a:t>
            </a:r>
          </a:p>
          <a:p>
            <a:endParaRPr lang="en-US" noProof="0" dirty="0"/>
          </a:p>
        </p:txBody>
      </p:sp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17.2 Private Management and Advisory Firms (slide 2 of 3) 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950" y="1600200"/>
            <a:ext cx="68961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17.2 Private Management and Advisory Firms 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600200"/>
            <a:ext cx="538167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17.2.1 Investment Strategy at a Private Money Management Firm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Client’s assets are held in a separate account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Portfolios formed for each client but guided by overall investment philosophy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>Prudent Capital Management (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PCM):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Two model portfolios: equities and fixed-income securities 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Large-cap growth primarily in technology companies 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Specific stock allocations might vary among clients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Fixed-income product split between government and investment-grade corporate</a:t>
            </a:r>
          </a:p>
          <a:p>
            <a:endParaRPr lang="en-US" noProof="0" dirty="0"/>
          </a:p>
        </p:txBody>
      </p:sp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17.2.1 Investment Strategy at a Private Money Management Firm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502465"/>
            <a:ext cx="4528482" cy="4503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65F414-B6D1-41BC-AD3B-741BEFEF9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3810000"/>
            <a:ext cx="8153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17.3 Organization and Management of Investment Companies</a:t>
            </a:r>
          </a:p>
        </p:txBody>
      </p:sp>
    </p:spTree>
    <p:extLst>
      <p:ext uri="{BB962C8B-B14F-4D97-AF65-F5344CB8AC3E}">
        <p14:creationId xmlns:p14="http://schemas.microsoft.com/office/powerpoint/2010/main" val="3322367687"/>
      </p:ext>
    </p:extLst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59465"/>
            <a:ext cx="88392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noProof="0" dirty="0"/>
              <a:t>17.3 Organization and Management of Investment Companies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12648" indent="-342900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Financial intermediaries that pool</a:t>
            </a:r>
          </a:p>
          <a:p>
            <a:pPr marL="612648" indent="-342900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2648" indent="-342900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Major duties</a:t>
            </a:r>
          </a:p>
          <a:p>
            <a:pPr marL="862584" lvl="1" indent="-342900">
              <a:buFont typeface="Arial" pitchFamily="34" charset="0"/>
              <a:buChar char="•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Investment research</a:t>
            </a:r>
          </a:p>
          <a:p>
            <a:pPr marL="862584" lvl="1" indent="-342900">
              <a:buFont typeface="Arial" pitchFamily="34" charset="0"/>
              <a:buChar char="•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Management of the portfolio</a:t>
            </a:r>
          </a:p>
          <a:p>
            <a:pPr marL="862584" lvl="1" indent="-342900">
              <a:buFont typeface="Arial" pitchFamily="34" charset="0"/>
              <a:buChar char="•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Administrative duties</a:t>
            </a:r>
          </a:p>
          <a:p>
            <a:pPr marL="862584" lvl="1" indent="-342900">
              <a:buFont typeface="Arial" pitchFamily="34" charset="0"/>
              <a:buChar char="•"/>
            </a:pP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2648" indent="-342900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Management fee as percentage of total value</a:t>
            </a:r>
          </a:p>
          <a:p>
            <a:pPr marL="269748" indent="0">
              <a:buNone/>
            </a:pP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2648" indent="-342900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Family of funds economies of scale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17.3.1 Valuing Investment Company Shares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771" y="1600201"/>
            <a:ext cx="8229600" cy="3200400"/>
          </a:xfrm>
        </p:spPr>
        <p:txBody>
          <a:bodyPr>
            <a:normAutofit/>
          </a:bodyPr>
          <a:lstStyle/>
          <a:p>
            <a:pPr marL="612648" indent="-342900" eaLnBrk="0" hangingPunct="0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Net Asset Value (NAV) is analogous to the share price</a:t>
            </a:r>
          </a:p>
          <a:p>
            <a:pPr marL="612648" indent="-342900" eaLnBrk="0" hangingPunct="0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2648" indent="-342900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NAV increases as value underlying assets increase</a:t>
            </a:r>
          </a:p>
          <a:p>
            <a:endParaRPr lang="en-US" noProof="0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800601"/>
            <a:ext cx="8665306" cy="92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17.3.2 Closed-End versus Open-End Investment Companies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Closed-end investment company:</a:t>
            </a:r>
          </a:p>
          <a:p>
            <a:pPr lvl="1">
              <a:lnSpc>
                <a:spcPct val="11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Stock trades on secondary market</a:t>
            </a:r>
          </a:p>
          <a:p>
            <a:pPr lvl="1">
              <a:lnSpc>
                <a:spcPct val="11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Does not issue new or redeem shares</a:t>
            </a:r>
          </a:p>
          <a:p>
            <a:pPr lvl="1">
              <a:lnSpc>
                <a:spcPct val="11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Price different from its NAV</a:t>
            </a:r>
          </a:p>
          <a:p>
            <a:pPr lvl="1">
              <a:lnSpc>
                <a:spcPct val="11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Puzzle why close-end funds often sell at discount from NAV </a:t>
            </a:r>
          </a:p>
          <a:p>
            <a:pPr lvl="1">
              <a:lnSpc>
                <a:spcPct val="11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Means of investing in foreign country</a:t>
            </a:r>
          </a:p>
          <a:p>
            <a:endParaRPr lang="en-US" noProof="0" dirty="0"/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771" y="1600200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/>
              <a:t>17.1 The Asset Management Industry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17.2 Private Management and Advisory Firms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17.3 Organization and Management of Investment Companies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17.4 Investing in Alternative Asset Classes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17.5 Ethics and Regulation in the Professional Asset Management Industry</a:t>
            </a: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178901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17.3.2 Closed-End versus Open-End Investment Companies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600200"/>
            <a:ext cx="4441524" cy="4410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17.3.2 Closed-End versus Open-End Investment Companies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Open-end investment company: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Open-end investment companies, or </a:t>
            </a:r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mutual funds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, continue to sell and repurchase shares</a:t>
            </a: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Sell additional shares at NAV</a:t>
            </a: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Substantial growth in both number of funds and assets under management (</a:t>
            </a:r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AUM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noProof="0" dirty="0"/>
          </a:p>
        </p:txBody>
      </p:sp>
    </p:spTree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17.3.2 Closed-End versus Open-End Investment Companies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1075" y="1905000"/>
            <a:ext cx="7181850" cy="4024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17.3.2 Closed-End versus Open-End Investment Companies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Load versus No-Load Funds</a:t>
            </a:r>
          </a:p>
          <a:p>
            <a:pPr lvl="1">
              <a:lnSpc>
                <a:spcPct val="11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Offering price a load fund equals NAV plus sale charge</a:t>
            </a:r>
          </a:p>
          <a:p>
            <a:pPr lvl="1">
              <a:lnSpc>
                <a:spcPct val="110000"/>
              </a:lnSpc>
            </a:pP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No-load fund has no initial sales charge</a:t>
            </a:r>
          </a:p>
          <a:p>
            <a:pPr lvl="1">
              <a:lnSpc>
                <a:spcPct val="110000"/>
              </a:lnSpc>
            </a:pP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Several variations between full- and no-load</a:t>
            </a:r>
          </a:p>
          <a:p>
            <a:pPr lvl="2">
              <a:lnSpc>
                <a:spcPct val="110000"/>
              </a:lnSpc>
              <a:buFont typeface="Wingdings" pitchFamily="2" charset="2"/>
              <a:buChar char="§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Low-load fund</a:t>
            </a:r>
          </a:p>
          <a:p>
            <a:pPr lvl="2">
              <a:lnSpc>
                <a:spcPct val="110000"/>
              </a:lnSpc>
              <a:buFont typeface="Wingdings" pitchFamily="2" charset="2"/>
              <a:buChar char="§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12b-1 plan</a:t>
            </a:r>
          </a:p>
          <a:p>
            <a:pPr lvl="2">
              <a:lnSpc>
                <a:spcPct val="110000"/>
              </a:lnSpc>
              <a:buFont typeface="Wingdings" pitchFamily="2" charset="2"/>
              <a:buChar char="§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Funds have contingent, deferred sales loads</a:t>
            </a:r>
          </a:p>
          <a:p>
            <a:endParaRPr lang="en-US" noProof="0" dirty="0"/>
          </a:p>
        </p:txBody>
      </p:sp>
    </p:spTree>
  </p:cSld>
  <p:clrMapOvr>
    <a:masterClrMapping/>
  </p:clrMapOvr>
  <p:transition spd="med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17.3.3 Fund Management Fees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All have annual management fees</a:t>
            </a:r>
          </a:p>
          <a:p>
            <a:pPr>
              <a:lnSpc>
                <a:spcPct val="110000"/>
              </a:lnSpc>
            </a:pP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Fee typically is percentage of average net assets </a:t>
            </a:r>
            <a:r>
              <a:rPr lang="en-US" dirty="0"/>
              <a:t>(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0.25 to 1.00%)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Fees are a major factor in new funds</a:t>
            </a:r>
          </a:p>
          <a:p>
            <a:pPr>
              <a:lnSpc>
                <a:spcPct val="110000"/>
              </a:lnSpc>
            </a:pP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Fees down due to industry consolidation</a:t>
            </a:r>
          </a:p>
          <a:p>
            <a:endParaRPr lang="en-US" noProof="0" dirty="0"/>
          </a:p>
        </p:txBody>
      </p:sp>
    </p:spTree>
  </p:cSld>
  <p:clrMapOvr>
    <a:masterClrMapping/>
  </p:clrMapOvr>
  <p:transition spd="med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17.3.4 Investment Company Portfolio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Mutual fund can be created around any assets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Tend to exist for only liquid asset classes, such as stocks and bonds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There are four broad categories: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Common stock funds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Bond funds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Hybrid funds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Money market funds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17.3.4 Investment Company Portfolio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Equity funds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Invest almost exclusively in common stocks</a:t>
            </a: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Bond funds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Concentrate on various types of bonds to generate high current income with minimal risk</a:t>
            </a: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Balanced funds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Diversify outside a single market by combining common stock with fixed income securities</a:t>
            </a: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Money market funds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Invest in diversified portfolios of short-term securities</a:t>
            </a:r>
          </a:p>
          <a:p>
            <a:endParaRPr lang="en-US" noProof="0" dirty="0"/>
          </a:p>
        </p:txBody>
      </p:sp>
    </p:spTree>
  </p:cSld>
  <p:clrMapOvr>
    <a:masterClrMapping/>
  </p:clrMapOvr>
  <p:transition spd="med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17.3.4 Investment Company Portfolio Objectives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881" y="1531826"/>
            <a:ext cx="8820237" cy="4328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17.3.5 Breakdown by Fund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Major means of distribution </a:t>
            </a:r>
          </a:p>
          <a:p>
            <a:pPr lvl="1">
              <a:buFont typeface="Arial" pitchFamily="34" charset="0"/>
              <a:buChar char="•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Sales force or investment professional</a:t>
            </a:r>
          </a:p>
          <a:p>
            <a:pPr lvl="1">
              <a:buFont typeface="Arial" pitchFamily="34" charset="0"/>
              <a:buChar char="•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Direct purchase or direct marketing</a:t>
            </a:r>
          </a:p>
          <a:p>
            <a:pPr lvl="1">
              <a:buFont typeface="Arial" pitchFamily="34" charset="0"/>
              <a:buChar char="•"/>
            </a:pP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By investment objective</a:t>
            </a:r>
          </a:p>
          <a:p>
            <a:pPr lvl="1">
              <a:buFont typeface="Arial" pitchFamily="34" charset="0"/>
              <a:buChar char="•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Equity funds</a:t>
            </a:r>
          </a:p>
          <a:p>
            <a:pPr lvl="1">
              <a:buFont typeface="Arial" pitchFamily="34" charset="0"/>
              <a:buChar char="•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Equity funds</a:t>
            </a:r>
          </a:p>
          <a:p>
            <a:pPr lvl="1">
              <a:buFont typeface="Arial" pitchFamily="34" charset="0"/>
              <a:buChar char="•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Hybrid funds</a:t>
            </a:r>
          </a:p>
          <a:p>
            <a:pPr lvl="1">
              <a:buFont typeface="Arial" pitchFamily="34" charset="0"/>
              <a:buChar char="•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Money market funds</a:t>
            </a:r>
          </a:p>
          <a:p>
            <a:endParaRPr lang="en-US" noProof="0" dirty="0"/>
          </a:p>
        </p:txBody>
      </p:sp>
    </p:spTree>
  </p:cSld>
  <p:clrMapOvr>
    <a:masterClrMapping/>
  </p:clrMapOvr>
  <p:transition spd="med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17.3.5 Breakdown by Fund Characteristics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76400"/>
            <a:ext cx="72423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What are the different ways that professional money management firms can be organized, and how has the structure of the industry changed over time?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Who manages the portfolios at investment advisory firms and investment companies, and how are those managers compensated?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How do you compute the net asset value (NAV) for investment companies?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What is the difference between closed-end and open-end investment companies?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What are load fees, </a:t>
            </a:r>
            <a:r>
              <a:rPr lang="en-US" dirty="0" err="1"/>
              <a:t>12b</a:t>
            </a:r>
            <a:r>
              <a:rPr lang="en-US" dirty="0"/>
              <a:t>-1 fees, and management fees, and how do they influence investment company performance?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How are funds classified by investment objective, and which groups have experienced relative growth or decline?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What are hedge funds, and how do they differ from other professionally managed investment products?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What investment strategies do hedge funds employ, and what has been the performance of those fund types over time?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What attributes do private equity investments possess that make them a unique asset class?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How do venture capital and buyout-oriented private equity investments differ from one another, and what has been their historical performance?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What are some of the ethical dilemmas involved in the professional money management industry?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What functions should investors expect professional asset managers to perform?</a:t>
            </a:r>
            <a:endParaRPr lang="it-I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14693129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17.3.6 Global Investment Companies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/>
              <a:t>International or global funds </a:t>
            </a:r>
            <a:r>
              <a:rPr lang="en-US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invest in non-U.S. securities </a:t>
            </a:r>
          </a:p>
          <a:p>
            <a:endParaRPr lang="en-US" sz="2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Familiar categories: money funds, government and corporate bond funds, and equity funds</a:t>
            </a:r>
          </a:p>
          <a:p>
            <a:endParaRPr lang="en-US" sz="2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Most open-end funds, but significant number closed-end to minimize trading of illiquid foreign securities</a:t>
            </a:r>
          </a:p>
          <a:p>
            <a:endParaRPr lang="en-US" sz="2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Many non-U.S. investment companies offer both domestic and global products in their local markets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17.3.7 Mutual Fund Organization and Strategy: An Example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600200"/>
            <a:ext cx="32155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65F414-B6D1-41BC-AD3B-741BEFEF97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17.4 Investing in Alternative Asset Classes </a:t>
            </a:r>
          </a:p>
        </p:txBody>
      </p:sp>
    </p:spTree>
    <p:extLst>
      <p:ext uri="{BB962C8B-B14F-4D97-AF65-F5344CB8AC3E}">
        <p14:creationId xmlns:p14="http://schemas.microsoft.com/office/powerpoint/2010/main" val="178187149"/>
      </p:ext>
    </p:extLst>
  </p:cSld>
  <p:clrMapOvr>
    <a:masterClrMapping/>
  </p:clrMapOvr>
  <p:transition spd="med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17.4 Investing in Alternative Asset Classes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Alternative asset classes: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Hedge funds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Private equity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Real estate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Natural resources and commodities 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Management Structure</a:t>
            </a:r>
          </a:p>
          <a:p>
            <a:pPr lvl="1">
              <a:buFont typeface="Arial" pitchFamily="34" charset="0"/>
              <a:buChar char="•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Usually structured as a limited partnership</a:t>
            </a:r>
          </a:p>
          <a:p>
            <a:pPr lvl="1">
              <a:buFont typeface="Arial" pitchFamily="34" charset="0"/>
              <a:buChar char="•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“Alpha”</a:t>
            </a:r>
          </a:p>
          <a:p>
            <a:pPr lvl="2">
              <a:buFont typeface="Arial" pitchFamily="34" charset="0"/>
              <a:buChar char="•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Excess returns generated by the fund, implying superior performance</a:t>
            </a:r>
            <a:endParaRPr lang="en-US" noProof="0" dirty="0"/>
          </a:p>
        </p:txBody>
      </p:sp>
    </p:spTree>
  </p:cSld>
  <p:clrMapOvr>
    <a:masterClrMapping/>
  </p:clrMapOvr>
  <p:transition spd="med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17.4 Investing in Alternative Asset Classes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5925" y="1502465"/>
            <a:ext cx="577215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17.4.1 Hedge Funds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noProof="0" dirty="0">
                <a:latin typeface="Arial" panose="020B0604020202020204" pitchFamily="34" charset="0"/>
                <a:cs typeface="Arial" panose="020B0604020202020204" pitchFamily="34" charset="0"/>
              </a:rPr>
              <a:t>Significant development over past 20 years </a:t>
            </a:r>
          </a:p>
          <a:p>
            <a:endParaRPr lang="en-US" sz="3200" dirty="0"/>
          </a:p>
          <a:p>
            <a:r>
              <a:rPr lang="en-US" sz="3200" noProof="0" dirty="0">
                <a:latin typeface="Arial" panose="020B0604020202020204" pitchFamily="34" charset="0"/>
                <a:cs typeface="Arial" panose="020B0604020202020204" pitchFamily="34" charset="0"/>
              </a:rPr>
              <a:t>Why ‘hedge’ fund</a:t>
            </a:r>
          </a:p>
          <a:p>
            <a:endParaRPr lang="en-US" sz="3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noProof="0" dirty="0">
                <a:latin typeface="Arial" panose="020B0604020202020204" pitchFamily="34" charset="0"/>
                <a:cs typeface="Arial" panose="020B0604020202020204" pitchFamily="34" charset="0"/>
              </a:rPr>
              <a:t>Traced to 1949 as a partnership structure with an incentive fee for superior performance</a:t>
            </a:r>
          </a:p>
          <a:p>
            <a:endParaRPr lang="en-US" sz="3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noProof="0" dirty="0">
                <a:latin typeface="Arial" panose="020B0604020202020204" pitchFamily="34" charset="0"/>
                <a:cs typeface="Arial" panose="020B0604020202020204" pitchFamily="34" charset="0"/>
              </a:rPr>
              <a:t>Long and short and financial leverage; potential returns </a:t>
            </a:r>
            <a:r>
              <a:rPr lang="en-US" sz="3200" dirty="0"/>
              <a:t>superior to </a:t>
            </a:r>
            <a:r>
              <a:rPr lang="en-US" sz="3200" noProof="0" dirty="0">
                <a:latin typeface="Arial" panose="020B0604020202020204" pitchFamily="34" charset="0"/>
                <a:cs typeface="Arial" panose="020B0604020202020204" pitchFamily="34" charset="0"/>
              </a:rPr>
              <a:t>traditional structures</a:t>
            </a:r>
            <a:endParaRPr lang="en-US" sz="3200" noProof="0" dirty="0"/>
          </a:p>
        </p:txBody>
      </p:sp>
    </p:spTree>
  </p:cSld>
  <p:clrMapOvr>
    <a:masterClrMapping/>
  </p:clrMapOvr>
  <p:transition spd="med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17.4.1 Hedge Funds 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6372" y="1600200"/>
            <a:ext cx="3751256" cy="4411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17.4.2 Characteristics of a Hedge Fund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Hedge funds:</a:t>
            </a:r>
          </a:p>
          <a:p>
            <a:pPr lvl="1">
              <a:lnSpc>
                <a:spcPct val="9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Less restricted and fewer regulations</a:t>
            </a:r>
          </a:p>
          <a:p>
            <a:pPr lvl="1">
              <a:lnSpc>
                <a:spcPct val="9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Less correlated with traditional investments</a:t>
            </a:r>
          </a:p>
          <a:p>
            <a:pPr lvl="1">
              <a:lnSpc>
                <a:spcPct val="9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Far less liquid</a:t>
            </a:r>
          </a:p>
          <a:p>
            <a:pPr lvl="1">
              <a:lnSpc>
                <a:spcPct val="9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Severe limitations on when and how often investment capital contributed or removed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>High-water mark: I</a:t>
            </a:r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nvestors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usually require past losses be recouped before managers receive additional payouts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17.4.2 Characteristics of a Hedge Fund 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752600"/>
            <a:ext cx="6367463" cy="414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17.4.3 Hedge Fund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lnSpc>
                <a:spcPct val="110000"/>
              </a:lnSpc>
              <a:buFont typeface="+mj-lt"/>
              <a:buAutoNum type="romanUcPeriod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Equity-Based Strategies</a:t>
            </a:r>
          </a:p>
          <a:p>
            <a:pPr lvl="1">
              <a:lnSpc>
                <a:spcPct val="11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Long-short equity: </a:t>
            </a:r>
            <a:r>
              <a:rPr lang="en-US" dirty="0"/>
              <a:t>Undervalued long 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positions and </a:t>
            </a:r>
            <a:r>
              <a:rPr lang="en-US" dirty="0"/>
              <a:t>overvalued short 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positions</a:t>
            </a:r>
          </a:p>
          <a:p>
            <a:pPr lvl="1">
              <a:lnSpc>
                <a:spcPct val="110000"/>
              </a:lnSpc>
            </a:pP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Equity market neutral: Offsetting risk positions on the long and short side often involving derivative positions</a:t>
            </a:r>
          </a:p>
          <a:p>
            <a:endParaRPr lang="en-US" noProof="0" dirty="0"/>
          </a:p>
        </p:txBody>
      </p:sp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/>
              <a:t>Reilley, </a:t>
            </a:r>
            <a:r>
              <a:rPr lang="en-US" i="1" dirty="0"/>
              <a:t>et al</a:t>
            </a:r>
            <a:r>
              <a:rPr lang="en-US" dirty="0"/>
              <a:t>., </a:t>
            </a:r>
            <a:r>
              <a:rPr lang="en-US" i="1" dirty="0"/>
              <a:t>Investment Analysis and Portfolio Management</a:t>
            </a:r>
            <a:r>
              <a:rPr lang="en-US" dirty="0"/>
              <a:t>, Chap. 17</a:t>
            </a:r>
            <a:endParaRPr lang="it-IT" dirty="0"/>
          </a:p>
          <a:p>
            <a:pPr marL="0" indent="0">
              <a:lnSpc>
                <a:spcPct val="200000"/>
              </a:lnSpc>
              <a:buNone/>
            </a:pPr>
            <a:endParaRPr lang="en-US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Readings</a:t>
            </a:r>
          </a:p>
        </p:txBody>
      </p:sp>
    </p:spTree>
    <p:extLst>
      <p:ext uri="{BB962C8B-B14F-4D97-AF65-F5344CB8AC3E}">
        <p14:creationId xmlns:p14="http://schemas.microsoft.com/office/powerpoint/2010/main" val="40758940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17.4.3 Hedge Fund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71500" indent="-571500">
              <a:lnSpc>
                <a:spcPct val="110000"/>
              </a:lnSpc>
              <a:buFont typeface="+mj-lt"/>
              <a:buAutoNum type="romanUcPeriod" startAt="2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Arbitrage-Based Strategies</a:t>
            </a:r>
          </a:p>
          <a:p>
            <a:pPr lvl="1">
              <a:lnSpc>
                <a:spcPct val="11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Fixed-income arbitrage: Bond pricing disparities from changing market events, investor preferences, or </a:t>
            </a:r>
            <a:r>
              <a:rPr lang="en-US" dirty="0"/>
              <a:t>market fluctuations</a:t>
            </a:r>
          </a:p>
          <a:p>
            <a:pPr lvl="1">
              <a:lnSpc>
                <a:spcPct val="110000"/>
              </a:lnSpc>
            </a:pP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Convertible arbitrage: Disparities between convertible bonds and underlying common stock</a:t>
            </a:r>
          </a:p>
          <a:p>
            <a:pPr lvl="1">
              <a:lnSpc>
                <a:spcPct val="110000"/>
              </a:lnSpc>
            </a:pP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Merger (risk) arbitrage: Magnitude of the spread on merger transactions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17.4.3 Hedge Fund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Opportunistic Strategies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High yield and distressed bonds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Global macro: Changes in global economies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Managed futures: Long and short futures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Special situations: Bankruptcies, spinoffs, etc.</a:t>
            </a: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+mj-lt"/>
              <a:buAutoNum type="romanUcPeriod" startAt="4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Multiple strategies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Fund of funds: Invest in a number of funds</a:t>
            </a:r>
          </a:p>
          <a:p>
            <a:pPr marL="571500" indent="-571500">
              <a:lnSpc>
                <a:spcPct val="110000"/>
              </a:lnSpc>
              <a:buFont typeface="+mj-lt"/>
              <a:buAutoNum type="romanUcPeriod" startAt="2"/>
            </a:pPr>
            <a:endParaRPr lang="en-US" noProof="0" dirty="0"/>
          </a:p>
        </p:txBody>
      </p:sp>
    </p:spTree>
  </p:cSld>
  <p:clrMapOvr>
    <a:masterClrMapping/>
  </p:clrMapOvr>
  <p:transition spd="med"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17.4.4 Risk Arbitrage Investing: A Closer Look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Equity positions in target of a merger/takeover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Compare own subjective judgment of success with the success implied by the market price of target stock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If takeover more than market expects, buy target firm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Short deal is less likely to be completed</a:t>
            </a:r>
          </a:p>
          <a:p>
            <a:endParaRPr lang="en-US" noProof="0" dirty="0"/>
          </a:p>
        </p:txBody>
      </p:sp>
    </p:spTree>
  </p:cSld>
  <p:clrMapOvr>
    <a:masterClrMapping/>
  </p:clrMapOvr>
  <p:transition spd="med"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17.4.4 Risk Arbitrage Investing: A Closer Look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676400"/>
            <a:ext cx="5715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17.4.4 Risk Arbitrage Investing: A Closer Look 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0643" y="1510155"/>
            <a:ext cx="3262713" cy="46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17.4.5 Hedge Fund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Hedge funds differ in risk/return</a:t>
            </a:r>
          </a:p>
          <a:p>
            <a:pPr>
              <a:lnSpc>
                <a:spcPct val="90000"/>
              </a:lnSpc>
            </a:pP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Returns variable: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1990-2010, positive “alpha”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Emerging markets worst performing 1995 (16.9%); best performing strategy 1996 (+34.5%)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Long/short equity </a:t>
            </a:r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profitablein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2003-2007, but lost money in 2002 &amp; 2008</a:t>
            </a:r>
          </a:p>
          <a:p>
            <a:endParaRPr lang="en-US" noProof="0" dirty="0"/>
          </a:p>
        </p:txBody>
      </p:sp>
    </p:spTree>
  </p:cSld>
  <p:clrMapOvr>
    <a:masterClrMapping/>
  </p:clrMapOvr>
  <p:transition spd="med"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17.4.5 Hedge Fund Performance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9541" y="1508757"/>
            <a:ext cx="7304917" cy="461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17.4.6 Private Equity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Assets </a:t>
            </a:r>
            <a:r>
              <a:rPr lang="en-US" dirty="0"/>
              <a:t>not </a:t>
            </a:r>
            <a:r>
              <a:rPr lang="en-US" dirty="0" err="1"/>
              <a:t>publically</a:t>
            </a:r>
            <a:r>
              <a:rPr lang="en-US" dirty="0"/>
              <a:t> tradable</a:t>
            </a: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Typically new companies or established firms that change structure or in financial distress</a:t>
            </a:r>
          </a:p>
          <a:p>
            <a:pPr lvl="1">
              <a:buFont typeface="Arial" pitchFamily="34" charset="0"/>
              <a:buChar char="•"/>
            </a:pP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Generally far less liquid than public stock holdings, i.e., long-term positions</a:t>
            </a:r>
          </a:p>
          <a:p>
            <a:pPr>
              <a:lnSpc>
                <a:spcPct val="110000"/>
              </a:lnSpc>
            </a:pPr>
            <a:endParaRPr lang="en-US" sz="19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Characteristics</a:t>
            </a:r>
          </a:p>
          <a:p>
            <a:pPr lvl="1">
              <a:lnSpc>
                <a:spcPct val="110000"/>
              </a:lnSpc>
              <a:buFont typeface="Arial" pitchFamily="34" charset="0"/>
              <a:buChar char="•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Higher return and low liquidity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Good sources of diversification </a:t>
            </a:r>
          </a:p>
          <a:p>
            <a:endParaRPr lang="en-US" noProof="0" dirty="0"/>
          </a:p>
        </p:txBody>
      </p:sp>
    </p:spTree>
  </p:cSld>
  <p:clrMapOvr>
    <a:masterClrMapping/>
  </p:clrMapOvr>
  <p:transition spd="med"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17.4.6 Private Equity</a:t>
            </a: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756" y="2319337"/>
            <a:ext cx="8874844" cy="288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17.4.6 Private Equity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Private Equity Market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Began in United States in 1946</a:t>
            </a:r>
          </a:p>
          <a:p>
            <a:pPr lvl="1">
              <a:lnSpc>
                <a:spcPct val="110000"/>
              </a:lnSpc>
            </a:pPr>
            <a:endParaRPr lang="en-US" sz="1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Subcategories:</a:t>
            </a:r>
          </a:p>
          <a:p>
            <a:pPr marL="1485900" lvl="2" indent="-571500">
              <a:lnSpc>
                <a:spcPct val="90000"/>
              </a:lnSpc>
              <a:buFont typeface="+mj-lt"/>
              <a:buAutoNum type="romanUcPeriod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Venture Capital</a:t>
            </a:r>
          </a:p>
          <a:p>
            <a:pPr marL="1885950" lvl="3" indent="-514350">
              <a:lnSpc>
                <a:spcPct val="9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Seed</a:t>
            </a:r>
          </a:p>
          <a:p>
            <a:pPr marL="1885950" lvl="3" indent="-514350">
              <a:lnSpc>
                <a:spcPct val="9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Early stage</a:t>
            </a:r>
          </a:p>
          <a:p>
            <a:pPr marL="1885950" lvl="3" indent="-514350">
              <a:lnSpc>
                <a:spcPct val="9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Later stage</a:t>
            </a:r>
          </a:p>
          <a:p>
            <a:pPr marL="1485900" lvl="2" indent="-571500">
              <a:lnSpc>
                <a:spcPct val="90000"/>
              </a:lnSpc>
              <a:buFont typeface="+mj-lt"/>
              <a:buAutoNum type="romanUcPeriod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Buyouts</a:t>
            </a:r>
          </a:p>
          <a:p>
            <a:pPr marL="1485900" lvl="2" indent="-571500">
              <a:lnSpc>
                <a:spcPct val="90000"/>
              </a:lnSpc>
              <a:buFont typeface="+mj-lt"/>
              <a:buAutoNum type="romanUcPeriod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Special Situations</a:t>
            </a:r>
          </a:p>
          <a:p>
            <a:pPr marL="1885950" lvl="3" indent="-514350">
              <a:lnSpc>
                <a:spcPct val="9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Distressed Debt</a:t>
            </a:r>
          </a:p>
          <a:p>
            <a:pPr marL="1885950" lvl="3" indent="-514350">
              <a:lnSpc>
                <a:spcPct val="9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Mezzanine Financing</a:t>
            </a:r>
          </a:p>
          <a:p>
            <a:endParaRPr lang="en-US" noProof="0" dirty="0"/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65F414-B6D1-41BC-AD3B-741BEFEF97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17.1 The Asset Management Industry</a:t>
            </a:r>
          </a:p>
        </p:txBody>
      </p:sp>
    </p:spTree>
    <p:extLst>
      <p:ext uri="{BB962C8B-B14F-4D97-AF65-F5344CB8AC3E}">
        <p14:creationId xmlns:p14="http://schemas.microsoft.com/office/powerpoint/2010/main" val="2153650423"/>
      </p:ext>
    </p:extLst>
  </p:cSld>
  <p:clrMapOvr>
    <a:masterClrMapping/>
  </p:clrMapOvr>
  <p:transition spd="med">
    <p:fade thruBlk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17.4.6 Private Equity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7288" y="1521503"/>
            <a:ext cx="682942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17.4.6 Private Equity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The Private Equity Investment Process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Zero-stage capital: Personal savings and bank loans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Venture capital: For seed and early-stage funding, venture capital firm receives equity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Venture capital firm will liquidate their equity</a:t>
            </a:r>
          </a:p>
          <a:p>
            <a:pPr lvl="2">
              <a:buFont typeface="Arial" pitchFamily="34" charset="0"/>
              <a:buChar char="•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Buyout</a:t>
            </a:r>
          </a:p>
          <a:p>
            <a:pPr lvl="2">
              <a:buFont typeface="Arial" pitchFamily="34" charset="0"/>
              <a:buChar char="•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IPO</a:t>
            </a:r>
          </a:p>
          <a:p>
            <a:pPr marL="0" indent="0">
              <a:buNone/>
            </a:pPr>
            <a:endParaRPr lang="en-US" noProof="0" dirty="0"/>
          </a:p>
        </p:txBody>
      </p:sp>
    </p:spTree>
  </p:cSld>
  <p:clrMapOvr>
    <a:masterClrMapping/>
  </p:clrMapOvr>
  <p:transition spd="med">
    <p:fade thruBlk="1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17.4.6 Private Equity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465414"/>
            <a:ext cx="5491295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17.4.6 Private Equity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Returns to Private Equity Funds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Long-term, highly illiquid investments</a:t>
            </a: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“J-curve effect”</a:t>
            </a:r>
          </a:p>
          <a:p>
            <a:pPr lvl="2">
              <a:buFont typeface="Wingdings" pitchFamily="2" charset="2"/>
              <a:buChar char="§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Average annual returns be quite high over time</a:t>
            </a:r>
          </a:p>
          <a:p>
            <a:pPr lvl="2">
              <a:buFont typeface="Wingdings" pitchFamily="2" charset="2"/>
              <a:buChar char="§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Initial years usually produce negative returns</a:t>
            </a: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Huge dispersion in returns, i.e., good vs. bad performance</a:t>
            </a:r>
            <a:endParaRPr lang="en-US" noProof="0" dirty="0"/>
          </a:p>
        </p:txBody>
      </p:sp>
    </p:spTree>
  </p:cSld>
  <p:clrMapOvr>
    <a:masterClrMapping/>
  </p:clrMapOvr>
  <p:transition spd="med">
    <p:fade thruBlk="1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17.4.6 Private Equity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8312" y="1828800"/>
            <a:ext cx="566737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17.4.6 Private Equity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618" y="2057400"/>
            <a:ext cx="8980763" cy="320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65F414-B6D1-41BC-AD3B-741BEFEF9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733800"/>
            <a:ext cx="82296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17.5 Ethics and Regulation in the Professional Asset Management Industry</a:t>
            </a:r>
          </a:p>
        </p:txBody>
      </p:sp>
    </p:spTree>
    <p:extLst>
      <p:ext uri="{BB962C8B-B14F-4D97-AF65-F5344CB8AC3E}">
        <p14:creationId xmlns:p14="http://schemas.microsoft.com/office/powerpoint/2010/main" val="3813295976"/>
      </p:ext>
    </p:extLst>
  </p:cSld>
  <p:clrMapOvr>
    <a:masterClrMapping/>
  </p:clrMapOvr>
  <p:transition spd="med">
    <p:fade thruBlk="1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59465"/>
            <a:ext cx="8839200" cy="1143000"/>
          </a:xfrm>
        </p:spPr>
        <p:txBody>
          <a:bodyPr>
            <a:noAutofit/>
          </a:bodyPr>
          <a:lstStyle/>
          <a:p>
            <a:pPr lvl="0"/>
            <a:r>
              <a:rPr lang="en-US" sz="3200" noProof="0" dirty="0"/>
              <a:t>17.5 Ethics and Regulation in the Professional Asset Management Industry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Ethical issues any time one person looks after </a:t>
            </a:r>
            <a:r>
              <a:rPr lang="en-US" dirty="0"/>
              <a:t>another’s interests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Principal-agent problem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Agency conflict frequent in financial relationships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noProof="0" dirty="0"/>
              <a:t>17.5.1 Regulation in the Asset Management Industry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Principal securities laws</a:t>
            </a:r>
          </a:p>
          <a:p>
            <a:pPr lvl="1">
              <a:buFont typeface="Arial" pitchFamily="34" charset="0"/>
              <a:buChar char="•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Securities Act of 1933</a:t>
            </a:r>
          </a:p>
          <a:p>
            <a:pPr lvl="1">
              <a:buFont typeface="Arial" pitchFamily="34" charset="0"/>
              <a:buChar char="•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Securities Exchange Act of 1934</a:t>
            </a:r>
          </a:p>
          <a:p>
            <a:pPr lvl="1">
              <a:buFont typeface="Arial" pitchFamily="34" charset="0"/>
              <a:buChar char="•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Investment Company Act of 1940</a:t>
            </a:r>
          </a:p>
          <a:p>
            <a:pPr lvl="1">
              <a:buFont typeface="Arial" pitchFamily="34" charset="0"/>
              <a:buChar char="•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Investment Advisers Act of 1940</a:t>
            </a:r>
          </a:p>
          <a:p>
            <a:pPr lvl="1">
              <a:buFont typeface="Arial" pitchFamily="34" charset="0"/>
              <a:buChar char="•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Employee Retirement Income Security Act of 1974</a:t>
            </a:r>
          </a:p>
          <a:p>
            <a:pPr lvl="1">
              <a:buFont typeface="Arial" pitchFamily="34" charset="0"/>
              <a:buChar char="•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Pension Protection Act of 2006</a:t>
            </a:r>
          </a:p>
          <a:p>
            <a:pPr lvl="1">
              <a:buFont typeface="Arial" pitchFamily="34" charset="0"/>
              <a:buChar char="•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Dodd-Frank Wall Street Reform and Consumer Protection Act of 2010</a:t>
            </a:r>
          </a:p>
          <a:p>
            <a:endParaRPr lang="en-US" noProof="0" dirty="0"/>
          </a:p>
        </p:txBody>
      </p:sp>
    </p:spTree>
  </p:cSld>
  <p:clrMapOvr>
    <a:masterClrMapping/>
  </p:clrMapOvr>
  <p:transition spd="med">
    <p:fade thruBlk="1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noProof="0" dirty="0"/>
              <a:t>17.5.1 Regulation in the Asset Management Industry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Regulatory agencies</a:t>
            </a:r>
          </a:p>
          <a:p>
            <a:pPr lvl="1">
              <a:buFont typeface="Arial" pitchFamily="34" charset="0"/>
              <a:buChar char="•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U.S. Securities and Exchange Commission (SEC)</a:t>
            </a:r>
          </a:p>
          <a:p>
            <a:pPr lvl="1">
              <a:buFont typeface="Arial" pitchFamily="34" charset="0"/>
              <a:buChar char="•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U.S. Department of Labor</a:t>
            </a:r>
          </a:p>
          <a:p>
            <a:pPr lvl="1">
              <a:buFont typeface="Arial" pitchFamily="34" charset="0"/>
              <a:buChar char="•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Financial Industry Regulatory Authority (FINRA)</a:t>
            </a:r>
          </a:p>
          <a:p>
            <a:pPr lvl="1">
              <a:buFont typeface="Arial" pitchFamily="34" charset="0"/>
              <a:buChar char="•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Commodity and Futures Trading Commission</a:t>
            </a:r>
          </a:p>
          <a:p>
            <a:pPr lvl="1">
              <a:buFont typeface="Arial" pitchFamily="34" charset="0"/>
              <a:buChar char="•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U.S. Internal Revenue Service</a:t>
            </a:r>
          </a:p>
          <a:p>
            <a:endParaRPr lang="en-US" noProof="0" dirty="0"/>
          </a:p>
        </p:txBody>
      </p:sp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59465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noProof="0" dirty="0"/>
              <a:t>17.1 The Asset Management Industry: Structure and Evolution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971" cy="4525963"/>
          </a:xfrm>
        </p:spPr>
        <p:txBody>
          <a:bodyPr>
            <a:normAutofit/>
          </a:bodyPr>
          <a:lstStyle/>
          <a:p>
            <a:pPr marL="292100" indent="-292100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Two structures:</a:t>
            </a:r>
          </a:p>
          <a:p>
            <a:pPr marL="914400" lvl="1" indent="-342900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Contract directly with a management/advisory firm</a:t>
            </a:r>
          </a:p>
          <a:p>
            <a:pPr marL="914400" lvl="1" indent="-342900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Commingling of capital of several clients</a:t>
            </a:r>
          </a:p>
          <a:p>
            <a:pPr marL="914400" lvl="1" indent="-342900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2100" indent="-292100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Differences:</a:t>
            </a:r>
          </a:p>
          <a:p>
            <a:pPr marL="914400" lvl="1" indent="-342900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Personal relationship with clients, versus</a:t>
            </a:r>
          </a:p>
          <a:p>
            <a:pPr marL="914400" lvl="1" indent="-342900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General solution</a:t>
            </a:r>
          </a:p>
          <a:p>
            <a:endParaRPr lang="en-US" noProof="0" dirty="0"/>
          </a:p>
        </p:txBody>
      </p:sp>
    </p:spTree>
  </p:cSld>
  <p:clrMapOvr>
    <a:masterClrMapping/>
  </p:clrMapOvr>
  <p:transition spd="med">
    <p:fade thruBlk="1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17.5.2 Standards for Ethical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noProof="0" dirty="0"/>
              <a:t>Four general principles for conduct: 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dirty="0"/>
              <a:t>Act with </a:t>
            </a:r>
            <a:r>
              <a:rPr lang="en-US" noProof="0" dirty="0"/>
              <a:t>integrity and in an ethical manner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noProof="0" dirty="0"/>
              <a:t>Financial analysis in a professional, ethical manner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noProof="0" dirty="0"/>
              <a:t>Competence and strive to improve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noProof="0" dirty="0"/>
              <a:t>Proper care and independent professional judgment</a:t>
            </a:r>
          </a:p>
          <a:p>
            <a:endParaRPr lang="en-US" noProof="0" dirty="0"/>
          </a:p>
          <a:p>
            <a:r>
              <a:rPr lang="en-US" noProof="0" dirty="0"/>
              <a:t>CFA Code of Ethics and Standards of Professional Conduct</a:t>
            </a:r>
          </a:p>
          <a:p>
            <a:pPr lvl="1"/>
            <a:r>
              <a:rPr lang="en-US" noProof="0" dirty="0"/>
              <a:t>Code of Ethics expands on the four themes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17.5.2 Standards for Ethical Behavior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Asset Manager </a:t>
            </a:r>
            <a:r>
              <a:rPr lang="en-US" dirty="0"/>
              <a:t>Code (CFA)</a:t>
            </a: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Minimum standards: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Act in a professional and ethical manner at all times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Act for the benefit of clients.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Act with independence and objectivity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Act with skill, competence, and diligence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Communicate with clients in a timely and accurate manner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Uphold the applicable rules governing capital markets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17.5.3 Examples of Ethical Conflicts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Incentive Compensation Schemes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Mutual fund managers with the worst relative performance midway through a compensation period were more likely to increase the risk of the portfolio in an effort to increase their final standing</a:t>
            </a:r>
          </a:p>
          <a:p>
            <a:endParaRPr lang="en-US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Soft Dollar Arrangements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Soft dollars are generated when a manager commits the investor to paying a brokerage commission that is higher than the simple cost of executing a security trade in exchange for the manager receiving additional bundled services from the broker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59465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noProof="0" dirty="0"/>
              <a:t>17.1 The Asset Management Industry: Structure and Evolution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2" y="1600200"/>
            <a:ext cx="7000875" cy="4459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59465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noProof="0" dirty="0"/>
              <a:t>17.1 The Asset Management Industry: Structure and Evolution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92100" indent="-292100">
              <a:lnSpc>
                <a:spcPct val="12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Contract directly with a management and advisory firm</a:t>
            </a:r>
          </a:p>
          <a:p>
            <a:pPr marL="914400" lvl="1" indent="-342900">
              <a:lnSpc>
                <a:spcPct val="12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Relationship with client</a:t>
            </a:r>
          </a:p>
          <a:p>
            <a:pPr marL="914400" lvl="1" indent="-342900">
              <a:lnSpc>
                <a:spcPct val="12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Assets under management (AUM)</a:t>
            </a:r>
          </a:p>
          <a:p>
            <a:pPr marL="914400" lvl="1" indent="-342900">
              <a:lnSpc>
                <a:spcPct val="12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Separate accounts</a:t>
            </a:r>
          </a:p>
          <a:p>
            <a:pPr marL="914400" lvl="1" indent="-342900">
              <a:lnSpc>
                <a:spcPct val="12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Customized</a:t>
            </a:r>
          </a:p>
          <a:p>
            <a:pPr marL="292100" indent="-292100">
              <a:lnSpc>
                <a:spcPct val="120000"/>
              </a:lnSpc>
            </a:pP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2100" indent="-292100">
              <a:lnSpc>
                <a:spcPct val="12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Commingling of investment capital of several clients in an investment company</a:t>
            </a:r>
          </a:p>
          <a:p>
            <a:pPr marL="914400" lvl="1" indent="-342900">
              <a:lnSpc>
                <a:spcPct val="12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Pool of funds belonging to many individuals</a:t>
            </a:r>
          </a:p>
          <a:p>
            <a:pPr marL="914400" lvl="1" indent="-342900">
              <a:lnSpc>
                <a:spcPct val="12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New shares represent proportional ownership of the fund</a:t>
            </a:r>
          </a:p>
          <a:p>
            <a:pPr>
              <a:lnSpc>
                <a:spcPct val="120000"/>
              </a:lnSpc>
            </a:pPr>
            <a:endParaRPr lang="en-US" noProof="0" dirty="0"/>
          </a:p>
        </p:txBody>
      </p:sp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59465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noProof="0" dirty="0"/>
              <a:t>17.1 The Asset Management Industry: Structure and Evolution 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676400"/>
            <a:ext cx="3717738" cy="451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Contemporary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3182</TotalTime>
  <Words>1897</Words>
  <Application>Microsoft Office PowerPoint</Application>
  <PresentationFormat>On-screen Show (4:3)</PresentationFormat>
  <Paragraphs>322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7" baseType="lpstr">
      <vt:lpstr>Arial</vt:lpstr>
      <vt:lpstr>Calibri</vt:lpstr>
      <vt:lpstr>Century Gothic</vt:lpstr>
      <vt:lpstr>Wingdings</vt:lpstr>
      <vt:lpstr>Contemporary blue</vt:lpstr>
      <vt:lpstr>FIN 422: Student Managed Investment Fund</vt:lpstr>
      <vt:lpstr>Overview</vt:lpstr>
      <vt:lpstr>Learning Objectives</vt:lpstr>
      <vt:lpstr>Readings</vt:lpstr>
      <vt:lpstr>17.1 The Asset Management Industry</vt:lpstr>
      <vt:lpstr>17.1 The Asset Management Industry: Structure and Evolution </vt:lpstr>
      <vt:lpstr>17.1 The Asset Management Industry: Structure and Evolution</vt:lpstr>
      <vt:lpstr>17.1 The Asset Management Industry: Structure and Evolution </vt:lpstr>
      <vt:lpstr>17.1 The Asset Management Industry: Structure and Evolution </vt:lpstr>
      <vt:lpstr>17.2 Private Management and Advisory Firms </vt:lpstr>
      <vt:lpstr>17.2 Private Management and Advisory Firms </vt:lpstr>
      <vt:lpstr>17.2 Private Management and Advisory Firms (slide 2 of 3) </vt:lpstr>
      <vt:lpstr>17.2 Private Management and Advisory Firms </vt:lpstr>
      <vt:lpstr>17.2.1 Investment Strategy at a Private Money Management Firm</vt:lpstr>
      <vt:lpstr>17.2.1 Investment Strategy at a Private Money Management Firm</vt:lpstr>
      <vt:lpstr>17.3 Organization and Management of Investment Companies</vt:lpstr>
      <vt:lpstr>17.3 Organization and Management of Investment Companies</vt:lpstr>
      <vt:lpstr>17.3.1 Valuing Investment Company Shares</vt:lpstr>
      <vt:lpstr>17.3.2 Closed-End versus Open-End Investment Companies</vt:lpstr>
      <vt:lpstr>17.3.2 Closed-End versus Open-End Investment Companies</vt:lpstr>
      <vt:lpstr>17.3.2 Closed-End versus Open-End Investment Companies</vt:lpstr>
      <vt:lpstr>17.3.2 Closed-End versus Open-End Investment Companies</vt:lpstr>
      <vt:lpstr>17.3.2 Closed-End versus Open-End Investment Companies</vt:lpstr>
      <vt:lpstr>17.3.3 Fund Management Fees</vt:lpstr>
      <vt:lpstr>17.3.4 Investment Company Portfolio Objectives</vt:lpstr>
      <vt:lpstr>17.3.4 Investment Company Portfolio Objectives</vt:lpstr>
      <vt:lpstr>17.3.4 Investment Company Portfolio Objectives</vt:lpstr>
      <vt:lpstr>17.3.5 Breakdown by Fund Characteristics</vt:lpstr>
      <vt:lpstr>17.3.5 Breakdown by Fund Characteristics</vt:lpstr>
      <vt:lpstr>17.3.6 Global Investment Companies</vt:lpstr>
      <vt:lpstr>17.3.7 Mutual Fund Organization and Strategy: An Example</vt:lpstr>
      <vt:lpstr>17.4 Investing in Alternative Asset Classes </vt:lpstr>
      <vt:lpstr>17.4 Investing in Alternative Asset Classes </vt:lpstr>
      <vt:lpstr>17.4 Investing in Alternative Asset Classes</vt:lpstr>
      <vt:lpstr>17.4.1 Hedge Funds</vt:lpstr>
      <vt:lpstr>17.4.1 Hedge Funds </vt:lpstr>
      <vt:lpstr>17.4.2 Characteristics of a Hedge Fund</vt:lpstr>
      <vt:lpstr>17.4.2 Characteristics of a Hedge Fund </vt:lpstr>
      <vt:lpstr>17.4.3 Hedge Fund Strategies</vt:lpstr>
      <vt:lpstr>17.4.3 Hedge Fund Strategies</vt:lpstr>
      <vt:lpstr>17.4.3 Hedge Fund Strategies</vt:lpstr>
      <vt:lpstr>17.4.4 Risk Arbitrage Investing: A Closer Look</vt:lpstr>
      <vt:lpstr>17.4.4 Risk Arbitrage Investing: A Closer Look</vt:lpstr>
      <vt:lpstr>17.4.4 Risk Arbitrage Investing: A Closer Look </vt:lpstr>
      <vt:lpstr>17.4.5 Hedge Fund Performance</vt:lpstr>
      <vt:lpstr>17.4.5 Hedge Fund Performance</vt:lpstr>
      <vt:lpstr>17.4.6 Private Equity</vt:lpstr>
      <vt:lpstr>17.4.6 Private Equity</vt:lpstr>
      <vt:lpstr>17.4.6 Private Equity</vt:lpstr>
      <vt:lpstr>17.4.6 Private Equity</vt:lpstr>
      <vt:lpstr>17.4.6 Private Equity</vt:lpstr>
      <vt:lpstr>17.4.6 Private Equity</vt:lpstr>
      <vt:lpstr>17.4.6 Private Equity</vt:lpstr>
      <vt:lpstr>17.4.6 Private Equity</vt:lpstr>
      <vt:lpstr>17.4.6 Private Equity</vt:lpstr>
      <vt:lpstr>17.5 Ethics and Regulation in the Professional Asset Management Industry</vt:lpstr>
      <vt:lpstr>17.5 Ethics and Regulation in the Professional Asset Management Industry</vt:lpstr>
      <vt:lpstr>17.5.1 Regulation in the Asset Management Industry</vt:lpstr>
      <vt:lpstr>17.5.1 Regulation in the Asset Management Industry</vt:lpstr>
      <vt:lpstr>17.5.2 Standards for Ethical Behavior</vt:lpstr>
      <vt:lpstr>17.5.2 Standards for Ethical Behavior </vt:lpstr>
      <vt:lpstr>17.5.3 Examples of Ethical Conflicts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</dc:creator>
  <cp:lastModifiedBy>Schrenk, Lawrence</cp:lastModifiedBy>
  <cp:revision>359</cp:revision>
  <dcterms:created xsi:type="dcterms:W3CDTF">2004-10-03T21:09:17Z</dcterms:created>
  <dcterms:modified xsi:type="dcterms:W3CDTF">2019-12-17T09:38:45Z</dcterms:modified>
</cp:coreProperties>
</file>