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66"/>
  </p:notesMasterIdLst>
  <p:handoutMasterIdLst>
    <p:handoutMasterId r:id="rId67"/>
  </p:handoutMasterIdLst>
  <p:sldIdLst>
    <p:sldId id="381" r:id="rId2"/>
    <p:sldId id="393" r:id="rId3"/>
    <p:sldId id="395" r:id="rId4"/>
    <p:sldId id="396" r:id="rId5"/>
    <p:sldId id="394" r:id="rId6"/>
    <p:sldId id="257" r:id="rId7"/>
    <p:sldId id="289" r:id="rId8"/>
    <p:sldId id="290" r:id="rId9"/>
    <p:sldId id="401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400" r:id="rId21"/>
    <p:sldId id="303" r:id="rId22"/>
    <p:sldId id="305" r:id="rId23"/>
    <p:sldId id="306" r:id="rId24"/>
    <p:sldId id="307" r:id="rId25"/>
    <p:sldId id="308" r:id="rId26"/>
    <p:sldId id="311" r:id="rId27"/>
    <p:sldId id="309" r:id="rId28"/>
    <p:sldId id="310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99" r:id="rId43"/>
    <p:sldId id="325" r:id="rId44"/>
    <p:sldId id="326" r:id="rId45"/>
    <p:sldId id="327" r:id="rId46"/>
    <p:sldId id="330" r:id="rId47"/>
    <p:sldId id="331" r:id="rId48"/>
    <p:sldId id="328" r:id="rId49"/>
    <p:sldId id="329" r:id="rId50"/>
    <p:sldId id="398" r:id="rId51"/>
    <p:sldId id="332" r:id="rId52"/>
    <p:sldId id="336" r:id="rId53"/>
    <p:sldId id="333" r:id="rId54"/>
    <p:sldId id="334" r:id="rId55"/>
    <p:sldId id="335" r:id="rId56"/>
    <p:sldId id="397" r:id="rId57"/>
    <p:sldId id="337" r:id="rId58"/>
    <p:sldId id="338" r:id="rId59"/>
    <p:sldId id="340" r:id="rId60"/>
    <p:sldId id="341" r:id="rId61"/>
    <p:sldId id="339" r:id="rId62"/>
    <p:sldId id="343" r:id="rId63"/>
    <p:sldId id="344" r:id="rId64"/>
    <p:sldId id="345" r:id="rId65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6163" autoAdjust="0"/>
  </p:normalViewPr>
  <p:slideViewPr>
    <p:cSldViewPr>
      <p:cViewPr>
        <p:scale>
          <a:sx n="125" d="100"/>
          <a:sy n="125" d="100"/>
        </p:scale>
        <p:origin x="97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65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8:11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 lnSpcReduction="10000"/>
          </a:bodyPr>
          <a:lstStyle/>
          <a:p>
            <a:r>
              <a:rPr lang="en-US"/>
              <a:t>Topic 6: </a:t>
            </a:r>
            <a:r>
              <a:rPr lang="en-CA" dirty="0">
                <a:solidFill>
                  <a:schemeClr val="tx1"/>
                </a:solidFill>
              </a:rPr>
              <a:t>Equity Portfolio Management Strategies</a:t>
            </a:r>
            <a:endParaRPr lang="en-US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422: Student Managed Investment Fund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11.2 An Overview of Passive Equity Portfolio Management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199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Replicate the performance of an index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Slightly underperform due to fees and commissions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Rationale for this approach</a:t>
            </a:r>
          </a:p>
          <a:p>
            <a:pPr lvl="1"/>
            <a:r>
              <a:rPr lang="en-US" dirty="0"/>
              <a:t>Can’t overcome active management costs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(1-2%)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market indexes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S&amp;P 500 Index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NASDAQ Composite Index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11.2.1 Index Portfolio Construction Techniques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Three basic techniques: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Full replication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Quadratic optimization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11.2.1 Index Portfolio Construction Techniques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replication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securities in proportion to weights in index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close tracking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Increases transaction costs, particularly with dividend reinvestment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11.2.1 Index Portfolio Construction Techniques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Representative sample of stocks according to weights in index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ower commissions and transaction costs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racking error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11.2.1 Index Portfolio Construction Techniques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Quadratic optimization (programming techniques)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Algorithms using historical prices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Minimize tracking error with the benchmark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Assumes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historical correlations (which may change over time)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11.2.1 Index Portfolio Construction Techniques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Completeness funds: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Complement active portfolios that do not cover the entire market</a:t>
            </a:r>
          </a:p>
          <a:p>
            <a:pPr lvl="1"/>
            <a:endParaRPr lang="en-CA" dirty="0"/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Use passive funds to “fill the holes” left by active </a:t>
            </a:r>
            <a:r>
              <a:rPr lang="en-CA" dirty="0"/>
              <a:t>managers </a:t>
            </a:r>
          </a:p>
          <a:p>
            <a:pPr lvl="3"/>
            <a:r>
              <a:rPr lang="en-CA" sz="2400" dirty="0"/>
              <a:t>If active portfolios are </a:t>
            </a:r>
            <a:r>
              <a:rPr lang="en-CA" sz="2400" dirty="0" err="1"/>
              <a:t>overweighted</a:t>
            </a:r>
            <a:r>
              <a:rPr lang="en-CA" sz="2400" dirty="0"/>
              <a:t> in certain market sectors or stock types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11.2.2 Tracking Error and Index Portfolio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Passive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goal: Minimize tracking error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Tracking error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Return differential (</a:t>
            </a:r>
            <a:r>
              <a:rPr lang="el-GR" sz="2400" dirty="0"/>
              <a:t>Δ</a:t>
            </a:r>
            <a:r>
              <a:rPr lang="en-US" sz="2400" baseline="-25000" dirty="0"/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in time period t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lnSpc>
                <a:spcPct val="130000"/>
              </a:lnSpc>
              <a:buFontTx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3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</a:p>
          <a:p>
            <a:pPr lvl="3">
              <a:lnSpc>
                <a:spcPct val="13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R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return to the managed portfolio in Period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3">
              <a:lnSpc>
                <a:spcPct val="13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R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return to the benchmark portfolio in Period </a:t>
            </a:r>
            <a:r>
              <a:rPr lang="el-GR" sz="1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Tracking </a:t>
            </a:r>
            <a:r>
              <a:rPr lang="en-US" sz="2400" dirty="0"/>
              <a:t>error (</a:t>
            </a:r>
            <a:r>
              <a:rPr lang="en-US" sz="2400" dirty="0" err="1"/>
              <a:t>TE</a:t>
            </a:r>
            <a:r>
              <a:rPr lang="en-US" sz="2400" dirty="0"/>
              <a:t>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measured as the </a:t>
            </a:r>
            <a:r>
              <a:rPr lang="en-US" sz="2400" dirty="0"/>
              <a:t>annualized standard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deviation of the </a:t>
            </a:r>
            <a:r>
              <a:rPr lang="en-US" sz="2400" dirty="0"/>
              <a:t>return differential (</a:t>
            </a:r>
            <a:r>
              <a:rPr lang="el-GR" sz="2400" dirty="0"/>
              <a:t>Δ</a:t>
            </a:r>
            <a:r>
              <a:rPr lang="en-US" sz="2400" baseline="-25000" dirty="0"/>
              <a:t>t</a:t>
            </a:r>
            <a:r>
              <a:rPr lang="en-US" sz="2400" dirty="0"/>
              <a:t>) 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0A830-8C74-4869-BE66-6541CFAE6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41" y="5791200"/>
            <a:ext cx="1974908" cy="540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C05B3-2C57-4EE1-99AA-FB33332D2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102895"/>
            <a:ext cx="4171950" cy="9156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11.2.2 Tracking Error and Index Portfolio Construction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02465"/>
            <a:ext cx="7924800" cy="434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11.2.3 Methods of Index Portfolio Investing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Index Funds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Attempt to replicate index exactly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Buy exact securities in exact weights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positions when index changed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trading and management expense ratios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Inexpensive diversified portfolio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11.2.3 Methods of Index Portfolio Investing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Exchange-Traded Funds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(ETF)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ETFs are depository receipts: </a:t>
            </a:r>
          </a:p>
          <a:p>
            <a:pPr lvl="2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 rata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claim on capital gains and cash flows </a:t>
            </a:r>
          </a:p>
          <a:p>
            <a:pPr lvl="2"/>
            <a:r>
              <a:rPr lang="en-US" dirty="0"/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ecurities in deposit by a financial institution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Bought and sold (and short sold) like common stock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&amp; Poor’s 500 Depository Receipts (SPDRs)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iShares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Sector ETFs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724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100" dirty="0"/>
              <a:t>11.1 Passive versus Active Management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/>
              <a:t>11.2 An Overview of Passive Equity Portfolio Management Strategies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/>
              <a:t>11.3 An Overview of Active Equity Portfolio Management Strategies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/>
              <a:t>11.4 Value versus Growth Investing: A Closer Look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/>
              <a:t>11.5 An Overview of Style Analysis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/>
              <a:t>11.6 Asset Allocation Strategies</a:t>
            </a:r>
            <a:endParaRPr lang="it-IT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06800"/>
            <a:ext cx="78486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11.3 An Overview of Active Equity Portfolio Management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3192045058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11.3 An Overview of Active Equity Portfolio Management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Beat passive benchmark portfolio (net of transaction costs) on a risk-adjusted basis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select an appropriate benchmark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Practical difficulties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Transactions costs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risk-taking can also increase needed performance</a:t>
            </a:r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946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11.3 An Overview of Active Equity Portfolio Management Strategies</a:t>
            </a:r>
            <a:endParaRPr lang="en-CA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7" y="1600200"/>
            <a:ext cx="71723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11.3.1 Fundamental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6371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Top-Down vs Bottom-Up Approaches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 country and asset class allocations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Sector allocation decisions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securities selection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Bottom-Up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Securities selection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market/sector analysis)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Purchased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portfolio at discount to to value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11.3.1 Fundamental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timing: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Shifting funds into and out of stocks, bonds, and T-bills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/>
              <a:t>Sector rotation strategy: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Shift funds among different equity sectors and industries or among investment styles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Stock picking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individual issues to find undervalued stocks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11.3.1 Fundamental Strategies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96" y="1528763"/>
            <a:ext cx="8625304" cy="45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11.3.1 Fundamental Strategies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0" y="1605285"/>
            <a:ext cx="8997390" cy="461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11.3.1 Fundamental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130/30 Strategy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positions 130% and short positions 30%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 positions leverage 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risk and expected returns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managers </a:t>
            </a:r>
            <a:r>
              <a:rPr lang="en-US" dirty="0"/>
              <a:t>to short overvalued as well 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buy undervalued stocks</a:t>
            </a:r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11.3.2 Technical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Contrarian Investment Strategy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Buy (sell) stock is when majority are most bearish (bullish)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reversion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Overreaction hypothesis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Price Momentum Strategy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past price </a:t>
            </a:r>
            <a:r>
              <a:rPr lang="en-US" dirty="0"/>
              <a:t>trends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Assume trends in past prices continue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11.3.2 Technical Strategies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3878" y="1538118"/>
            <a:ext cx="6176244" cy="44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two generic equity portfolio management styles?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three techniques for constructing a passive index portfolio?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does the goal of a passive equity portfolio manager differ from the goal of an active manager?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a portfolio’s tracking error and how is it useful in the construction of a passive equity investment?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difference between an index mutual fund and an exchange-traded fund?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three themes that active equity portfolio managers can use?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does factor investing differ from fundamental approaches to active management?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active share and how can the measure help identify an investor as being active or passive?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stock characteristics do momentum-oriented investors look for?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can an investor measure the tax efficiency of an actively managed portfolio?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stock characteristics differentiate value-oriented and growth-oriented investment styles?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style analysis and what does it indicate about a manager’s investment performance?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techniques do active managers use in an attempt to outperform their benchmarks?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differences between the integrated, strategic, tactical, and insured approaches to asset allocation?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11.3.2 Technical Strategies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526" y="1628451"/>
            <a:ext cx="68675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11.3.3 Factors, Attributes, and Anomalies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171" cy="4724400"/>
          </a:xfrm>
        </p:spPr>
        <p:txBody>
          <a:bodyPr>
            <a:normAutofit fontScale="925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Factor Investing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Portfolios emphasize characteristics‒firm size, relative valuation, low return volatility, momentum, or company </a:t>
            </a:r>
            <a:r>
              <a:rPr lang="en-CA" sz="3200" dirty="0"/>
              <a:t>quality‒believed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to produce higher risk-adjusted returns</a:t>
            </a:r>
          </a:p>
          <a:p>
            <a:pPr lvl="1"/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Risk premia of </a:t>
            </a:r>
            <a:r>
              <a:rPr lang="en-CA" sz="3200" dirty="0"/>
              <a:t>factor portfolios allow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superior returns with better diversification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11.3.3 Factors, Attributes, and Anomalies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7" y="1447800"/>
            <a:ext cx="709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11.3.3 Factors, Attributes, and Anomalies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02465"/>
            <a:ext cx="3834997" cy="461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11.3.3 Factors, Attributes, and Anomalies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571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Earnings Momentum Strategy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Momentum measured by actual vs. expected EPS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Purchase stocks with accelerating earnings and sell/short stocks with disappointing earnings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Calendar-Related Anomalies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Weekend Effect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January Effect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Firm-Specific Attributes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Firm Size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P/E and P/BV ratios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11.3.3 Factors, Attributes, and Anomalies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924800" cy="477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11.3.5 Tax Efficiency and Active Equity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Taxes (when deciding to sell or hold)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profit, capital gains paid and less to reinvest</a:t>
            </a: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 security must have return to offset taxes</a:t>
            </a: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Depends on expected holding period and the cost basis (and amount of capital gain)</a:t>
            </a:r>
            <a:endParaRPr lang="en-CA" sz="3200" dirty="0"/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11.3.5 Tax Efficiency and Active Equity Management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Measures of Tax Efficiency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Cost Ratio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Percentage of assets lost to taxes due to the trading strategy</a:t>
            </a:r>
          </a:p>
          <a:p>
            <a:pPr lvl="2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</a:p>
          <a:p>
            <a:pPr lvl="5">
              <a:lnSpc>
                <a:spcPct val="11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PTR = pretax return </a:t>
            </a:r>
          </a:p>
          <a:p>
            <a:pPr lvl="5">
              <a:lnSpc>
                <a:spcPct val="11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 =  tax-adjusted return 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1" y="36576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11.3.5 Tax Efficiency and Active Equity Management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68" y="1555090"/>
            <a:ext cx="8923464" cy="430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9465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11.3.6 Active Share and Measuring the Level of Active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Compare portfolio’s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holdings with benchmark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Active share measure: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Where:</a:t>
            </a:r>
          </a:p>
          <a:p>
            <a:pPr lvl="1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	[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A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p,i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, w</a:t>
            </a:r>
            <a:r>
              <a:rPr lang="en-CA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b,i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] = the investment weight of the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 security in the 		managed portfolio (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) and benchmark index (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), 		respectively</a:t>
            </a:r>
          </a:p>
          <a:p>
            <a:endParaRPr lang="en-CA" b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129" y="2971800"/>
            <a:ext cx="8039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11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089914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11.3.6 Active Share and Measuring the Level of Active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share statistic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percentage of security holdings in the manager’s portfolio that differ from those in the benchmark index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11.3.6 Active Share and Measuring the Level of Active Management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7" y="1676400"/>
            <a:ext cx="71723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11.4 Value versus Growth Investing: A Closer Look</a:t>
            </a:r>
          </a:p>
        </p:txBody>
      </p:sp>
    </p:spTree>
    <p:extLst>
      <p:ext uri="{BB962C8B-B14F-4D97-AF65-F5344CB8AC3E}">
        <p14:creationId xmlns:p14="http://schemas.microsoft.com/office/powerpoint/2010/main" val="3280134497"/>
      </p:ext>
    </p:extLst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Value versus Growth Investing: A Closer Look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Growth: Focus future economic “story” with less regard to share valuation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Value: Focus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share price in anticipation of a market correction and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improving fundamentals.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generally higher returns than growth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consistent over time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Value versus Growth Investing: A Closer Look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Growth: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EPS and economic determinants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for companies with rapid EPS growth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Assumes constant P/E ratio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the price component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care much about current earnings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Assume the P/E ratio is below its natural level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Value versus Growth Investing: A Closer Look</a:t>
            </a:r>
            <a:endParaRPr lang="en-CA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686" y="1650692"/>
            <a:ext cx="8842941" cy="414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Value versus Growth Investing: A Closer Look </a:t>
            </a:r>
            <a:endParaRPr lang="en-CA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756" y="1470826"/>
            <a:ext cx="69913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8852417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Value versus Growth Investing: A Closer Look</a:t>
            </a:r>
            <a:endParaRPr lang="en-CA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02465"/>
            <a:ext cx="4688206" cy="460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40438"/>
      </p:ext>
    </p:extLst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Value versus Growth Investing: A Closer Look</a:t>
            </a:r>
            <a:endParaRPr lang="en-CA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839199" cy="479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Value versus Growth Investing: A Closer Look</a:t>
            </a:r>
            <a:endParaRPr lang="en-CA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91574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11.1 Passive versus Active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3433661985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11.5 An Overview of Style Analysis</a:t>
            </a:r>
          </a:p>
        </p:txBody>
      </p:sp>
    </p:spTree>
    <p:extLst>
      <p:ext uri="{BB962C8B-B14F-4D97-AF65-F5344CB8AC3E}">
        <p14:creationId xmlns:p14="http://schemas.microsoft.com/office/powerpoint/2010/main" val="4272213053"/>
      </p:ext>
    </p:extLst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An Overview of Style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Style analysis: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Explain variation in </a:t>
            </a:r>
            <a:r>
              <a:rPr lang="en-CA" dirty="0"/>
              <a:t>portfolio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returns by movements </a:t>
            </a:r>
            <a:r>
              <a:rPr lang="en-CA" dirty="0"/>
              <a:t>of ‘style index portfolios’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Combination of long positions in passive indexes mimicking portfolio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E.g. style grid classifying performance along two dimensions: firm size and value/growth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An Overview of Style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Constrained least squares procedure</a:t>
            </a:r>
          </a:p>
          <a:p>
            <a:pPr lvl="1"/>
            <a:r>
              <a:rPr lang="en-CA" dirty="0"/>
              <a:t>Portfolio returns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 the dependent variable</a:t>
            </a:r>
          </a:p>
          <a:p>
            <a:pPr lvl="1"/>
            <a:r>
              <a:rPr lang="en-CA" dirty="0"/>
              <a:t>R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eturns of style index portfolios as independent variables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Three constraints: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 intercept term</a:t>
            </a:r>
          </a:p>
          <a:p>
            <a:pPr lvl="1"/>
            <a:r>
              <a:rPr lang="en-CA" dirty="0"/>
              <a:t>C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oefficients must sum to one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Coefficients nonnegative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An Overview of Style Analysis</a:t>
            </a:r>
            <a:endParaRPr lang="en-CA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447800"/>
            <a:ext cx="3495381" cy="45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An Overview of Style Analysis </a:t>
            </a:r>
            <a:endParaRPr lang="en-CA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775" y="1502465"/>
            <a:ext cx="4362450" cy="442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An Overview of Style Analysis</a:t>
            </a:r>
            <a:endParaRPr lang="en-CA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528" y="1521340"/>
            <a:ext cx="4094943" cy="436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11.6 </a:t>
            </a:r>
            <a:r>
              <a:rPr lang="en-US" dirty="0"/>
              <a:t>Asset Allocation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776124717"/>
      </p:ext>
    </p:extLst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11.6 Asset Allocation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Equity portfolio part of overall investment portfolio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Mix of asset classes in entire portfolio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Four general </a:t>
            </a:r>
            <a:r>
              <a:rPr lang="en-CA" dirty="0"/>
              <a:t>asset mix strategies:</a:t>
            </a:r>
          </a:p>
          <a:p>
            <a:pPr lvl="1"/>
            <a:r>
              <a:rPr lang="en-CA" dirty="0"/>
              <a:t>Integrated</a:t>
            </a:r>
          </a:p>
          <a:p>
            <a:pPr lvl="1"/>
            <a:r>
              <a:rPr lang="en-CA" dirty="0"/>
              <a:t>Strategic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Tactical</a:t>
            </a:r>
          </a:p>
          <a:p>
            <a:pPr lvl="1"/>
            <a:r>
              <a:rPr lang="en-CA" dirty="0"/>
              <a:t>Insured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/>
              <a:t>11.6.1 Integrated Asset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Examines separately 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Capital market conditions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Investor’s objectives and constraints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Factors are combined for asset mix meeting the investor’s needs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/>
              <a:t>11.6.1 Integrated Asset Allocation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8" y="1496581"/>
            <a:ext cx="43529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Passive versus Active Management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381999" cy="1447799"/>
          </a:xfrm>
        </p:spPr>
        <p:txBody>
          <a:bodyPr>
            <a:normAutofit fontScale="700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Equity portfolio management strategies are passive or active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Decomposition of total actual return: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586" y="2971800"/>
            <a:ext cx="888082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/>
              <a:t>11.6.1 Integrated Asset Allocation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3E999-253D-476F-847B-CC539AE0A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02465"/>
            <a:ext cx="6553200" cy="460041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/>
              <a:t>11.6.2 Strategic Asset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0" y="1600200"/>
            <a:ext cx="8381429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Determine long-term asset weights in portfolio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Long-term returns, risk, and covariances used to estimate future capital market results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Construct efficient frontier, and investor decides on asset mix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Constant asset allocation with periodic rebalancing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/>
              <a:t>11.6.2 Strategic Asset Allocation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600200"/>
            <a:ext cx="7696200" cy="44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11.6.3 Tactical Asset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Adjusts the asset mix for changing market conditions</a:t>
            </a:r>
          </a:p>
          <a:p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Adjustments driven by relative values of asset classes</a:t>
            </a:r>
          </a:p>
          <a:p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Often based on mean reversion</a:t>
            </a:r>
          </a:p>
          <a:p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Contrarian method of investing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11.6.4 Insured Asset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70" y="166947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Frequent adjustments in allocation</a:t>
            </a:r>
          </a:p>
          <a:p>
            <a:r>
              <a:rPr lang="en-US" dirty="0"/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ssumptions: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market returns and risks are constant </a:t>
            </a:r>
          </a:p>
          <a:p>
            <a:pPr lvl="1"/>
            <a:r>
              <a:rPr lang="en-US" dirty="0"/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nvestor objectives and constraints change as wealth position changes </a:t>
            </a:r>
          </a:p>
          <a:p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Involves only two assets, such as common stocks and T-bills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stock prices rise (fall), the asset allocation increases (decreases) stock component 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Passive versus Active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Passive equity portfolio management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Long-term buy-and-hold strategy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Tracks an index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Matches market performance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Evaluation: How well they track the target index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equity portfolio management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Attempts to outperform passive benchmark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Seeking “alpha”</a:t>
            </a:r>
          </a:p>
          <a:p>
            <a:pPr marL="0" indent="0">
              <a:buNone/>
            </a:pPr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Passive versus Active Management</a:t>
            </a:r>
            <a:endParaRPr lang="en-CA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52" y="2262187"/>
            <a:ext cx="8857547" cy="28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606800"/>
            <a:ext cx="79248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11.2 An Overview of Passive Equity Portfolio Management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1136293989"/>
      </p:ext>
    </p:extLst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</TotalTime>
  <Words>1596</Words>
  <Application>Microsoft Office PowerPoint</Application>
  <PresentationFormat>On-screen Show (4:3)</PresentationFormat>
  <Paragraphs>308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Century Gothic</vt:lpstr>
      <vt:lpstr>Wingdings</vt:lpstr>
      <vt:lpstr>Contemporary blue</vt:lpstr>
      <vt:lpstr>FIN 422: Student Managed Investment Fund</vt:lpstr>
      <vt:lpstr>Overview</vt:lpstr>
      <vt:lpstr>Learning Objectives</vt:lpstr>
      <vt:lpstr>Readings</vt:lpstr>
      <vt:lpstr>11.1 Passive versus Active Management</vt:lpstr>
      <vt:lpstr>11.1 Passive versus Active Management </vt:lpstr>
      <vt:lpstr>11.1 Passive versus Active Management</vt:lpstr>
      <vt:lpstr>11.1 Passive versus Active Management</vt:lpstr>
      <vt:lpstr>11.2 An Overview of Passive Equity Portfolio Management Strategies</vt:lpstr>
      <vt:lpstr>11.2 An Overview of Passive Equity Portfolio Management Strategies</vt:lpstr>
      <vt:lpstr>11.2.1 Index Portfolio Construction Techniques</vt:lpstr>
      <vt:lpstr>11.2.1 Index Portfolio Construction Techniques</vt:lpstr>
      <vt:lpstr>11.2.1 Index Portfolio Construction Techniques</vt:lpstr>
      <vt:lpstr>11.2.1 Index Portfolio Construction Techniques</vt:lpstr>
      <vt:lpstr>11.2.1 Index Portfolio Construction Techniques</vt:lpstr>
      <vt:lpstr>11.2.2 Tracking Error and Index Portfolio Construction</vt:lpstr>
      <vt:lpstr>11.2.2 Tracking Error and Index Portfolio Construction </vt:lpstr>
      <vt:lpstr>11.2.3 Methods of Index Portfolio Investing</vt:lpstr>
      <vt:lpstr>11.2.3 Methods of Index Portfolio Investing</vt:lpstr>
      <vt:lpstr>11.3 An Overview of Active Equity Portfolio Management Strategies</vt:lpstr>
      <vt:lpstr>11.3 An Overview of Active Equity Portfolio Management Strategies</vt:lpstr>
      <vt:lpstr>11.3 An Overview of Active Equity Portfolio Management Strategies</vt:lpstr>
      <vt:lpstr>11.3.1 Fundamental Strategies</vt:lpstr>
      <vt:lpstr>11.3.1 Fundamental Strategies</vt:lpstr>
      <vt:lpstr>11.3.1 Fundamental Strategies</vt:lpstr>
      <vt:lpstr>11.3.1 Fundamental Strategies</vt:lpstr>
      <vt:lpstr>11.3.1 Fundamental Strategies</vt:lpstr>
      <vt:lpstr>11.3.2 Technical Strategies</vt:lpstr>
      <vt:lpstr>11.3.2 Technical Strategies</vt:lpstr>
      <vt:lpstr>11.3.2 Technical Strategies</vt:lpstr>
      <vt:lpstr>11.3.3 Factors, Attributes, and Anomalies</vt:lpstr>
      <vt:lpstr>11.3.3 Factors, Attributes, and Anomalies</vt:lpstr>
      <vt:lpstr>11.3.3 Factors, Attributes, and Anomalies</vt:lpstr>
      <vt:lpstr>11.3.3 Factors, Attributes, and Anomalies </vt:lpstr>
      <vt:lpstr>11.3.3 Factors, Attributes, and Anomalies </vt:lpstr>
      <vt:lpstr>11.3.5 Tax Efficiency and Active Equity Management</vt:lpstr>
      <vt:lpstr>11.3.5 Tax Efficiency and Active Equity Management </vt:lpstr>
      <vt:lpstr>11.3.5 Tax Efficiency and Active Equity Management</vt:lpstr>
      <vt:lpstr>11.3.6 Active Share and Measuring the Level of Active Management</vt:lpstr>
      <vt:lpstr>11.3.6 Active Share and Measuring the Level of Active Management</vt:lpstr>
      <vt:lpstr>11.3.6 Active Share and Measuring the Level of Active Management </vt:lpstr>
      <vt:lpstr>11.4 Value versus Growth Investing: A Closer Look</vt:lpstr>
      <vt:lpstr>11.4 Value versus Growth Investing: A Closer Look</vt:lpstr>
      <vt:lpstr>11.4 Value versus Growth Investing: A Closer Look</vt:lpstr>
      <vt:lpstr>11.4 Value versus Growth Investing: A Closer Look</vt:lpstr>
      <vt:lpstr>11.4 Value versus Growth Investing: A Closer Look </vt:lpstr>
      <vt:lpstr>11.4 Value versus Growth Investing: A Closer Look</vt:lpstr>
      <vt:lpstr>11.4 Value versus Growth Investing: A Closer Look</vt:lpstr>
      <vt:lpstr>11.4 Value versus Growth Investing: A Closer Look</vt:lpstr>
      <vt:lpstr>11.5 An Overview of Style Analysis</vt:lpstr>
      <vt:lpstr>11.5 An Overview of Style Analysis</vt:lpstr>
      <vt:lpstr>11.5 An Overview of Style Analysis</vt:lpstr>
      <vt:lpstr>11.5 An Overview of Style Analysis</vt:lpstr>
      <vt:lpstr>11.5 An Overview of Style Analysis </vt:lpstr>
      <vt:lpstr>11.5 An Overview of Style Analysis</vt:lpstr>
      <vt:lpstr>11.6 Asset Allocation Strategies</vt:lpstr>
      <vt:lpstr>11.6 Asset Allocation Strategies</vt:lpstr>
      <vt:lpstr>11.6.1 Integrated Asset Allocation</vt:lpstr>
      <vt:lpstr>11.6.1 Integrated Asset Allocation</vt:lpstr>
      <vt:lpstr>11.6.1 Integrated Asset Allocation</vt:lpstr>
      <vt:lpstr>11.6.2 Strategic Asset Allocation</vt:lpstr>
      <vt:lpstr>11.6.2 Strategic Asset Allocation</vt:lpstr>
      <vt:lpstr>11.6.3 Tactical Asset Allocation</vt:lpstr>
      <vt:lpstr>11.6.4 Insured Asset Allocation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378</cp:revision>
  <dcterms:created xsi:type="dcterms:W3CDTF">2004-10-03T21:09:17Z</dcterms:created>
  <dcterms:modified xsi:type="dcterms:W3CDTF">2020-05-06T13:38:29Z</dcterms:modified>
</cp:coreProperties>
</file>