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70"/>
  </p:notesMasterIdLst>
  <p:handoutMasterIdLst>
    <p:handoutMasterId r:id="rId71"/>
  </p:handoutMasterIdLst>
  <p:sldIdLst>
    <p:sldId id="381" r:id="rId2"/>
    <p:sldId id="393" r:id="rId3"/>
    <p:sldId id="395" r:id="rId4"/>
    <p:sldId id="396" r:id="rId5"/>
    <p:sldId id="394" r:id="rId6"/>
    <p:sldId id="398" r:id="rId7"/>
    <p:sldId id="347" r:id="rId8"/>
    <p:sldId id="263" r:id="rId9"/>
    <p:sldId id="287" r:id="rId10"/>
    <p:sldId id="321" r:id="rId11"/>
    <p:sldId id="318" r:id="rId12"/>
    <p:sldId id="312" r:id="rId13"/>
    <p:sldId id="425" r:id="rId14"/>
    <p:sldId id="411" r:id="rId15"/>
    <p:sldId id="426" r:id="rId16"/>
    <p:sldId id="313" r:id="rId17"/>
    <p:sldId id="322" r:id="rId18"/>
    <p:sldId id="323" r:id="rId19"/>
    <p:sldId id="319" r:id="rId20"/>
    <p:sldId id="315" r:id="rId21"/>
    <p:sldId id="427" r:id="rId22"/>
    <p:sldId id="409" r:id="rId23"/>
    <p:sldId id="410" r:id="rId24"/>
    <p:sldId id="428" r:id="rId25"/>
    <p:sldId id="320" r:id="rId26"/>
    <p:sldId id="407" r:id="rId27"/>
    <p:sldId id="429" r:id="rId28"/>
    <p:sldId id="324" r:id="rId29"/>
    <p:sldId id="326" r:id="rId30"/>
    <p:sldId id="327" r:id="rId31"/>
    <p:sldId id="399" r:id="rId32"/>
    <p:sldId id="430" r:id="rId33"/>
    <p:sldId id="400" r:id="rId34"/>
    <p:sldId id="431" r:id="rId35"/>
    <p:sldId id="401" r:id="rId36"/>
    <p:sldId id="432" r:id="rId37"/>
    <p:sldId id="331" r:id="rId38"/>
    <p:sldId id="332" r:id="rId39"/>
    <p:sldId id="412" r:id="rId40"/>
    <p:sldId id="333" r:id="rId41"/>
    <p:sldId id="335" r:id="rId42"/>
    <p:sldId id="433" r:id="rId43"/>
    <p:sldId id="434" r:id="rId44"/>
    <p:sldId id="413" r:id="rId45"/>
    <p:sldId id="435" r:id="rId46"/>
    <p:sldId id="337" r:id="rId47"/>
    <p:sldId id="336" r:id="rId48"/>
    <p:sldId id="334" r:id="rId49"/>
    <p:sldId id="436" r:id="rId50"/>
    <p:sldId id="423" r:id="rId51"/>
    <p:sldId id="437" r:id="rId52"/>
    <p:sldId id="397" r:id="rId53"/>
    <p:sldId id="416" r:id="rId54"/>
    <p:sldId id="438" r:id="rId55"/>
    <p:sldId id="339" r:id="rId56"/>
    <p:sldId id="417" r:id="rId57"/>
    <p:sldId id="439" r:id="rId58"/>
    <p:sldId id="341" r:id="rId59"/>
    <p:sldId id="349" r:id="rId60"/>
    <p:sldId id="342" r:id="rId61"/>
    <p:sldId id="421" r:id="rId62"/>
    <p:sldId id="440" r:id="rId63"/>
    <p:sldId id="424" r:id="rId64"/>
    <p:sldId id="441" r:id="rId65"/>
    <p:sldId id="442" r:id="rId66"/>
    <p:sldId id="443" r:id="rId67"/>
    <p:sldId id="444" r:id="rId68"/>
    <p:sldId id="343" r:id="rId69"/>
  </p:sldIdLst>
  <p:sldSz cx="9144000" cy="6858000" type="screen4x3"/>
  <p:notesSz cx="6858000" cy="9144000"/>
  <p:custDataLst>
    <p:tags r:id="rId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Teaching%20DB\FIN%20422%20Student%20Managed%20Investment%20Fund\Walmart\Walmart%20Trend-Peer%20Rati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Teaching%20DB\FIN%20422%20Student%20Managed%20Investment%20Fund\Walmart\Walmart%20Trend-Peer%20Rati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TAT!$A$2</c:f>
              <c:strCache>
                <c:ptCount val="1"/>
                <c:pt idx="0">
                  <c:v>WMT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TAT!$B$1:$H$1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TAT!$B$2:$H$2</c:f>
              <c:numCache>
                <c:formatCode>General</c:formatCode>
                <c:ptCount val="7"/>
                <c:pt idx="0">
                  <c:v>2.3248589916031506</c:v>
                </c:pt>
                <c:pt idx="1">
                  <c:v>2.3005904677207534</c:v>
                </c:pt>
                <c:pt idx="2">
                  <c:v>2.3004406587725561</c:v>
                </c:pt>
                <c:pt idx="3">
                  <c:v>2.316271959599709</c:v>
                </c:pt>
                <c:pt idx="4">
                  <c:v>2.3736217882634776</c:v>
                </c:pt>
                <c:pt idx="5">
                  <c:v>2.4048481568886819</c:v>
                </c:pt>
                <c:pt idx="6">
                  <c:v>2.4250169747265184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24-4170-A811-9E0FCBE8CE92}"/>
            </c:ext>
          </c:extLst>
        </c:ser>
        <c:ser>
          <c:idx val="1"/>
          <c:order val="1"/>
          <c:tx>
            <c:strRef>
              <c:f>TAT!$A$3</c:f>
              <c:strCache>
                <c:ptCount val="1"/>
                <c:pt idx="0">
                  <c:v>TGT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TAT!$B$1:$H$1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TAT!$B$3:$H$3</c:f>
              <c:numCache>
                <c:formatCode>General</c:formatCode>
                <c:ptCount val="7"/>
                <c:pt idx="0">
                  <c:v>1.5419288410936964</c:v>
                </c:pt>
                <c:pt idx="1">
                  <c:v>1.4982843662877976</c:v>
                </c:pt>
                <c:pt idx="2">
                  <c:v>1.5219359259182359</c:v>
                </c:pt>
                <c:pt idx="3">
                  <c:v>1.6294301169393757</c:v>
                </c:pt>
                <c:pt idx="4">
                  <c:v>1.7538885131871316</c:v>
                </c:pt>
                <c:pt idx="5">
                  <c:v>1.8326213302866226</c:v>
                </c:pt>
                <c:pt idx="6">
                  <c:v>1.856616173759718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24-4170-A811-9E0FCBE8CE92}"/>
            </c:ext>
          </c:extLst>
        </c:ser>
        <c:ser>
          <c:idx val="2"/>
          <c:order val="2"/>
          <c:tx>
            <c:strRef>
              <c:f>TAT!$A$4</c:f>
              <c:strCache>
                <c:ptCount val="1"/>
                <c:pt idx="0">
                  <c:v>KSS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TAT!$B$1:$H$1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TAT!$B$4:$H$4</c:f>
              <c:numCache>
                <c:formatCode>General</c:formatCode>
                <c:ptCount val="7"/>
                <c:pt idx="0">
                  <c:v>1.244400839028351</c:v>
                </c:pt>
                <c:pt idx="1">
                  <c:v>1.3341847594721159</c:v>
                </c:pt>
                <c:pt idx="2">
                  <c:v>1.3864796835670623</c:v>
                </c:pt>
                <c:pt idx="3">
                  <c:v>1.3236194185561274</c:v>
                </c:pt>
                <c:pt idx="4">
                  <c:v>1.3182038666759059</c:v>
                </c:pt>
                <c:pt idx="5">
                  <c:v>1.4114361311186241</c:v>
                </c:pt>
                <c:pt idx="6">
                  <c:v>1.3766023279799617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24-4170-A811-9E0FCBE8CE92}"/>
            </c:ext>
          </c:extLst>
        </c:ser>
        <c:ser>
          <c:idx val="3"/>
          <c:order val="3"/>
          <c:tx>
            <c:strRef>
              <c:f>TAT!$A$5</c:f>
              <c:strCache>
                <c:ptCount val="1"/>
                <c:pt idx="0">
                  <c:v>JCP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TAT!$B$1:$H$1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TAT!$B$5:$H$5</c:f>
              <c:numCache>
                <c:formatCode>General</c:formatCode>
                <c:ptCount val="7"/>
                <c:pt idx="0">
                  <c:v>1.3616776568011042</c:v>
                </c:pt>
                <c:pt idx="1">
                  <c:v>1.5108543417366946</c:v>
                </c:pt>
                <c:pt idx="2">
                  <c:v>1.3275738677026889</c:v>
                </c:pt>
                <c:pt idx="3">
                  <c:v>1.0049148377256165</c:v>
                </c:pt>
                <c:pt idx="4">
                  <c:v>1.1781045751633987</c:v>
                </c:pt>
                <c:pt idx="5">
                  <c:v>1.3371107816140648</c:v>
                </c:pt>
                <c:pt idx="6">
                  <c:v>1.3471118745973802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24-4170-A811-9E0FCBE8CE92}"/>
            </c:ext>
          </c:extLst>
        </c:ser>
        <c:ser>
          <c:idx val="4"/>
          <c:order val="4"/>
          <c:tx>
            <c:strRef>
              <c:f>TAT!$A$6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TAT!$B$1:$H$1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TAT!$B$6:$H$6</c:f>
              <c:numCache>
                <c:formatCode>General</c:formatCode>
                <c:ptCount val="7"/>
                <c:pt idx="0">
                  <c:v>1.2119141098347148</c:v>
                </c:pt>
                <c:pt idx="1">
                  <c:v>1.1950667571848834</c:v>
                </c:pt>
                <c:pt idx="2">
                  <c:v>1.3189462150445428</c:v>
                </c:pt>
                <c:pt idx="3">
                  <c:v>1.2910696126467598</c:v>
                </c:pt>
                <c:pt idx="4">
                  <c:v>1.309584828293183</c:v>
                </c:pt>
                <c:pt idx="5">
                  <c:v>1.3160478227060652</c:v>
                </c:pt>
                <c:pt idx="6">
                  <c:v>1.2985743791244773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24-4170-A811-9E0FCBE8CE92}"/>
            </c:ext>
          </c:extLst>
        </c:ser>
        <c:ser>
          <c:idx val="5"/>
          <c:order val="5"/>
          <c:tx>
            <c:strRef>
              <c:f>TAT!$A$7</c:f>
              <c:strCache>
                <c:ptCount val="1"/>
                <c:pt idx="0">
                  <c:v>Cost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TAT!$B$1:$H$1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TAT!$B$7:$H$7</c:f>
              <c:numCache>
                <c:formatCode>General</c:formatCode>
                <c:ptCount val="7"/>
                <c:pt idx="0">
                  <c:v>3.2729792147806003</c:v>
                </c:pt>
                <c:pt idx="1">
                  <c:v>3.322558947722432</c:v>
                </c:pt>
                <c:pt idx="2">
                  <c:v>3.6528002947678702</c:v>
                </c:pt>
                <c:pt idx="3">
                  <c:v>3.4724432850113924</c:v>
                </c:pt>
                <c:pt idx="4">
                  <c:v>3.4108527131782944</c:v>
                </c:pt>
                <c:pt idx="5">
                  <c:v>3.4748504784688996</c:v>
                </c:pt>
                <c:pt idx="6">
                  <c:v>3.5798631004432653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24-4170-A811-9E0FCBE8C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738560"/>
        <c:axId val="583735280"/>
      </c:lineChart>
      <c:catAx>
        <c:axId val="5837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35280"/>
        <c:crosses val="autoZero"/>
        <c:auto val="1"/>
        <c:lblAlgn val="ctr"/>
        <c:lblOffset val="100"/>
        <c:noMultiLvlLbl val="0"/>
      </c:catAx>
      <c:valAx>
        <c:axId val="58373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ROE!$A$2</c:f>
              <c:strCache>
                <c:ptCount val="1"/>
                <c:pt idx="0">
                  <c:v>WMT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ROE!$B$1:$H$1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ROE!$B$2:$H$2</c:f>
              <c:numCache>
                <c:formatCode>General</c:formatCode>
                <c:ptCount val="7"/>
                <c:pt idx="0">
                  <c:v>0.2391088675556593</c:v>
                </c:pt>
                <c:pt idx="1">
                  <c:v>0.22013601626586271</c:v>
                </c:pt>
                <c:pt idx="2">
                  <c:v>0.22266612525051413</c:v>
                </c:pt>
                <c:pt idx="3">
                  <c:v>0.21011081240574389</c:v>
                </c:pt>
                <c:pt idx="4">
                  <c:v>0.20103447428557389</c:v>
                </c:pt>
                <c:pt idx="5">
                  <c:v>0.1824299158244978</c:v>
                </c:pt>
                <c:pt idx="6">
                  <c:v>0.17536440525463379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E-4470-9E20-F7F32F3039A5}"/>
            </c:ext>
          </c:extLst>
        </c:ser>
        <c:ser>
          <c:idx val="1"/>
          <c:order val="1"/>
          <c:tx>
            <c:strRef>
              <c:f>ROE!$A$3</c:f>
              <c:strCache>
                <c:ptCount val="1"/>
                <c:pt idx="0">
                  <c:v>TGT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ROE!$B$1:$H$1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ROE!$B$3:$H$3</c:f>
              <c:numCache>
                <c:formatCode>General</c:formatCode>
                <c:ptCount val="7"/>
                <c:pt idx="0">
                  <c:v>0.18854523148447086</c:v>
                </c:pt>
                <c:pt idx="1">
                  <c:v>0.18513368307945136</c:v>
                </c:pt>
                <c:pt idx="2">
                  <c:v>0.18112090832226113</c:v>
                </c:pt>
                <c:pt idx="3">
                  <c:v>0.12143429240342554</c:v>
                </c:pt>
                <c:pt idx="4">
                  <c:v>-0.11688218904050868</c:v>
                </c:pt>
                <c:pt idx="5">
                  <c:v>0.25955082194952533</c:v>
                </c:pt>
                <c:pt idx="6">
                  <c:v>0.24988587601570347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2E-4470-9E20-F7F32F3039A5}"/>
            </c:ext>
          </c:extLst>
        </c:ser>
        <c:ser>
          <c:idx val="2"/>
          <c:order val="2"/>
          <c:tx>
            <c:strRef>
              <c:f>ROE!$A$4</c:f>
              <c:strCache>
                <c:ptCount val="1"/>
                <c:pt idx="0">
                  <c:v>KSS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ROE!$B$1:$H$1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ROE!$B$4:$H$4</c:f>
              <c:numCache>
                <c:formatCode>General</c:formatCode>
                <c:ptCount val="7"/>
                <c:pt idx="0">
                  <c:v>0.14267515923566879</c:v>
                </c:pt>
                <c:pt idx="1">
                  <c:v>0.17931776275353412</c:v>
                </c:pt>
                <c:pt idx="2">
                  <c:v>0.16302910052910052</c:v>
                </c:pt>
                <c:pt idx="3">
                  <c:v>0.14871194379391101</c:v>
                </c:pt>
                <c:pt idx="4">
                  <c:v>0.14471707561342012</c:v>
                </c:pt>
                <c:pt idx="5">
                  <c:v>0.12256419595702057</c:v>
                </c:pt>
                <c:pt idx="6">
                  <c:v>0.10739810701178289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2E-4470-9E20-F7F32F3039A5}"/>
            </c:ext>
          </c:extLst>
        </c:ser>
        <c:ser>
          <c:idx val="3"/>
          <c:order val="3"/>
          <c:tx>
            <c:strRef>
              <c:f>ROE!$A$5</c:f>
              <c:strCache>
                <c:ptCount val="1"/>
                <c:pt idx="0">
                  <c:v>JCP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ROE!$B$1:$H$1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ROE!$B$5:$H$5</c:f>
              <c:numCache>
                <c:formatCode>General</c:formatCode>
                <c:ptCount val="7"/>
                <c:pt idx="0">
                  <c:v>7.1245421245421242E-2</c:v>
                </c:pt>
                <c:pt idx="1">
                  <c:v>-3.790523690773067E-2</c:v>
                </c:pt>
                <c:pt idx="2">
                  <c:v>-0.31062756228319144</c:v>
                </c:pt>
                <c:pt idx="3">
                  <c:v>-0.4496274700356333</c:v>
                </c:pt>
                <c:pt idx="4">
                  <c:v>-0.40282131661442006</c:v>
                </c:pt>
                <c:pt idx="5">
                  <c:v>-0.39190221543162718</c:v>
                </c:pt>
                <c:pt idx="6">
                  <c:v>7.3855243722304289E-4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2E-4470-9E20-F7F32F3039A5}"/>
            </c:ext>
          </c:extLst>
        </c:ser>
        <c:ser>
          <c:idx val="4"/>
          <c:order val="4"/>
          <c:tx>
            <c:strRef>
              <c:f>ROE!$A$6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ROE!$B$1:$H$1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ROE!$B$6:$H$6</c:f>
              <c:numCache>
                <c:formatCode>General</c:formatCode>
                <c:ptCount val="7"/>
                <c:pt idx="0">
                  <c:v>0.15316455696202533</c:v>
                </c:pt>
                <c:pt idx="1">
                  <c:v>0.21169728636440249</c:v>
                </c:pt>
                <c:pt idx="2">
                  <c:v>0.22062469013386218</c:v>
                </c:pt>
                <c:pt idx="3">
                  <c:v>0.23779804768763002</c:v>
                </c:pt>
                <c:pt idx="4">
                  <c:v>0.28374860542952768</c:v>
                </c:pt>
                <c:pt idx="5">
                  <c:v>0.25223529411764706</c:v>
                </c:pt>
                <c:pt idx="6">
                  <c:v>0.14318760120286839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2E-4470-9E20-F7F32F3039A5}"/>
            </c:ext>
          </c:extLst>
        </c:ser>
        <c:ser>
          <c:idx val="5"/>
          <c:order val="5"/>
          <c:tx>
            <c:strRef>
              <c:f>ROE!$A$7</c:f>
              <c:strCache>
                <c:ptCount val="1"/>
                <c:pt idx="0">
                  <c:v>Cost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ROE!$B$1:$H$1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ROE!$B$7:$H$7</c:f>
              <c:numCache>
                <c:formatCode>General</c:formatCode>
                <c:ptCount val="7"/>
                <c:pt idx="0">
                  <c:v>0.12032505309816234</c:v>
                </c:pt>
                <c:pt idx="1">
                  <c:v>0.12181303116147309</c:v>
                </c:pt>
                <c:pt idx="2">
                  <c:v>0.13825742253862955</c:v>
                </c:pt>
                <c:pt idx="3">
                  <c:v>0.18822117603618574</c:v>
                </c:pt>
                <c:pt idx="4">
                  <c:v>0.1672762740794928</c:v>
                </c:pt>
                <c:pt idx="5">
                  <c:v>0.22388622021286617</c:v>
                </c:pt>
                <c:pt idx="6">
                  <c:v>0.19455252918287938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2E-4470-9E20-F7F32F303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738560"/>
        <c:axId val="583735280"/>
      </c:lineChart>
      <c:catAx>
        <c:axId val="5837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35280"/>
        <c:crosses val="autoZero"/>
        <c:auto val="1"/>
        <c:lblAlgn val="ctr"/>
        <c:lblOffset val="100"/>
        <c:noMultiLvlLbl val="0"/>
      </c:catAx>
      <c:valAx>
        <c:axId val="58373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Century Gothic" pitchFamily="34" charset="0"/>
              </a:rPr>
              <a:pPr algn="r"/>
              <a:t>‹#›</a:t>
            </a:fld>
            <a:r>
              <a:rPr lang="en-US" dirty="0">
                <a:latin typeface="Century Gothic" pitchFamily="34" charset="0"/>
              </a:rPr>
              <a:t> of 68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Century Gothic" pitchFamily="34" charset="0"/>
              </a:rPr>
              <a:pPr/>
              <a:t>6:32 PM</a:t>
            </a:fld>
            <a:endParaRPr lang="en-US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Century Gothic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Century Gothic" pitchFamily="34" charset="0"/>
        </a:defRPr>
      </a:lvl1pPr>
      <a:lvl2pPr marL="742950" indent="-285750" eaLnBrk="1" hangingPunct="1">
        <a:buChar char="–"/>
        <a:defRPr sz="2800">
          <a:latin typeface="Century Gothic" pitchFamily="34" charset="0"/>
        </a:defRPr>
      </a:lvl2pPr>
      <a:lvl3pPr marL="1143000" indent="-228600" eaLnBrk="1" hangingPunct="1">
        <a:buChar char="•"/>
        <a:defRPr sz="2400">
          <a:latin typeface="Century Gothic" pitchFamily="34" charset="0"/>
        </a:defRPr>
      </a:lvl3pPr>
      <a:lvl4pPr marL="1600200" indent="-228600" eaLnBrk="1" hangingPunct="1">
        <a:buChar char="–"/>
        <a:defRPr sz="2000">
          <a:latin typeface="Century Gothic" pitchFamily="34" charset="0"/>
        </a:defRPr>
      </a:lvl4pPr>
      <a:lvl5pPr marL="2057400" indent="-228600" eaLnBrk="1" hangingPunct="1">
        <a:buChar char="»"/>
        <a:defRPr sz="1800">
          <a:latin typeface="Century Gothic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9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9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0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0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04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1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1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15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1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14.png"/><Relationship Id="rId4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5: Ratio Analysis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422: Student Managed Investment Fund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/>
          <a:lstStyle/>
          <a:p>
            <a:r>
              <a:rPr lang="en-US" dirty="0"/>
              <a:t>2.A Short-Term Solvency</a:t>
            </a:r>
          </a:p>
        </p:txBody>
      </p:sp>
    </p:spTree>
    <p:extLst>
      <p:ext uri="{BB962C8B-B14F-4D97-AF65-F5344CB8AC3E}">
        <p14:creationId xmlns:p14="http://schemas.microsoft.com/office/powerpoint/2010/main" val="3418789068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Purpose</a:t>
            </a:r>
          </a:p>
          <a:p>
            <a:pPr lvl="1"/>
            <a:r>
              <a:rPr lang="en-US" sz="2800" dirty="0"/>
              <a:t>Short-Term Liquidity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Can the Firm Meet Current Obligations?</a:t>
            </a:r>
          </a:p>
          <a:p>
            <a:pPr lvl="1"/>
            <a:endParaRPr lang="en-US" sz="2800" dirty="0"/>
          </a:p>
          <a:p>
            <a:pPr lvl="1"/>
            <a:r>
              <a:rPr lang="en-US" dirty="0"/>
              <a:t>A liquid asset is one that can be easily converted into cash at a fair market value</a:t>
            </a:r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Short-Term Solvency: Analysis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54961"/>
              </p:ext>
            </p:extLst>
          </p:nvPr>
        </p:nvGraphicFramePr>
        <p:xfrm>
          <a:off x="1828800" y="2057400"/>
          <a:ext cx="64230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2755800" imgH="406080" progId="">
                  <p:embed/>
                </p:oleObj>
              </mc:Choice>
              <mc:Fallback>
                <p:oleObj name="Equation" r:id="rId3" imgW="2755800" imgH="406080" progId="">
                  <p:embed/>
                  <p:pic>
                    <p:nvPicPr>
                      <p:cNvPr id="103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642302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25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Short-Term Solvency: The Ratios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458200" cy="4302125"/>
          </a:xfrm>
        </p:spPr>
        <p:txBody>
          <a:bodyPr/>
          <a:lstStyle/>
          <a:p>
            <a:r>
              <a:rPr lang="en-US" sz="2400" dirty="0"/>
              <a:t>Cash Ratio</a:t>
            </a:r>
          </a:p>
          <a:p>
            <a:pPr marL="342900" indent="-342900"/>
            <a:endParaRPr lang="en-US" sz="2400" dirty="0"/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  <a:p>
            <a:pPr marL="342900" indent="-342900"/>
            <a:r>
              <a:rPr lang="en-US" sz="2400" dirty="0"/>
              <a:t>Quick Ratio</a:t>
            </a:r>
          </a:p>
          <a:p>
            <a:pPr marL="342900" indent="-342900"/>
            <a:endParaRPr lang="en-US" sz="2400" dirty="0"/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  <a:p>
            <a:r>
              <a:rPr lang="en-US" sz="2400" dirty="0"/>
              <a:t>Current Ratio</a:t>
            </a:r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98210"/>
              </p:ext>
            </p:extLst>
          </p:nvPr>
        </p:nvGraphicFramePr>
        <p:xfrm>
          <a:off x="668338" y="5140325"/>
          <a:ext cx="279558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Equation" r:id="rId3" imgW="1307880" imgH="406080" progId="Equation.DSMT4">
                  <p:embed/>
                </p:oleObj>
              </mc:Choice>
              <mc:Fallback>
                <p:oleObj name="Equation" r:id="rId3" imgW="1307880" imgH="406080" progId="Equation.DSMT4">
                  <p:embed/>
                  <p:pic>
                    <p:nvPicPr>
                      <p:cNvPr id="993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5140325"/>
                        <a:ext cx="2795587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99217"/>
              </p:ext>
            </p:extLst>
          </p:nvPr>
        </p:nvGraphicFramePr>
        <p:xfrm>
          <a:off x="666750" y="2309813"/>
          <a:ext cx="30480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Equation" r:id="rId5" imgW="1307880" imgH="406080" progId="Equation.DSMT4">
                  <p:embed/>
                </p:oleObj>
              </mc:Choice>
              <mc:Fallback>
                <p:oleObj name="Equation" r:id="rId5" imgW="1307880" imgH="406080" progId="Equation.DSMT4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309813"/>
                        <a:ext cx="30480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70281"/>
              </p:ext>
            </p:extLst>
          </p:nvPr>
        </p:nvGraphicFramePr>
        <p:xfrm>
          <a:off x="681038" y="3711575"/>
          <a:ext cx="446881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7" imgW="1917360" imgH="406080" progId="Equation.DSMT4">
                  <p:embed/>
                </p:oleObj>
              </mc:Choice>
              <mc:Fallback>
                <p:oleObj name="Equation" r:id="rId7" imgW="1917360" imgH="406080" progId="Equation.DSMT4">
                  <p:embed/>
                  <p:pic>
                    <p:nvPicPr>
                      <p:cNvPr id="99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3711575"/>
                        <a:ext cx="4468812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Short-Term Solvency: Walmart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829" y="1383402"/>
            <a:ext cx="8458200" cy="4302125"/>
          </a:xfrm>
        </p:spPr>
        <p:txBody>
          <a:bodyPr/>
          <a:lstStyle/>
          <a:p>
            <a:r>
              <a:rPr lang="en-US" sz="2400" dirty="0"/>
              <a:t>Cash Ratio</a:t>
            </a:r>
          </a:p>
          <a:p>
            <a:pPr marL="342900" indent="-342900"/>
            <a:endParaRPr lang="en-US" sz="2400" dirty="0"/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  <a:p>
            <a:pPr marL="342900" indent="-342900"/>
            <a:r>
              <a:rPr lang="en-US" sz="2400" dirty="0"/>
              <a:t>Quick Ratio</a:t>
            </a:r>
          </a:p>
          <a:p>
            <a:pPr marL="342900" indent="-342900"/>
            <a:endParaRPr lang="en-US" sz="2400" dirty="0"/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Current Ratio</a:t>
            </a:r>
          </a:p>
          <a:p>
            <a:pPr marL="742950" lvl="1" indent="-285750">
              <a:buFont typeface="Wingdings" pitchFamily="2" charset="2"/>
              <a:buNone/>
            </a:pPr>
            <a:endParaRPr lang="en-US" sz="2400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56198"/>
              </p:ext>
            </p:extLst>
          </p:nvPr>
        </p:nvGraphicFramePr>
        <p:xfrm>
          <a:off x="701347" y="5404811"/>
          <a:ext cx="30670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" name="Equation" r:id="rId3" imgW="1434960" imgH="406080" progId="Equation.DSMT4">
                  <p:embed/>
                </p:oleObj>
              </mc:Choice>
              <mc:Fallback>
                <p:oleObj name="Equation" r:id="rId3" imgW="1434960" imgH="406080" progId="Equation.DSMT4">
                  <p:embed/>
                  <p:pic>
                    <p:nvPicPr>
                      <p:cNvPr id="993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47" y="5404811"/>
                        <a:ext cx="30670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961600"/>
              </p:ext>
            </p:extLst>
          </p:nvPr>
        </p:nvGraphicFramePr>
        <p:xfrm>
          <a:off x="563235" y="1861589"/>
          <a:ext cx="33432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" name="Equation" r:id="rId5" imgW="1434960" imgH="406080" progId="Equation.DSMT4">
                  <p:embed/>
                </p:oleObj>
              </mc:Choice>
              <mc:Fallback>
                <p:oleObj name="Equation" r:id="rId5" imgW="1434960" imgH="406080" progId="Equation.DSMT4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35" y="1861589"/>
                        <a:ext cx="33432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14418"/>
              </p:ext>
            </p:extLst>
          </p:nvPr>
        </p:nvGraphicFramePr>
        <p:xfrm>
          <a:off x="684247" y="3322823"/>
          <a:ext cx="81073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" name="Equation" r:id="rId7" imgW="3479760" imgH="406080" progId="Equation.DSMT4">
                  <p:embed/>
                </p:oleObj>
              </mc:Choice>
              <mc:Fallback>
                <p:oleObj name="Equation" r:id="rId7" imgW="3479760" imgH="406080" progId="Equation.DSMT4">
                  <p:embed/>
                  <p:pic>
                    <p:nvPicPr>
                      <p:cNvPr id="99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47" y="3322823"/>
                        <a:ext cx="8107363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727244"/>
              </p:ext>
            </p:extLst>
          </p:nvPr>
        </p:nvGraphicFramePr>
        <p:xfrm>
          <a:off x="4055267" y="1889739"/>
          <a:ext cx="15097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" name="Equation" r:id="rId9" imgW="647640" imgH="419040" progId="Equation.DSMT4">
                  <p:embed/>
                </p:oleObj>
              </mc:Choice>
              <mc:Fallback>
                <p:oleObj name="Equation" r:id="rId9" imgW="647640" imgH="4190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267" y="1889739"/>
                        <a:ext cx="1509713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47582"/>
              </p:ext>
            </p:extLst>
          </p:nvPr>
        </p:nvGraphicFramePr>
        <p:xfrm>
          <a:off x="5646670" y="2170726"/>
          <a:ext cx="11826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" name="Equation" r:id="rId11" imgW="507960" imgH="177480" progId="Equation.DSMT4">
                  <p:embed/>
                </p:oleObj>
              </mc:Choice>
              <mc:Fallback>
                <p:oleObj name="Equation" r:id="rId11" imgW="507960" imgH="1774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670" y="2170726"/>
                        <a:ext cx="11826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30805"/>
              </p:ext>
            </p:extLst>
          </p:nvPr>
        </p:nvGraphicFramePr>
        <p:xfrm>
          <a:off x="727635" y="4246022"/>
          <a:ext cx="40544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6" name="Equation" r:id="rId13" imgW="1739880" imgH="419040" progId="Equation.DSMT4">
                  <p:embed/>
                </p:oleObj>
              </mc:Choice>
              <mc:Fallback>
                <p:oleObj name="Equation" r:id="rId13" imgW="1739880" imgH="4190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35" y="4246022"/>
                        <a:ext cx="405447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02128"/>
              </p:ext>
            </p:extLst>
          </p:nvPr>
        </p:nvGraphicFramePr>
        <p:xfrm>
          <a:off x="4973638" y="4538663"/>
          <a:ext cx="1181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7" name="Equation" r:id="rId15" imgW="507960" imgH="177480" progId="Equation.DSMT4">
                  <p:embed/>
                </p:oleObj>
              </mc:Choice>
              <mc:Fallback>
                <p:oleObj name="Equation" r:id="rId15" imgW="50796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4538663"/>
                        <a:ext cx="11811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75356"/>
              </p:ext>
            </p:extLst>
          </p:nvPr>
        </p:nvGraphicFramePr>
        <p:xfrm>
          <a:off x="3783013" y="5195888"/>
          <a:ext cx="1508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8" name="Equation" r:id="rId17" imgW="647640" imgH="419040" progId="Equation.DSMT4">
                  <p:embed/>
                </p:oleObj>
              </mc:Choice>
              <mc:Fallback>
                <p:oleObj name="Equation" r:id="rId17" imgW="647640" imgH="41904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5195888"/>
                        <a:ext cx="150812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555167"/>
              </p:ext>
            </p:extLst>
          </p:nvPr>
        </p:nvGraphicFramePr>
        <p:xfrm>
          <a:off x="5260975" y="5551488"/>
          <a:ext cx="11826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9" name="Equation" r:id="rId19" imgW="507960" imgH="177480" progId="Equation.DSMT4">
                  <p:embed/>
                </p:oleObj>
              </mc:Choice>
              <mc:Fallback>
                <p:oleObj name="Equation" r:id="rId19" imgW="507960" imgH="1774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5551488"/>
                        <a:ext cx="118268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5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Short-Term Solvency: </a:t>
            </a:r>
            <a:br>
              <a:rPr lang="en-US" dirty="0"/>
            </a:br>
            <a:r>
              <a:rPr lang="en-US" dirty="0"/>
              <a:t>Net Working Capital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458200" cy="4302125"/>
          </a:xfrm>
        </p:spPr>
        <p:txBody>
          <a:bodyPr>
            <a:normAutofit/>
          </a:bodyPr>
          <a:lstStyle/>
          <a:p>
            <a:r>
              <a:rPr lang="en-US" sz="2800" dirty="0"/>
              <a:t>Net Working Capital </a:t>
            </a:r>
          </a:p>
          <a:p>
            <a:endParaRPr lang="en-US" sz="2800" dirty="0"/>
          </a:p>
          <a:p>
            <a:endParaRPr lang="en-US" sz="2800" dirty="0"/>
          </a:p>
          <a:p>
            <a:pPr marL="742950" lvl="1" indent="-285750">
              <a:buFont typeface="Wingdings" pitchFamily="2" charset="2"/>
              <a:buNone/>
            </a:pPr>
            <a:endParaRPr lang="en-US" dirty="0"/>
          </a:p>
          <a:p>
            <a:pPr marL="742950" lvl="1" indent="-285750">
              <a:buFont typeface="Wingdings" pitchFamily="2" charset="2"/>
              <a:buNone/>
            </a:pPr>
            <a:endParaRPr lang="en-US" dirty="0"/>
          </a:p>
          <a:p>
            <a:r>
              <a:rPr lang="en-US" sz="2800" dirty="0"/>
              <a:t>Net Working Capital as % of Total Assets</a:t>
            </a:r>
          </a:p>
          <a:p>
            <a:pPr marL="342900" indent="-342900"/>
            <a:endParaRPr lang="en-US" sz="2800" dirty="0"/>
          </a:p>
          <a:p>
            <a:pPr marL="742950" lvl="1" indent="-285750">
              <a:buFont typeface="Wingdings" pitchFamily="2" charset="2"/>
              <a:buNone/>
            </a:pPr>
            <a:endParaRPr lang="en-US" dirty="0"/>
          </a:p>
          <a:p>
            <a:pPr marL="742950" lvl="1" indent="-285750"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703696"/>
              </p:ext>
            </p:extLst>
          </p:nvPr>
        </p:nvGraphicFramePr>
        <p:xfrm>
          <a:off x="914400" y="2819400"/>
          <a:ext cx="5708651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3" imgW="2450880" imgH="177480" progId="Equation.DSMT4">
                  <p:embed/>
                </p:oleObj>
              </mc:Choice>
              <mc:Fallback>
                <p:oleObj name="Equation" r:id="rId3" imgW="2450880" imgH="177480" progId="Equation.DSMT4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5708651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07736"/>
              </p:ext>
            </p:extLst>
          </p:nvPr>
        </p:nvGraphicFramePr>
        <p:xfrm>
          <a:off x="908108" y="4876800"/>
          <a:ext cx="36099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Equation" r:id="rId5" imgW="1549080" imgH="406080" progId="Equation.DSMT4">
                  <p:embed/>
                </p:oleObj>
              </mc:Choice>
              <mc:Fallback>
                <p:oleObj name="Equation" r:id="rId5" imgW="1549080" imgH="406080" progId="Equation.DSMT4">
                  <p:embed/>
                  <p:pic>
                    <p:nvPicPr>
                      <p:cNvPr id="99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108" y="4876800"/>
                        <a:ext cx="3609975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58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Short-Term Solvency: </a:t>
            </a:r>
            <a:br>
              <a:rPr lang="en-US" dirty="0"/>
            </a:br>
            <a:r>
              <a:rPr lang="en-US" dirty="0"/>
              <a:t>Walmart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458200" cy="4302125"/>
          </a:xfrm>
        </p:spPr>
        <p:txBody>
          <a:bodyPr>
            <a:normAutofit/>
          </a:bodyPr>
          <a:lstStyle/>
          <a:p>
            <a:r>
              <a:rPr lang="en-US" sz="2800" dirty="0"/>
              <a:t>Net Working Capital </a:t>
            </a:r>
          </a:p>
          <a:p>
            <a:endParaRPr lang="en-US" sz="2800" dirty="0"/>
          </a:p>
          <a:p>
            <a:endParaRPr lang="en-US" sz="2800" dirty="0"/>
          </a:p>
          <a:p>
            <a:pPr marL="742950" lvl="1" indent="-285750">
              <a:buFont typeface="Wingdings" pitchFamily="2" charset="2"/>
              <a:buNone/>
            </a:pPr>
            <a:endParaRPr lang="en-US" dirty="0"/>
          </a:p>
          <a:p>
            <a:pPr marL="742950" lvl="1" indent="-285750">
              <a:buFont typeface="Wingdings" pitchFamily="2" charset="2"/>
              <a:buNone/>
            </a:pPr>
            <a:endParaRPr lang="en-US" dirty="0"/>
          </a:p>
          <a:p>
            <a:r>
              <a:rPr lang="en-US" sz="2800" dirty="0"/>
              <a:t>Net Working Capital as % of Total Assets</a:t>
            </a:r>
          </a:p>
          <a:p>
            <a:pPr marL="342900" indent="-342900"/>
            <a:endParaRPr lang="en-US" sz="2800" dirty="0"/>
          </a:p>
          <a:p>
            <a:pPr marL="742950" lvl="1" indent="-285750">
              <a:buFont typeface="Wingdings" pitchFamily="2" charset="2"/>
              <a:buNone/>
            </a:pPr>
            <a:endParaRPr lang="en-US" dirty="0"/>
          </a:p>
          <a:p>
            <a:pPr marL="742950" lvl="1" indent="-285750"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2161"/>
              </p:ext>
            </p:extLst>
          </p:nvPr>
        </p:nvGraphicFramePr>
        <p:xfrm>
          <a:off x="838200" y="2695773"/>
          <a:ext cx="6005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0" name="Equation" r:id="rId3" imgW="2577960" imgH="177480" progId="Equation.DSMT4">
                  <p:embed/>
                </p:oleObj>
              </mc:Choice>
              <mc:Fallback>
                <p:oleObj name="Equation" r:id="rId3" imgW="2577960" imgH="177480" progId="Equation.DSMT4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95773"/>
                        <a:ext cx="6005513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80972"/>
              </p:ext>
            </p:extLst>
          </p:nvPr>
        </p:nvGraphicFramePr>
        <p:xfrm>
          <a:off x="781050" y="4852987"/>
          <a:ext cx="39052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" name="Equation" r:id="rId5" imgW="1676160" imgH="406080" progId="Equation.DSMT4">
                  <p:embed/>
                </p:oleObj>
              </mc:Choice>
              <mc:Fallback>
                <p:oleObj name="Equation" r:id="rId5" imgW="1676160" imgH="406080" progId="Equation.DSMT4">
                  <p:embed/>
                  <p:pic>
                    <p:nvPicPr>
                      <p:cNvPr id="99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4852987"/>
                        <a:ext cx="390525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909896"/>
              </p:ext>
            </p:extLst>
          </p:nvPr>
        </p:nvGraphicFramePr>
        <p:xfrm>
          <a:off x="838200" y="3314799"/>
          <a:ext cx="2840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2" name="Equation" r:id="rId7" imgW="1218960" imgH="190440" progId="Equation.DSMT4">
                  <p:embed/>
                </p:oleObj>
              </mc:Choice>
              <mc:Fallback>
                <p:oleObj name="Equation" r:id="rId7" imgW="1218960" imgH="1904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14799"/>
                        <a:ext cx="28400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29056"/>
              </p:ext>
            </p:extLst>
          </p:nvPr>
        </p:nvGraphicFramePr>
        <p:xfrm>
          <a:off x="3830638" y="3319463"/>
          <a:ext cx="1182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3"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3319463"/>
                        <a:ext cx="11826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10863"/>
              </p:ext>
            </p:extLst>
          </p:nvPr>
        </p:nvGraphicFramePr>
        <p:xfrm>
          <a:off x="4686300" y="4814282"/>
          <a:ext cx="17160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11" imgW="736560" imgH="419040" progId="Equation.DSMT4">
                  <p:embed/>
                </p:oleObj>
              </mc:Choice>
              <mc:Fallback>
                <p:oleObj name="Equation" r:id="rId11" imgW="736560" imgH="4190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4814282"/>
                        <a:ext cx="17160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40338"/>
              </p:ext>
            </p:extLst>
          </p:nvPr>
        </p:nvGraphicFramePr>
        <p:xfrm>
          <a:off x="6388100" y="5118100"/>
          <a:ext cx="13890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Equation" r:id="rId13" imgW="596880" imgH="177480" progId="Equation.DSMT4">
                  <p:embed/>
                </p:oleObj>
              </mc:Choice>
              <mc:Fallback>
                <p:oleObj name="Equation" r:id="rId13" imgW="59688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5118100"/>
                        <a:ext cx="138906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5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Liquidity–Ability to Convert Assets to Cash with Significant Loss of Value</a:t>
            </a:r>
          </a:p>
          <a:p>
            <a:endParaRPr lang="en-US" dirty="0"/>
          </a:p>
          <a:p>
            <a:r>
              <a:rPr lang="en-US" dirty="0"/>
              <a:t>Differing Time Horizons for Liquidity</a:t>
            </a:r>
          </a:p>
          <a:p>
            <a:pPr lvl="1"/>
            <a:r>
              <a:rPr lang="en-US" sz="2800" dirty="0"/>
              <a:t>Cash Ratio???</a:t>
            </a:r>
          </a:p>
          <a:p>
            <a:pPr lvl="1"/>
            <a:r>
              <a:rPr lang="en-US" sz="2800" dirty="0"/>
              <a:t>Quick Ratio???</a:t>
            </a:r>
          </a:p>
          <a:p>
            <a:pPr lvl="1"/>
            <a:r>
              <a:rPr lang="en-US" sz="2800" dirty="0"/>
              <a:t>Current Ratio???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Ratio Analysis</a:t>
            </a:r>
          </a:p>
        </p:txBody>
      </p:sp>
    </p:spTree>
    <p:extLst>
      <p:ext uri="{BB962C8B-B14F-4D97-AF65-F5344CB8AC3E}">
        <p14:creationId xmlns:p14="http://schemas.microsoft.com/office/powerpoint/2010/main" val="202166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606800"/>
            <a:ext cx="8458200" cy="1470025"/>
          </a:xfrm>
        </p:spPr>
        <p:txBody>
          <a:bodyPr/>
          <a:lstStyle/>
          <a:p>
            <a:r>
              <a:rPr lang="en-US" dirty="0"/>
              <a:t>2.B Long-Term Solvency</a:t>
            </a:r>
          </a:p>
        </p:txBody>
      </p:sp>
    </p:spTree>
    <p:extLst>
      <p:ext uri="{BB962C8B-B14F-4D97-AF65-F5344CB8AC3E}">
        <p14:creationId xmlns:p14="http://schemas.microsoft.com/office/powerpoint/2010/main" val="1374754538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of the Long-Term Viability of the Firm</a:t>
            </a:r>
          </a:p>
          <a:p>
            <a:endParaRPr lang="en-US" dirty="0"/>
          </a:p>
          <a:p>
            <a:r>
              <a:rPr lang="en-US" dirty="0"/>
              <a:t>Two Metrics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Degree of Leverage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Coverage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Solvency</a:t>
            </a:r>
          </a:p>
        </p:txBody>
      </p:sp>
    </p:spTree>
    <p:extLst>
      <p:ext uri="{BB962C8B-B14F-4D97-AF65-F5344CB8AC3E}">
        <p14:creationId xmlns:p14="http://schemas.microsoft.com/office/powerpoint/2010/main" val="163302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Purpose</a:t>
            </a:r>
          </a:p>
          <a:p>
            <a:pPr lvl="1"/>
            <a:r>
              <a:rPr lang="en-US" sz="2800" dirty="0"/>
              <a:t>Long-Term Liquidity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Is the Total Amount of Debt Reasonable?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Can the Firm Remain Solvent?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</a:t>
            </a:r>
            <a:br>
              <a:rPr lang="en-US" dirty="0"/>
            </a:br>
            <a:r>
              <a:rPr lang="en-US" dirty="0"/>
              <a:t> Degree of Leverage Analysis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2921000" y="2271713"/>
          <a:ext cx="35528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1523880" imgH="406080" progId="">
                  <p:embed/>
                </p:oleObj>
              </mc:Choice>
              <mc:Fallback>
                <p:oleObj name="Equation" r:id="rId3" imgW="1523880" imgH="406080" progId="">
                  <p:embed/>
                  <p:pic>
                    <p:nvPicPr>
                      <p:cNvPr id="103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271713"/>
                        <a:ext cx="355282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04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Methodology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Ratio Classification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DuPont Equation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Ratio Applications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Total Debt Ratio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Debt/Equity Ratio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Equity Multiplier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</a:t>
            </a:r>
            <a:br>
              <a:rPr lang="en-US" dirty="0"/>
            </a:br>
            <a:r>
              <a:rPr lang="en-US" dirty="0"/>
              <a:t>Degree of Leverage Ratios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26242"/>
              </p:ext>
            </p:extLst>
          </p:nvPr>
        </p:nvGraphicFramePr>
        <p:xfrm>
          <a:off x="1284288" y="2432050"/>
          <a:ext cx="36226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name="Equation" r:id="rId3" imgW="1879560" imgH="406080" progId="Equation.DSMT4">
                  <p:embed/>
                </p:oleObj>
              </mc:Choice>
              <mc:Fallback>
                <p:oleObj name="Equation" r:id="rId3" imgW="1879560" imgH="406080" progId="Equation.DSMT4">
                  <p:embed/>
                  <p:pic>
                    <p:nvPicPr>
                      <p:cNvPr id="100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432050"/>
                        <a:ext cx="362267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849606"/>
              </p:ext>
            </p:extLst>
          </p:nvPr>
        </p:nvGraphicFramePr>
        <p:xfrm>
          <a:off x="1255713" y="3881438"/>
          <a:ext cx="16541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Equation" r:id="rId5" imgW="914400" imgH="431640" progId="Equation.DSMT4">
                  <p:embed/>
                </p:oleObj>
              </mc:Choice>
              <mc:Fallback>
                <p:oleObj name="Equation" r:id="rId5" imgW="914400" imgH="431640" progId="Equation.DSMT4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3881438"/>
                        <a:ext cx="1654175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164274"/>
              </p:ext>
            </p:extLst>
          </p:nvPr>
        </p:nvGraphicFramePr>
        <p:xfrm>
          <a:off x="1312863" y="5441950"/>
          <a:ext cx="1655762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Equation" r:id="rId7" imgW="914400" imgH="431640" progId="Equation.DSMT4">
                  <p:embed/>
                </p:oleObj>
              </mc:Choice>
              <mc:Fallback>
                <p:oleObj name="Equation" r:id="rId7" imgW="914400" imgH="431640" progId="Equation.DSMT4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5441950"/>
                        <a:ext cx="1655762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114057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Total Debt Ratio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Debt/Equity Ratio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Equity Multiplier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</a:t>
            </a:r>
            <a:br>
              <a:rPr lang="en-US" dirty="0"/>
            </a:br>
            <a:r>
              <a:rPr lang="en-US" dirty="0"/>
              <a:t>Walmart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174317" y="2431332"/>
          <a:ext cx="384333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" name="Equation" r:id="rId3" imgW="1993680" imgH="406080" progId="Equation.DSMT4">
                  <p:embed/>
                </p:oleObj>
              </mc:Choice>
              <mc:Fallback>
                <p:oleObj name="Equation" r:id="rId3" imgW="1993680" imgH="406080" progId="Equation.DSMT4">
                  <p:embed/>
                  <p:pic>
                    <p:nvPicPr>
                      <p:cNvPr id="100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17" y="2431332"/>
                        <a:ext cx="3843337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141232" y="3881848"/>
          <a:ext cx="1882725" cy="780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0" name="Equation" r:id="rId5" imgW="1041120" imgH="431640" progId="Equation.DSMT4">
                  <p:embed/>
                </p:oleObj>
              </mc:Choice>
              <mc:Fallback>
                <p:oleObj name="Equation" r:id="rId5" imgW="1041120" imgH="431640" progId="Equation.DSMT4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232" y="3881848"/>
                        <a:ext cx="1882725" cy="780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174317" y="5442389"/>
          <a:ext cx="1932721" cy="78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" name="Equation" r:id="rId7" imgW="1066680" imgH="431640" progId="Equation.DSMT4">
                  <p:embed/>
                </p:oleObj>
              </mc:Choice>
              <mc:Fallback>
                <p:oleObj name="Equation" r:id="rId7" imgW="1066680" imgH="431640" progId="Equation.DSMT4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17" y="5442389"/>
                        <a:ext cx="1932721" cy="781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038264"/>
              </p:ext>
            </p:extLst>
          </p:nvPr>
        </p:nvGraphicFramePr>
        <p:xfrm>
          <a:off x="5040313" y="2417763"/>
          <a:ext cx="23780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" name="Equation" r:id="rId9" imgW="1231560" imgH="419040" progId="Equation.DSMT4">
                  <p:embed/>
                </p:oleObj>
              </mc:Choice>
              <mc:Fallback>
                <p:oleObj name="Equation" r:id="rId9" imgW="1231560" imgH="4190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417763"/>
                        <a:ext cx="2378075" cy="81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85493"/>
              </p:ext>
            </p:extLst>
          </p:nvPr>
        </p:nvGraphicFramePr>
        <p:xfrm>
          <a:off x="7531125" y="2650602"/>
          <a:ext cx="1052537" cy="34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"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25" y="2650602"/>
                        <a:ext cx="1052537" cy="344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84824"/>
              </p:ext>
            </p:extLst>
          </p:nvPr>
        </p:nvGraphicFramePr>
        <p:xfrm>
          <a:off x="5397440" y="4099591"/>
          <a:ext cx="930179" cy="34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" name="Equation" r:id="rId13" imgW="482400" imgH="177480" progId="Equation.DSMT4">
                  <p:embed/>
                </p:oleObj>
              </mc:Choice>
              <mc:Fallback>
                <p:oleObj name="Equation" r:id="rId13" imgW="48240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440" y="4099591"/>
                        <a:ext cx="930179" cy="344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67808"/>
              </p:ext>
            </p:extLst>
          </p:nvPr>
        </p:nvGraphicFramePr>
        <p:xfrm>
          <a:off x="3079750" y="5335588"/>
          <a:ext cx="14224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" name="Equation" r:id="rId15" imgW="736560" imgH="419040" progId="Equation.DSMT4">
                  <p:embed/>
                </p:oleObj>
              </mc:Choice>
              <mc:Fallback>
                <p:oleObj name="Equation" r:id="rId15" imgW="736560" imgH="41904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5335588"/>
                        <a:ext cx="1422400" cy="81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94856"/>
              </p:ext>
            </p:extLst>
          </p:nvPr>
        </p:nvGraphicFramePr>
        <p:xfrm>
          <a:off x="4450351" y="5583339"/>
          <a:ext cx="978860" cy="34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6" name="Equation" r:id="rId17" imgW="507960" imgH="177480" progId="Equation.DSMT4">
                  <p:embed/>
                </p:oleObj>
              </mc:Choice>
              <mc:Fallback>
                <p:oleObj name="Equation" r:id="rId17" imgW="507960" imgH="1774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351" y="5583339"/>
                        <a:ext cx="978860" cy="344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1844"/>
              </p:ext>
            </p:extLst>
          </p:nvPr>
        </p:nvGraphicFramePr>
        <p:xfrm>
          <a:off x="3022600" y="3867150"/>
          <a:ext cx="2376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7" name="Equation" r:id="rId19" imgW="1231560" imgH="419040" progId="Equation.DSMT4">
                  <p:embed/>
                </p:oleObj>
              </mc:Choice>
              <mc:Fallback>
                <p:oleObj name="Equation" r:id="rId19" imgW="1231560" imgH="4190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867150"/>
                        <a:ext cx="2376488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4446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Conversions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</a:t>
            </a:r>
            <a:br>
              <a:rPr lang="en-US" dirty="0"/>
            </a:br>
            <a:r>
              <a:rPr lang="en-US" dirty="0"/>
              <a:t>Degree of Leverage Ratios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0929"/>
              </p:ext>
            </p:extLst>
          </p:nvPr>
        </p:nvGraphicFramePr>
        <p:xfrm>
          <a:off x="3657600" y="1981200"/>
          <a:ext cx="3916363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3" imgW="1676160" imgH="1523880" progId="Equation.DSMT4">
                  <p:embed/>
                </p:oleObj>
              </mc:Choice>
              <mc:Fallback>
                <p:oleObj name="Equation" r:id="rId3" imgW="1676160" imgH="1523880" progId="Equation.DSMT4">
                  <p:embed/>
                  <p:pic>
                    <p:nvPicPr>
                      <p:cNvPr id="100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3916363" cy="3557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511737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LT Debt Ratio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NOTE: Excludes current liabilities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</a:t>
            </a:r>
            <a:br>
              <a:rPr lang="en-US" dirty="0"/>
            </a:br>
            <a:r>
              <a:rPr lang="en-US" dirty="0"/>
              <a:t>Degree of Leverage Ratios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31607"/>
              </p:ext>
            </p:extLst>
          </p:nvPr>
        </p:nvGraphicFramePr>
        <p:xfrm>
          <a:off x="1493838" y="3013075"/>
          <a:ext cx="31321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Equation" r:id="rId3" imgW="1625400" imgH="431640" progId="Equation.DSMT4">
                  <p:embed/>
                </p:oleObj>
              </mc:Choice>
              <mc:Fallback>
                <p:oleObj name="Equation" r:id="rId3" imgW="1625400" imgH="431640" progId="Equation.DSMT4">
                  <p:embed/>
                  <p:pic>
                    <p:nvPicPr>
                      <p:cNvPr id="100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3013075"/>
                        <a:ext cx="3132137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2734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LT Debt Ratio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</a:t>
            </a:r>
            <a:br>
              <a:rPr lang="en-US" dirty="0"/>
            </a:br>
            <a:r>
              <a:rPr lang="en-US" dirty="0"/>
              <a:t>Walmart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93155"/>
              </p:ext>
            </p:extLst>
          </p:nvPr>
        </p:nvGraphicFramePr>
        <p:xfrm>
          <a:off x="914400" y="2996658"/>
          <a:ext cx="58229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Equation" r:id="rId3" imgW="3022560" imgH="431640" progId="Equation.DSMT4">
                  <p:embed/>
                </p:oleObj>
              </mc:Choice>
              <mc:Fallback>
                <p:oleObj name="Equation" r:id="rId3" imgW="3022560" imgH="431640" progId="Equation.DSMT4">
                  <p:embed/>
                  <p:pic>
                    <p:nvPicPr>
                      <p:cNvPr id="100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96658"/>
                        <a:ext cx="582295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40939"/>
              </p:ext>
            </p:extLst>
          </p:nvPr>
        </p:nvGraphicFramePr>
        <p:xfrm>
          <a:off x="1880382" y="4114800"/>
          <a:ext cx="33353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Equation" r:id="rId5" imgW="1726920" imgH="419040" progId="Equation.DSMT4">
                  <p:embed/>
                </p:oleObj>
              </mc:Choice>
              <mc:Fallback>
                <p:oleObj name="Equation" r:id="rId5" imgW="1726920" imgH="4190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382" y="4114800"/>
                        <a:ext cx="3335337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16710"/>
              </p:ext>
            </p:extLst>
          </p:nvPr>
        </p:nvGraphicFramePr>
        <p:xfrm>
          <a:off x="5409219" y="4348053"/>
          <a:ext cx="1052537" cy="34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Equation" r:id="rId7" imgW="545760" imgH="177480" progId="Equation.DSMT4">
                  <p:embed/>
                </p:oleObj>
              </mc:Choice>
              <mc:Fallback>
                <p:oleObj name="Equation" r:id="rId7" imgW="545760" imgH="1774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219" y="4348053"/>
                        <a:ext cx="1052537" cy="344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040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Purpose</a:t>
            </a:r>
          </a:p>
          <a:p>
            <a:pPr lvl="1"/>
            <a:r>
              <a:rPr lang="en-US" sz="2800" dirty="0"/>
              <a:t>Short-Term Liquidity</a:t>
            </a:r>
          </a:p>
          <a:p>
            <a:pPr lvl="1"/>
            <a:r>
              <a:rPr lang="en-US" sz="2800" dirty="0"/>
              <a:t>Can the Firm Service its Long-Term Obligations?</a:t>
            </a:r>
          </a:p>
          <a:p>
            <a:pPr lvl="1"/>
            <a:r>
              <a:rPr lang="en-US" sz="2800" dirty="0"/>
              <a:t>Is Bankruptcy a Concern?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</a:t>
            </a:r>
            <a:br>
              <a:rPr lang="en-US" dirty="0"/>
            </a:br>
            <a:r>
              <a:rPr lang="en-US" dirty="0"/>
              <a:t> Coverage Analysis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647825" y="2243138"/>
          <a:ext cx="60975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3" imgW="2616120" imgH="431640" progId="">
                  <p:embed/>
                </p:oleObj>
              </mc:Choice>
              <mc:Fallback>
                <p:oleObj name="Equation" r:id="rId3" imgW="2616120" imgH="431640" progId="">
                  <p:embed/>
                  <p:pic>
                    <p:nvPicPr>
                      <p:cNvPr id="103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243138"/>
                        <a:ext cx="60975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77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Times Interest Earned (TIE)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Cash Coverage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 </a:t>
            </a:r>
            <a:br>
              <a:rPr lang="en-US" dirty="0"/>
            </a:br>
            <a:r>
              <a:rPr lang="en-US" dirty="0"/>
              <a:t>Coverage Ratios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462619"/>
              </p:ext>
            </p:extLst>
          </p:nvPr>
        </p:nvGraphicFramePr>
        <p:xfrm>
          <a:off x="1000125" y="4464050"/>
          <a:ext cx="53482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2" name="Equation" r:id="rId3" imgW="2641320" imgH="406080" progId="Equation.DSMT4">
                  <p:embed/>
                </p:oleObj>
              </mc:Choice>
              <mc:Fallback>
                <p:oleObj name="Equation" r:id="rId3" imgW="2641320" imgH="406080" progId="Equation.DSMT4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464050"/>
                        <a:ext cx="5348288" cy="822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151453"/>
              </p:ext>
            </p:extLst>
          </p:nvPr>
        </p:nvGraphicFramePr>
        <p:xfrm>
          <a:off x="1119188" y="2379663"/>
          <a:ext cx="12033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Equation" r:id="rId5" imgW="596880" imgH="406080" progId="Equation.DSMT4">
                  <p:embed/>
                </p:oleObj>
              </mc:Choice>
              <mc:Fallback>
                <p:oleObj name="Equation" r:id="rId5" imgW="596880" imgH="406080" progId="Equation.DSMT4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2379663"/>
                        <a:ext cx="1203325" cy="820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734640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1122"/>
            <a:ext cx="8229600" cy="4525963"/>
          </a:xfrm>
        </p:spPr>
        <p:txBody>
          <a:bodyPr/>
          <a:lstStyle/>
          <a:p>
            <a:r>
              <a:rPr lang="en-US" dirty="0"/>
              <a:t>Times Interest Earned (TIE)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Cash Coverage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Solvency: </a:t>
            </a:r>
            <a:br>
              <a:rPr lang="en-US" dirty="0"/>
            </a:br>
            <a:r>
              <a:rPr lang="en-US" dirty="0"/>
              <a:t>Walmart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432782"/>
              </p:ext>
            </p:extLst>
          </p:nvPr>
        </p:nvGraphicFramePr>
        <p:xfrm>
          <a:off x="952500" y="4684713"/>
          <a:ext cx="78422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2" name="Equation" r:id="rId3" imgW="3873240" imgH="431640" progId="Equation.DSMT4">
                  <p:embed/>
                </p:oleObj>
              </mc:Choice>
              <mc:Fallback>
                <p:oleObj name="Equation" r:id="rId3" imgW="3873240" imgH="431640" progId="Equation.DSMT4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4684713"/>
                        <a:ext cx="7842250" cy="874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07309"/>
              </p:ext>
            </p:extLst>
          </p:nvPr>
        </p:nvGraphicFramePr>
        <p:xfrm>
          <a:off x="858865" y="2249858"/>
          <a:ext cx="5867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3" name="Equation" r:id="rId5" imgW="2908080" imgH="431640" progId="Equation.DSMT4">
                  <p:embed/>
                </p:oleObj>
              </mc:Choice>
              <mc:Fallback>
                <p:oleObj name="Equation" r:id="rId5" imgW="2908080" imgH="431640" progId="Equation.DSMT4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5" y="2249858"/>
                        <a:ext cx="5867400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944453"/>
              </p:ext>
            </p:extLst>
          </p:nvPr>
        </p:nvGraphicFramePr>
        <p:xfrm>
          <a:off x="933450" y="3163888"/>
          <a:ext cx="22717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4" name="Equation" r:id="rId7" imgW="1117440" imgH="431640" progId="Equation.DSMT4">
                  <p:embed/>
                </p:oleObj>
              </mc:Choice>
              <mc:Fallback>
                <p:oleObj name="Equation" r:id="rId7" imgW="1117440" imgH="4316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3163888"/>
                        <a:ext cx="2271713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16823"/>
              </p:ext>
            </p:extLst>
          </p:nvPr>
        </p:nvGraphicFramePr>
        <p:xfrm>
          <a:off x="3240088" y="3465513"/>
          <a:ext cx="11080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5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3465513"/>
                        <a:ext cx="1108075" cy="36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B04A149B-77E1-48C0-A6CD-DABEEDFA1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08096"/>
              </p:ext>
            </p:extLst>
          </p:nvPr>
        </p:nvGraphicFramePr>
        <p:xfrm>
          <a:off x="3276600" y="5743019"/>
          <a:ext cx="11080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6"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43019"/>
                        <a:ext cx="1108075" cy="36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377435CE-D12B-4C31-BB4A-C8B3C7A845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00937"/>
              </p:ext>
            </p:extLst>
          </p:nvPr>
        </p:nvGraphicFramePr>
        <p:xfrm>
          <a:off x="836613" y="5448300"/>
          <a:ext cx="23495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" name="Equation" r:id="rId13" imgW="1155600" imgH="431640" progId="Equation.DSMT4">
                  <p:embed/>
                </p:oleObj>
              </mc:Choice>
              <mc:Fallback>
                <p:oleObj name="Equation" r:id="rId13" imgW="1155600" imgH="4316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5448300"/>
                        <a:ext cx="2349500" cy="87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079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2.C Efficiency</a:t>
            </a:r>
          </a:p>
        </p:txBody>
      </p:sp>
    </p:spTree>
    <p:extLst>
      <p:ext uri="{BB962C8B-B14F-4D97-AF65-F5344CB8AC3E}">
        <p14:creationId xmlns:p14="http://schemas.microsoft.com/office/powerpoint/2010/main" val="3639122698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Purpose</a:t>
            </a:r>
          </a:p>
          <a:p>
            <a:pPr lvl="1"/>
            <a:r>
              <a:rPr lang="en-US" sz="2800" dirty="0"/>
              <a:t>How Efficiently does the Firm Use the Value Invested in each Asset? </a:t>
            </a:r>
          </a:p>
          <a:p>
            <a:pPr lvl="2"/>
            <a:r>
              <a:rPr lang="en-US" sz="2400" dirty="0"/>
              <a:t>Balance Sheet Assets as Portfolio</a:t>
            </a:r>
          </a:p>
          <a:p>
            <a:pPr lvl="2"/>
            <a:r>
              <a:rPr lang="en-US" sz="2400" dirty="0"/>
              <a:t>Liquidity-Return Trade-Off</a:t>
            </a:r>
          </a:p>
          <a:p>
            <a:pPr lvl="2"/>
            <a:endParaRPr lang="en-US" sz="2400" dirty="0"/>
          </a:p>
          <a:p>
            <a:pPr lvl="1"/>
            <a:r>
              <a:rPr lang="en-US" sz="2800" dirty="0"/>
              <a:t>Turnover versus ‘Days Sales’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we have too much investment in assets or too little investment in assets in view of current and projected sales levels?</a:t>
            </a:r>
          </a:p>
          <a:p>
            <a:pPr lvl="2"/>
            <a:r>
              <a:rPr lang="en-US" dirty="0"/>
              <a:t>Assets as a portfolio</a:t>
            </a:r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Efficiency: Analysis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9498"/>
              </p:ext>
            </p:extLst>
          </p:nvPr>
        </p:nvGraphicFramePr>
        <p:xfrm>
          <a:off x="2189162" y="1525535"/>
          <a:ext cx="47656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2044440" imgH="406080" progId="">
                  <p:embed/>
                </p:oleObj>
              </mc:Choice>
              <mc:Fallback>
                <p:oleObj name="Equation" r:id="rId3" imgW="2044440" imgH="406080" progId="">
                  <p:embed/>
                  <p:pic>
                    <p:nvPicPr>
                      <p:cNvPr id="103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2" y="1525535"/>
                        <a:ext cx="47656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75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@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as Goal</a:t>
            </a:r>
          </a:p>
          <a:p>
            <a:pPr lvl="1"/>
            <a:r>
              <a:rPr lang="en-US" sz="2800" dirty="0"/>
              <a:t>Total Asset Turnover Ratio–Sales versus a Dollar Spend on Total Assets</a:t>
            </a:r>
          </a:p>
          <a:p>
            <a:pPr lvl="1"/>
            <a:endParaRPr lang="en-US" sz="2800" dirty="0"/>
          </a:p>
          <a:p>
            <a:r>
              <a:rPr lang="en-US" dirty="0"/>
              <a:t>Example</a:t>
            </a:r>
          </a:p>
          <a:p>
            <a:pPr lvl="1"/>
            <a:r>
              <a:rPr lang="en-US" sz="2800" dirty="0"/>
              <a:t>Total Asset Turnover Ratio = 5x</a:t>
            </a:r>
          </a:p>
          <a:p>
            <a:pPr lvl="1"/>
            <a:r>
              <a:rPr lang="en-US" sz="2800" dirty="0"/>
              <a:t>$1.00 in Assets Generates $5.00 in Sales on Average.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Turnover Analysis</a:t>
            </a:r>
          </a:p>
        </p:txBody>
      </p:sp>
    </p:spTree>
    <p:extLst>
      <p:ext uri="{BB962C8B-B14F-4D97-AF65-F5344CB8AC3E}">
        <p14:creationId xmlns:p14="http://schemas.microsoft.com/office/powerpoint/2010/main" val="4005410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Inventory Turnover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Days’ Sales in Inventory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Efficiency: The Inventory Ratios</a:t>
            </a: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61191"/>
              </p:ext>
            </p:extLst>
          </p:nvPr>
        </p:nvGraphicFramePr>
        <p:xfrm>
          <a:off x="976313" y="2362200"/>
          <a:ext cx="16383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Equation" r:id="rId3" imgW="749160" imgH="431640" progId="Equation.DSMT4">
                  <p:embed/>
                </p:oleObj>
              </mc:Choice>
              <mc:Fallback>
                <p:oleObj name="Equation" r:id="rId3" imgW="749160" imgH="431640" progId="Equation.DSMT4">
                  <p:embed/>
                  <p:pic>
                    <p:nvPicPr>
                      <p:cNvPr id="130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362200"/>
                        <a:ext cx="16383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02867"/>
              </p:ext>
            </p:extLst>
          </p:nvPr>
        </p:nvGraphicFramePr>
        <p:xfrm>
          <a:off x="941388" y="4489450"/>
          <a:ext cx="31019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Equation" r:id="rId5" imgW="1422360" imgH="431640" progId="Equation.DSMT4">
                  <p:embed/>
                </p:oleObj>
              </mc:Choice>
              <mc:Fallback>
                <p:oleObj name="Equation" r:id="rId5" imgW="1422360" imgH="431640" progId="Equation.DSMT4">
                  <p:embed/>
                  <p:pic>
                    <p:nvPicPr>
                      <p:cNvPr id="130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489450"/>
                        <a:ext cx="31019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99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Inventory Turnover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Days’ Sales in Inventory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Efficiency: Walmart</a:t>
            </a: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983"/>
              </p:ext>
            </p:extLst>
          </p:nvPr>
        </p:nvGraphicFramePr>
        <p:xfrm>
          <a:off x="560388" y="2362200"/>
          <a:ext cx="24701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8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130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362200"/>
                        <a:ext cx="247015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803031" y="4489451"/>
          <a:ext cx="33797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"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130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31" y="4489451"/>
                        <a:ext cx="3379788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38938"/>
              </p:ext>
            </p:extLst>
          </p:nvPr>
        </p:nvGraphicFramePr>
        <p:xfrm>
          <a:off x="3133726" y="2362200"/>
          <a:ext cx="20716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0" name="Equation" r:id="rId7" imgW="888840" imgH="419040" progId="Equation.DSMT4">
                  <p:embed/>
                </p:oleObj>
              </mc:Choice>
              <mc:Fallback>
                <p:oleObj name="Equation" r:id="rId7" imgW="888840" imgH="4190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6" y="2362200"/>
                        <a:ext cx="20716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71020"/>
              </p:ext>
            </p:extLst>
          </p:nvPr>
        </p:nvGraphicFramePr>
        <p:xfrm>
          <a:off x="5287307" y="2643187"/>
          <a:ext cx="1181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307" y="2643187"/>
                        <a:ext cx="11811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47092"/>
              </p:ext>
            </p:extLst>
          </p:nvPr>
        </p:nvGraphicFramePr>
        <p:xfrm>
          <a:off x="4543425" y="4464050"/>
          <a:ext cx="15097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2" name="Equation" r:id="rId11" imgW="647640" imgH="406080" progId="Equation.DSMT4">
                  <p:embed/>
                </p:oleObj>
              </mc:Choice>
              <mc:Fallback>
                <p:oleObj name="Equation" r:id="rId11" imgW="647640" imgH="4060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4464050"/>
                        <a:ext cx="1509713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827909"/>
              </p:ext>
            </p:extLst>
          </p:nvPr>
        </p:nvGraphicFramePr>
        <p:xfrm>
          <a:off x="6248400" y="4752181"/>
          <a:ext cx="13604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" name="Equation" r:id="rId13" imgW="583920" imgH="177480" progId="Equation.DSMT4">
                  <p:embed/>
                </p:oleObj>
              </mc:Choice>
              <mc:Fallback>
                <p:oleObj name="Equation" r:id="rId13" imgW="583920" imgH="1774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752181"/>
                        <a:ext cx="13604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2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Receivables Turnover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Days’ Sales in Receivables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Efficiency: </a:t>
            </a:r>
            <a:br>
              <a:rPr lang="en-US" dirty="0"/>
            </a:br>
            <a:r>
              <a:rPr lang="en-US" dirty="0"/>
              <a:t>The Receivables Ratios</a:t>
            </a: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456733"/>
              </p:ext>
            </p:extLst>
          </p:nvPr>
        </p:nvGraphicFramePr>
        <p:xfrm>
          <a:off x="1058863" y="2397125"/>
          <a:ext cx="36385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3" imgW="1663560" imgH="406080" progId="Equation.DSMT4">
                  <p:embed/>
                </p:oleObj>
              </mc:Choice>
              <mc:Fallback>
                <p:oleObj name="Equation" r:id="rId3" imgW="1663560" imgH="406080" progId="Equation.DSMT4">
                  <p:embed/>
                  <p:pic>
                    <p:nvPicPr>
                      <p:cNvPr id="130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2397125"/>
                        <a:ext cx="36385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83673"/>
              </p:ext>
            </p:extLst>
          </p:nvPr>
        </p:nvGraphicFramePr>
        <p:xfrm>
          <a:off x="1027113" y="4572000"/>
          <a:ext cx="36020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5" imgW="1650960" imgH="406080" progId="Equation.DSMT4">
                  <p:embed/>
                </p:oleObj>
              </mc:Choice>
              <mc:Fallback>
                <p:oleObj name="Equation" r:id="rId5" imgW="1650960" imgH="406080" progId="Equation.DSMT4">
                  <p:embed/>
                  <p:pic>
                    <p:nvPicPr>
                      <p:cNvPr id="130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4572000"/>
                        <a:ext cx="3602037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53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Receivables Turnover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Days’ Sales in Receivables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Efficiency: Walmart</a:t>
            </a: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920750" y="2397125"/>
          <a:ext cx="39163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" name="Equation" r:id="rId3" imgW="1790640" imgH="406080" progId="Equation.DSMT4">
                  <p:embed/>
                </p:oleObj>
              </mc:Choice>
              <mc:Fallback>
                <p:oleObj name="Equation" r:id="rId3" imgW="1790640" imgH="406080" progId="Equation.DSMT4">
                  <p:embed/>
                  <p:pic>
                    <p:nvPicPr>
                      <p:cNvPr id="130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397125"/>
                        <a:ext cx="3916363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889304" y="4572000"/>
          <a:ext cx="38782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Equation" r:id="rId5" imgW="1777680" imgH="406080" progId="Equation.DSMT4">
                  <p:embed/>
                </p:oleObj>
              </mc:Choice>
              <mc:Fallback>
                <p:oleObj name="Equation" r:id="rId5" imgW="1777680" imgH="406080" progId="Equation.DSMT4">
                  <p:embed/>
                  <p:pic>
                    <p:nvPicPr>
                      <p:cNvPr id="130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04" y="4572000"/>
                        <a:ext cx="3878263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412173"/>
              </p:ext>
            </p:extLst>
          </p:nvPr>
        </p:nvGraphicFramePr>
        <p:xfrm>
          <a:off x="4913313" y="2366963"/>
          <a:ext cx="22479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Equation" r:id="rId7" imgW="965160" imgH="406080" progId="Equation.DSMT4">
                  <p:embed/>
                </p:oleObj>
              </mc:Choice>
              <mc:Fallback>
                <p:oleObj name="Equation" r:id="rId7" imgW="965160" imgH="40608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2366963"/>
                        <a:ext cx="22479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03400"/>
              </p:ext>
            </p:extLst>
          </p:nvPr>
        </p:nvGraphicFramePr>
        <p:xfrm>
          <a:off x="7140350" y="2700234"/>
          <a:ext cx="1536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Equation" r:id="rId9" imgW="660240" imgH="177480" progId="Equation.DSMT4">
                  <p:embed/>
                </p:oleObj>
              </mc:Choice>
              <mc:Fallback>
                <p:oleObj name="Equation" r:id="rId9" imgW="66024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350" y="2700234"/>
                        <a:ext cx="15367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12646"/>
              </p:ext>
            </p:extLst>
          </p:nvPr>
        </p:nvGraphicFramePr>
        <p:xfrm>
          <a:off x="5043488" y="4538663"/>
          <a:ext cx="18621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Equation" r:id="rId11" imgW="799920" imgH="406080" progId="Equation.DSMT4">
                  <p:embed/>
                </p:oleObj>
              </mc:Choice>
              <mc:Fallback>
                <p:oleObj name="Equation" r:id="rId11" imgW="799920" imgH="4060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4538663"/>
                        <a:ext cx="1862137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311912"/>
              </p:ext>
            </p:extLst>
          </p:nvPr>
        </p:nvGraphicFramePr>
        <p:xfrm>
          <a:off x="6992938" y="4805363"/>
          <a:ext cx="1181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Equation" r:id="rId13" imgW="507960" imgH="177480" progId="Equation.DSMT4">
                  <p:embed/>
                </p:oleObj>
              </mc:Choice>
              <mc:Fallback>
                <p:oleObj name="Equation" r:id="rId13" imgW="507960" imgH="1774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938" y="4805363"/>
                        <a:ext cx="11811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2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Total Asset Turnover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Fixed Asset Turnover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Efficiency: The Asset Ratios</a:t>
            </a: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963931"/>
              </p:ext>
            </p:extLst>
          </p:nvPr>
        </p:nvGraphicFramePr>
        <p:xfrm>
          <a:off x="976313" y="2382838"/>
          <a:ext cx="19700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Equation" r:id="rId3" imgW="901440" imgH="406080" progId="Equation.DSMT4">
                  <p:embed/>
                </p:oleObj>
              </mc:Choice>
              <mc:Fallback>
                <p:oleObj name="Equation" r:id="rId3" imgW="901440" imgH="406080" progId="Equation.DSMT4">
                  <p:embed/>
                  <p:pic>
                    <p:nvPicPr>
                      <p:cNvPr id="130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382838"/>
                        <a:ext cx="197008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638155"/>
              </p:ext>
            </p:extLst>
          </p:nvPr>
        </p:nvGraphicFramePr>
        <p:xfrm>
          <a:off x="915988" y="4556125"/>
          <a:ext cx="20208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Equation" r:id="rId5" imgW="927000" imgH="406080" progId="Equation.DSMT4">
                  <p:embed/>
                </p:oleObj>
              </mc:Choice>
              <mc:Fallback>
                <p:oleObj name="Equation" r:id="rId5" imgW="927000" imgH="406080" progId="Equation.DSMT4">
                  <p:embed/>
                  <p:pic>
                    <p:nvPicPr>
                      <p:cNvPr id="130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4556125"/>
                        <a:ext cx="2020887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894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Total Asset Turnover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Fixed Asset Turnover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Efficiency: Walmart</a:t>
            </a: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838200" y="2382105"/>
          <a:ext cx="2247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Equation" r:id="rId3" imgW="1028520" imgH="406080" progId="Equation.DSMT4">
                  <p:embed/>
                </p:oleObj>
              </mc:Choice>
              <mc:Fallback>
                <p:oleObj name="Equation" r:id="rId3" imgW="1028520" imgH="406080" progId="Equation.DSMT4">
                  <p:embed/>
                  <p:pic>
                    <p:nvPicPr>
                      <p:cNvPr id="130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82105"/>
                        <a:ext cx="22479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63175"/>
              </p:ext>
            </p:extLst>
          </p:nvPr>
        </p:nvGraphicFramePr>
        <p:xfrm>
          <a:off x="798381" y="4361678"/>
          <a:ext cx="44846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Equation" r:id="rId5" imgW="2057400" imgH="406080" progId="Equation.DSMT4">
                  <p:embed/>
                </p:oleObj>
              </mc:Choice>
              <mc:Fallback>
                <p:oleObj name="Equation" r:id="rId5" imgW="2057400" imgH="406080" progId="Equation.DSMT4">
                  <p:embed/>
                  <p:pic>
                    <p:nvPicPr>
                      <p:cNvPr id="130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81" y="4361678"/>
                        <a:ext cx="4484688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564797"/>
              </p:ext>
            </p:extLst>
          </p:nvPr>
        </p:nvGraphicFramePr>
        <p:xfrm>
          <a:off x="3155950" y="2336800"/>
          <a:ext cx="23098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2336800"/>
                        <a:ext cx="2309813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331309"/>
              </p:ext>
            </p:extLst>
          </p:nvPr>
        </p:nvGraphicFramePr>
        <p:xfrm>
          <a:off x="5535612" y="2611276"/>
          <a:ext cx="1181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"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2" y="2611276"/>
                        <a:ext cx="11811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66684"/>
              </p:ext>
            </p:extLst>
          </p:nvPr>
        </p:nvGraphicFramePr>
        <p:xfrm>
          <a:off x="5340350" y="5546725"/>
          <a:ext cx="11541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8" name="Equation" r:id="rId11" imgW="495000" imgH="190440" progId="Equation.DSMT4">
                  <p:embed/>
                </p:oleObj>
              </mc:Choice>
              <mc:Fallback>
                <p:oleObj name="Equation" r:id="rId11" imgW="495000" imgH="1904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5546725"/>
                        <a:ext cx="115411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747909"/>
              </p:ext>
            </p:extLst>
          </p:nvPr>
        </p:nvGraphicFramePr>
        <p:xfrm>
          <a:off x="769719" y="5313406"/>
          <a:ext cx="45005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9" name="Equation" r:id="rId13" imgW="1930320" imgH="419040" progId="Equation.DSMT4">
                  <p:embed/>
                </p:oleObj>
              </mc:Choice>
              <mc:Fallback>
                <p:oleObj name="Equation" r:id="rId13" imgW="1930320" imgH="41904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19" y="5313406"/>
                        <a:ext cx="4500563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Denominator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 Balance Sheet Asset</a:t>
            </a:r>
          </a:p>
          <a:p>
            <a:pPr lvl="1"/>
            <a:endParaRPr lang="en-US" dirty="0"/>
          </a:p>
          <a:p>
            <a:r>
              <a:rPr lang="en-US" dirty="0"/>
              <a:t>Numerator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 Firm Goal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Efficiency Ratios</a:t>
            </a:r>
          </a:p>
        </p:txBody>
      </p:sp>
    </p:spTree>
    <p:extLst>
      <p:ext uri="{BB962C8B-B14F-4D97-AF65-F5344CB8AC3E}">
        <p14:creationId xmlns:p14="http://schemas.microsoft.com/office/powerpoint/2010/main" val="278289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197866239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 margins look at profits or earnings </a:t>
            </a:r>
            <a:r>
              <a:rPr lang="en-US" i="1" dirty="0"/>
              <a:t>as a fraction of sales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Return ratios measure profits earned </a:t>
            </a:r>
            <a:r>
              <a:rPr lang="en-US" i="1" dirty="0"/>
              <a:t>as a fraction of the assets used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Profit Margins vs. Return Ratios</a:t>
            </a:r>
          </a:p>
        </p:txBody>
      </p:sp>
    </p:spTree>
    <p:extLst>
      <p:ext uri="{BB962C8B-B14F-4D97-AF65-F5344CB8AC3E}">
        <p14:creationId xmlns:p14="http://schemas.microsoft.com/office/powerpoint/2010/main" val="222222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@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Purpose</a:t>
            </a:r>
          </a:p>
          <a:p>
            <a:pPr lvl="1"/>
            <a:r>
              <a:rPr lang="en-US" dirty="0"/>
              <a:t>Is the Firm Generating Reasonable Earnings Relative to</a:t>
            </a:r>
            <a:endParaRPr lang="en-US" sz="2800" dirty="0"/>
          </a:p>
          <a:p>
            <a:pPr lvl="2"/>
            <a:r>
              <a:rPr lang="en-US" sz="2400" dirty="0"/>
              <a:t>Total Assets</a:t>
            </a:r>
          </a:p>
          <a:p>
            <a:pPr lvl="2"/>
            <a:r>
              <a:rPr lang="en-US" sz="2400" dirty="0"/>
              <a:t>Equity</a:t>
            </a:r>
          </a:p>
          <a:p>
            <a:pPr lvl="2"/>
            <a:endParaRPr lang="en-US" sz="2400" dirty="0"/>
          </a:p>
          <a:p>
            <a:pPr lvl="1"/>
            <a:r>
              <a:rPr lang="en-US" sz="2800" dirty="0"/>
              <a:t>NOTE: Accounting Measures</a:t>
            </a:r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Profitability: Analysis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68441"/>
              </p:ext>
            </p:extLst>
          </p:nvPr>
        </p:nvGraphicFramePr>
        <p:xfrm>
          <a:off x="2389188" y="2043113"/>
          <a:ext cx="414496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3" imgW="1777680" imgH="419040" progId="Equation.DSMT4">
                  <p:embed/>
                </p:oleObj>
              </mc:Choice>
              <mc:Fallback>
                <p:oleObj name="Equation" r:id="rId3" imgW="1777680" imgH="419040" progId="Equation.DSMT4">
                  <p:embed/>
                  <p:pic>
                    <p:nvPicPr>
                      <p:cNvPr id="103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2043113"/>
                        <a:ext cx="4144962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627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Net Profit Margin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Gross Profit Margin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Operating Gross Profit Margin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Profitability: The Margins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185581"/>
              </p:ext>
            </p:extLst>
          </p:nvPr>
        </p:nvGraphicFramePr>
        <p:xfrm>
          <a:off x="1047750" y="2085975"/>
          <a:ext cx="21812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9" name="Equation" r:id="rId3" imgW="939600" imgH="406080" progId="Equation.DSMT4">
                  <p:embed/>
                </p:oleObj>
              </mc:Choice>
              <mc:Fallback>
                <p:oleObj name="Equation" r:id="rId3" imgW="939600" imgH="406080" progId="Equation.DSMT4">
                  <p:embed/>
                  <p:pic>
                    <p:nvPicPr>
                      <p:cNvPr id="13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085975"/>
                        <a:ext cx="218122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62890"/>
              </p:ext>
            </p:extLst>
          </p:nvPr>
        </p:nvGraphicFramePr>
        <p:xfrm>
          <a:off x="925513" y="3471863"/>
          <a:ext cx="242252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0" name="Equation" r:id="rId5" imgW="1041120" imgH="406080" progId="Equation.DSMT4">
                  <p:embed/>
                </p:oleObj>
              </mc:Choice>
              <mc:Fallback>
                <p:oleObj name="Equation" r:id="rId5" imgW="1041120" imgH="406080" progId="Equation.DSMT4">
                  <p:embed/>
                  <p:pic>
                    <p:nvPicPr>
                      <p:cNvPr id="134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3471863"/>
                        <a:ext cx="2422525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2083"/>
              </p:ext>
            </p:extLst>
          </p:nvPr>
        </p:nvGraphicFramePr>
        <p:xfrm>
          <a:off x="1112838" y="5033963"/>
          <a:ext cx="18843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" name="Equation" r:id="rId7" imgW="863280" imgH="406080" progId="Equation.DSMT4">
                  <p:embed/>
                </p:oleObj>
              </mc:Choice>
              <mc:Fallback>
                <p:oleObj name="Equation" r:id="rId7" imgW="863280" imgH="406080" progId="Equation.DSMT4">
                  <p:embed/>
                  <p:pic>
                    <p:nvPicPr>
                      <p:cNvPr id="134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5033963"/>
                        <a:ext cx="1884362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936702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Net Profit Margin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Gross Profit Margin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Margins: Walmart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914400" y="2085975"/>
          <a:ext cx="244792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2" name="Equation" r:id="rId3" imgW="1054080" imgH="406080" progId="Equation.DSMT4">
                  <p:embed/>
                </p:oleObj>
              </mc:Choice>
              <mc:Fallback>
                <p:oleObj name="Equation" r:id="rId3" imgW="1054080" imgH="406080" progId="Equation.DSMT4">
                  <p:embed/>
                  <p:pic>
                    <p:nvPicPr>
                      <p:cNvPr id="13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85975"/>
                        <a:ext cx="2447925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07589"/>
              </p:ext>
            </p:extLst>
          </p:nvPr>
        </p:nvGraphicFramePr>
        <p:xfrm>
          <a:off x="838200" y="3571654"/>
          <a:ext cx="38417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3" name="Equation" r:id="rId5" imgW="1650960" imgH="406080" progId="Equation.DSMT4">
                  <p:embed/>
                </p:oleObj>
              </mc:Choice>
              <mc:Fallback>
                <p:oleObj name="Equation" r:id="rId5" imgW="1650960" imgH="406080" progId="Equation.DSMT4">
                  <p:embed/>
                  <p:pic>
                    <p:nvPicPr>
                      <p:cNvPr id="134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71654"/>
                        <a:ext cx="38417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553735"/>
              </p:ext>
            </p:extLst>
          </p:nvPr>
        </p:nvGraphicFramePr>
        <p:xfrm>
          <a:off x="3405188" y="2068513"/>
          <a:ext cx="21891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Equation" r:id="rId7" imgW="939600" imgH="419040" progId="Equation.DSMT4">
                  <p:embed/>
                </p:oleObj>
              </mc:Choice>
              <mc:Fallback>
                <p:oleObj name="Equation" r:id="rId7" imgW="939600" imgH="4190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2068513"/>
                        <a:ext cx="2189162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08357"/>
              </p:ext>
            </p:extLst>
          </p:nvPr>
        </p:nvGraphicFramePr>
        <p:xfrm>
          <a:off x="5549900" y="2349500"/>
          <a:ext cx="13604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5"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2349500"/>
                        <a:ext cx="136048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248936"/>
              </p:ext>
            </p:extLst>
          </p:nvPr>
        </p:nvGraphicFramePr>
        <p:xfrm>
          <a:off x="817927" y="4743756"/>
          <a:ext cx="3403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Equation" r:id="rId11" imgW="1460160" imgH="419040" progId="Equation.DSMT4">
                  <p:embed/>
                </p:oleObj>
              </mc:Choice>
              <mc:Fallback>
                <p:oleObj name="Equation" r:id="rId11" imgW="1460160" imgH="4190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927" y="4743756"/>
                        <a:ext cx="34036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759575"/>
              </p:ext>
            </p:extLst>
          </p:nvPr>
        </p:nvGraphicFramePr>
        <p:xfrm>
          <a:off x="4415813" y="5017867"/>
          <a:ext cx="1358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Equation" r:id="rId13" imgW="583920" imgH="177480" progId="Equation.DSMT4">
                  <p:embed/>
                </p:oleObj>
              </mc:Choice>
              <mc:Fallback>
                <p:oleObj name="Equation" r:id="rId13" imgW="58392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813" y="5017867"/>
                        <a:ext cx="13589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6885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Operating Gross Profit Margin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 Margins: Walmart</a:t>
            </a:r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66927"/>
              </p:ext>
            </p:extLst>
          </p:nvPr>
        </p:nvGraphicFramePr>
        <p:xfrm>
          <a:off x="762000" y="2442314"/>
          <a:ext cx="68151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3" imgW="3124080" imgH="406080" progId="Equation.DSMT4">
                  <p:embed/>
                </p:oleObj>
              </mc:Choice>
              <mc:Fallback>
                <p:oleObj name="Equation" r:id="rId3" imgW="3124080" imgH="406080" progId="Equation.DSMT4">
                  <p:embed/>
                  <p:pic>
                    <p:nvPicPr>
                      <p:cNvPr id="134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42314"/>
                        <a:ext cx="68151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857350"/>
              </p:ext>
            </p:extLst>
          </p:nvPr>
        </p:nvGraphicFramePr>
        <p:xfrm>
          <a:off x="4038600" y="3965464"/>
          <a:ext cx="11826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5" imgW="507960" imgH="177480" progId="Equation.DSMT4">
                  <p:embed/>
                </p:oleObj>
              </mc:Choice>
              <mc:Fallback>
                <p:oleObj name="Equation" r:id="rId5" imgW="507960" imgH="1774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5464"/>
                        <a:ext cx="11826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72568"/>
              </p:ext>
            </p:extLst>
          </p:nvPr>
        </p:nvGraphicFramePr>
        <p:xfrm>
          <a:off x="762000" y="3684477"/>
          <a:ext cx="3225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7" imgW="1384200" imgH="419040" progId="Equation.DSMT4">
                  <p:embed/>
                </p:oleObj>
              </mc:Choice>
              <mc:Fallback>
                <p:oleObj name="Equation" r:id="rId7" imgW="1384200" imgH="4190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84477"/>
                        <a:ext cx="3225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3030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Return on Assets (ROA)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Return on Equity (ROE)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NOTE</a:t>
            </a:r>
            <a:r>
              <a:rPr lang="en-US" sz="2400" dirty="0"/>
              <a:t>: Book Values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Profitability: The Ratios</a:t>
            </a:r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45104"/>
              </p:ext>
            </p:extLst>
          </p:nvPr>
        </p:nvGraphicFramePr>
        <p:xfrm>
          <a:off x="1076325" y="2306638"/>
          <a:ext cx="21844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Equation" r:id="rId3" imgW="939600" imgH="406080" progId="Equation.DSMT4">
                  <p:embed/>
                </p:oleObj>
              </mc:Choice>
              <mc:Fallback>
                <p:oleObj name="Equation" r:id="rId3" imgW="939600" imgH="406080" progId="Equation.DSMT4">
                  <p:embed/>
                  <p:pic>
                    <p:nvPicPr>
                      <p:cNvPr id="134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2306638"/>
                        <a:ext cx="218440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86340"/>
              </p:ext>
            </p:extLst>
          </p:nvPr>
        </p:nvGraphicFramePr>
        <p:xfrm>
          <a:off x="1068388" y="4324350"/>
          <a:ext cx="20494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" name="Equation" r:id="rId5" imgW="939600" imgH="431640" progId="Equation.DSMT4">
                  <p:embed/>
                </p:oleObj>
              </mc:Choice>
              <mc:Fallback>
                <p:oleObj name="Equation" r:id="rId5" imgW="939600" imgH="431640" progId="Equation.DSMT4">
                  <p:embed/>
                  <p:pic>
                    <p:nvPicPr>
                      <p:cNvPr id="134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324350"/>
                        <a:ext cx="2049462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100397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Return on Assets (ROA)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Return on Equity (ROE)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 Ratios: Walmart</a:t>
            </a:r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943463" y="2307402"/>
          <a:ext cx="24511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Equation" r:id="rId3" imgW="1054080" imgH="406080" progId="Equation.DSMT4">
                  <p:embed/>
                </p:oleObj>
              </mc:Choice>
              <mc:Fallback>
                <p:oleObj name="Equation" r:id="rId3" imgW="1054080" imgH="406080" progId="Equation.DSMT4">
                  <p:embed/>
                  <p:pic>
                    <p:nvPicPr>
                      <p:cNvPr id="134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463" y="2307402"/>
                        <a:ext cx="245110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943463" y="4323913"/>
          <a:ext cx="23002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7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134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463" y="4323913"/>
                        <a:ext cx="2300288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415034"/>
              </p:ext>
            </p:extLst>
          </p:nvPr>
        </p:nvGraphicFramePr>
        <p:xfrm>
          <a:off x="3457575" y="2298700"/>
          <a:ext cx="17764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" name="Equation" r:id="rId7" imgW="761760" imgH="419040" progId="Equation.DSMT4">
                  <p:embed/>
                </p:oleObj>
              </mc:Choice>
              <mc:Fallback>
                <p:oleObj name="Equation" r:id="rId7" imgW="761760" imgH="4190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2298700"/>
                        <a:ext cx="1776413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66219"/>
              </p:ext>
            </p:extLst>
          </p:nvPr>
        </p:nvGraphicFramePr>
        <p:xfrm>
          <a:off x="5237163" y="2616200"/>
          <a:ext cx="13001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" name="Equation" r:id="rId9" imgW="558720" imgH="177480" progId="Equation.DSMT4">
                  <p:embed/>
                </p:oleObj>
              </mc:Choice>
              <mc:Fallback>
                <p:oleObj name="Equation" r:id="rId9" imgW="55872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2616200"/>
                        <a:ext cx="13001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585720"/>
              </p:ext>
            </p:extLst>
          </p:nvPr>
        </p:nvGraphicFramePr>
        <p:xfrm>
          <a:off x="5146675" y="4529072"/>
          <a:ext cx="13906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"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4529072"/>
                        <a:ext cx="13906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12363"/>
              </p:ext>
            </p:extLst>
          </p:nvPr>
        </p:nvGraphicFramePr>
        <p:xfrm>
          <a:off x="3339958" y="4306450"/>
          <a:ext cx="17748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" name="Equation" r:id="rId13" imgW="761760" imgH="419040" progId="Equation.DSMT4">
                  <p:embed/>
                </p:oleObj>
              </mc:Choice>
              <mc:Fallback>
                <p:oleObj name="Equation" r:id="rId13" imgW="761760" imgH="4190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958" y="4306450"/>
                        <a:ext cx="177482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4641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2.E Market Value Ratios</a:t>
            </a:r>
          </a:p>
        </p:txBody>
      </p:sp>
    </p:spTree>
    <p:extLst>
      <p:ext uri="{BB962C8B-B14F-4D97-AF65-F5344CB8AC3E}">
        <p14:creationId xmlns:p14="http://schemas.microsoft.com/office/powerpoint/2010/main" val="4014983472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Common Form</a:t>
            </a:r>
          </a:p>
          <a:p>
            <a:endParaRPr lang="en-US" dirty="0"/>
          </a:p>
          <a:p>
            <a:r>
              <a:rPr lang="en-US" dirty="0"/>
              <a:t>No Common Purpose</a:t>
            </a:r>
          </a:p>
          <a:p>
            <a:endParaRPr lang="en-US" dirty="0"/>
          </a:p>
          <a:p>
            <a:r>
              <a:rPr lang="en-US" dirty="0"/>
              <a:t>Commonality: Market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Value: Analysis</a:t>
            </a:r>
          </a:p>
        </p:txBody>
      </p:sp>
    </p:spTree>
    <p:extLst>
      <p:ext uri="{BB962C8B-B14F-4D97-AF65-F5344CB8AC3E}">
        <p14:creationId xmlns:p14="http://schemas.microsoft.com/office/powerpoint/2010/main" val="3119655270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 Ratio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Value: Analysis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82825"/>
              </p:ext>
            </p:extLst>
          </p:nvPr>
        </p:nvGraphicFramePr>
        <p:xfrm>
          <a:off x="1484313" y="2533650"/>
          <a:ext cx="419147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3" imgW="1422360" imgH="431640" progId="Equation.DSMT4">
                  <p:embed/>
                </p:oleObj>
              </mc:Choice>
              <mc:Fallback>
                <p:oleObj name="Equation" r:id="rId3" imgW="1422360" imgH="431640" progId="Equation.DSMT4">
                  <p:embed/>
                  <p:pic>
                    <p:nvPicPr>
                      <p:cNvPr id="135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533650"/>
                        <a:ext cx="4191470" cy="1276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277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Price (9/27/18)  $94.93</a:t>
            </a:r>
          </a:p>
          <a:p>
            <a:endParaRPr lang="en-US" dirty="0"/>
          </a:p>
          <a:p>
            <a:r>
              <a:rPr lang="en-US" dirty="0"/>
              <a:t>PE Ratio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Ratio: Walmart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3813"/>
              </p:ext>
            </p:extLst>
          </p:nvPr>
        </p:nvGraphicFramePr>
        <p:xfrm>
          <a:off x="1015657" y="3581400"/>
          <a:ext cx="3576921" cy="99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Equation" r:id="rId3" imgW="1549080" imgH="431640" progId="Equation.DSMT4">
                  <p:embed/>
                </p:oleObj>
              </mc:Choice>
              <mc:Fallback>
                <p:oleObj name="Equation" r:id="rId3" imgW="1549080" imgH="431640" progId="Equation.DSMT4">
                  <p:embed/>
                  <p:pic>
                    <p:nvPicPr>
                      <p:cNvPr id="135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657" y="3581400"/>
                        <a:ext cx="3576921" cy="999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57437"/>
              </p:ext>
            </p:extLst>
          </p:nvPr>
        </p:nvGraphicFramePr>
        <p:xfrm>
          <a:off x="3048000" y="5077619"/>
          <a:ext cx="13541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Equation" r:id="rId5" imgW="672840" imgH="177480" progId="Equation.DSMT4">
                  <p:embed/>
                </p:oleObj>
              </mc:Choice>
              <mc:Fallback>
                <p:oleObj name="Equation" r:id="rId5" imgW="67284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77619"/>
                        <a:ext cx="1354137" cy="36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761809"/>
              </p:ext>
            </p:extLst>
          </p:nvPr>
        </p:nvGraphicFramePr>
        <p:xfrm>
          <a:off x="1143000" y="4781420"/>
          <a:ext cx="1818568" cy="95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Equation" r:id="rId7" imgW="774360" imgH="406080" progId="Equation.DSMT4">
                  <p:embed/>
                </p:oleObj>
              </mc:Choice>
              <mc:Fallback>
                <p:oleObj name="Equation" r:id="rId7" imgW="774360" imgH="4060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81420"/>
                        <a:ext cx="1818568" cy="952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2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Methodology</a:t>
            </a:r>
          </a:p>
        </p:txBody>
      </p:sp>
    </p:spTree>
    <p:extLst>
      <p:ext uri="{BB962C8B-B14F-4D97-AF65-F5344CB8AC3E}">
        <p14:creationId xmlns:p14="http://schemas.microsoft.com/office/powerpoint/2010/main" val="1184694944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Market-to-Book Ratio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Value: Analysis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477927"/>
              </p:ext>
            </p:extLst>
          </p:nvPr>
        </p:nvGraphicFramePr>
        <p:xfrm>
          <a:off x="1127125" y="2322513"/>
          <a:ext cx="34305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3" imgW="1815840" imgH="431640" progId="Equation.DSMT4">
                  <p:embed/>
                </p:oleObj>
              </mc:Choice>
              <mc:Fallback>
                <p:oleObj name="Equation" r:id="rId3" imgW="1815840" imgH="431640" progId="Equation.DSMT4">
                  <p:embed/>
                  <p:pic>
                    <p:nvPicPr>
                      <p:cNvPr id="135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322513"/>
                        <a:ext cx="3430588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42243B06-CD76-469D-A587-B4040FE5D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445846"/>
              </p:ext>
            </p:extLst>
          </p:nvPr>
        </p:nvGraphicFramePr>
        <p:xfrm>
          <a:off x="1114425" y="3273425"/>
          <a:ext cx="52085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5" imgW="2755800" imgH="431640" progId="Equation.DSMT4">
                  <p:embed/>
                </p:oleObj>
              </mc:Choice>
              <mc:Fallback>
                <p:oleObj name="Equation" r:id="rId5" imgW="2755800" imgH="43164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42243B06-CD76-469D-A587-B4040FE5D3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273425"/>
                        <a:ext cx="5208588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526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Market-to-Book Ratio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Market-to-Book Ratio: Walmart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1006660" y="2322871"/>
          <a:ext cx="3671118" cy="81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Equation" r:id="rId3" imgW="1942920" imgH="431640" progId="Equation.DSMT4">
                  <p:embed/>
                </p:oleObj>
              </mc:Choice>
              <mc:Fallback>
                <p:oleObj name="Equation" r:id="rId3" imgW="1942920" imgH="431640" progId="Equation.DSMT4">
                  <p:embed/>
                  <p:pic>
                    <p:nvPicPr>
                      <p:cNvPr id="135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660" y="2322871"/>
                        <a:ext cx="3671118" cy="81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006660" y="4286545"/>
          <a:ext cx="3827871" cy="80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Equation" r:id="rId5" imgW="2006280" imgH="419040" progId="Equation.DSMT4">
                  <p:embed/>
                </p:oleObj>
              </mc:Choice>
              <mc:Fallback>
                <p:oleObj name="Equation" r:id="rId5" imgW="2006280" imgH="4190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660" y="4286545"/>
                        <a:ext cx="3827871" cy="800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2AAAF288-7BF3-4CCB-9661-CF8DC85C3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165521"/>
              </p:ext>
            </p:extLst>
          </p:nvPr>
        </p:nvGraphicFramePr>
        <p:xfrm>
          <a:off x="4912902" y="4506561"/>
          <a:ext cx="1250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Equation" r:id="rId7" imgW="622080" imgH="177480" progId="Equation.DSMT4">
                  <p:embed/>
                </p:oleObj>
              </mc:Choice>
              <mc:Fallback>
                <p:oleObj name="Equation" r:id="rId7" imgW="622080" imgH="17748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2AAAF288-7BF3-4CCB-9661-CF8DC85C36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902" y="4506561"/>
                        <a:ext cx="1250950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42243B06-CD76-469D-A587-B4040FE5D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57778"/>
              </p:ext>
            </p:extLst>
          </p:nvPr>
        </p:nvGraphicFramePr>
        <p:xfrm>
          <a:off x="1377950" y="3273425"/>
          <a:ext cx="46799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Equation" r:id="rId9" imgW="2476440" imgH="431640" progId="Equation.DSMT4">
                  <p:embed/>
                </p:oleObj>
              </mc:Choice>
              <mc:Fallback>
                <p:oleObj name="Equation" r:id="rId9" imgW="2476440" imgH="43164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42243B06-CD76-469D-A587-B4040FE5D3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3273425"/>
                        <a:ext cx="4679950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3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DuPont Equation</a:t>
            </a:r>
          </a:p>
        </p:txBody>
      </p:sp>
    </p:spTree>
    <p:extLst>
      <p:ext uri="{BB962C8B-B14F-4D97-AF65-F5344CB8AC3E}">
        <p14:creationId xmlns:p14="http://schemas.microsoft.com/office/powerpoint/2010/main" val="54021284"/>
      </p:ext>
    </p:extLst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DuPont Equation (ROE)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 Pont System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D1E3B7DC-F10B-4012-96F7-B6BDDDAE6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271654"/>
              </p:ext>
            </p:extLst>
          </p:nvPr>
        </p:nvGraphicFramePr>
        <p:xfrm>
          <a:off x="1219200" y="2286000"/>
          <a:ext cx="6481763" cy="376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3" imgW="3606480" imgH="2095200" progId="Equation.DSMT4">
                  <p:embed/>
                </p:oleObj>
              </mc:Choice>
              <mc:Fallback>
                <p:oleObj name="Equation" r:id="rId3" imgW="3606480" imgH="209520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D1E3B7DC-F10B-4012-96F7-B6BDDDAE6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6481763" cy="3762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617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 Pont Equation: Walmart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D1E3B7DC-F10B-4012-96F7-B6BDDDAE6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800416"/>
              </p:ext>
            </p:extLst>
          </p:nvPr>
        </p:nvGraphicFramePr>
        <p:xfrm>
          <a:off x="990600" y="1371600"/>
          <a:ext cx="5948363" cy="4791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3" imgW="3606480" imgH="2908080" progId="Equation.DSMT4">
                  <p:embed/>
                </p:oleObj>
              </mc:Choice>
              <mc:Fallback>
                <p:oleObj name="Equation" r:id="rId3" imgW="3606480" imgH="290808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D1E3B7DC-F10B-4012-96F7-B6BDDDAE6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5948363" cy="47916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842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Analysis, Not Calculation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DuPont Equations: Analysis</a:t>
            </a:r>
          </a:p>
        </p:txBody>
      </p:sp>
      <p:pic>
        <p:nvPicPr>
          <p:cNvPr id="4" name="~PP326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DuPont Equation (ROA)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 Pont System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9C5EBFD1-3520-4265-91FE-FB8E0A6A0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221543"/>
              </p:ext>
            </p:extLst>
          </p:nvPr>
        </p:nvGraphicFramePr>
        <p:xfrm>
          <a:off x="1295400" y="2286000"/>
          <a:ext cx="4999037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3" imgW="2781000" imgH="2044440" progId="Equation.DSMT4">
                  <p:embed/>
                </p:oleObj>
              </mc:Choice>
              <mc:Fallback>
                <p:oleObj name="Equation" r:id="rId3" imgW="2781000" imgH="204444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D1E3B7DC-F10B-4012-96F7-B6BDDDAE6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4999037" cy="3671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28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 Pont Equation: Walmart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D1E3B7DC-F10B-4012-96F7-B6BDDDAE6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56697"/>
              </p:ext>
            </p:extLst>
          </p:nvPr>
        </p:nvGraphicFramePr>
        <p:xfrm>
          <a:off x="990600" y="1371600"/>
          <a:ext cx="4125913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3" imgW="2501640" imgH="2857320" progId="Equation.DSMT4">
                  <p:embed/>
                </p:oleObj>
              </mc:Choice>
              <mc:Fallback>
                <p:oleObj name="Equation" r:id="rId3" imgW="2501640" imgH="285732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D1E3B7DC-F10B-4012-96F7-B6BDDDAE6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4125913" cy="470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4232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Extending the DuPont Equation</a:t>
            </a:r>
          </a:p>
        </p:txBody>
      </p:sp>
      <p:pic>
        <p:nvPicPr>
          <p:cNvPr id="137292" name="Picture 76"/>
          <p:cNvPicPr>
            <a:picLocks noChangeAspect="1" noChangeArrowheads="1"/>
          </p:cNvPicPr>
          <p:nvPr/>
        </p:nvPicPr>
        <p:blipFill>
          <a:blip r:embed="rId4" cstate="print"/>
          <a:srcRect l="19500" t="37333" r="32000" b="18667"/>
          <a:stretch>
            <a:fillRect/>
          </a:stretch>
        </p:blipFill>
        <p:spPr bwMode="auto">
          <a:xfrm>
            <a:off x="152399" y="1600200"/>
            <a:ext cx="89594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09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Ratio Application</a:t>
            </a:r>
          </a:p>
        </p:txBody>
      </p:sp>
    </p:spTree>
    <p:extLst>
      <p:ext uri="{BB962C8B-B14F-4D97-AF65-F5344CB8AC3E}">
        <p14:creationId xmlns:p14="http://schemas.microsoft.com/office/powerpoint/2010/main" val="2529844719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Whether the firm’s position has been improving or deteriorating</a:t>
            </a:r>
          </a:p>
          <a:p>
            <a:pPr lvl="2"/>
            <a:r>
              <a:rPr lang="en-US" dirty="0"/>
              <a:t>Other firms in the industry</a:t>
            </a:r>
          </a:p>
          <a:p>
            <a:pPr lvl="2"/>
            <a:r>
              <a:rPr lang="en-US" dirty="0"/>
              <a:t>Leadings firms in the industry</a:t>
            </a:r>
          </a:p>
          <a:p>
            <a:pPr lvl="2"/>
            <a:r>
              <a:rPr lang="en-US" dirty="0"/>
              <a:t>The previous year of the same firm</a:t>
            </a:r>
          </a:p>
          <a:p>
            <a:endParaRPr lang="en-US" dirty="0"/>
          </a:p>
          <a:p>
            <a:r>
              <a:rPr lang="en-US" dirty="0"/>
              <a:t>Ratio analysis can also help plan for the future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609355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r>
              <a:rPr lang="en-US" dirty="0"/>
              <a:t>Time-Trend Analysis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Firm’s Performance over Time</a:t>
            </a:r>
          </a:p>
          <a:p>
            <a:pPr lvl="1"/>
            <a:endParaRPr lang="en-US" dirty="0"/>
          </a:p>
          <a:p>
            <a:r>
              <a:rPr lang="en-US" dirty="0"/>
              <a:t>Peer Group Analysis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 Companies or Industry Analysis</a:t>
            </a:r>
          </a:p>
          <a:p>
            <a:pPr lvl="1"/>
            <a:endParaRPr lang="en-US" dirty="0"/>
          </a:p>
          <a:p>
            <a:r>
              <a:rPr lang="en-US" dirty="0"/>
              <a:t>Forecasting</a:t>
            </a:r>
          </a:p>
          <a:p>
            <a:endParaRPr lang="en-US" dirty="0"/>
          </a:p>
          <a:p>
            <a:pPr lvl="1"/>
            <a:r>
              <a:rPr lang="en-US" dirty="0"/>
              <a:t>Future Ratios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</p:spTree>
    <p:extLst>
      <p:ext uri="{BB962C8B-B14F-4D97-AF65-F5344CB8AC3E}">
        <p14:creationId xmlns:p14="http://schemas.microsoft.com/office/powerpoint/2010/main" val="36851955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This section uses Compustat annual data rather than EDGAR quarterly data, so the ratios may not agree with the earlier calculations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Walmart: Time-Trend and Peer Analysis</a:t>
            </a:r>
          </a:p>
        </p:txBody>
      </p:sp>
    </p:spTree>
    <p:extLst>
      <p:ext uri="{BB962C8B-B14F-4D97-AF65-F5344CB8AC3E}">
        <p14:creationId xmlns:p14="http://schemas.microsoft.com/office/powerpoint/2010/main" val="25987240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Time-Trend and Peer Analysis</a:t>
            </a:r>
            <a:br>
              <a:rPr lang="en-US" dirty="0"/>
            </a:br>
            <a:r>
              <a:rPr lang="en-US" dirty="0"/>
              <a:t>Current Ratio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203ED-97F4-4663-BE8C-87B302DD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0" y="1411049"/>
            <a:ext cx="8114479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87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Time-Trend and Peer Analysis</a:t>
            </a:r>
            <a:br>
              <a:rPr lang="en-US" dirty="0"/>
            </a:br>
            <a:r>
              <a:rPr lang="en-US" dirty="0"/>
              <a:t>Total Debt Ratio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7490E-E590-426D-A60D-415BFA7EA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0" y="1411049"/>
            <a:ext cx="8114479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77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Time-Trend and Peer Analysis</a:t>
            </a:r>
            <a:br>
              <a:rPr lang="en-US" dirty="0"/>
            </a:br>
            <a:r>
              <a:rPr lang="en-US" dirty="0"/>
              <a:t>Times Interest Earned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EEB69-4C2E-4193-9E14-ED8B4A73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0" y="1411049"/>
            <a:ext cx="8114479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24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Time-Trend and Peer Analysis</a:t>
            </a:r>
            <a:br>
              <a:rPr lang="en-US" dirty="0"/>
            </a:br>
            <a:r>
              <a:rPr lang="en-US" dirty="0"/>
              <a:t>Total Asset Turnover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A02DCC-BC93-4DDF-8D5E-8A62F4B40C5E}"/>
              </a:ext>
            </a:extLst>
          </p:cNvPr>
          <p:cNvGraphicFramePr>
            <a:graphicFrameLocks/>
          </p:cNvGraphicFramePr>
          <p:nvPr/>
        </p:nvGraphicFramePr>
        <p:xfrm>
          <a:off x="519112" y="1416843"/>
          <a:ext cx="8105775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9492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Time-Trend and Peer Analysis</a:t>
            </a:r>
            <a:br>
              <a:rPr lang="en-US" dirty="0"/>
            </a:br>
            <a:r>
              <a:rPr lang="en-US" dirty="0"/>
              <a:t>ROA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2890-CE5C-4AAC-A514-EB6C98C4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0" y="1411049"/>
            <a:ext cx="8114479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162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Time-Trend and Peer Analysis</a:t>
            </a:r>
            <a:br>
              <a:rPr lang="en-US" dirty="0"/>
            </a:br>
            <a:r>
              <a:rPr lang="en-US" dirty="0"/>
              <a:t>ROE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6A2125-CF33-4243-9BC4-8755177EC00B}"/>
              </a:ext>
            </a:extLst>
          </p:cNvPr>
          <p:cNvGraphicFramePr>
            <a:graphicFrameLocks/>
          </p:cNvGraphicFramePr>
          <p:nvPr/>
        </p:nvGraphicFramePr>
        <p:xfrm>
          <a:off x="519112" y="1416843"/>
          <a:ext cx="8105775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509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 Underlying Theory</a:t>
            </a:r>
          </a:p>
          <a:p>
            <a:pPr>
              <a:lnSpc>
                <a:spcPct val="120000"/>
              </a:lnSpc>
            </a:pPr>
            <a:r>
              <a:rPr lang="en-US" dirty="0"/>
              <a:t>Diversified Firms</a:t>
            </a:r>
          </a:p>
          <a:p>
            <a:pPr>
              <a:lnSpc>
                <a:spcPct val="120000"/>
              </a:lnSpc>
            </a:pPr>
            <a:r>
              <a:rPr lang="en-US" dirty="0"/>
              <a:t>Globalization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Varying Accounting Procedures</a:t>
            </a:r>
          </a:p>
          <a:p>
            <a:pPr>
              <a:lnSpc>
                <a:spcPct val="120000"/>
              </a:lnSpc>
            </a:pPr>
            <a:r>
              <a:rPr lang="en-US" dirty="0"/>
              <a:t>Different Fiscal Years</a:t>
            </a:r>
          </a:p>
          <a:p>
            <a:pPr>
              <a:lnSpc>
                <a:spcPct val="120000"/>
              </a:lnSpc>
            </a:pPr>
            <a:r>
              <a:rPr lang="en-US" dirty="0"/>
              <a:t>Developing/Using Comparative Data</a:t>
            </a:r>
          </a:p>
          <a:p>
            <a:pPr>
              <a:lnSpc>
                <a:spcPct val="120000"/>
              </a:lnSpc>
            </a:pPr>
            <a:r>
              <a:rPr lang="en-US" dirty="0"/>
              <a:t>Notes to Financial Statements</a:t>
            </a:r>
          </a:p>
          <a:p>
            <a:pPr>
              <a:lnSpc>
                <a:spcPct val="120000"/>
              </a:lnSpc>
            </a:pPr>
            <a:r>
              <a:rPr lang="en-US" dirty="0"/>
              <a:t>Interpretation of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7BB3E-87DC-4E9E-90CB-E9334C637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Window Dressing</a:t>
            </a:r>
          </a:p>
          <a:p>
            <a:pPr>
              <a:lnSpc>
                <a:spcPct val="120000"/>
              </a:lnSpc>
            </a:pPr>
            <a:r>
              <a:rPr lang="en-US" dirty="0"/>
              <a:t>Effects of Inflation</a:t>
            </a:r>
          </a:p>
          <a:p>
            <a:pPr>
              <a:lnSpc>
                <a:spcPct val="120000"/>
              </a:lnSpc>
            </a:pPr>
            <a:r>
              <a:rPr lang="en-US" dirty="0"/>
              <a:t>Comparison with industry averages is difficult if the firm operates many different divisions.</a:t>
            </a:r>
          </a:p>
          <a:p>
            <a:pPr>
              <a:lnSpc>
                <a:spcPct val="120000"/>
              </a:lnSpc>
            </a:pPr>
            <a:r>
              <a:rPr lang="en-US" dirty="0"/>
              <a:t>‘Average’ performance is not necessarily good.</a:t>
            </a:r>
          </a:p>
          <a:p>
            <a:pPr>
              <a:lnSpc>
                <a:spcPct val="120000"/>
              </a:lnSpc>
            </a:pPr>
            <a:r>
              <a:rPr lang="en-US" dirty="0"/>
              <a:t>Seasonal factors can distort ratios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Cautions</a:t>
            </a:r>
          </a:p>
        </p:txBody>
      </p:sp>
    </p:spTree>
    <p:extLst>
      <p:ext uri="{BB962C8B-B14F-4D97-AF65-F5344CB8AC3E}">
        <p14:creationId xmlns:p14="http://schemas.microsoft.com/office/powerpoint/2010/main" val="161643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Consider the Perspective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Toolbox Approach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Annualization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Anomalies/Accounting Numbers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Red Flags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Customized Ratios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No Rules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Principles</a:t>
            </a:r>
          </a:p>
        </p:txBody>
      </p:sp>
    </p:spTree>
    <p:extLst>
      <p:ext uri="{BB962C8B-B14F-4D97-AF65-F5344CB8AC3E}">
        <p14:creationId xmlns:p14="http://schemas.microsoft.com/office/powerpoint/2010/main" val="331070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Ratio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80991080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dirty="0"/>
              <a:t>Short-Term Solvency (Liquidity)</a:t>
            </a:r>
          </a:p>
          <a:p>
            <a:pPr marL="742950" indent="-742950">
              <a:buFont typeface="+mj-lt"/>
              <a:buAutoNum type="alphaUcPeriod"/>
            </a:pPr>
            <a:endParaRPr lang="en-US" dirty="0"/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Long-Term Solvency (Leverage)</a:t>
            </a:r>
          </a:p>
          <a:p>
            <a:pPr marL="742950" indent="-742950">
              <a:buFont typeface="+mj-lt"/>
              <a:buAutoNum type="alphaUcPeriod"/>
            </a:pPr>
            <a:endParaRPr lang="en-US" dirty="0"/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Efficiency</a:t>
            </a:r>
          </a:p>
          <a:p>
            <a:pPr marL="742950" indent="-742950">
              <a:buFont typeface="+mj-lt"/>
              <a:buAutoNum type="alphaUcPeriod"/>
            </a:pPr>
            <a:endParaRPr lang="en-US" dirty="0"/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Profitability</a:t>
            </a:r>
          </a:p>
          <a:p>
            <a:pPr marL="742950" indent="-742950">
              <a:buFont typeface="+mj-lt"/>
              <a:buAutoNum type="alphaUcPeriod"/>
            </a:pPr>
            <a:endParaRPr lang="en-US" dirty="0"/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Market Value</a:t>
            </a:r>
          </a:p>
          <a:p>
            <a:pPr marL="742950" indent="-742950">
              <a:buFont typeface="+mj-lt"/>
              <a:buAutoNum type="alphaUcPeriod"/>
            </a:pP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77730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</TotalTime>
  <Words>949</Words>
  <Application>Microsoft Office PowerPoint</Application>
  <PresentationFormat>On-screen Show (4:3)</PresentationFormat>
  <Paragraphs>360</Paragraphs>
  <Slides>68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Century Gothic</vt:lpstr>
      <vt:lpstr>Wingdings</vt:lpstr>
      <vt:lpstr>Contemporary blue</vt:lpstr>
      <vt:lpstr>Equation</vt:lpstr>
      <vt:lpstr>FIN 422: Student Managed Investment Fund</vt:lpstr>
      <vt:lpstr>Overview</vt:lpstr>
      <vt:lpstr>Learning Objectives</vt:lpstr>
      <vt:lpstr>Readings</vt:lpstr>
      <vt:lpstr>1. Methodology</vt:lpstr>
      <vt:lpstr>Purpose</vt:lpstr>
      <vt:lpstr>My Principles</vt:lpstr>
      <vt:lpstr>2. Ratio Classification</vt:lpstr>
      <vt:lpstr>Classification</vt:lpstr>
      <vt:lpstr>2.A Short-Term Solvency</vt:lpstr>
      <vt:lpstr>Short-Term Solvency: Analysis</vt:lpstr>
      <vt:lpstr>Short-Term Solvency: The Ratios</vt:lpstr>
      <vt:lpstr>Short-Term Solvency: Walmart</vt:lpstr>
      <vt:lpstr>Short-Term Solvency:  Net Working Capital</vt:lpstr>
      <vt:lpstr>Short-Term Solvency:  Walmart</vt:lpstr>
      <vt:lpstr>Liquidity Ratio Analysis</vt:lpstr>
      <vt:lpstr>2.B Long-Term Solvency</vt:lpstr>
      <vt:lpstr>Long-Term Solvency</vt:lpstr>
      <vt:lpstr>Long-Term Solvency:  Degree of Leverage Analysis</vt:lpstr>
      <vt:lpstr>Long-Term Solvency: Degree of Leverage Ratios</vt:lpstr>
      <vt:lpstr>Long-Term Solvency: Walmart</vt:lpstr>
      <vt:lpstr>Long-Term Solvency: Degree of Leverage Ratios</vt:lpstr>
      <vt:lpstr>Long-Term Solvency: Degree of Leverage Ratios</vt:lpstr>
      <vt:lpstr>Long-Term Solvency: Walmart</vt:lpstr>
      <vt:lpstr>Long-Term Solvency:  Coverage Analysis</vt:lpstr>
      <vt:lpstr>Long-Term Solvency:  Coverage Ratios</vt:lpstr>
      <vt:lpstr>Long-Term Solvency:  Walmart</vt:lpstr>
      <vt:lpstr>2.C Efficiency</vt:lpstr>
      <vt:lpstr>Efficiency: Analysis</vt:lpstr>
      <vt:lpstr>Turnover Analysis</vt:lpstr>
      <vt:lpstr>Efficiency: The Inventory Ratios</vt:lpstr>
      <vt:lpstr>Efficiency: Walmart</vt:lpstr>
      <vt:lpstr>Efficiency:  The Receivables Ratios</vt:lpstr>
      <vt:lpstr>Efficiency: Walmart</vt:lpstr>
      <vt:lpstr>Efficiency: The Asset Ratios</vt:lpstr>
      <vt:lpstr>Efficiency: Walmart</vt:lpstr>
      <vt:lpstr>Customized Efficiency Ratios</vt:lpstr>
      <vt:lpstr>2.D Profitability</vt:lpstr>
      <vt:lpstr>Profit Margins vs. Return Ratios</vt:lpstr>
      <vt:lpstr>Profitability: Analysis</vt:lpstr>
      <vt:lpstr>Profitability: The Margins</vt:lpstr>
      <vt:lpstr>The Margins: Walmart</vt:lpstr>
      <vt:lpstr>Profit Margins: Walmart</vt:lpstr>
      <vt:lpstr>Profitability: The Ratios</vt:lpstr>
      <vt:lpstr>Return Ratios: Walmart</vt:lpstr>
      <vt:lpstr>2.E Market Value Ratios</vt:lpstr>
      <vt:lpstr>Market Value: Analysis</vt:lpstr>
      <vt:lpstr>Market Value: Analysis</vt:lpstr>
      <vt:lpstr>PE Ratio: Walmart</vt:lpstr>
      <vt:lpstr>Market Value: Analysis</vt:lpstr>
      <vt:lpstr>Market-to-Book Ratio: Walmart</vt:lpstr>
      <vt:lpstr>3. DuPont Equation</vt:lpstr>
      <vt:lpstr>The Du Pont System</vt:lpstr>
      <vt:lpstr>Du Pont Equation: Walmart</vt:lpstr>
      <vt:lpstr>DuPont Equations: Analysis</vt:lpstr>
      <vt:lpstr>The Du Pont System</vt:lpstr>
      <vt:lpstr>Du Pont Equation: Walmart</vt:lpstr>
      <vt:lpstr>Extending the DuPont Equation</vt:lpstr>
      <vt:lpstr>4. Ratio Application</vt:lpstr>
      <vt:lpstr>Comparisons</vt:lpstr>
      <vt:lpstr>Walmart: Time-Trend and Peer Analysis</vt:lpstr>
      <vt:lpstr>Time-Trend and Peer Analysis Current Ratio</vt:lpstr>
      <vt:lpstr>Time-Trend and Peer Analysis Total Debt Ratio</vt:lpstr>
      <vt:lpstr>Time-Trend and Peer Analysis Times Interest Earned</vt:lpstr>
      <vt:lpstr>Time-Trend and Peer Analysis Total Asset Turnover</vt:lpstr>
      <vt:lpstr>Time-Trend and Peer Analysis ROA</vt:lpstr>
      <vt:lpstr>Time-Trend and Peer Analysis ROE</vt:lpstr>
      <vt:lpstr>Some Cautions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382</cp:revision>
  <dcterms:created xsi:type="dcterms:W3CDTF">2004-10-03T21:09:17Z</dcterms:created>
  <dcterms:modified xsi:type="dcterms:W3CDTF">2020-03-17T23:37:50Z</dcterms:modified>
</cp:coreProperties>
</file>