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07"/>
  </p:notesMasterIdLst>
  <p:handoutMasterIdLst>
    <p:handoutMasterId r:id="rId108"/>
  </p:handoutMasterIdLst>
  <p:sldIdLst>
    <p:sldId id="381" r:id="rId2"/>
    <p:sldId id="393" r:id="rId3"/>
    <p:sldId id="395" r:id="rId4"/>
    <p:sldId id="396" r:id="rId5"/>
    <p:sldId id="394" r:id="rId6"/>
    <p:sldId id="257" r:id="rId7"/>
    <p:sldId id="284" r:id="rId8"/>
    <p:sldId id="285" r:id="rId9"/>
    <p:sldId id="286" r:id="rId10"/>
    <p:sldId id="426" r:id="rId11"/>
    <p:sldId id="258"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436" r:id="rId29"/>
    <p:sldId id="303" r:id="rId30"/>
    <p:sldId id="304" r:id="rId31"/>
    <p:sldId id="305" r:id="rId32"/>
    <p:sldId id="306" r:id="rId33"/>
    <p:sldId id="308" r:id="rId34"/>
    <p:sldId id="427" r:id="rId35"/>
    <p:sldId id="307" r:id="rId36"/>
    <p:sldId id="309" r:id="rId37"/>
    <p:sldId id="310" r:id="rId38"/>
    <p:sldId id="311" r:id="rId39"/>
    <p:sldId id="312" r:id="rId40"/>
    <p:sldId id="313" r:id="rId41"/>
    <p:sldId id="314" r:id="rId42"/>
    <p:sldId id="315" r:id="rId43"/>
    <p:sldId id="316" r:id="rId44"/>
    <p:sldId id="318" r:id="rId45"/>
    <p:sldId id="317" r:id="rId46"/>
    <p:sldId id="319" r:id="rId47"/>
    <p:sldId id="320" r:id="rId48"/>
    <p:sldId id="428" r:id="rId49"/>
    <p:sldId id="372" r:id="rId50"/>
    <p:sldId id="373" r:id="rId51"/>
    <p:sldId id="429" r:id="rId52"/>
    <p:sldId id="374" r:id="rId53"/>
    <p:sldId id="375" r:id="rId54"/>
    <p:sldId id="376" r:id="rId55"/>
    <p:sldId id="377" r:id="rId56"/>
    <p:sldId id="378" r:id="rId57"/>
    <p:sldId id="379" r:id="rId58"/>
    <p:sldId id="380" r:id="rId59"/>
    <p:sldId id="382" r:id="rId60"/>
    <p:sldId id="397" r:id="rId61"/>
    <p:sldId id="385" r:id="rId62"/>
    <p:sldId id="430" r:id="rId63"/>
    <p:sldId id="383" r:id="rId64"/>
    <p:sldId id="384" r:id="rId65"/>
    <p:sldId id="386" r:id="rId66"/>
    <p:sldId id="387" r:id="rId67"/>
    <p:sldId id="388" r:id="rId68"/>
    <p:sldId id="431" r:id="rId69"/>
    <p:sldId id="389" r:id="rId70"/>
    <p:sldId id="432" r:id="rId71"/>
    <p:sldId id="390" r:id="rId72"/>
    <p:sldId id="391" r:id="rId73"/>
    <p:sldId id="392" r:id="rId74"/>
    <p:sldId id="398" r:id="rId75"/>
    <p:sldId id="399" r:id="rId76"/>
    <p:sldId id="400" r:id="rId77"/>
    <p:sldId id="433" r:id="rId78"/>
    <p:sldId id="401" r:id="rId79"/>
    <p:sldId id="402" r:id="rId80"/>
    <p:sldId id="403" r:id="rId81"/>
    <p:sldId id="404" r:id="rId82"/>
    <p:sldId id="405" r:id="rId83"/>
    <p:sldId id="406" r:id="rId84"/>
    <p:sldId id="434"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37" r:id="rId99"/>
    <p:sldId id="435" r:id="rId100"/>
    <p:sldId id="420" r:id="rId101"/>
    <p:sldId id="421" r:id="rId102"/>
    <p:sldId id="422" r:id="rId103"/>
    <p:sldId id="423" r:id="rId104"/>
    <p:sldId id="424" r:id="rId105"/>
    <p:sldId id="425" r:id="rId106"/>
  </p:sldIdLst>
  <p:sldSz cx="9144000" cy="6858000" type="screen4x3"/>
  <p:notesSz cx="6858000" cy="9144000"/>
  <p:custDataLst>
    <p:tags r:id="rId109"/>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6163"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2/15/21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11</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20</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12</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13</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14</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15</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16</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17</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18</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C6D1A-0B04-48DD-9CC8-FC40E6B2C806}" type="slidenum">
              <a:rPr lang="en-US"/>
              <a:pPr/>
              <a:t>19</a:t>
            </a:fld>
            <a:endParaRPr lang="en-US" dirty="0"/>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239000" y="6324600"/>
            <a:ext cx="1448371"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105</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9:59 AM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lnSpcReduction="10000"/>
          </a:bodyPr>
          <a:lstStyle/>
          <a:p>
            <a:r>
              <a:rPr lang="en-US" dirty="0"/>
              <a:t>Topic 3: The Top-Down Approach to Market, Industry, and Company Analysis</a:t>
            </a:r>
          </a:p>
          <a:p>
            <a:r>
              <a:rPr lang="en-US" sz="2400" dirty="0"/>
              <a:t>Larry Schrenk, Instructor</a:t>
            </a:r>
          </a:p>
        </p:txBody>
      </p:sp>
      <p:sp>
        <p:nvSpPr>
          <p:cNvPr id="2" name="Title 1"/>
          <p:cNvSpPr>
            <a:spLocks noGrp="1"/>
          </p:cNvSpPr>
          <p:nvPr>
            <p:ph type="ctrTitle"/>
          </p:nvPr>
        </p:nvSpPr>
        <p:spPr/>
        <p:txBody>
          <a:bodyPr/>
          <a:lstStyle/>
          <a:p>
            <a:r>
              <a:rPr lang="en-US" dirty="0"/>
              <a:t>FIN 422: Student Managed Investment Fund</a:t>
            </a:r>
          </a:p>
        </p:txBody>
      </p:sp>
    </p:spTree>
    <p:extLst>
      <p:ext uri="{BB962C8B-B14F-4D97-AF65-F5344CB8AC3E}">
        <p14:creationId xmlns:p14="http://schemas.microsoft.com/office/powerpoint/2010/main" val="3434617955"/>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9.2 Aggregate Market Analysis (</a:t>
            </a:r>
            <a:r>
              <a:rPr lang="en-CA" dirty="0" err="1"/>
              <a:t>Macroanalysis</a:t>
            </a:r>
            <a:r>
              <a:rPr lang="en-CA" dirty="0"/>
              <a:t>)</a:t>
            </a:r>
            <a:endParaRPr lang="en-US" dirty="0"/>
          </a:p>
        </p:txBody>
      </p:sp>
    </p:spTree>
    <p:extLst>
      <p:ext uri="{BB962C8B-B14F-4D97-AF65-F5344CB8AC3E}">
        <p14:creationId xmlns:p14="http://schemas.microsoft.com/office/powerpoint/2010/main" val="3578531484"/>
      </p:ext>
    </p:extLst>
  </p:cSld>
  <p:clrMapOvr>
    <a:masterClrMapping/>
  </p:clrMapOvr>
  <p:transition spd="med">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9.11 Lessons from Some Legends</a:t>
            </a:r>
          </a:p>
        </p:txBody>
      </p:sp>
      <p:sp>
        <p:nvSpPr>
          <p:cNvPr id="3" name="Content Placeholder 2"/>
          <p:cNvSpPr>
            <a:spLocks noGrp="1"/>
          </p:cNvSpPr>
          <p:nvPr>
            <p:ph idx="1"/>
          </p:nvPr>
        </p:nvSpPr>
        <p:spPr/>
        <p:txBody>
          <a:bodyPr/>
          <a:lstStyle/>
          <a:p>
            <a:r>
              <a:rPr lang="en-CA" dirty="0">
                <a:latin typeface="Arial" panose="020B0604020202020204" pitchFamily="34" charset="0"/>
                <a:cs typeface="Arial" panose="020B0604020202020204" pitchFamily="34" charset="0"/>
              </a:rPr>
              <a:t>Three investing legends: </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Peter Lynch</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Warren Buffett, and </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Howard Marks</a:t>
            </a:r>
          </a:p>
        </p:txBody>
      </p:sp>
    </p:spTree>
  </p:cSld>
  <p:clrMapOvr>
    <a:masterClrMapping/>
  </p:clrMapOvr>
  <p:transition spd="med">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9.11 Lessons from Some Legends</a:t>
            </a:r>
          </a:p>
        </p:txBody>
      </p:sp>
      <p:sp>
        <p:nvSpPr>
          <p:cNvPr id="3" name="Content Placeholder 2"/>
          <p:cNvSpPr>
            <a:spLocks noGrp="1"/>
          </p:cNvSpPr>
          <p:nvPr>
            <p:ph idx="1"/>
          </p:nvPr>
        </p:nvSpPr>
        <p:spPr/>
        <p:txBody>
          <a:bodyPr>
            <a:normAutofit fontScale="92500" lnSpcReduction="10000"/>
          </a:bodyPr>
          <a:lstStyle/>
          <a:p>
            <a:pPr marL="0" indent="0">
              <a:buNone/>
            </a:pPr>
            <a:r>
              <a:rPr lang="en-CA" dirty="0">
                <a:latin typeface="Arial" panose="020B0604020202020204" pitchFamily="34" charset="0"/>
                <a:cs typeface="Arial" panose="020B0604020202020204" pitchFamily="34" charset="0"/>
              </a:rPr>
              <a:t>Peter Lynch</a:t>
            </a:r>
          </a:p>
          <a:p>
            <a:pPr marL="788670" lvl="1" indent="-514350">
              <a:buFont typeface="+mj-lt"/>
              <a:buAutoNum type="arabicPeriod"/>
            </a:pPr>
            <a:r>
              <a:rPr lang="en-CA" dirty="0">
                <a:latin typeface="Arial" panose="020B0604020202020204" pitchFamily="34" charset="0"/>
                <a:cs typeface="Arial" panose="020B0604020202020204" pitchFamily="34" charset="0"/>
              </a:rPr>
              <a:t>Product is not faddish; consumers will continue to purchase over time</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Sustainable comparative competitive advantage </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Industry or product has market stability</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Possible cost reductions</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Firm buys back its shares or management purchases shares</a:t>
            </a:r>
            <a:endParaRPr lang="en-US" dirty="0">
              <a:latin typeface="Arial" panose="020B0604020202020204" pitchFamily="34" charset="0"/>
              <a:cs typeface="Arial" panose="020B0604020202020204" pitchFamily="34" charset="0"/>
            </a:endParaRPr>
          </a:p>
        </p:txBody>
      </p:sp>
    </p:spTree>
  </p:cSld>
  <p:clrMapOvr>
    <a:masterClrMapping/>
  </p:clrMapOvr>
  <p:transition spd="med">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9.11.2 Tenets of Warren Buffett</a:t>
            </a:r>
          </a:p>
        </p:txBody>
      </p:sp>
      <p:sp>
        <p:nvSpPr>
          <p:cNvPr id="3" name="Content Placeholder 2"/>
          <p:cNvSpPr>
            <a:spLocks noGrp="1"/>
          </p:cNvSpPr>
          <p:nvPr>
            <p:ph idx="1"/>
          </p:nvPr>
        </p:nvSpPr>
        <p:spPr>
          <a:xfrm>
            <a:off x="304800" y="1600200"/>
            <a:ext cx="8382571" cy="4525963"/>
          </a:xfrm>
        </p:spPr>
        <p:txBody>
          <a:bodyPr>
            <a:normAutofit/>
          </a:bodyPr>
          <a:lstStyle/>
          <a:p>
            <a:r>
              <a:rPr lang="en-US" dirty="0">
                <a:latin typeface="Arial" panose="020B0604020202020204" pitchFamily="34" charset="0"/>
                <a:cs typeface="Arial" panose="020B0604020202020204" pitchFamily="34" charset="0"/>
              </a:rPr>
              <a:t>Business Tenets </a:t>
            </a:r>
          </a:p>
          <a:p>
            <a:pPr lvl="1"/>
            <a:r>
              <a:rPr lang="en-US" dirty="0">
                <a:latin typeface="Arial" panose="020B0604020202020204" pitchFamily="34" charset="0"/>
                <a:cs typeface="Arial" panose="020B0604020202020204" pitchFamily="34" charset="0"/>
              </a:rPr>
              <a:t>Business simple and understandable?</a:t>
            </a:r>
          </a:p>
          <a:p>
            <a:pPr lvl="1"/>
            <a:r>
              <a:rPr lang="en-US" dirty="0">
                <a:latin typeface="Arial" panose="020B0604020202020204" pitchFamily="34" charset="0"/>
                <a:cs typeface="Arial" panose="020B0604020202020204" pitchFamily="34" charset="0"/>
              </a:rPr>
              <a:t>Business have a consistent operating history?</a:t>
            </a:r>
          </a:p>
          <a:p>
            <a:pPr lvl="1"/>
            <a:r>
              <a:rPr lang="en-US" dirty="0">
                <a:latin typeface="Arial" panose="020B0604020202020204" pitchFamily="34" charset="0"/>
                <a:cs typeface="Arial" panose="020B0604020202020204" pitchFamily="34" charset="0"/>
              </a:rPr>
              <a:t>Business have favorable long-term prospects?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Management Tenets</a:t>
            </a:r>
          </a:p>
          <a:p>
            <a:pPr lvl="1"/>
            <a:r>
              <a:rPr lang="en-US" dirty="0">
                <a:latin typeface="Arial" panose="020B0604020202020204" pitchFamily="34" charset="0"/>
                <a:cs typeface="Arial" panose="020B0604020202020204" pitchFamily="34" charset="0"/>
              </a:rPr>
              <a:t>Management rational?</a:t>
            </a:r>
          </a:p>
          <a:p>
            <a:pPr lvl="1"/>
            <a:r>
              <a:rPr lang="en-US" dirty="0">
                <a:latin typeface="Arial" panose="020B0604020202020204" pitchFamily="34" charset="0"/>
                <a:cs typeface="Arial" panose="020B0604020202020204" pitchFamily="34" charset="0"/>
              </a:rPr>
              <a:t>Management candid with its shareholders?</a:t>
            </a:r>
          </a:p>
          <a:p>
            <a:pPr lvl="1"/>
            <a:r>
              <a:rPr lang="en-US" dirty="0">
                <a:latin typeface="Arial" panose="020B0604020202020204" pitchFamily="34" charset="0"/>
                <a:cs typeface="Arial" panose="020B0604020202020204" pitchFamily="34" charset="0"/>
              </a:rPr>
              <a:t>Management resist the institutional imperative?</a:t>
            </a:r>
          </a:p>
          <a:p>
            <a:endParaRPr lang="en-CA" dirty="0"/>
          </a:p>
        </p:txBody>
      </p:sp>
    </p:spTree>
  </p:cSld>
  <p:clrMapOvr>
    <a:masterClrMapping/>
  </p:clrMapOvr>
  <p:transition spd="med">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9.11.2 Tenets of Warren Buffett</a:t>
            </a: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Financial Tenets</a:t>
            </a:r>
          </a:p>
          <a:p>
            <a:pPr lvl="1"/>
            <a:r>
              <a:rPr lang="en-US" dirty="0">
                <a:latin typeface="Arial" panose="020B0604020202020204" pitchFamily="34" charset="0"/>
                <a:cs typeface="Arial" panose="020B0604020202020204" pitchFamily="34" charset="0"/>
              </a:rPr>
              <a:t>Focus on return on equity, not earnings per share</a:t>
            </a:r>
          </a:p>
          <a:p>
            <a:pPr lvl="1"/>
            <a:r>
              <a:rPr lang="en-US" dirty="0">
                <a:latin typeface="Arial" panose="020B0604020202020204" pitchFamily="34" charset="0"/>
                <a:cs typeface="Arial" panose="020B0604020202020204" pitchFamily="34" charset="0"/>
              </a:rPr>
              <a:t>Calculate “owner earnings”</a:t>
            </a:r>
          </a:p>
          <a:p>
            <a:pPr lvl="1"/>
            <a:r>
              <a:rPr lang="en-US" dirty="0">
                <a:latin typeface="Arial" panose="020B0604020202020204" pitchFamily="34" charset="0"/>
                <a:cs typeface="Arial" panose="020B0604020202020204" pitchFamily="34" charset="0"/>
              </a:rPr>
              <a:t>Look for companies with high profit margins</a:t>
            </a:r>
          </a:p>
          <a:p>
            <a:pPr lvl="1"/>
            <a:r>
              <a:rPr lang="en-US" dirty="0">
                <a:latin typeface="Arial" panose="020B0604020202020204" pitchFamily="34" charset="0"/>
                <a:cs typeface="Arial" panose="020B0604020202020204" pitchFamily="34" charset="0"/>
              </a:rPr>
              <a:t>For every dollar retained, make sure the company has created at least one dollar of market value</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Market Tenets  </a:t>
            </a:r>
          </a:p>
          <a:p>
            <a:pPr lvl="1"/>
            <a:r>
              <a:rPr lang="en-US" dirty="0">
                <a:latin typeface="Arial" panose="020B0604020202020204" pitchFamily="34" charset="0"/>
                <a:cs typeface="Arial" panose="020B0604020202020204" pitchFamily="34" charset="0"/>
              </a:rPr>
              <a:t>What is the intrinsic value of the business?</a:t>
            </a:r>
          </a:p>
          <a:p>
            <a:pPr lvl="1"/>
            <a:r>
              <a:rPr lang="en-US" dirty="0">
                <a:latin typeface="Arial" panose="020B0604020202020204" pitchFamily="34" charset="0"/>
                <a:cs typeface="Arial" panose="020B0604020202020204" pitchFamily="34" charset="0"/>
              </a:rPr>
              <a:t>Can the business be purchased at a significant discount to its fundamental intrinsic value? </a:t>
            </a:r>
          </a:p>
          <a:p>
            <a:endParaRPr lang="en-CA" dirty="0"/>
          </a:p>
        </p:txBody>
      </p:sp>
    </p:spTree>
  </p:cSld>
  <p:clrMapOvr>
    <a:masterClrMapping/>
  </p:clrMapOvr>
  <p:transition spd="med">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9.11.3 Tenets of Howard Marks</a:t>
            </a:r>
          </a:p>
        </p:txBody>
      </p:sp>
      <p:sp>
        <p:nvSpPr>
          <p:cNvPr id="3" name="Content Placeholder 2"/>
          <p:cNvSpPr>
            <a:spLocks noGrp="1"/>
          </p:cNvSpPr>
          <p:nvPr>
            <p:ph idx="1"/>
          </p:nvPr>
        </p:nvSpPr>
        <p:spPr/>
        <p:txBody>
          <a:bodyPr>
            <a:normAutofit fontScale="92500" lnSpcReduction="10000"/>
          </a:bodyPr>
          <a:lstStyle/>
          <a:p>
            <a:r>
              <a:rPr lang="en-CA" dirty="0">
                <a:latin typeface="Arial" panose="020B0604020202020204" pitchFamily="34" charset="0"/>
                <a:cs typeface="Arial" panose="020B0604020202020204" pitchFamily="34" charset="0"/>
              </a:rPr>
              <a:t>From book: </a:t>
            </a:r>
            <a:r>
              <a:rPr lang="en-CA" i="1" dirty="0">
                <a:latin typeface="Arial" panose="020B0604020202020204" pitchFamily="34" charset="0"/>
                <a:cs typeface="Arial" panose="020B0604020202020204" pitchFamily="34" charset="0"/>
              </a:rPr>
              <a:t>The Most Important Thing</a:t>
            </a:r>
          </a:p>
          <a:p>
            <a:pPr lvl="1">
              <a:lnSpc>
                <a:spcPct val="150000"/>
              </a:lnSpc>
            </a:pPr>
            <a:r>
              <a:rPr lang="en-CA" dirty="0">
                <a:latin typeface="Arial" panose="020B0604020202020204" pitchFamily="34" charset="0"/>
                <a:cs typeface="Arial" panose="020B0604020202020204" pitchFamily="34" charset="0"/>
              </a:rPr>
              <a:t>To succeed, engage in second-level thinking</a:t>
            </a:r>
          </a:p>
          <a:p>
            <a:pPr lvl="1">
              <a:lnSpc>
                <a:spcPct val="150000"/>
              </a:lnSpc>
            </a:pPr>
            <a:r>
              <a:rPr lang="en-CA" dirty="0">
                <a:latin typeface="Arial" panose="020B0604020202020204" pitchFamily="34" charset="0"/>
                <a:cs typeface="Arial" panose="020B0604020202020204" pitchFamily="34" charset="0"/>
              </a:rPr>
              <a:t>Have an accurate sense of intrinsic value</a:t>
            </a:r>
          </a:p>
          <a:p>
            <a:pPr lvl="1">
              <a:lnSpc>
                <a:spcPct val="150000"/>
              </a:lnSpc>
            </a:pPr>
            <a:r>
              <a:rPr lang="en-CA" dirty="0">
                <a:latin typeface="Arial" panose="020B0604020202020204" pitchFamily="34" charset="0"/>
                <a:cs typeface="Arial" panose="020B0604020202020204" pitchFamily="34" charset="0"/>
              </a:rPr>
              <a:t>Times when some investors must sell </a:t>
            </a:r>
          </a:p>
          <a:p>
            <a:pPr lvl="1">
              <a:lnSpc>
                <a:spcPct val="150000"/>
              </a:lnSpc>
            </a:pPr>
            <a:r>
              <a:rPr lang="en-CA" dirty="0">
                <a:latin typeface="Arial" panose="020B0604020202020204" pitchFamily="34" charset="0"/>
                <a:cs typeface="Arial" panose="020B0604020202020204" pitchFamily="34" charset="0"/>
              </a:rPr>
              <a:t>Risk is the risk of permanent capital loss</a:t>
            </a:r>
          </a:p>
          <a:p>
            <a:pPr lvl="1">
              <a:lnSpc>
                <a:spcPct val="150000"/>
              </a:lnSpc>
            </a:pPr>
            <a:r>
              <a:rPr lang="en-CA" dirty="0">
                <a:latin typeface="Arial" panose="020B0604020202020204" pitchFamily="34" charset="0"/>
                <a:cs typeface="Arial" panose="020B0604020202020204" pitchFamily="34" charset="0"/>
              </a:rPr>
              <a:t>Risk is greatest when other investors say that there is no risk</a:t>
            </a:r>
          </a:p>
          <a:p>
            <a:pPr lvl="1">
              <a:lnSpc>
                <a:spcPct val="150000"/>
              </a:lnSpc>
            </a:pPr>
            <a:r>
              <a:rPr lang="en-CA" dirty="0">
                <a:latin typeface="Arial" panose="020B0604020202020204" pitchFamily="34" charset="0"/>
                <a:cs typeface="Arial" panose="020B0604020202020204" pitchFamily="34" charset="0"/>
              </a:rPr>
              <a:t>Almost everything in business is cyclical</a:t>
            </a:r>
          </a:p>
        </p:txBody>
      </p:sp>
    </p:spTree>
  </p:cSld>
  <p:clrMapOvr>
    <a:masterClrMapping/>
  </p:clrMapOvr>
  <p:transition spd="med">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9.11.3 Tenets of Howard Marks</a:t>
            </a:r>
          </a:p>
        </p:txBody>
      </p:sp>
      <p:sp>
        <p:nvSpPr>
          <p:cNvPr id="3" name="Content Placeholder 2"/>
          <p:cNvSpPr>
            <a:spLocks noGrp="1"/>
          </p:cNvSpPr>
          <p:nvPr>
            <p:ph idx="1"/>
          </p:nvPr>
        </p:nvSpPr>
        <p:spPr/>
        <p:txBody>
          <a:bodyPr>
            <a:normAutofit fontScale="85000" lnSpcReduction="20000"/>
          </a:bodyPr>
          <a:lstStyle/>
          <a:p>
            <a:pPr lvl="1">
              <a:lnSpc>
                <a:spcPct val="150000"/>
              </a:lnSpc>
            </a:pPr>
            <a:r>
              <a:rPr lang="en-CA" dirty="0">
                <a:latin typeface="Arial" panose="020B0604020202020204" pitchFamily="34" charset="0"/>
                <a:cs typeface="Arial" panose="020B0604020202020204" pitchFamily="34" charset="0"/>
              </a:rPr>
              <a:t>Market is a pendulum that swings between fear and greed</a:t>
            </a:r>
          </a:p>
          <a:p>
            <a:pPr lvl="1">
              <a:lnSpc>
                <a:spcPct val="150000"/>
              </a:lnSpc>
            </a:pPr>
            <a:r>
              <a:rPr lang="en-CA" dirty="0">
                <a:latin typeface="Arial" panose="020B0604020202020204" pitchFamily="34" charset="0"/>
                <a:cs typeface="Arial" panose="020B0604020202020204" pitchFamily="34" charset="0"/>
              </a:rPr>
              <a:t>Avoid greed, fear, envy, dismissal of logic, and ego</a:t>
            </a:r>
          </a:p>
          <a:p>
            <a:pPr lvl="1">
              <a:lnSpc>
                <a:spcPct val="150000"/>
              </a:lnSpc>
            </a:pPr>
            <a:r>
              <a:rPr lang="en-CA" dirty="0">
                <a:latin typeface="Arial" panose="020B0604020202020204" pitchFamily="34" charset="0"/>
                <a:cs typeface="Arial" panose="020B0604020202020204" pitchFamily="34" charset="0"/>
              </a:rPr>
              <a:t>Understand intrinsic value</a:t>
            </a:r>
          </a:p>
          <a:p>
            <a:pPr lvl="1">
              <a:lnSpc>
                <a:spcPct val="150000"/>
              </a:lnSpc>
            </a:pPr>
            <a:r>
              <a:rPr lang="en-CA" dirty="0">
                <a:latin typeface="Arial" panose="020B0604020202020204" pitchFamily="34" charset="0"/>
                <a:cs typeface="Arial" panose="020B0604020202020204" pitchFamily="34" charset="0"/>
              </a:rPr>
              <a:t>Buy when other investors are selling</a:t>
            </a:r>
          </a:p>
          <a:p>
            <a:pPr lvl="1">
              <a:lnSpc>
                <a:spcPct val="150000"/>
              </a:lnSpc>
            </a:pPr>
            <a:r>
              <a:rPr lang="en-CA" dirty="0">
                <a:latin typeface="Arial" panose="020B0604020202020204" pitchFamily="34" charset="0"/>
                <a:cs typeface="Arial" panose="020B0604020202020204" pitchFamily="34" charset="0"/>
              </a:rPr>
              <a:t>Keep a list of potential investments</a:t>
            </a:r>
          </a:p>
          <a:p>
            <a:pPr lvl="1">
              <a:lnSpc>
                <a:spcPct val="150000"/>
              </a:lnSpc>
            </a:pPr>
            <a:r>
              <a:rPr lang="en-CA" dirty="0">
                <a:latin typeface="Arial" panose="020B0604020202020204" pitchFamily="34" charset="0"/>
                <a:cs typeface="Arial" panose="020B0604020202020204" pitchFamily="34" charset="0"/>
              </a:rPr>
              <a:t>Exercise patience</a:t>
            </a:r>
          </a:p>
          <a:p>
            <a:pPr lvl="1">
              <a:lnSpc>
                <a:spcPct val="150000"/>
              </a:lnSpc>
            </a:pPr>
            <a:r>
              <a:rPr lang="en-CA" dirty="0">
                <a:latin typeface="Arial" panose="020B0604020202020204" pitchFamily="34" charset="0"/>
                <a:cs typeface="Arial" panose="020B0604020202020204" pitchFamily="34" charset="0"/>
              </a:rPr>
              <a:t>Understand what you know and do not know</a:t>
            </a:r>
          </a:p>
          <a:p>
            <a:pPr lvl="1">
              <a:lnSpc>
                <a:spcPct val="150000"/>
              </a:lnSpc>
            </a:pPr>
            <a:r>
              <a:rPr lang="en-CA" dirty="0">
                <a:latin typeface="Arial" panose="020B0604020202020204" pitchFamily="34" charset="0"/>
                <a:cs typeface="Arial" panose="020B0604020202020204" pitchFamily="34" charset="0"/>
              </a:rPr>
              <a:t>Always have context</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Rectangle 3"/>
          <p:cNvSpPr>
            <a:spLocks noGrp="1" noChangeArrowheads="1"/>
          </p:cNvSpPr>
          <p:nvPr>
            <p:ph idx="1"/>
          </p:nvPr>
        </p:nvSpPr>
        <p:spPr>
          <a:xfrm>
            <a:off x="304800" y="1464715"/>
            <a:ext cx="8534400" cy="5105400"/>
          </a:xfrm>
        </p:spPr>
        <p:txBody>
          <a:bodyPr>
            <a:normAutofit lnSpcReduction="10000"/>
          </a:bodyPr>
          <a:lstStyle/>
          <a:p>
            <a:r>
              <a:rPr lang="en-CA" dirty="0">
                <a:latin typeface="Arial" panose="020B0604020202020204" pitchFamily="34" charset="0"/>
                <a:cs typeface="Arial" panose="020B0604020202020204" pitchFamily="34" charset="0"/>
              </a:rPr>
              <a:t>Economic growth leads to higher stock prices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An easy conclusion: Study GDP growth to predict stock prices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Problems with this approach:</a:t>
            </a:r>
          </a:p>
          <a:p>
            <a:pPr marL="786384" lvl="1" indent="-457200">
              <a:buFont typeface="+mj-lt"/>
              <a:buAutoNum type="arabicPeriod"/>
            </a:pPr>
            <a:r>
              <a:rPr lang="en-CA" dirty="0">
                <a:latin typeface="Arial" panose="020B0604020202020204" pitchFamily="34" charset="0"/>
                <a:cs typeface="Arial" panose="020B0604020202020204" pitchFamily="34" charset="0"/>
              </a:rPr>
              <a:t>GDP data is released after each quarter ends</a:t>
            </a:r>
          </a:p>
          <a:p>
            <a:pPr marL="786384" lvl="1" indent="-457200">
              <a:buFont typeface="+mj-lt"/>
              <a:buAutoNum type="arabicPeriod"/>
            </a:pPr>
            <a:r>
              <a:rPr lang="en-CA" dirty="0">
                <a:latin typeface="Arial" panose="020B0604020202020204" pitchFamily="34" charset="0"/>
                <a:cs typeface="Arial" panose="020B0604020202020204" pitchFamily="34" charset="0"/>
              </a:rPr>
              <a:t>Preliminary GDP data will be revised</a:t>
            </a:r>
          </a:p>
          <a:p>
            <a:pPr marL="786384" lvl="1" indent="-457200">
              <a:buFont typeface="+mj-lt"/>
              <a:buAutoNum type="arabicPeriod"/>
            </a:pPr>
            <a:r>
              <a:rPr lang="en-CA" dirty="0"/>
              <a:t>S</a:t>
            </a:r>
            <a:r>
              <a:rPr lang="en-CA" dirty="0">
                <a:latin typeface="Arial" panose="020B0604020202020204" pitchFamily="34" charset="0"/>
                <a:cs typeface="Arial" panose="020B0604020202020204" pitchFamily="34" charset="0"/>
              </a:rPr>
              <a:t>tock market moves ahead of the economy</a:t>
            </a:r>
          </a:p>
        </p:txBody>
      </p:sp>
      <p:sp>
        <p:nvSpPr>
          <p:cNvPr id="6" name="Title 5"/>
          <p:cNvSpPr>
            <a:spLocks noGrp="1"/>
          </p:cNvSpPr>
          <p:nvPr>
            <p:ph type="title"/>
          </p:nvPr>
        </p:nvSpPr>
        <p:spPr/>
        <p:txBody>
          <a:bodyPr>
            <a:normAutofit fontScale="90000"/>
          </a:bodyPr>
          <a:lstStyle/>
          <a:p>
            <a:r>
              <a:rPr lang="en-CA" dirty="0"/>
              <a:t>9.2 Aggregate Market Analysis (Macroanalysis)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Rectangle 3"/>
          <p:cNvSpPr>
            <a:spLocks noGrp="1" noChangeArrowheads="1"/>
          </p:cNvSpPr>
          <p:nvPr>
            <p:ph idx="1"/>
          </p:nvPr>
        </p:nvSpPr>
        <p:spPr>
          <a:xfrm>
            <a:off x="838200" y="1529030"/>
            <a:ext cx="8001000" cy="5105400"/>
          </a:xfrm>
        </p:spPr>
        <p:txBody>
          <a:bodyPr>
            <a:normAutofit/>
          </a:bodyPr>
          <a:lstStyle/>
          <a:p>
            <a:pPr marL="0" indent="0">
              <a:buNone/>
            </a:pPr>
            <a:r>
              <a:rPr lang="en-CA" dirty="0">
                <a:latin typeface="Arial" panose="020B0604020202020204" pitchFamily="34" charset="0"/>
                <a:cs typeface="Arial" panose="020B0604020202020204" pitchFamily="34" charset="0"/>
              </a:rPr>
              <a:t>Other measures of the economy:</a:t>
            </a:r>
          </a:p>
          <a:p>
            <a:pPr marL="788670" lvl="1" indent="-514350">
              <a:buFont typeface="+mj-lt"/>
              <a:buAutoNum type="arabicPeriod"/>
            </a:pPr>
            <a:r>
              <a:rPr lang="en-CA" sz="3600" dirty="0">
                <a:latin typeface="Arial" panose="020B0604020202020204" pitchFamily="34" charset="0"/>
                <a:cs typeface="Arial" panose="020B0604020202020204" pitchFamily="34" charset="0"/>
              </a:rPr>
              <a:t>The leading, coincident, and lagging economic indicators</a:t>
            </a:r>
          </a:p>
          <a:p>
            <a:pPr marL="788670" lvl="1" indent="-514350">
              <a:buFont typeface="+mj-lt"/>
              <a:buAutoNum type="arabicPeriod"/>
            </a:pPr>
            <a:endParaRPr lang="en-CA" sz="3600" dirty="0">
              <a:latin typeface="Arial" panose="020B0604020202020204" pitchFamily="34" charset="0"/>
              <a:cs typeface="Arial" panose="020B0604020202020204" pitchFamily="34" charset="0"/>
            </a:endParaRPr>
          </a:p>
          <a:p>
            <a:pPr marL="788670" lvl="1" indent="-514350">
              <a:buFont typeface="+mj-lt"/>
              <a:buAutoNum type="arabicPeriod"/>
            </a:pPr>
            <a:r>
              <a:rPr lang="en-CA" sz="3600" dirty="0">
                <a:latin typeface="Arial" panose="020B0604020202020204" pitchFamily="34" charset="0"/>
                <a:cs typeface="Arial" panose="020B0604020202020204" pitchFamily="34" charset="0"/>
              </a:rPr>
              <a:t>Sentiment indicators</a:t>
            </a:r>
          </a:p>
          <a:p>
            <a:pPr marL="788670" lvl="1" indent="-514350">
              <a:buFont typeface="+mj-lt"/>
              <a:buAutoNum type="arabicPeriod"/>
            </a:pPr>
            <a:endParaRPr lang="en-CA" sz="3600" dirty="0">
              <a:latin typeface="Arial" panose="020B0604020202020204" pitchFamily="34" charset="0"/>
              <a:cs typeface="Arial" panose="020B0604020202020204" pitchFamily="34" charset="0"/>
            </a:endParaRPr>
          </a:p>
          <a:p>
            <a:pPr marL="788670" lvl="1" indent="-514350">
              <a:buFont typeface="+mj-lt"/>
              <a:buAutoNum type="arabicPeriod"/>
            </a:pPr>
            <a:r>
              <a:rPr lang="en-CA" sz="3600" dirty="0">
                <a:latin typeface="Arial" panose="020B0604020202020204" pitchFamily="34" charset="0"/>
                <a:cs typeface="Arial" panose="020B0604020202020204" pitchFamily="34" charset="0"/>
              </a:rPr>
              <a:t>Interest rates</a:t>
            </a:r>
          </a:p>
        </p:txBody>
      </p:sp>
      <p:sp>
        <p:nvSpPr>
          <p:cNvPr id="6" name="Title 5"/>
          <p:cNvSpPr>
            <a:spLocks noGrp="1"/>
          </p:cNvSpPr>
          <p:nvPr>
            <p:ph type="title"/>
          </p:nvPr>
        </p:nvSpPr>
        <p:spPr/>
        <p:txBody>
          <a:bodyPr>
            <a:normAutofit fontScale="90000"/>
          </a:bodyPr>
          <a:lstStyle/>
          <a:p>
            <a:r>
              <a:rPr lang="en-CA" dirty="0"/>
              <a:t>9.2 Aggregate Market Analysis (</a:t>
            </a:r>
            <a:r>
              <a:rPr lang="en-CA" dirty="0" err="1"/>
              <a:t>Macroanalysis</a:t>
            </a:r>
            <a:r>
              <a:rPr lang="en-CA" dirty="0"/>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Rectangle 3"/>
          <p:cNvSpPr>
            <a:spLocks noGrp="1" noChangeArrowheads="1"/>
          </p:cNvSpPr>
          <p:nvPr>
            <p:ph idx="1"/>
          </p:nvPr>
        </p:nvSpPr>
        <p:spPr>
          <a:xfrm>
            <a:off x="457200" y="1502465"/>
            <a:ext cx="8382000" cy="5105400"/>
          </a:xfrm>
        </p:spPr>
        <p:txBody>
          <a:bodyPr>
            <a:normAutofit lnSpcReduction="10000"/>
          </a:bodyPr>
          <a:lstStyle/>
          <a:p>
            <a:r>
              <a:rPr lang="en-CA" dirty="0">
                <a:latin typeface="Arial" panose="020B0604020202020204" pitchFamily="34" charset="0"/>
                <a:cs typeface="Arial" panose="020B0604020202020204" pitchFamily="34" charset="0"/>
              </a:rPr>
              <a:t>Leading Indicators</a:t>
            </a:r>
          </a:p>
          <a:p>
            <a:pPr lvl="1"/>
            <a:r>
              <a:rPr lang="en-CA" dirty="0">
                <a:latin typeface="Arial" panose="020B0604020202020204" pitchFamily="34" charset="0"/>
                <a:cs typeface="Arial" panose="020B0604020202020204" pitchFamily="34" charset="0"/>
              </a:rPr>
              <a:t>Economic series that usually reach peaks or troughs before aggregate economic activity</a:t>
            </a:r>
          </a:p>
          <a:p>
            <a:pPr lvl="1"/>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Coincident indicators</a:t>
            </a:r>
          </a:p>
          <a:p>
            <a:pPr lvl="1"/>
            <a:r>
              <a:rPr lang="en-CA" dirty="0">
                <a:latin typeface="Arial" panose="020B0604020202020204" pitchFamily="34" charset="0"/>
                <a:cs typeface="Arial" panose="020B0604020202020204" pitchFamily="34" charset="0"/>
              </a:rPr>
              <a:t>Economic time series that have peaks or troughs coinciding with </a:t>
            </a:r>
            <a:r>
              <a:rPr lang="en-CA" dirty="0"/>
              <a:t>economic activity</a:t>
            </a:r>
          </a:p>
          <a:p>
            <a:pPr lvl="1"/>
            <a:endParaRPr lang="en-CA" dirty="0"/>
          </a:p>
          <a:p>
            <a:r>
              <a:rPr lang="en-CA" dirty="0">
                <a:latin typeface="Arial" panose="020B0604020202020204" pitchFamily="34" charset="0"/>
                <a:cs typeface="Arial" panose="020B0604020202020204" pitchFamily="34" charset="0"/>
              </a:rPr>
              <a:t>Lagging indicators</a:t>
            </a:r>
          </a:p>
          <a:p>
            <a:pPr lvl="1"/>
            <a:r>
              <a:rPr lang="en-CA" dirty="0"/>
              <a:t>Economic series that usually reach peaks or troughs after aggregate economic activity</a:t>
            </a:r>
          </a:p>
        </p:txBody>
      </p:sp>
      <p:sp>
        <p:nvSpPr>
          <p:cNvPr id="6" name="Title 5"/>
          <p:cNvSpPr>
            <a:spLocks noGrp="1"/>
          </p:cNvSpPr>
          <p:nvPr>
            <p:ph type="title"/>
          </p:nvPr>
        </p:nvSpPr>
        <p:spPr/>
        <p:txBody>
          <a:bodyPr>
            <a:normAutofit fontScale="90000"/>
          </a:bodyPr>
          <a:lstStyle/>
          <a:p>
            <a:r>
              <a:rPr lang="en-CA" dirty="0"/>
              <a:t>9.2.1 Leading, Coincident, and Lagging Indicators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9.2.1 Leading, Coincident, and Lagging Indicators</a:t>
            </a:r>
          </a:p>
        </p:txBody>
      </p:sp>
      <p:pic>
        <p:nvPicPr>
          <p:cNvPr id="4098" name="Picture 2"/>
          <p:cNvPicPr>
            <a:picLocks noChangeAspect="1" noChangeArrowheads="1"/>
          </p:cNvPicPr>
          <p:nvPr/>
        </p:nvPicPr>
        <p:blipFill>
          <a:blip r:embed="rId3"/>
          <a:srcRect/>
          <a:stretch>
            <a:fillRect/>
          </a:stretch>
        </p:blipFill>
        <p:spPr bwMode="auto">
          <a:xfrm>
            <a:off x="9088" y="1486386"/>
            <a:ext cx="9144000" cy="458704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9.2.1 Leading, Coincident, and Lagging Indicators</a:t>
            </a:r>
          </a:p>
        </p:txBody>
      </p:sp>
      <p:pic>
        <p:nvPicPr>
          <p:cNvPr id="5122" name="Picture 2"/>
          <p:cNvPicPr>
            <a:picLocks noChangeAspect="1" noChangeArrowheads="1"/>
          </p:cNvPicPr>
          <p:nvPr/>
        </p:nvPicPr>
        <p:blipFill>
          <a:blip r:embed="rId3"/>
          <a:srcRect/>
          <a:stretch>
            <a:fillRect/>
          </a:stretch>
        </p:blipFill>
        <p:spPr bwMode="auto">
          <a:xfrm>
            <a:off x="1643062" y="1676400"/>
            <a:ext cx="5857875" cy="4333875"/>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9.2.1 Leading, Coincident, and Lagging Indicators</a:t>
            </a:r>
          </a:p>
        </p:txBody>
      </p:sp>
      <p:pic>
        <p:nvPicPr>
          <p:cNvPr id="6146" name="Picture 2"/>
          <p:cNvPicPr>
            <a:picLocks noChangeAspect="1" noChangeArrowheads="1"/>
          </p:cNvPicPr>
          <p:nvPr/>
        </p:nvPicPr>
        <p:blipFill>
          <a:blip r:embed="rId3"/>
          <a:srcRect/>
          <a:stretch>
            <a:fillRect/>
          </a:stretch>
        </p:blipFill>
        <p:spPr bwMode="auto">
          <a:xfrm>
            <a:off x="22371" y="2438400"/>
            <a:ext cx="9121629" cy="2521425"/>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9.2.1 Leading, Coincident, and Lagging Indicators</a:t>
            </a:r>
          </a:p>
        </p:txBody>
      </p:sp>
      <p:pic>
        <p:nvPicPr>
          <p:cNvPr id="7170" name="Picture 2"/>
          <p:cNvPicPr>
            <a:picLocks noChangeAspect="1" noChangeArrowheads="1"/>
          </p:cNvPicPr>
          <p:nvPr/>
        </p:nvPicPr>
        <p:blipFill>
          <a:blip r:embed="rId3"/>
          <a:srcRect/>
          <a:stretch>
            <a:fillRect/>
          </a:stretch>
        </p:blipFill>
        <p:spPr bwMode="auto">
          <a:xfrm>
            <a:off x="1524000" y="1526933"/>
            <a:ext cx="5905500" cy="444817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9.2.1 Leading, Coincident, and Lagging Indicators</a:t>
            </a:r>
          </a:p>
        </p:txBody>
      </p:sp>
      <p:pic>
        <p:nvPicPr>
          <p:cNvPr id="8194" name="Picture 2"/>
          <p:cNvPicPr>
            <a:picLocks noChangeAspect="1" noChangeArrowheads="1"/>
          </p:cNvPicPr>
          <p:nvPr/>
        </p:nvPicPr>
        <p:blipFill>
          <a:blip r:embed="rId3"/>
          <a:srcRect/>
          <a:stretch>
            <a:fillRect/>
          </a:stretch>
        </p:blipFill>
        <p:spPr bwMode="auto">
          <a:xfrm>
            <a:off x="76200" y="1905000"/>
            <a:ext cx="8991599" cy="3743993"/>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9.2.1 Leading, Coincident, and Lagging Indicators</a:t>
            </a:r>
          </a:p>
        </p:txBody>
      </p:sp>
      <p:pic>
        <p:nvPicPr>
          <p:cNvPr id="9218" name="Picture 2"/>
          <p:cNvPicPr>
            <a:picLocks noChangeAspect="1" noChangeArrowheads="1"/>
          </p:cNvPicPr>
          <p:nvPr/>
        </p:nvPicPr>
        <p:blipFill>
          <a:blip r:embed="rId3"/>
          <a:srcRect/>
          <a:stretch>
            <a:fillRect/>
          </a:stretch>
        </p:blipFill>
        <p:spPr bwMode="auto">
          <a:xfrm>
            <a:off x="1700212" y="1600200"/>
            <a:ext cx="5743575" cy="44196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marL="0" indent="0">
              <a:lnSpc>
                <a:spcPct val="120000"/>
              </a:lnSpc>
              <a:buNone/>
            </a:pPr>
            <a:r>
              <a:rPr lang="en-US" dirty="0"/>
              <a:t>9.1 Introduction to Market Analysis</a:t>
            </a:r>
          </a:p>
          <a:p>
            <a:pPr marL="0" indent="0">
              <a:lnSpc>
                <a:spcPct val="120000"/>
              </a:lnSpc>
              <a:buNone/>
            </a:pPr>
            <a:r>
              <a:rPr lang="en-US" dirty="0"/>
              <a:t>9.2 Aggregate Market Analysis (</a:t>
            </a:r>
            <a:r>
              <a:rPr lang="en-US" dirty="0" err="1"/>
              <a:t>Macroanalysis</a:t>
            </a:r>
            <a:r>
              <a:rPr lang="en-US" dirty="0"/>
              <a:t>)</a:t>
            </a:r>
          </a:p>
          <a:p>
            <a:pPr marL="0" indent="0">
              <a:lnSpc>
                <a:spcPct val="120000"/>
              </a:lnSpc>
              <a:buNone/>
            </a:pPr>
            <a:r>
              <a:rPr lang="en-US" dirty="0"/>
              <a:t>9.3 </a:t>
            </a:r>
            <a:r>
              <a:rPr lang="en-US" dirty="0" err="1"/>
              <a:t>Microvaluation</a:t>
            </a:r>
            <a:r>
              <a:rPr lang="en-US" dirty="0"/>
              <a:t> Analysis</a:t>
            </a:r>
          </a:p>
          <a:p>
            <a:pPr marL="0" indent="0">
              <a:lnSpc>
                <a:spcPct val="120000"/>
              </a:lnSpc>
              <a:buNone/>
            </a:pPr>
            <a:r>
              <a:rPr lang="en-US" dirty="0"/>
              <a:t>9.4 Introduction to Industry Analysis</a:t>
            </a:r>
          </a:p>
          <a:p>
            <a:pPr marL="0" indent="0">
              <a:lnSpc>
                <a:spcPct val="120000"/>
              </a:lnSpc>
              <a:buNone/>
            </a:pPr>
            <a:r>
              <a:rPr lang="en-US" dirty="0"/>
              <a:t>9.5 Industry Analysis</a:t>
            </a:r>
          </a:p>
          <a:p>
            <a:pPr marL="0" indent="0">
              <a:lnSpc>
                <a:spcPct val="120000"/>
              </a:lnSpc>
              <a:buNone/>
            </a:pPr>
            <a:r>
              <a:rPr lang="en-US" dirty="0"/>
              <a:t>9.6 Estimating Industry Rates of Return</a:t>
            </a:r>
          </a:p>
          <a:p>
            <a:pPr marL="0" indent="0">
              <a:lnSpc>
                <a:spcPct val="120000"/>
              </a:lnSpc>
              <a:buNone/>
            </a:pPr>
            <a:r>
              <a:rPr lang="en-US" dirty="0"/>
              <a:t>9.7 Global Industry Analysis</a:t>
            </a:r>
          </a:p>
          <a:p>
            <a:pPr marL="0" indent="0">
              <a:lnSpc>
                <a:spcPct val="120000"/>
              </a:lnSpc>
              <a:buNone/>
            </a:pPr>
            <a:r>
              <a:rPr lang="en-US" dirty="0"/>
              <a:t>9.8 Company Analysis</a:t>
            </a:r>
          </a:p>
          <a:p>
            <a:pPr marL="0" indent="0">
              <a:lnSpc>
                <a:spcPct val="120000"/>
              </a:lnSpc>
              <a:buNone/>
            </a:pPr>
            <a:r>
              <a:rPr lang="en-US" dirty="0"/>
              <a:t>9.9 Connecting Industry Analysis to Company Analysis</a:t>
            </a:r>
          </a:p>
          <a:p>
            <a:pPr marL="0" indent="0">
              <a:lnSpc>
                <a:spcPct val="120000"/>
              </a:lnSpc>
              <a:buNone/>
            </a:pPr>
            <a:r>
              <a:rPr lang="en-US" dirty="0"/>
              <a:t>9.10 Calculating Intrinsic Value</a:t>
            </a:r>
          </a:p>
          <a:p>
            <a:pPr marL="0" indent="0">
              <a:lnSpc>
                <a:spcPct val="120000"/>
              </a:lnSpc>
              <a:buNone/>
            </a:pPr>
            <a:r>
              <a:rPr lang="en-US" dirty="0"/>
              <a:t>9.11 Lessons from Some Legends</a:t>
            </a:r>
          </a:p>
          <a:p>
            <a:pPr marL="0" indent="0">
              <a:buNone/>
            </a:pP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46931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9.2.1 Leading, Coincident, and Lagging Indicators</a:t>
            </a:r>
          </a:p>
        </p:txBody>
      </p:sp>
      <p:pic>
        <p:nvPicPr>
          <p:cNvPr id="10242" name="Picture 2"/>
          <p:cNvPicPr>
            <a:picLocks noChangeAspect="1" noChangeArrowheads="1"/>
          </p:cNvPicPr>
          <p:nvPr/>
        </p:nvPicPr>
        <p:blipFill>
          <a:blip r:embed="rId3"/>
          <a:srcRect/>
          <a:stretch>
            <a:fillRect/>
          </a:stretch>
        </p:blipFill>
        <p:spPr bwMode="auto">
          <a:xfrm>
            <a:off x="1085850" y="1600200"/>
            <a:ext cx="6972300" cy="4467225"/>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9.2.1 Leading, Coincident, and Lagging Indicators</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No perfect indicators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Limitations (Koenig &amp; Emery, 1991):</a:t>
            </a:r>
          </a:p>
          <a:p>
            <a:pPr lvl="1"/>
            <a:r>
              <a:rPr lang="en-CA" sz="3200" dirty="0">
                <a:latin typeface="Arial" panose="020B0604020202020204" pitchFamily="34" charset="0"/>
                <a:cs typeface="Arial" panose="020B0604020202020204" pitchFamily="34" charset="0"/>
              </a:rPr>
              <a:t>False signals</a:t>
            </a:r>
          </a:p>
          <a:p>
            <a:pPr lvl="1"/>
            <a:endParaRPr lang="en-CA" sz="3200" dirty="0">
              <a:latin typeface="Arial" panose="020B0604020202020204" pitchFamily="34" charset="0"/>
              <a:cs typeface="Arial" panose="020B0604020202020204" pitchFamily="34" charset="0"/>
            </a:endParaRPr>
          </a:p>
          <a:p>
            <a:pPr lvl="1"/>
            <a:r>
              <a:rPr lang="en-CA" sz="3200" dirty="0">
                <a:latin typeface="Arial" panose="020B0604020202020204" pitchFamily="34" charset="0"/>
                <a:cs typeface="Arial" panose="020B0604020202020204" pitchFamily="34" charset="0"/>
              </a:rPr>
              <a:t>Timeliness of the data and revisions</a:t>
            </a:r>
          </a:p>
          <a:p>
            <a:pPr lvl="1"/>
            <a:endParaRPr lang="en-CA" sz="3200" dirty="0">
              <a:latin typeface="Arial" panose="020B0604020202020204" pitchFamily="34" charset="0"/>
              <a:cs typeface="Arial" panose="020B0604020202020204" pitchFamily="34" charset="0"/>
            </a:endParaRPr>
          </a:p>
          <a:p>
            <a:pPr lvl="1"/>
            <a:r>
              <a:rPr lang="en-CA" sz="3200" dirty="0">
                <a:latin typeface="Arial" panose="020B0604020202020204" pitchFamily="34" charset="0"/>
                <a:cs typeface="Arial" panose="020B0604020202020204" pitchFamily="34" charset="0"/>
              </a:rPr>
              <a:t>Economic sectors not represented</a:t>
            </a: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9.2.2 Sentiment and Expectations Surveys</a:t>
            </a:r>
          </a:p>
        </p:txBody>
      </p:sp>
      <p:sp>
        <p:nvSpPr>
          <p:cNvPr id="3" name="Content Placeholder 2"/>
          <p:cNvSpPr>
            <a:spLocks noGrp="1"/>
          </p:cNvSpPr>
          <p:nvPr>
            <p:ph idx="1"/>
          </p:nvPr>
        </p:nvSpPr>
        <p:spPr>
          <a:xfrm>
            <a:off x="228600" y="1905000"/>
            <a:ext cx="8610600" cy="4525963"/>
          </a:xfrm>
        </p:spPr>
        <p:txBody>
          <a:bodyPr>
            <a:normAutofit fontScale="92500" lnSpcReduction="10000"/>
          </a:bodyPr>
          <a:lstStyle/>
          <a:p>
            <a:r>
              <a:rPr lang="en-CA" dirty="0">
                <a:latin typeface="Arial" panose="020B0604020202020204" pitchFamily="34" charset="0"/>
                <a:cs typeface="Arial" panose="020B0604020202020204" pitchFamily="34" charset="0"/>
              </a:rPr>
              <a:t>Consumer expectations </a:t>
            </a:r>
          </a:p>
          <a:p>
            <a:pPr lvl="1"/>
            <a:r>
              <a:rPr lang="en-CA" dirty="0">
                <a:latin typeface="Arial" panose="020B0604020202020204" pitchFamily="34" charset="0"/>
                <a:cs typeface="Arial" panose="020B0604020202020204" pitchFamily="34" charset="0"/>
              </a:rPr>
              <a:t>Consumers must have confidence in order to spend</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Consumer spending is approximately 70% of GDP</a:t>
            </a:r>
          </a:p>
          <a:p>
            <a:endParaRPr lang="en-CA" dirty="0">
              <a:latin typeface="Arial" panose="020B0604020202020204" pitchFamily="34" charset="0"/>
              <a:cs typeface="Arial" panose="020B0604020202020204" pitchFamily="34" charset="0"/>
            </a:endParaRPr>
          </a:p>
          <a:p>
            <a:r>
              <a:rPr lang="en-CA" dirty="0"/>
              <a:t>Monthly surveys </a:t>
            </a:r>
            <a:r>
              <a:rPr lang="en-CA" dirty="0">
                <a:latin typeface="Arial" panose="020B0604020202020204" pitchFamily="34" charset="0"/>
                <a:cs typeface="Arial" panose="020B0604020202020204" pitchFamily="34" charset="0"/>
              </a:rPr>
              <a:t>of consumer expectations:</a:t>
            </a:r>
          </a:p>
          <a:p>
            <a:pPr lvl="1"/>
            <a:r>
              <a:rPr lang="en-CA" dirty="0">
                <a:latin typeface="Arial" panose="020B0604020202020204" pitchFamily="34" charset="0"/>
                <a:cs typeface="Arial" panose="020B0604020202020204" pitchFamily="34" charset="0"/>
              </a:rPr>
              <a:t>University of Michigan Consumer Sentiment Index</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Conference Board Consumer Confidence Index</a:t>
            </a: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9.2.2 Sentiment and Expectations Surveys</a:t>
            </a:r>
          </a:p>
        </p:txBody>
      </p:sp>
      <p:pic>
        <p:nvPicPr>
          <p:cNvPr id="11266" name="Picture 2"/>
          <p:cNvPicPr>
            <a:picLocks noChangeAspect="1" noChangeArrowheads="1"/>
          </p:cNvPicPr>
          <p:nvPr/>
        </p:nvPicPr>
        <p:blipFill>
          <a:blip r:embed="rId2"/>
          <a:srcRect/>
          <a:stretch>
            <a:fillRect/>
          </a:stretch>
        </p:blipFill>
        <p:spPr bwMode="auto">
          <a:xfrm>
            <a:off x="304800" y="1600200"/>
            <a:ext cx="8919561" cy="4329112"/>
          </a:xfrm>
          <a:prstGeom prst="rect">
            <a:avLst/>
          </a:prstGeom>
          <a:noFill/>
          <a:ln w="9525">
            <a:noFill/>
            <a:miter lim="800000"/>
            <a:headEnd/>
            <a:tailEnd/>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9.2.3 Interest Rates</a:t>
            </a:r>
          </a:p>
        </p:txBody>
      </p:sp>
      <p:sp>
        <p:nvSpPr>
          <p:cNvPr id="3" name="Content Placeholder 2"/>
          <p:cNvSpPr>
            <a:spLocks noGrp="1"/>
          </p:cNvSpPr>
          <p:nvPr>
            <p:ph idx="1"/>
          </p:nvPr>
        </p:nvSpPr>
        <p:spPr/>
        <p:txBody>
          <a:bodyPr>
            <a:normAutofit/>
          </a:bodyPr>
          <a:lstStyle/>
          <a:p>
            <a:r>
              <a:rPr lang="en-CA" dirty="0"/>
              <a:t>The real federal funds rate</a:t>
            </a:r>
          </a:p>
          <a:p>
            <a:endParaRPr lang="en-CA" dirty="0"/>
          </a:p>
          <a:p>
            <a:r>
              <a:rPr lang="en-CA" dirty="0"/>
              <a:t>The yield curve (the term spread)</a:t>
            </a:r>
          </a:p>
          <a:p>
            <a:endParaRPr lang="en-CA" dirty="0"/>
          </a:p>
          <a:p>
            <a:r>
              <a:rPr lang="en-CA" dirty="0"/>
              <a:t>The risk premium between Treasury bonds and BBB bonds</a:t>
            </a:r>
          </a:p>
          <a:p>
            <a:endParaRPr lang="en-CA" dirty="0"/>
          </a:p>
          <a:p>
            <a:r>
              <a:rPr lang="en-CA" dirty="0"/>
              <a:t>The Fed model</a:t>
            </a: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sp>
        <p:nvSpPr>
          <p:cNvPr id="3" name="Content Placeholder 2"/>
          <p:cNvSpPr>
            <a:spLocks noGrp="1"/>
          </p:cNvSpPr>
          <p:nvPr>
            <p:ph idx="1"/>
          </p:nvPr>
        </p:nvSpPr>
        <p:spPr/>
        <p:txBody>
          <a:bodyPr>
            <a:normAutofit fontScale="92500" lnSpcReduction="10000"/>
          </a:bodyPr>
          <a:lstStyle/>
          <a:p>
            <a:r>
              <a:rPr lang="en-CA" b="1" dirty="0">
                <a:latin typeface="Arial" panose="020B0604020202020204" pitchFamily="34" charset="0"/>
                <a:cs typeface="Arial" panose="020B0604020202020204" pitchFamily="34" charset="0"/>
              </a:rPr>
              <a:t>The Real Federal Funds Rate</a:t>
            </a:r>
          </a:p>
          <a:p>
            <a:pPr lvl="1"/>
            <a:r>
              <a:rPr lang="en-CA" dirty="0">
                <a:latin typeface="Arial" panose="020B0604020202020204" pitchFamily="34" charset="0"/>
                <a:cs typeface="Arial" panose="020B0604020202020204" pitchFamily="34" charset="0"/>
              </a:rPr>
              <a:t>Federal funds rate and whether it is intended to stimulate or restrict the economy</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The natural/neutral rate is the rate that would neither stimulate nor restrict</a:t>
            </a:r>
          </a:p>
          <a:p>
            <a:pPr lvl="1"/>
            <a:endParaRPr lang="en-CA" dirty="0"/>
          </a:p>
          <a:p>
            <a:pPr lvl="1"/>
            <a:r>
              <a:rPr lang="en-CA" dirty="0">
                <a:latin typeface="Arial" panose="020B0604020202020204" pitchFamily="34" charset="0"/>
                <a:cs typeface="Arial" panose="020B0604020202020204" pitchFamily="34" charset="0"/>
              </a:rPr>
              <a:t>Is Fed policy is accommodative or restrictive?</a:t>
            </a:r>
          </a:p>
          <a:p>
            <a:pPr lvl="2"/>
            <a:r>
              <a:rPr lang="en-CA" dirty="0">
                <a:latin typeface="Arial" panose="020B0604020202020204" pitchFamily="34" charset="0"/>
                <a:cs typeface="Arial" panose="020B0604020202020204" pitchFamily="34" charset="0"/>
              </a:rPr>
              <a:t>Accommodative, then trying to increase growth</a:t>
            </a:r>
          </a:p>
          <a:p>
            <a:pPr lvl="2"/>
            <a:endParaRPr lang="en-CA" dirty="0">
              <a:latin typeface="Arial" panose="020B0604020202020204" pitchFamily="34" charset="0"/>
              <a:cs typeface="Arial" panose="020B0604020202020204" pitchFamily="34" charset="0"/>
            </a:endParaRPr>
          </a:p>
          <a:p>
            <a:pPr lvl="2"/>
            <a:r>
              <a:rPr lang="en-CA" dirty="0">
                <a:latin typeface="Arial" panose="020B0604020202020204" pitchFamily="34" charset="0"/>
                <a:cs typeface="Arial" panose="020B0604020202020204" pitchFamily="34" charset="0"/>
              </a:rPr>
              <a:t>Restrictive, then trying to slow the economy (to control inflation)</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pic>
        <p:nvPicPr>
          <p:cNvPr id="12290" name="Picture 2"/>
          <p:cNvPicPr>
            <a:picLocks noChangeAspect="1" noChangeArrowheads="1"/>
          </p:cNvPicPr>
          <p:nvPr/>
        </p:nvPicPr>
        <p:blipFill>
          <a:blip r:embed="rId2"/>
          <a:srcRect/>
          <a:stretch>
            <a:fillRect/>
          </a:stretch>
        </p:blipFill>
        <p:spPr bwMode="auto">
          <a:xfrm>
            <a:off x="1129332" y="1600200"/>
            <a:ext cx="6885336" cy="4389120"/>
          </a:xfrm>
          <a:prstGeom prst="rect">
            <a:avLst/>
          </a:prstGeom>
          <a:noFill/>
          <a:ln w="9525">
            <a:noFill/>
            <a:miter lim="800000"/>
            <a:headEnd/>
            <a:tailEnd/>
          </a:ln>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The Yield Curve</a:t>
            </a:r>
          </a:p>
          <a:p>
            <a:pPr lvl="1"/>
            <a:r>
              <a:rPr lang="en-CA" dirty="0">
                <a:latin typeface="Arial" panose="020B0604020202020204" pitchFamily="34" charset="0"/>
                <a:cs typeface="Arial" panose="020B0604020202020204" pitchFamily="34" charset="0"/>
              </a:rPr>
              <a:t>Most important economic indicator</a:t>
            </a:r>
          </a:p>
          <a:p>
            <a:pPr lvl="2"/>
            <a:r>
              <a:rPr lang="en-CA" dirty="0">
                <a:latin typeface="Arial" panose="020B0604020202020204" pitchFamily="34" charset="0"/>
                <a:cs typeface="Arial" panose="020B0604020202020204" pitchFamily="34" charset="0"/>
              </a:rPr>
              <a:t>Normal yield curve increasing</a:t>
            </a:r>
          </a:p>
          <a:p>
            <a:pPr lvl="2"/>
            <a:endParaRPr lang="en-CA" dirty="0">
              <a:latin typeface="Arial" panose="020B0604020202020204" pitchFamily="34" charset="0"/>
              <a:cs typeface="Arial" panose="020B0604020202020204" pitchFamily="34" charset="0"/>
            </a:endParaRPr>
          </a:p>
          <a:p>
            <a:pPr lvl="2"/>
            <a:r>
              <a:rPr lang="en-CA" dirty="0">
                <a:latin typeface="Arial" panose="020B0604020202020204" pitchFamily="34" charset="0"/>
                <a:cs typeface="Arial" panose="020B0604020202020204" pitchFamily="34" charset="0"/>
              </a:rPr>
              <a:t>Flat yield curve flat</a:t>
            </a:r>
          </a:p>
          <a:p>
            <a:pPr lvl="2"/>
            <a:endParaRPr lang="en-CA" dirty="0">
              <a:latin typeface="Arial" panose="020B0604020202020204" pitchFamily="34" charset="0"/>
              <a:cs typeface="Arial" panose="020B0604020202020204" pitchFamily="34" charset="0"/>
            </a:endParaRPr>
          </a:p>
          <a:p>
            <a:pPr lvl="2"/>
            <a:r>
              <a:rPr lang="en-CA" dirty="0">
                <a:latin typeface="Arial" panose="020B0604020202020204" pitchFamily="34" charset="0"/>
                <a:cs typeface="Arial" panose="020B0604020202020204" pitchFamily="34" charset="0"/>
              </a:rPr>
              <a:t>Inverted yield curve decreasing</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The yield curve has inverted prior to every recession since 1970</a:t>
            </a: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The Yield Curve</a:t>
            </a:r>
          </a:p>
        </p:txBody>
      </p:sp>
      <p:pic>
        <p:nvPicPr>
          <p:cNvPr id="4" name="Picture 3">
            <a:extLst>
              <a:ext uri="{FF2B5EF4-FFF2-40B4-BE49-F238E27FC236}">
                <a16:creationId xmlns:a16="http://schemas.microsoft.com/office/drawing/2014/main" id="{80FDEC00-1DE6-476D-B430-08AC0F5AF766}"/>
              </a:ext>
            </a:extLst>
          </p:cNvPr>
          <p:cNvPicPr>
            <a:picLocks noChangeAspect="1"/>
          </p:cNvPicPr>
          <p:nvPr/>
        </p:nvPicPr>
        <p:blipFill>
          <a:blip r:embed="rId2"/>
          <a:stretch>
            <a:fillRect/>
          </a:stretch>
        </p:blipFill>
        <p:spPr>
          <a:xfrm>
            <a:off x="1676400" y="2286000"/>
            <a:ext cx="5172075" cy="3777358"/>
          </a:xfrm>
          <a:prstGeom prst="rect">
            <a:avLst/>
          </a:prstGeom>
        </p:spPr>
      </p:pic>
    </p:spTree>
    <p:extLst>
      <p:ext uri="{BB962C8B-B14F-4D97-AF65-F5344CB8AC3E}">
        <p14:creationId xmlns:p14="http://schemas.microsoft.com/office/powerpoint/2010/main" val="3159150644"/>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pic>
        <p:nvPicPr>
          <p:cNvPr id="13314" name="Picture 2"/>
          <p:cNvPicPr>
            <a:picLocks noChangeAspect="1" noChangeArrowheads="1"/>
          </p:cNvPicPr>
          <p:nvPr/>
        </p:nvPicPr>
        <p:blipFill>
          <a:blip r:embed="rId2"/>
          <a:srcRect/>
          <a:stretch>
            <a:fillRect/>
          </a:stretch>
        </p:blipFill>
        <p:spPr bwMode="auto">
          <a:xfrm>
            <a:off x="76200" y="1644564"/>
            <a:ext cx="9067800" cy="4321374"/>
          </a:xfrm>
          <a:prstGeom prst="rect">
            <a:avLst/>
          </a:prstGeom>
          <a:noFill/>
          <a:ln w="9525">
            <a:noFill/>
            <a:miter lim="800000"/>
            <a:headEnd/>
            <a:tailEnd/>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32500" lnSpcReduction="20000"/>
          </a:bodyPr>
          <a:lstStyle/>
          <a:p>
            <a:pPr marL="742950" indent="-742950">
              <a:lnSpc>
                <a:spcPct val="200000"/>
              </a:lnSpc>
              <a:buFont typeface="+mj-lt"/>
              <a:buAutoNum type="arabicPeriod"/>
            </a:pPr>
            <a:r>
              <a:rPr lang="en-US" dirty="0"/>
              <a:t>What is the relationship between stock prices and the economy (as represented by GDP)? </a:t>
            </a:r>
          </a:p>
          <a:p>
            <a:pPr marL="742950" indent="-742950">
              <a:lnSpc>
                <a:spcPct val="200000"/>
              </a:lnSpc>
              <a:buFont typeface="+mj-lt"/>
              <a:buAutoNum type="arabicPeriod"/>
            </a:pPr>
            <a:r>
              <a:rPr lang="en-US" dirty="0"/>
              <a:t>What methodologies can be used to value the overall market? </a:t>
            </a:r>
          </a:p>
          <a:p>
            <a:pPr marL="742950" indent="-742950">
              <a:lnSpc>
                <a:spcPct val="200000"/>
              </a:lnSpc>
              <a:buFont typeface="+mj-lt"/>
              <a:buAutoNum type="arabicPeriod"/>
            </a:pPr>
            <a:r>
              <a:rPr lang="en-US" dirty="0"/>
              <a:t>What are leading economic indicators? </a:t>
            </a:r>
          </a:p>
          <a:p>
            <a:pPr marL="742950" indent="-742950">
              <a:lnSpc>
                <a:spcPct val="200000"/>
              </a:lnSpc>
              <a:buFont typeface="+mj-lt"/>
              <a:buAutoNum type="arabicPeriod"/>
            </a:pPr>
            <a:r>
              <a:rPr lang="en-US" dirty="0"/>
              <a:t>What are coincident indicators? </a:t>
            </a:r>
          </a:p>
          <a:p>
            <a:pPr marL="742950" indent="-742950">
              <a:lnSpc>
                <a:spcPct val="200000"/>
              </a:lnSpc>
              <a:buFont typeface="+mj-lt"/>
              <a:buAutoNum type="arabicPeriod"/>
            </a:pPr>
            <a:r>
              <a:rPr lang="en-US" dirty="0"/>
              <a:t>What are lagging indicators? </a:t>
            </a:r>
          </a:p>
          <a:p>
            <a:pPr marL="742950" indent="-742950">
              <a:lnSpc>
                <a:spcPct val="200000"/>
              </a:lnSpc>
              <a:buFont typeface="+mj-lt"/>
              <a:buAutoNum type="arabicPeriod"/>
            </a:pPr>
            <a:r>
              <a:rPr lang="en-US" dirty="0"/>
              <a:t>How do interest rates impact stock prices? </a:t>
            </a:r>
          </a:p>
          <a:p>
            <a:pPr marL="742950" indent="-742950">
              <a:lnSpc>
                <a:spcPct val="200000"/>
              </a:lnSpc>
              <a:buFont typeface="+mj-lt"/>
              <a:buAutoNum type="arabicPeriod"/>
            </a:pPr>
            <a:r>
              <a:rPr lang="en-US" dirty="0"/>
              <a:t>What arguments support the importance of performing industry analysis? </a:t>
            </a:r>
          </a:p>
          <a:p>
            <a:pPr marL="742950" indent="-742950">
              <a:lnSpc>
                <a:spcPct val="200000"/>
              </a:lnSpc>
              <a:buFont typeface="+mj-lt"/>
              <a:buAutoNum type="arabicPeriod"/>
            </a:pPr>
            <a:r>
              <a:rPr lang="en-US" dirty="0"/>
              <a:t>How do the business cycle, structural issues, the industry life cycle, and competitive forces impact an industry? </a:t>
            </a:r>
          </a:p>
          <a:p>
            <a:pPr marL="742950" indent="-742950">
              <a:lnSpc>
                <a:spcPct val="200000"/>
              </a:lnSpc>
              <a:buFont typeface="+mj-lt"/>
              <a:buAutoNum type="arabicPeriod"/>
            </a:pPr>
            <a:r>
              <a:rPr lang="en-US" dirty="0"/>
              <a:t>What’s the difference between a growth company and a growth stock? </a:t>
            </a:r>
          </a:p>
          <a:p>
            <a:pPr marL="742950" indent="-742950">
              <a:lnSpc>
                <a:spcPct val="200000"/>
              </a:lnSpc>
              <a:buFont typeface="+mj-lt"/>
              <a:buAutoNum type="arabicPeriod"/>
            </a:pPr>
            <a:r>
              <a:rPr lang="en-US" dirty="0"/>
              <a:t>How do competitive strategies and SWOT analysis help company analysis? What is the growth duration model?</a:t>
            </a:r>
            <a:endParaRPr lang="it-IT" dirty="0"/>
          </a:p>
        </p:txBody>
      </p:sp>
      <p:sp>
        <p:nvSpPr>
          <p:cNvPr id="3" name="Title 2"/>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78901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Risk Premium </a:t>
            </a:r>
          </a:p>
          <a:p>
            <a:pPr lvl="1"/>
            <a:r>
              <a:rPr lang="en-CA" dirty="0">
                <a:latin typeface="Arial" panose="020B0604020202020204" pitchFamily="34" charset="0"/>
                <a:cs typeface="Arial" panose="020B0604020202020204" pitchFamily="34" charset="0"/>
              </a:rPr>
              <a:t>Difference between BBB corporate bonds and the yield on U.S. Treasury bonds</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Larger spread indicates fear in the markets and investors requiring additional compensation for taking risk (more risk averse)</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pic>
        <p:nvPicPr>
          <p:cNvPr id="14338" name="Picture 2"/>
          <p:cNvPicPr>
            <a:picLocks noChangeAspect="1" noChangeArrowheads="1"/>
          </p:cNvPicPr>
          <p:nvPr/>
        </p:nvPicPr>
        <p:blipFill>
          <a:blip r:embed="rId2"/>
          <a:srcRect/>
          <a:stretch>
            <a:fillRect/>
          </a:stretch>
        </p:blipFill>
        <p:spPr bwMode="auto">
          <a:xfrm>
            <a:off x="609748" y="1447800"/>
            <a:ext cx="7924504" cy="4581525"/>
          </a:xfrm>
          <a:prstGeom prst="rect">
            <a:avLst/>
          </a:prstGeom>
          <a:noFill/>
          <a:ln w="9525">
            <a:noFill/>
            <a:miter lim="800000"/>
            <a:headEnd/>
            <a:tailEnd/>
          </a:ln>
        </p:spPr>
      </p:pic>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sp>
        <p:nvSpPr>
          <p:cNvPr id="3" name="Content Placeholder 2"/>
          <p:cNvSpPr>
            <a:spLocks noGrp="1"/>
          </p:cNvSpPr>
          <p:nvPr>
            <p:ph idx="1"/>
          </p:nvPr>
        </p:nvSpPr>
        <p:spPr/>
        <p:txBody>
          <a:bodyPr>
            <a:normAutofit fontScale="92500"/>
          </a:bodyPr>
          <a:lstStyle/>
          <a:p>
            <a:r>
              <a:rPr lang="en-CA" b="1" dirty="0">
                <a:latin typeface="Arial" panose="020B0604020202020204" pitchFamily="34" charset="0"/>
                <a:cs typeface="Arial" panose="020B0604020202020204" pitchFamily="34" charset="0"/>
              </a:rPr>
              <a:t>The Fed Model </a:t>
            </a:r>
          </a:p>
          <a:p>
            <a:pPr lvl="1"/>
            <a:r>
              <a:rPr lang="en-CA" dirty="0">
                <a:latin typeface="Arial" panose="020B0604020202020204" pitchFamily="34" charset="0"/>
                <a:cs typeface="Arial" panose="020B0604020202020204" pitchFamily="34" charset="0"/>
              </a:rPr>
              <a:t>Greenspan’s Monetary Report to Congress 1997</a:t>
            </a:r>
          </a:p>
          <a:p>
            <a:pPr lvl="1"/>
            <a:endParaRPr lang="en-CA" dirty="0"/>
          </a:p>
          <a:p>
            <a:pPr lvl="1"/>
            <a:r>
              <a:rPr lang="en-CA" dirty="0">
                <a:latin typeface="Arial" panose="020B0604020202020204" pitchFamily="34" charset="0"/>
                <a:cs typeface="Arial" panose="020B0604020202020204" pitchFamily="34" charset="0"/>
              </a:rPr>
              <a:t>S&amp;P 500 should be worth next year’s earnings divided by the yield on the 10-year Treasury bond</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For a long period of time, the correlation between this model’s predicted value for the S&amp;P 500 and actual stock prices was very high</a:t>
            </a: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9.2.3 Interest Rates</a:t>
            </a:r>
          </a:p>
        </p:txBody>
      </p:sp>
      <p:pic>
        <p:nvPicPr>
          <p:cNvPr id="15362" name="Picture 2"/>
          <p:cNvPicPr>
            <a:picLocks noChangeAspect="1" noChangeArrowheads="1"/>
          </p:cNvPicPr>
          <p:nvPr/>
        </p:nvPicPr>
        <p:blipFill>
          <a:blip r:embed="rId2"/>
          <a:srcRect/>
          <a:stretch>
            <a:fillRect/>
          </a:stretch>
        </p:blipFill>
        <p:spPr bwMode="auto">
          <a:xfrm>
            <a:off x="1147762" y="1502465"/>
            <a:ext cx="6848475" cy="4667250"/>
          </a:xfrm>
          <a:prstGeom prst="rect">
            <a:avLst/>
          </a:prstGeom>
          <a:noFill/>
          <a:ln w="9525">
            <a:noFill/>
            <a:miter lim="800000"/>
            <a:headEnd/>
            <a:tailEnd/>
          </a:ln>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9.3 </a:t>
            </a:r>
            <a:r>
              <a:rPr lang="en-CA" dirty="0" err="1"/>
              <a:t>Microvaluation</a:t>
            </a:r>
            <a:r>
              <a:rPr lang="en-CA" dirty="0"/>
              <a:t> Analysis</a:t>
            </a:r>
            <a:endParaRPr lang="en-US" dirty="0"/>
          </a:p>
        </p:txBody>
      </p:sp>
    </p:spTree>
    <p:extLst>
      <p:ext uri="{BB962C8B-B14F-4D97-AF65-F5344CB8AC3E}">
        <p14:creationId xmlns:p14="http://schemas.microsoft.com/office/powerpoint/2010/main" val="3295732548"/>
      </p:ext>
    </p:extLst>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9.3 Microvaluation Analysis</a:t>
            </a:r>
          </a:p>
        </p:txBody>
      </p:sp>
      <p:sp>
        <p:nvSpPr>
          <p:cNvPr id="3" name="Content Placeholder 2"/>
          <p:cNvSpPr>
            <a:spLocks noGrp="1"/>
          </p:cNvSpPr>
          <p:nvPr>
            <p:ph idx="1"/>
          </p:nvPr>
        </p:nvSpPr>
        <p:spPr/>
        <p:txBody>
          <a:bodyPr>
            <a:normAutofit fontScale="92500"/>
          </a:bodyPr>
          <a:lstStyle/>
          <a:p>
            <a:r>
              <a:rPr lang="en-CA" dirty="0">
                <a:latin typeface="Arial" panose="020B0604020202020204" pitchFamily="34" charset="0"/>
                <a:cs typeface="Arial" panose="020B0604020202020204" pitchFamily="34" charset="0"/>
              </a:rPr>
              <a:t>Calculate actual value of the market</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Valuation techniques:</a:t>
            </a:r>
          </a:p>
          <a:p>
            <a:pPr lvl="1"/>
            <a:r>
              <a:rPr lang="en-CA" dirty="0">
                <a:latin typeface="Arial" panose="020B0604020202020204" pitchFamily="34" charset="0"/>
                <a:cs typeface="Arial" panose="020B0604020202020204" pitchFamily="34" charset="0"/>
              </a:rPr>
              <a:t>Free cash flow to the equityholder (FCFE) model</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Relative valuation</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Shiller’s cyclically adjusted price-earnings (CAPE) ratio</a:t>
            </a: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9.3.1 FCFE to Value the Market</a:t>
            </a:r>
          </a:p>
        </p:txBody>
      </p:sp>
      <p:sp>
        <p:nvSpPr>
          <p:cNvPr id="3" name="Content Placeholder 2"/>
          <p:cNvSpPr>
            <a:spLocks noGrp="1"/>
          </p:cNvSpPr>
          <p:nvPr>
            <p:ph idx="1"/>
          </p:nvPr>
        </p:nvSpPr>
        <p:spPr/>
        <p:txBody>
          <a:bodyPr>
            <a:normAutofit/>
          </a:bodyPr>
          <a:lstStyle/>
          <a:p>
            <a:r>
              <a:rPr lang="en-CA" dirty="0" err="1">
                <a:latin typeface="Arial" panose="020B0604020202020204" pitchFamily="34" charset="0"/>
                <a:cs typeface="Arial" panose="020B0604020202020204" pitchFamily="34" charset="0"/>
              </a:rPr>
              <a:t>FCFE</a:t>
            </a:r>
            <a:r>
              <a:rPr lang="en-CA" dirty="0">
                <a:latin typeface="Arial" panose="020B0604020202020204" pitchFamily="34" charset="0"/>
                <a:cs typeface="Arial" panose="020B0604020202020204" pitchFamily="34" charset="0"/>
              </a:rPr>
              <a:t> inputs:</a:t>
            </a:r>
          </a:p>
          <a:p>
            <a:endParaRPr lang="en-CA" dirty="0"/>
          </a:p>
          <a:p>
            <a:pPr lvl="1"/>
            <a:r>
              <a:rPr lang="en-CA" dirty="0">
                <a:latin typeface="Arial" panose="020B0604020202020204" pitchFamily="34" charset="0"/>
                <a:cs typeface="Arial" panose="020B0604020202020204" pitchFamily="34" charset="0"/>
              </a:rPr>
              <a:t>Estimate of next year’s cash flows and </a:t>
            </a:r>
          </a:p>
          <a:p>
            <a:pPr lvl="1"/>
            <a:endParaRPr lang="en-CA" dirty="0"/>
          </a:p>
          <a:p>
            <a:pPr lvl="1"/>
            <a:r>
              <a:rPr lang="en-CA" dirty="0">
                <a:latin typeface="Arial" panose="020B0604020202020204" pitchFamily="34" charset="0"/>
                <a:cs typeface="Arial" panose="020B0604020202020204" pitchFamily="34" charset="0"/>
              </a:rPr>
              <a:t>Discount rate</a:t>
            </a: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9.3.1 FCFE to Value the Market</a:t>
            </a:r>
          </a:p>
        </p:txBody>
      </p:sp>
      <p:sp>
        <p:nvSpPr>
          <p:cNvPr id="3" name="Content Placeholder 2"/>
          <p:cNvSpPr>
            <a:spLocks noGrp="1"/>
          </p:cNvSpPr>
          <p:nvPr>
            <p:ph idx="1"/>
          </p:nvPr>
        </p:nvSpPr>
        <p:spPr/>
        <p:txBody>
          <a:bodyPr>
            <a:normAutofit fontScale="92500"/>
          </a:bodyPr>
          <a:lstStyle/>
          <a:p>
            <a:r>
              <a:rPr lang="en-CA" b="1" dirty="0">
                <a:latin typeface="Arial" panose="020B0604020202020204" pitchFamily="34" charset="0"/>
                <a:cs typeface="Arial" panose="020B0604020202020204" pitchFamily="34" charset="0"/>
              </a:rPr>
              <a:t>Cash Flows </a:t>
            </a:r>
          </a:p>
          <a:p>
            <a:pPr lvl="1"/>
            <a:r>
              <a:rPr lang="en-CA" dirty="0">
                <a:latin typeface="Arial" panose="020B0604020202020204" pitchFamily="34" charset="0"/>
                <a:cs typeface="Arial" panose="020B0604020202020204" pitchFamily="34" charset="0"/>
              </a:rPr>
              <a:t>Use consensus estimates for earnings per share</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Use the consensus estimate for earnings per share for the S&amp;P 500</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Build a model organically by estimating:</a:t>
            </a:r>
          </a:p>
          <a:p>
            <a:pPr marL="1257300" lvl="2" indent="-342900">
              <a:buFont typeface="+mj-lt"/>
              <a:buAutoNum type="arabicPeriod"/>
            </a:pPr>
            <a:r>
              <a:rPr lang="en-CA" dirty="0">
                <a:latin typeface="Arial" panose="020B0604020202020204" pitchFamily="34" charset="0"/>
                <a:cs typeface="Arial" panose="020B0604020202020204" pitchFamily="34" charset="0"/>
              </a:rPr>
              <a:t>Growth rate of sales</a:t>
            </a:r>
          </a:p>
          <a:p>
            <a:pPr marL="1257300" lvl="2" indent="-342900">
              <a:buFont typeface="+mj-lt"/>
              <a:buAutoNum type="arabicPeriod"/>
            </a:pPr>
            <a:r>
              <a:rPr lang="en-CA" dirty="0">
                <a:latin typeface="Arial" panose="020B0604020202020204" pitchFamily="34" charset="0"/>
                <a:cs typeface="Arial" panose="020B0604020202020204" pitchFamily="34" charset="0"/>
              </a:rPr>
              <a:t>Operating margin</a:t>
            </a:r>
          </a:p>
          <a:p>
            <a:pPr marL="1257300" lvl="2" indent="-342900">
              <a:buFont typeface="+mj-lt"/>
              <a:buAutoNum type="arabicPeriod"/>
            </a:pPr>
            <a:r>
              <a:rPr lang="en-CA" dirty="0">
                <a:latin typeface="Arial" panose="020B0604020202020204" pitchFamily="34" charset="0"/>
                <a:cs typeface="Arial" panose="020B0604020202020204" pitchFamily="34" charset="0"/>
              </a:rPr>
              <a:t>Interest expense</a:t>
            </a:r>
          </a:p>
          <a:p>
            <a:pPr marL="1257300" lvl="2" indent="-342900">
              <a:buFont typeface="+mj-lt"/>
              <a:buAutoNum type="arabicPeriod"/>
            </a:pPr>
            <a:r>
              <a:rPr lang="en-CA" dirty="0">
                <a:latin typeface="Arial" panose="020B0604020202020204" pitchFamily="34" charset="0"/>
                <a:cs typeface="Arial" panose="020B0604020202020204" pitchFamily="34" charset="0"/>
              </a:rPr>
              <a:t>Tax rate</a:t>
            </a: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9.3.1 FCFE to Value the Market</a:t>
            </a:r>
          </a:p>
        </p:txBody>
      </p:sp>
      <p:pic>
        <p:nvPicPr>
          <p:cNvPr id="16386" name="Picture 2"/>
          <p:cNvPicPr>
            <a:picLocks noChangeAspect="1" noChangeArrowheads="1"/>
          </p:cNvPicPr>
          <p:nvPr/>
        </p:nvPicPr>
        <p:blipFill>
          <a:blip r:embed="rId2"/>
          <a:srcRect/>
          <a:stretch>
            <a:fillRect/>
          </a:stretch>
        </p:blipFill>
        <p:spPr bwMode="auto">
          <a:xfrm>
            <a:off x="152400" y="1600200"/>
            <a:ext cx="9067800" cy="4300813"/>
          </a:xfrm>
          <a:prstGeom prst="rect">
            <a:avLst/>
          </a:prstGeom>
          <a:noFill/>
          <a:ln w="9525">
            <a:noFill/>
            <a:miter lim="800000"/>
            <a:headEnd/>
            <a:tailEnd/>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9.3.1 FCFE to Value the Market</a:t>
            </a:r>
          </a:p>
        </p:txBody>
      </p:sp>
      <p:sp>
        <p:nvSpPr>
          <p:cNvPr id="3" name="Content Placeholder 2"/>
          <p:cNvSpPr>
            <a:spLocks noGrp="1"/>
          </p:cNvSpPr>
          <p:nvPr>
            <p:ph idx="1"/>
          </p:nvPr>
        </p:nvSpPr>
        <p:spPr/>
        <p:txBody>
          <a:bodyPr>
            <a:normAutofit lnSpcReduction="10000"/>
          </a:bodyPr>
          <a:lstStyle/>
          <a:p>
            <a:r>
              <a:rPr lang="en-CA" b="1" dirty="0">
                <a:latin typeface="Arial" panose="020B0604020202020204" pitchFamily="34" charset="0"/>
                <a:cs typeface="Arial" panose="020B0604020202020204" pitchFamily="34" charset="0"/>
              </a:rPr>
              <a:t>Growth Rate of Sales per Share </a:t>
            </a:r>
          </a:p>
          <a:p>
            <a:pPr lvl="1"/>
            <a:r>
              <a:rPr lang="en-CA" dirty="0">
                <a:latin typeface="Arial" panose="020B0604020202020204" pitchFamily="34" charset="0"/>
                <a:cs typeface="Arial" panose="020B0604020202020204" pitchFamily="34" charset="0"/>
              </a:rPr>
              <a:t>Sales per share for the year ended and estimate growth of sales</a:t>
            </a:r>
          </a:p>
          <a:p>
            <a:pPr lvl="1"/>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Operating Margin </a:t>
            </a:r>
          </a:p>
          <a:p>
            <a:pPr lvl="1"/>
            <a:r>
              <a:rPr lang="en-CA" dirty="0">
                <a:latin typeface="Arial" panose="020B0604020202020204" pitchFamily="34" charset="0"/>
                <a:cs typeface="Arial" panose="020B0604020202020204" pitchFamily="34" charset="0"/>
              </a:rPr>
              <a:t>For operating profit, multiply the sales per share by the operating margin</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Consider economic factors that impact the operating margin and how they are changing</a:t>
            </a:r>
          </a:p>
          <a:p>
            <a:pPr lvl="1"/>
            <a:endParaRPr lang="en-CA"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lnSpc>
                <a:spcPct val="200000"/>
              </a:lnSpc>
              <a:buNone/>
            </a:pPr>
            <a:r>
              <a:rPr lang="en-US" dirty="0"/>
              <a:t>Reilley, </a:t>
            </a:r>
            <a:r>
              <a:rPr lang="en-US" i="1" dirty="0"/>
              <a:t>et al</a:t>
            </a:r>
            <a:r>
              <a:rPr lang="en-US" dirty="0"/>
              <a:t>., </a:t>
            </a:r>
            <a:r>
              <a:rPr lang="en-US" i="1" dirty="0"/>
              <a:t>Investment Analysis and Portfolio Management</a:t>
            </a:r>
            <a:r>
              <a:rPr lang="en-US" dirty="0"/>
              <a:t>, Chap. 9</a:t>
            </a:r>
            <a:endParaRPr lang="it-IT" dirty="0"/>
          </a:p>
          <a:p>
            <a:pPr marL="0" indent="0">
              <a:lnSpc>
                <a:spcPct val="200000"/>
              </a:lnSpc>
              <a:buNone/>
            </a:pPr>
            <a:endParaRPr lang="en-US" dirty="0"/>
          </a:p>
          <a:p>
            <a:pPr marL="0" indent="0">
              <a:buNone/>
            </a:pPr>
            <a:endParaRPr lang="it-IT" dirty="0"/>
          </a:p>
        </p:txBody>
      </p:sp>
      <p:sp>
        <p:nvSpPr>
          <p:cNvPr id="3" name="Title 2"/>
          <p:cNvSpPr>
            <a:spLocks noGrp="1"/>
          </p:cNvSpPr>
          <p:nvPr>
            <p:ph type="title"/>
          </p:nvPr>
        </p:nvSpPr>
        <p:spPr/>
        <p:txBody>
          <a:bodyPr/>
          <a:lstStyle/>
          <a:p>
            <a:r>
              <a:rPr lang="en-US" dirty="0"/>
              <a:t>Readings</a:t>
            </a:r>
          </a:p>
        </p:txBody>
      </p:sp>
    </p:spTree>
    <p:extLst>
      <p:ext uri="{BB962C8B-B14F-4D97-AF65-F5344CB8AC3E}">
        <p14:creationId xmlns:p14="http://schemas.microsoft.com/office/powerpoint/2010/main" val="4075894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9.3.1 FCFE to Value the Market</a:t>
            </a:r>
          </a:p>
        </p:txBody>
      </p:sp>
      <p:sp>
        <p:nvSpPr>
          <p:cNvPr id="3" name="Content Placeholder 2"/>
          <p:cNvSpPr>
            <a:spLocks noGrp="1"/>
          </p:cNvSpPr>
          <p:nvPr>
            <p:ph idx="1"/>
          </p:nvPr>
        </p:nvSpPr>
        <p:spPr/>
        <p:txBody>
          <a:bodyPr>
            <a:normAutofit fontScale="92500" lnSpcReduction="20000"/>
          </a:bodyPr>
          <a:lstStyle/>
          <a:p>
            <a:r>
              <a:rPr lang="en-CA" b="1" dirty="0">
                <a:latin typeface="Arial" panose="020B0604020202020204" pitchFamily="34" charset="0"/>
                <a:cs typeface="Arial" panose="020B0604020202020204" pitchFamily="34" charset="0"/>
              </a:rPr>
              <a:t>Interest Expense </a:t>
            </a:r>
          </a:p>
          <a:p>
            <a:pPr lvl="1"/>
            <a:r>
              <a:rPr lang="en-CA" dirty="0">
                <a:latin typeface="Arial" panose="020B0604020202020204" pitchFamily="34" charset="0"/>
                <a:cs typeface="Arial" panose="020B0604020202020204" pitchFamily="34" charset="0"/>
              </a:rPr>
              <a:t>Interest expense deducted from operating profit</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Interest expense depends on </a:t>
            </a:r>
            <a:r>
              <a:rPr lang="en-CA" dirty="0"/>
              <a:t>debt amount </a:t>
            </a:r>
            <a:r>
              <a:rPr lang="en-CA" dirty="0">
                <a:latin typeface="Arial" panose="020B0604020202020204" pitchFamily="34" charset="0"/>
                <a:cs typeface="Arial" panose="020B0604020202020204" pitchFamily="34" charset="0"/>
              </a:rPr>
              <a:t>and interest rate</a:t>
            </a:r>
          </a:p>
          <a:p>
            <a:pPr lvl="1"/>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Tax Rate </a:t>
            </a:r>
          </a:p>
          <a:p>
            <a:pPr lvl="1"/>
            <a:r>
              <a:rPr lang="en-CA" dirty="0">
                <a:latin typeface="Arial" panose="020B0604020202020204" pitchFamily="34" charset="0"/>
                <a:cs typeface="Arial" panose="020B0604020202020204" pitchFamily="34" charset="0"/>
              </a:rPr>
              <a:t>Current tax rate and any possible change</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Weigh the trend in which goods are produced and sold (due to the difference in tax rates in different jurisdictions)</a:t>
            </a:r>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9.3.1 FCFE to Value the Market</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The Discount Rate </a:t>
            </a:r>
          </a:p>
          <a:p>
            <a:pPr lvl="1"/>
            <a:r>
              <a:rPr lang="en-CA" dirty="0">
                <a:latin typeface="Arial" panose="020B0604020202020204" pitchFamily="34" charset="0"/>
                <a:cs typeface="Arial" panose="020B0604020202020204" pitchFamily="34" charset="0"/>
              </a:rPr>
              <a:t>Use the cost of equity for the overall market</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Using CAPM: the risk free rate and the risk premium is needed</a:t>
            </a:r>
          </a:p>
          <a:p>
            <a:pPr lvl="1"/>
            <a:endParaRPr lang="en-CA" dirty="0"/>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9.3.1 FCFE to Value the Market</a:t>
            </a:r>
          </a:p>
        </p:txBody>
      </p:sp>
      <p:pic>
        <p:nvPicPr>
          <p:cNvPr id="17410" name="Picture 2"/>
          <p:cNvPicPr>
            <a:picLocks noChangeAspect="1" noChangeArrowheads="1"/>
          </p:cNvPicPr>
          <p:nvPr/>
        </p:nvPicPr>
        <p:blipFill>
          <a:blip r:embed="rId2"/>
          <a:srcRect/>
          <a:stretch>
            <a:fillRect/>
          </a:stretch>
        </p:blipFill>
        <p:spPr bwMode="auto">
          <a:xfrm>
            <a:off x="1652587" y="1600200"/>
            <a:ext cx="5838825" cy="4438650"/>
          </a:xfrm>
          <a:prstGeom prst="rect">
            <a:avLst/>
          </a:prstGeom>
          <a:noFill/>
          <a:ln w="9525">
            <a:noFill/>
            <a:miter lim="800000"/>
            <a:headEnd/>
            <a:tailEnd/>
          </a:ln>
        </p:spPr>
      </p:pic>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9.3.2 Multiplier Approach</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P/E Multiple </a:t>
            </a:r>
          </a:p>
          <a:p>
            <a:pPr lvl="1"/>
            <a:r>
              <a:rPr lang="en-CA" dirty="0">
                <a:latin typeface="Arial" panose="020B0604020202020204" pitchFamily="34" charset="0"/>
                <a:cs typeface="Arial" panose="020B0604020202020204" pitchFamily="34" charset="0"/>
              </a:rPr>
              <a:t>Estimate: </a:t>
            </a:r>
          </a:p>
          <a:p>
            <a:pPr lvl="2"/>
            <a:r>
              <a:rPr lang="en-CA" dirty="0">
                <a:latin typeface="Arial" panose="020B0604020202020204" pitchFamily="34" charset="0"/>
                <a:cs typeface="Arial" panose="020B0604020202020204" pitchFamily="34" charset="0"/>
              </a:rPr>
              <a:t>Earnings per share and </a:t>
            </a:r>
          </a:p>
          <a:p>
            <a:pPr lvl="2"/>
            <a:r>
              <a:rPr lang="en-CA" dirty="0"/>
              <a:t>M</a:t>
            </a:r>
            <a:r>
              <a:rPr lang="en-CA" dirty="0">
                <a:latin typeface="Arial" panose="020B0604020202020204" pitchFamily="34" charset="0"/>
                <a:cs typeface="Arial" panose="020B0604020202020204" pitchFamily="34" charset="0"/>
              </a:rPr>
              <a:t>ultiplier</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To estimate the multiplier use:</a:t>
            </a:r>
          </a:p>
          <a:p>
            <a:pPr lvl="2"/>
            <a:r>
              <a:rPr lang="en-CA" dirty="0">
                <a:latin typeface="Arial" panose="020B0604020202020204" pitchFamily="34" charset="0"/>
                <a:cs typeface="Arial" panose="020B0604020202020204" pitchFamily="34" charset="0"/>
              </a:rPr>
              <a:t>The growth rate</a:t>
            </a:r>
          </a:p>
          <a:p>
            <a:pPr lvl="2"/>
            <a:r>
              <a:rPr lang="en-CA" dirty="0">
                <a:latin typeface="Arial" panose="020B0604020202020204" pitchFamily="34" charset="0"/>
                <a:cs typeface="Arial" panose="020B0604020202020204" pitchFamily="34" charset="0"/>
              </a:rPr>
              <a:t>The cost of capital</a:t>
            </a:r>
          </a:p>
          <a:p>
            <a:pPr lvl="2"/>
            <a:r>
              <a:rPr lang="en-CA" dirty="0">
                <a:latin typeface="Arial" panose="020B0604020202020204" pitchFamily="34" charset="0"/>
                <a:cs typeface="Arial" panose="020B0604020202020204" pitchFamily="34" charset="0"/>
              </a:rPr>
              <a:t>The return on equity</a:t>
            </a:r>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9.3.2 Multiplier Approach</a:t>
            </a:r>
          </a:p>
        </p:txBody>
      </p:sp>
      <p:pic>
        <p:nvPicPr>
          <p:cNvPr id="18434" name="Picture 2"/>
          <p:cNvPicPr>
            <a:picLocks noChangeAspect="1" noChangeArrowheads="1"/>
          </p:cNvPicPr>
          <p:nvPr/>
        </p:nvPicPr>
        <p:blipFill>
          <a:blip r:embed="rId2"/>
          <a:srcRect/>
          <a:stretch>
            <a:fillRect/>
          </a:stretch>
        </p:blipFill>
        <p:spPr bwMode="auto">
          <a:xfrm>
            <a:off x="874792" y="1676400"/>
            <a:ext cx="7394415" cy="4200525"/>
          </a:xfrm>
          <a:prstGeom prst="rect">
            <a:avLst/>
          </a:prstGeom>
          <a:noFill/>
          <a:ln w="9525">
            <a:noFill/>
            <a:miter lim="800000"/>
            <a:headEnd/>
            <a:tailEnd/>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9.3.3 Shiller P/E Ratio</a:t>
            </a:r>
          </a:p>
        </p:txBody>
      </p:sp>
      <p:sp>
        <p:nvSpPr>
          <p:cNvPr id="3" name="Content Placeholder 2"/>
          <p:cNvSpPr>
            <a:spLocks noGrp="1"/>
          </p:cNvSpPr>
          <p:nvPr>
            <p:ph idx="1"/>
          </p:nvPr>
        </p:nvSpPr>
        <p:spPr>
          <a:xfrm>
            <a:off x="778933" y="1404595"/>
            <a:ext cx="8087740" cy="4702974"/>
          </a:xfrm>
        </p:spPr>
        <p:txBody>
          <a:bodyPr>
            <a:normAutofit/>
          </a:bodyPr>
          <a:lstStyle/>
          <a:p>
            <a:r>
              <a:rPr lang="en-CA" dirty="0">
                <a:latin typeface="Arial" panose="020B0604020202020204" pitchFamily="34" charset="0"/>
                <a:cs typeface="Arial" panose="020B0604020202020204" pitchFamily="34" charset="0"/>
              </a:rPr>
              <a:t>Cyclically adjusted price–earnings (CAPE) multiple</a:t>
            </a:r>
          </a:p>
          <a:p>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Numerator value of the S&amp;P 500 (as before)</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Denominator inflate past earnings to the current year (and then average them)</a:t>
            </a: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9.3.3 Shiller P/E Ratio</a:t>
            </a:r>
          </a:p>
        </p:txBody>
      </p:sp>
      <p:pic>
        <p:nvPicPr>
          <p:cNvPr id="19458" name="Picture 2"/>
          <p:cNvPicPr>
            <a:picLocks noChangeAspect="1" noChangeArrowheads="1"/>
          </p:cNvPicPr>
          <p:nvPr/>
        </p:nvPicPr>
        <p:blipFill>
          <a:blip r:embed="rId2"/>
          <a:srcRect/>
          <a:stretch>
            <a:fillRect/>
          </a:stretch>
        </p:blipFill>
        <p:spPr bwMode="auto">
          <a:xfrm>
            <a:off x="419100" y="1502465"/>
            <a:ext cx="8305800" cy="4373652"/>
          </a:xfrm>
          <a:prstGeom prst="rect">
            <a:avLst/>
          </a:prstGeom>
          <a:noFill/>
          <a:ln w="9525">
            <a:noFill/>
            <a:miter lim="800000"/>
            <a:headEnd/>
            <a:tailEnd/>
          </a:ln>
        </p:spPr>
      </p:pic>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9.3.4 Macrovaluation and Microvaluation of World Markets</a:t>
            </a:r>
          </a:p>
        </p:txBody>
      </p:sp>
      <p:sp>
        <p:nvSpPr>
          <p:cNvPr id="3" name="Content Placeholder 2"/>
          <p:cNvSpPr>
            <a:spLocks noGrp="1"/>
          </p:cNvSpPr>
          <p:nvPr>
            <p:ph idx="1"/>
          </p:nvPr>
        </p:nvSpPr>
        <p:spPr/>
        <p:txBody>
          <a:bodyPr>
            <a:normAutofit fontScale="70000" lnSpcReduction="20000"/>
          </a:bodyPr>
          <a:lstStyle/>
          <a:p>
            <a:r>
              <a:rPr lang="en-CA" dirty="0">
                <a:latin typeface="Arial" panose="020B0604020202020204" pitchFamily="34" charset="0"/>
                <a:cs typeface="Arial" panose="020B0604020202020204" pitchFamily="34" charset="0"/>
              </a:rPr>
              <a:t>Each global market is different‒economies are growing at different rates, different economic data may exist for each country, risks are different, accounting standards are different, and different types of companies may inhabit the public markets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Three important factors:</a:t>
            </a:r>
          </a:p>
          <a:p>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sz="3400" dirty="0">
                <a:latin typeface="Arial" panose="020B0604020202020204" pitchFamily="34" charset="0"/>
                <a:cs typeface="Arial" panose="020B0604020202020204" pitchFamily="34" charset="0"/>
              </a:rPr>
              <a:t>Basic valuation model and concepts apply globally</a:t>
            </a:r>
          </a:p>
          <a:p>
            <a:pPr marL="788670" lvl="1" indent="-514350">
              <a:buFont typeface="+mj-lt"/>
              <a:buAutoNum type="arabicPeriod"/>
            </a:pPr>
            <a:endParaRPr lang="en-CA" sz="3400" dirty="0">
              <a:latin typeface="Arial" panose="020B0604020202020204" pitchFamily="34" charset="0"/>
              <a:cs typeface="Arial" panose="020B0604020202020204" pitchFamily="34" charset="0"/>
            </a:endParaRPr>
          </a:p>
          <a:p>
            <a:pPr marL="788670" lvl="1" indent="-514350">
              <a:buFont typeface="+mj-lt"/>
              <a:buAutoNum type="arabicPeriod"/>
            </a:pPr>
            <a:r>
              <a:rPr lang="en-CA" sz="3400" dirty="0">
                <a:latin typeface="Arial" panose="020B0604020202020204" pitchFamily="34" charset="0"/>
                <a:cs typeface="Arial" panose="020B0604020202020204" pitchFamily="34" charset="0"/>
              </a:rPr>
              <a:t>Input values can and will vary dramatically</a:t>
            </a:r>
          </a:p>
          <a:p>
            <a:pPr marL="788670" lvl="1" indent="-514350">
              <a:buFont typeface="+mj-lt"/>
              <a:buAutoNum type="arabicPeriod"/>
            </a:pPr>
            <a:endParaRPr lang="en-CA" sz="3400" dirty="0">
              <a:latin typeface="Arial" panose="020B0604020202020204" pitchFamily="34" charset="0"/>
              <a:cs typeface="Arial" panose="020B0604020202020204" pitchFamily="34" charset="0"/>
            </a:endParaRPr>
          </a:p>
          <a:p>
            <a:pPr marL="788670" lvl="1" indent="-514350">
              <a:buFont typeface="+mj-lt"/>
              <a:buAutoNum type="arabicPeriod"/>
            </a:pPr>
            <a:r>
              <a:rPr lang="en-CA" sz="3400" dirty="0">
                <a:latin typeface="Arial" panose="020B0604020202020204" pitchFamily="34" charset="0"/>
                <a:cs typeface="Arial" panose="020B0604020202020204" pitchFamily="34" charset="0"/>
              </a:rPr>
              <a:t>Additional variables or constraints:</a:t>
            </a:r>
          </a:p>
          <a:p>
            <a:pPr marL="1373886" lvl="2" indent="-514350">
              <a:buFont typeface="+mj-lt"/>
              <a:buChar char="•"/>
            </a:pPr>
            <a:r>
              <a:rPr lang="en-CA" sz="2600" dirty="0"/>
              <a:t>Exchange rate risk</a:t>
            </a:r>
          </a:p>
          <a:p>
            <a:pPr marL="1373886" lvl="2" indent="-514350"/>
            <a:r>
              <a:rPr lang="en-CA" sz="2600" dirty="0">
                <a:latin typeface="Arial" panose="020B0604020202020204" pitchFamily="34" charset="0"/>
                <a:cs typeface="Arial" panose="020B0604020202020204" pitchFamily="34" charset="0"/>
              </a:rPr>
              <a:t>Country risk</a:t>
            </a:r>
          </a:p>
          <a:p>
            <a:pPr marL="788670" lvl="1" indent="-514350">
              <a:buFont typeface="+mj-lt"/>
              <a:buAutoNum type="arabicPeriod"/>
            </a:pPr>
            <a:endParaRPr lang="en-CA" dirty="0"/>
          </a:p>
        </p:txBody>
      </p:sp>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9.4 Introduction to Industry Analysis</a:t>
            </a:r>
            <a:endParaRPr lang="en-US" dirty="0"/>
          </a:p>
        </p:txBody>
      </p:sp>
    </p:spTree>
    <p:extLst>
      <p:ext uri="{BB962C8B-B14F-4D97-AF65-F5344CB8AC3E}">
        <p14:creationId xmlns:p14="http://schemas.microsoft.com/office/powerpoint/2010/main" val="2588535397"/>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9.4 Introduction to Industry Analysis</a:t>
            </a:r>
          </a:p>
        </p:txBody>
      </p:sp>
      <p:sp>
        <p:nvSpPr>
          <p:cNvPr id="3" name="Content Placeholder 2"/>
          <p:cNvSpPr>
            <a:spLocks noGrp="1"/>
          </p:cNvSpPr>
          <p:nvPr>
            <p:ph idx="1"/>
          </p:nvPr>
        </p:nvSpPr>
        <p:spPr>
          <a:xfrm>
            <a:off x="457200" y="359465"/>
            <a:ext cx="8229600" cy="4525963"/>
          </a:xfrm>
        </p:spPr>
        <p:txBody>
          <a:bodyPr>
            <a:normAutofit/>
          </a:bodyPr>
          <a:lstStyle/>
          <a:p>
            <a:pPr lvl="1"/>
            <a:r>
              <a:rPr lang="en-CA" dirty="0">
                <a:latin typeface="Arial" panose="020B0604020202020204" pitchFamily="34" charset="0"/>
                <a:cs typeface="Arial" panose="020B0604020202020204" pitchFamily="34" charset="0"/>
              </a:rPr>
              <a:t>Industry analysis matters</a:t>
            </a:r>
          </a:p>
          <a:p>
            <a:pPr lvl="1"/>
            <a:endParaRPr lang="en-CA" dirty="0"/>
          </a:p>
          <a:p>
            <a:pPr lvl="1"/>
            <a:r>
              <a:rPr lang="en-CA" dirty="0">
                <a:latin typeface="Arial" panose="020B0604020202020204" pitchFamily="34" charset="0"/>
                <a:cs typeface="Arial" panose="020B0604020202020204" pitchFamily="34" charset="0"/>
              </a:rPr>
              <a:t>Returns vary among industries and even for stocks within an industry, and risk varies among industries</a:t>
            </a:r>
          </a:p>
          <a:p>
            <a:pPr lvl="1"/>
            <a:endParaRPr lang="en-CA" dirty="0"/>
          </a:p>
          <a:p>
            <a:pPr lvl="1"/>
            <a:r>
              <a:rPr lang="en-CA" dirty="0">
                <a:latin typeface="Arial" panose="020B0604020202020204" pitchFamily="34" charset="0"/>
                <a:cs typeface="Arial" panose="020B0604020202020204" pitchFamily="34" charset="0"/>
              </a:rPr>
              <a:t>But an industry’s overall risk can be relatively stable over time</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9.1 Introduction to Market Analysis</a:t>
            </a:r>
            <a:endParaRPr lang="en-US" dirty="0"/>
          </a:p>
        </p:txBody>
      </p:sp>
    </p:spTree>
    <p:extLst>
      <p:ext uri="{BB962C8B-B14F-4D97-AF65-F5344CB8AC3E}">
        <p14:creationId xmlns:p14="http://schemas.microsoft.com/office/powerpoint/2010/main" val="3433661985"/>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9.4 Introduction to Industry Analysis</a:t>
            </a:r>
          </a:p>
        </p:txBody>
      </p:sp>
      <p:pic>
        <p:nvPicPr>
          <p:cNvPr id="23554" name="Picture 2"/>
          <p:cNvPicPr>
            <a:picLocks noChangeAspect="1" noChangeArrowheads="1"/>
          </p:cNvPicPr>
          <p:nvPr/>
        </p:nvPicPr>
        <p:blipFill>
          <a:blip r:embed="rId2"/>
          <a:srcRect/>
          <a:stretch>
            <a:fillRect/>
          </a:stretch>
        </p:blipFill>
        <p:spPr bwMode="auto">
          <a:xfrm>
            <a:off x="76200" y="1752600"/>
            <a:ext cx="9278016" cy="4036706"/>
          </a:xfrm>
          <a:prstGeom prst="rect">
            <a:avLst/>
          </a:prstGeom>
          <a:noFill/>
          <a:ln w="9525">
            <a:noFill/>
            <a:miter lim="800000"/>
            <a:headEnd/>
            <a:tailEnd/>
          </a:ln>
        </p:spPr>
      </p:pic>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9.5 Industry Analysis</a:t>
            </a:r>
            <a:endParaRPr lang="en-US" dirty="0"/>
          </a:p>
        </p:txBody>
      </p:sp>
    </p:spTree>
    <p:extLst>
      <p:ext uri="{BB962C8B-B14F-4D97-AF65-F5344CB8AC3E}">
        <p14:creationId xmlns:p14="http://schemas.microsoft.com/office/powerpoint/2010/main" val="3999123494"/>
      </p:ext>
    </p:extLst>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9.5 Industry Analysis</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Macroanalysis of industries:</a:t>
            </a:r>
          </a:p>
          <a:p>
            <a:pPr marL="816102" lvl="1" indent="-514350">
              <a:buFont typeface="+mj-lt"/>
              <a:buAutoNum type="arabicPeriod"/>
            </a:pPr>
            <a:r>
              <a:rPr lang="en-CA" dirty="0">
                <a:latin typeface="Arial" panose="020B0604020202020204" pitchFamily="34" charset="0"/>
                <a:cs typeface="Arial" panose="020B0604020202020204" pitchFamily="34" charset="0"/>
              </a:rPr>
              <a:t>Cyclical impacts</a:t>
            </a:r>
          </a:p>
          <a:p>
            <a:pPr marL="816102" lvl="1" indent="-514350">
              <a:buFont typeface="+mj-lt"/>
              <a:buAutoNum type="arabicPeriod"/>
            </a:pPr>
            <a:endParaRPr lang="en-CA" dirty="0">
              <a:latin typeface="Arial" panose="020B0604020202020204" pitchFamily="34" charset="0"/>
              <a:cs typeface="Arial" panose="020B0604020202020204" pitchFamily="34" charset="0"/>
            </a:endParaRPr>
          </a:p>
          <a:p>
            <a:pPr marL="816102" lvl="1" indent="-514350">
              <a:buFont typeface="+mj-lt"/>
              <a:buAutoNum type="arabicPeriod"/>
            </a:pPr>
            <a:r>
              <a:rPr lang="en-CA" dirty="0">
                <a:latin typeface="Arial" panose="020B0604020202020204" pitchFamily="34" charset="0"/>
                <a:cs typeface="Arial" panose="020B0604020202020204" pitchFamily="34" charset="0"/>
              </a:rPr>
              <a:t>Structural impacts</a:t>
            </a:r>
          </a:p>
          <a:p>
            <a:pPr marL="816102" lvl="1" indent="-514350">
              <a:buFont typeface="+mj-lt"/>
              <a:buAutoNum type="arabicPeriod"/>
            </a:pPr>
            <a:endParaRPr lang="en-CA" dirty="0">
              <a:latin typeface="Arial" panose="020B0604020202020204" pitchFamily="34" charset="0"/>
              <a:cs typeface="Arial" panose="020B0604020202020204" pitchFamily="34" charset="0"/>
            </a:endParaRPr>
          </a:p>
          <a:p>
            <a:pPr marL="816102" lvl="1" indent="-514350">
              <a:buFont typeface="+mj-lt"/>
              <a:buAutoNum type="arabicPeriod"/>
            </a:pPr>
            <a:r>
              <a:rPr lang="en-CA" dirty="0">
                <a:latin typeface="Arial" panose="020B0604020202020204" pitchFamily="34" charset="0"/>
                <a:cs typeface="Arial" panose="020B0604020202020204" pitchFamily="34" charset="0"/>
              </a:rPr>
              <a:t>The life cycle of the industry</a:t>
            </a:r>
          </a:p>
          <a:p>
            <a:pPr marL="816102" lvl="1" indent="-514350">
              <a:buFont typeface="+mj-lt"/>
              <a:buAutoNum type="arabicPeriod"/>
            </a:pPr>
            <a:endParaRPr lang="en-CA" dirty="0">
              <a:latin typeface="Arial" panose="020B0604020202020204" pitchFamily="34" charset="0"/>
              <a:cs typeface="Arial" panose="020B0604020202020204" pitchFamily="34" charset="0"/>
            </a:endParaRPr>
          </a:p>
          <a:p>
            <a:pPr marL="816102" lvl="1" indent="-514350">
              <a:buFont typeface="+mj-lt"/>
              <a:buAutoNum type="arabicPeriod"/>
            </a:pPr>
            <a:r>
              <a:rPr lang="en-CA" dirty="0">
                <a:latin typeface="Arial" panose="020B0604020202020204" pitchFamily="34" charset="0"/>
                <a:cs typeface="Arial" panose="020B0604020202020204" pitchFamily="34" charset="0"/>
              </a:rPr>
              <a:t>The competitive forces within an industry (Porter analysis)</a:t>
            </a:r>
          </a:p>
        </p:txBody>
      </p:sp>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9.5.1 The Business Cycle and Industry Sectors</a:t>
            </a:r>
          </a:p>
        </p:txBody>
      </p:sp>
      <p:sp>
        <p:nvSpPr>
          <p:cNvPr id="3" name="Content Placeholder 2"/>
          <p:cNvSpPr>
            <a:spLocks noGrp="1"/>
          </p:cNvSpPr>
          <p:nvPr>
            <p:ph idx="1"/>
          </p:nvPr>
        </p:nvSpPr>
        <p:spPr/>
        <p:txBody>
          <a:bodyPr>
            <a:normAutofit lnSpcReduction="10000"/>
          </a:bodyPr>
          <a:lstStyle/>
          <a:p>
            <a:r>
              <a:rPr lang="en-CA" dirty="0">
                <a:latin typeface="Arial" panose="020B0604020202020204" pitchFamily="34" charset="0"/>
                <a:cs typeface="Arial" panose="020B0604020202020204" pitchFamily="34" charset="0"/>
              </a:rPr>
              <a:t>The business cycle </a:t>
            </a:r>
          </a:p>
          <a:p>
            <a:pPr lvl="1"/>
            <a:r>
              <a:rPr lang="en-CA" dirty="0">
                <a:latin typeface="Arial" panose="020B0604020202020204" pitchFamily="34" charset="0"/>
                <a:cs typeface="Arial" panose="020B0604020202020204" pitchFamily="34" charset="0"/>
              </a:rPr>
              <a:t>Output peaking</a:t>
            </a:r>
          </a:p>
          <a:p>
            <a:pPr lvl="1"/>
            <a:r>
              <a:rPr lang="en-CA" dirty="0">
                <a:latin typeface="Arial" panose="020B0604020202020204" pitchFamily="34" charset="0"/>
                <a:cs typeface="Arial" panose="020B0604020202020204" pitchFamily="34" charset="0"/>
              </a:rPr>
              <a:t>Contracting (in a recession)</a:t>
            </a:r>
          </a:p>
          <a:p>
            <a:pPr lvl="1"/>
            <a:r>
              <a:rPr lang="en-CA" dirty="0">
                <a:latin typeface="Arial" panose="020B0604020202020204" pitchFamily="34" charset="0"/>
                <a:cs typeface="Arial" panose="020B0604020202020204" pitchFamily="34" charset="0"/>
              </a:rPr>
              <a:t>Recovering to prior peak (recovery), and </a:t>
            </a:r>
          </a:p>
          <a:p>
            <a:pPr lvl="1"/>
            <a:r>
              <a:rPr lang="en-CA" dirty="0"/>
              <a:t>G</a:t>
            </a:r>
            <a:r>
              <a:rPr lang="en-CA" dirty="0">
                <a:latin typeface="Arial" panose="020B0604020202020204" pitchFamily="34" charset="0"/>
                <a:cs typeface="Arial" panose="020B0604020202020204" pitchFamily="34" charset="0"/>
              </a:rPr>
              <a:t>rows further (expansion) </a:t>
            </a:r>
          </a:p>
          <a:p>
            <a:r>
              <a:rPr lang="en-CA" dirty="0">
                <a:latin typeface="Arial" panose="020B0604020202020204" pitchFamily="34" charset="0"/>
                <a:cs typeface="Arial" panose="020B0604020202020204" pitchFamily="34" charset="0"/>
              </a:rPr>
              <a:t>Industries</a:t>
            </a:r>
          </a:p>
          <a:p>
            <a:pPr lvl="1"/>
            <a:r>
              <a:rPr lang="en-CA" sz="3100" dirty="0">
                <a:latin typeface="Arial" panose="020B0604020202020204" pitchFamily="34" charset="0"/>
                <a:cs typeface="Arial" panose="020B0604020202020204" pitchFamily="34" charset="0"/>
              </a:rPr>
              <a:t>Different industries perform differently in different parts of the business cycle</a:t>
            </a:r>
          </a:p>
          <a:p>
            <a:pPr lvl="1"/>
            <a:r>
              <a:rPr lang="en-CA" sz="3100" dirty="0">
                <a:latin typeface="Arial" panose="020B0604020202020204" pitchFamily="34" charset="0"/>
                <a:cs typeface="Arial" panose="020B0604020202020204" pitchFamily="34" charset="0"/>
              </a:rPr>
              <a:t>Sector rotation: their investments among sectors as economic trends change</a:t>
            </a:r>
          </a:p>
        </p:txBody>
      </p:sp>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9.5.1 The Business Cycle and Industry Sectors</a:t>
            </a:r>
          </a:p>
        </p:txBody>
      </p:sp>
      <p:sp>
        <p:nvSpPr>
          <p:cNvPr id="3" name="Content Placeholder 2"/>
          <p:cNvSpPr>
            <a:spLocks noGrp="1"/>
          </p:cNvSpPr>
          <p:nvPr>
            <p:ph idx="1"/>
          </p:nvPr>
        </p:nvSpPr>
        <p:spPr/>
        <p:txBody>
          <a:bodyPr>
            <a:normAutofit fontScale="85000" lnSpcReduction="20000"/>
          </a:bodyPr>
          <a:lstStyle/>
          <a:p>
            <a:r>
              <a:rPr lang="en-CA" dirty="0">
                <a:latin typeface="Arial" panose="020B0604020202020204" pitchFamily="34" charset="0"/>
                <a:cs typeface="Arial" panose="020B0604020202020204" pitchFamily="34" charset="0"/>
              </a:rPr>
              <a:t>Sector rotation examples:</a:t>
            </a:r>
          </a:p>
          <a:p>
            <a:pPr lvl="1"/>
            <a:r>
              <a:rPr lang="en-CA" dirty="0">
                <a:latin typeface="Arial" panose="020B0604020202020204" pitchFamily="34" charset="0"/>
                <a:cs typeface="Arial" panose="020B0604020202020204" pitchFamily="34" charset="0"/>
              </a:rPr>
              <a:t>After a recession, financial stocks often recover first</a:t>
            </a:r>
          </a:p>
          <a:p>
            <a:pPr lvl="2"/>
            <a:r>
              <a:rPr lang="en-CA" dirty="0">
                <a:latin typeface="Arial" panose="020B0604020202020204" pitchFamily="34" charset="0"/>
                <a:cs typeface="Arial" panose="020B0604020202020204" pitchFamily="34" charset="0"/>
              </a:rPr>
              <a:t>This did not happen in 2009, and it serves as evidence that every cycle is different</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Consumer durable goods do well as the economy recovers</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Capital goods do well as economy moves into expansion</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Cyclical companies move in anticipation of the cycle</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Consumer staples outperform during slowdown</a:t>
            </a:r>
          </a:p>
          <a:p>
            <a:pPr lvl="1"/>
            <a:endParaRPr lang="en-CA" dirty="0"/>
          </a:p>
        </p:txBody>
      </p:sp>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t>9.5.2 Structural Economic Changes Impact the Industry (Noncyclical Factors)</a:t>
            </a:r>
          </a:p>
        </p:txBody>
      </p:sp>
      <p:sp>
        <p:nvSpPr>
          <p:cNvPr id="3" name="Content Placeholder 2"/>
          <p:cNvSpPr>
            <a:spLocks noGrp="1"/>
          </p:cNvSpPr>
          <p:nvPr>
            <p:ph idx="1"/>
          </p:nvPr>
        </p:nvSpPr>
        <p:spPr/>
        <p:txBody>
          <a:bodyPr>
            <a:normAutofit fontScale="92500"/>
          </a:bodyPr>
          <a:lstStyle/>
          <a:p>
            <a:r>
              <a:rPr lang="en-CA" sz="2800" dirty="0">
                <a:latin typeface="Arial" panose="020B0604020202020204" pitchFamily="34" charset="0"/>
                <a:cs typeface="Arial" panose="020B0604020202020204" pitchFamily="34" charset="0"/>
              </a:rPr>
              <a:t>Demographics: Demand side (consumption) and supply side (particularly labor)</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Lifestyles: How people live, work, form households, consume, enjoy leisure, and educate themselves</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Technology: Affect industry factors, including and new technology can completely change an industry</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Politics and Regulation: Impact on industries; reflects social values</a:t>
            </a:r>
          </a:p>
        </p:txBody>
      </p:sp>
    </p:spTree>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9.5.3 Industry Life Cycle</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View the industry over time and dividing its development into stages </a:t>
            </a:r>
          </a:p>
          <a:p>
            <a:endParaRPr lang="en-CA" dirty="0"/>
          </a:p>
          <a:p>
            <a:r>
              <a:rPr lang="en-CA" dirty="0">
                <a:latin typeface="Arial" panose="020B0604020202020204" pitchFamily="34" charset="0"/>
                <a:cs typeface="Arial" panose="020B0604020202020204" pitchFamily="34" charset="0"/>
              </a:rPr>
              <a:t>How long does the industry remain in a stage of the life cycle?</a:t>
            </a:r>
          </a:p>
        </p:txBody>
      </p:sp>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9.5.3 Industry Life Cycle</a:t>
            </a:r>
          </a:p>
        </p:txBody>
      </p:sp>
      <p:pic>
        <p:nvPicPr>
          <p:cNvPr id="24578" name="Picture 2"/>
          <p:cNvPicPr>
            <a:picLocks noChangeAspect="1" noChangeArrowheads="1"/>
          </p:cNvPicPr>
          <p:nvPr/>
        </p:nvPicPr>
        <p:blipFill>
          <a:blip r:embed="rId2"/>
          <a:srcRect/>
          <a:stretch>
            <a:fillRect/>
          </a:stretch>
        </p:blipFill>
        <p:spPr bwMode="auto">
          <a:xfrm>
            <a:off x="1719262" y="1676400"/>
            <a:ext cx="5705475" cy="4248150"/>
          </a:xfrm>
          <a:prstGeom prst="rect">
            <a:avLst/>
          </a:prstGeom>
          <a:noFill/>
          <a:ln w="9525">
            <a:noFill/>
            <a:miter lim="800000"/>
            <a:headEnd/>
            <a:tailEnd/>
          </a:ln>
        </p:spPr>
      </p:pic>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9.5.3 Industry Life Cycle</a:t>
            </a:r>
          </a:p>
        </p:txBody>
      </p:sp>
      <p:pic>
        <p:nvPicPr>
          <p:cNvPr id="25602" name="Picture 2"/>
          <p:cNvPicPr>
            <a:picLocks noChangeAspect="1" noChangeArrowheads="1"/>
          </p:cNvPicPr>
          <p:nvPr/>
        </p:nvPicPr>
        <p:blipFill>
          <a:blip r:embed="rId2"/>
          <a:srcRect/>
          <a:stretch>
            <a:fillRect/>
          </a:stretch>
        </p:blipFill>
        <p:spPr bwMode="auto">
          <a:xfrm>
            <a:off x="1709737" y="1515048"/>
            <a:ext cx="5724525" cy="4286250"/>
          </a:xfrm>
          <a:prstGeom prst="rect">
            <a:avLst/>
          </a:prstGeom>
          <a:noFill/>
          <a:ln w="9525">
            <a:noFill/>
            <a:miter lim="800000"/>
            <a:headEnd/>
            <a:tailEnd/>
          </a:ln>
        </p:spPr>
      </p:pic>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9.5.4 Industry Competition</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Competition impact on profitability</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Michael Porter’s competitive strategy is search for a favorable competitive position</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Examine the basic competitive structure of its industry</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 Introduction to Market Analysis</a:t>
            </a:r>
          </a:p>
        </p:txBody>
      </p:sp>
      <p:sp>
        <p:nvSpPr>
          <p:cNvPr id="3" name="Content Placeholder 2"/>
          <p:cNvSpPr>
            <a:spLocks noGrp="1"/>
          </p:cNvSpPr>
          <p:nvPr>
            <p:ph idx="1"/>
          </p:nvPr>
        </p:nvSpPr>
        <p:spPr/>
        <p:txBody>
          <a:bodyPr>
            <a:normAutofit fontScale="92500"/>
          </a:bodyPr>
          <a:lstStyle/>
          <a:p>
            <a:r>
              <a:rPr lang="en-CA" dirty="0">
                <a:latin typeface="Arial" panose="020B0604020202020204" pitchFamily="34" charset="0"/>
                <a:cs typeface="Arial" panose="020B0604020202020204" pitchFamily="34" charset="0"/>
              </a:rPr>
              <a:t>The first stage of top-down analysis is attractiveness of a particular market</a:t>
            </a:r>
          </a:p>
          <a:p>
            <a:endParaRPr lang="en-CA"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The two components:</a:t>
            </a:r>
          </a:p>
          <a:p>
            <a:pPr marL="788670" lvl="1" indent="-514350">
              <a:lnSpc>
                <a:spcPct val="110000"/>
              </a:lnSpc>
              <a:buFont typeface="+mj-lt"/>
              <a:buAutoNum type="arabicPeriod"/>
            </a:pPr>
            <a:r>
              <a:rPr lang="en-US" dirty="0">
                <a:latin typeface="Arial" panose="020B0604020202020204" pitchFamily="34" charset="0"/>
                <a:cs typeface="Arial" panose="020B0604020202020204" pitchFamily="34" charset="0"/>
              </a:rPr>
              <a:t>Macroanalysis of relationship between aggregate securities markets and aggregate economy</a:t>
            </a:r>
          </a:p>
          <a:p>
            <a:pPr marL="788670" lvl="1" indent="-514350">
              <a:lnSpc>
                <a:spcPct val="110000"/>
              </a:lnSpc>
              <a:buFont typeface="+mj-lt"/>
              <a:buAutoNum type="arabicPeriod"/>
            </a:pPr>
            <a:endParaRPr lang="en-US" dirty="0">
              <a:latin typeface="Arial" panose="020B0604020202020204" pitchFamily="34" charset="0"/>
              <a:cs typeface="Arial" panose="020B0604020202020204" pitchFamily="34" charset="0"/>
            </a:endParaRPr>
          </a:p>
          <a:p>
            <a:pPr marL="788670" lvl="1" indent="-514350">
              <a:lnSpc>
                <a:spcPct val="110000"/>
              </a:lnSpc>
              <a:buFont typeface="+mj-lt"/>
              <a:buAutoNum type="arabicPeriod"/>
            </a:pPr>
            <a:r>
              <a:rPr lang="en-US" dirty="0" err="1">
                <a:latin typeface="Arial" panose="020B0604020202020204" pitchFamily="34" charset="0"/>
                <a:cs typeface="Arial" panose="020B0604020202020204" pitchFamily="34" charset="0"/>
              </a:rPr>
              <a:t>Microvaluation</a:t>
            </a:r>
            <a:r>
              <a:rPr lang="en-US" dirty="0">
                <a:latin typeface="Arial" panose="020B0604020202020204" pitchFamily="34" charset="0"/>
                <a:cs typeface="Arial" panose="020B0604020202020204" pitchFamily="34" charset="0"/>
              </a:rPr>
              <a:t> of the stock market employing the valuation approaches</a:t>
            </a:r>
          </a:p>
        </p:txBody>
      </p:sp>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9.5.4 Industry Competition</a:t>
            </a:r>
          </a:p>
        </p:txBody>
      </p:sp>
      <p:pic>
        <p:nvPicPr>
          <p:cNvPr id="26626" name="Picture 2"/>
          <p:cNvPicPr>
            <a:picLocks noChangeAspect="1" noChangeArrowheads="1"/>
          </p:cNvPicPr>
          <p:nvPr/>
        </p:nvPicPr>
        <p:blipFill>
          <a:blip r:embed="rId2"/>
          <a:srcRect/>
          <a:stretch>
            <a:fillRect/>
          </a:stretch>
        </p:blipFill>
        <p:spPr bwMode="auto">
          <a:xfrm>
            <a:off x="1733550" y="1676400"/>
            <a:ext cx="5676900" cy="4486275"/>
          </a:xfrm>
          <a:prstGeom prst="rect">
            <a:avLst/>
          </a:prstGeom>
          <a:noFill/>
          <a:ln w="9525">
            <a:noFill/>
            <a:miter lim="800000"/>
            <a:headEnd/>
            <a:tailEnd/>
          </a:ln>
        </p:spPr>
      </p:pic>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9.5.4 Industry Competition</a:t>
            </a:r>
          </a:p>
        </p:txBody>
      </p:sp>
      <p:pic>
        <p:nvPicPr>
          <p:cNvPr id="27650" name="Picture 2"/>
          <p:cNvPicPr>
            <a:picLocks noChangeAspect="1" noChangeArrowheads="1"/>
          </p:cNvPicPr>
          <p:nvPr/>
        </p:nvPicPr>
        <p:blipFill>
          <a:blip r:embed="rId2"/>
          <a:srcRect/>
          <a:stretch>
            <a:fillRect/>
          </a:stretch>
        </p:blipFill>
        <p:spPr bwMode="auto">
          <a:xfrm>
            <a:off x="2146377" y="1533225"/>
            <a:ext cx="4851246" cy="4496078"/>
          </a:xfrm>
          <a:prstGeom prst="rect">
            <a:avLst/>
          </a:prstGeom>
          <a:noFill/>
          <a:ln w="9525">
            <a:noFill/>
            <a:miter lim="800000"/>
            <a:headEnd/>
            <a:tailEnd/>
          </a:ln>
        </p:spPr>
      </p:pic>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9.6 Estimating Industry Rates of Return</a:t>
            </a:r>
            <a:endParaRPr lang="en-US" dirty="0"/>
          </a:p>
        </p:txBody>
      </p:sp>
    </p:spTree>
    <p:extLst>
      <p:ext uri="{BB962C8B-B14F-4D97-AF65-F5344CB8AC3E}">
        <p14:creationId xmlns:p14="http://schemas.microsoft.com/office/powerpoint/2010/main" val="3952355150"/>
      </p:ext>
    </p:extLst>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9.6 Estimating Industry Rates of Return</a:t>
            </a:r>
          </a:p>
        </p:txBody>
      </p:sp>
      <p:sp>
        <p:nvSpPr>
          <p:cNvPr id="3" name="Content Placeholder 2"/>
          <p:cNvSpPr>
            <a:spLocks noGrp="1"/>
          </p:cNvSpPr>
          <p:nvPr>
            <p:ph idx="1"/>
          </p:nvPr>
        </p:nvSpPr>
        <p:spPr/>
        <p:txBody>
          <a:bodyPr/>
          <a:lstStyle/>
          <a:p>
            <a:r>
              <a:rPr lang="en-CA" dirty="0">
                <a:latin typeface="Arial" panose="020B0604020202020204" pitchFamily="34" charset="0"/>
                <a:cs typeface="Arial" panose="020B0604020202020204" pitchFamily="34" charset="0"/>
              </a:rPr>
              <a:t>Value industry just as overall market was valued</a:t>
            </a:r>
          </a:p>
          <a:p>
            <a:endParaRPr lang="en-CA" dirty="0">
              <a:latin typeface="Arial" panose="020B0604020202020204" pitchFamily="34" charset="0"/>
              <a:cs typeface="Arial" panose="020B0604020202020204" pitchFamily="34" charset="0"/>
            </a:endParaRPr>
          </a:p>
          <a:p>
            <a:pPr lvl="1"/>
            <a:r>
              <a:rPr lang="en-CA" sz="3600" dirty="0"/>
              <a:t>Use discounted cash flows or relative valuation</a:t>
            </a:r>
          </a:p>
          <a:p>
            <a:pPr lvl="1"/>
            <a:endParaRPr lang="en-CA" sz="3600" dirty="0"/>
          </a:p>
          <a:p>
            <a:pPr lvl="1"/>
            <a:r>
              <a:rPr lang="en-CA" sz="3600" dirty="0"/>
              <a:t>Build a model or use multiples</a:t>
            </a:r>
          </a:p>
        </p:txBody>
      </p:sp>
    </p:spTree>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9.6.1 Estimating the Cost of Capital</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Calculate k with the CAPM.</a:t>
            </a:r>
          </a:p>
          <a:p>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For beta, regress the returns of industry against market index</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Estimate the cost of capital by considering all of the significant risks: business risk, financial risk, liquidity risk, exchange rate risk, and country risk</a:t>
            </a:r>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9.6.1 Estimating the Cost of Capital</a:t>
            </a:r>
          </a:p>
        </p:txBody>
      </p:sp>
      <p:pic>
        <p:nvPicPr>
          <p:cNvPr id="28674" name="Picture 2"/>
          <p:cNvPicPr>
            <a:picLocks noChangeAspect="1" noChangeArrowheads="1"/>
          </p:cNvPicPr>
          <p:nvPr/>
        </p:nvPicPr>
        <p:blipFill>
          <a:blip r:embed="rId2"/>
          <a:srcRect/>
          <a:stretch>
            <a:fillRect/>
          </a:stretch>
        </p:blipFill>
        <p:spPr bwMode="auto">
          <a:xfrm>
            <a:off x="76200" y="1566347"/>
            <a:ext cx="9067799" cy="3756875"/>
          </a:xfrm>
          <a:prstGeom prst="rect">
            <a:avLst/>
          </a:prstGeom>
          <a:noFill/>
          <a:ln w="9525">
            <a:noFill/>
            <a:miter lim="800000"/>
            <a:headEnd/>
            <a:tailEnd/>
          </a:ln>
        </p:spPr>
      </p:pic>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9.6.2 Sales Growth Estimates</a:t>
            </a:r>
          </a:p>
        </p:txBody>
      </p:sp>
      <p:sp>
        <p:nvSpPr>
          <p:cNvPr id="3" name="Content Placeholder 2"/>
          <p:cNvSpPr>
            <a:spLocks noGrp="1"/>
          </p:cNvSpPr>
          <p:nvPr>
            <p:ph idx="1"/>
          </p:nvPr>
        </p:nvSpPr>
        <p:spPr/>
        <p:txBody>
          <a:bodyPr>
            <a:normAutofit lnSpcReduction="10000"/>
          </a:bodyPr>
          <a:lstStyle/>
          <a:p>
            <a:r>
              <a:rPr lang="en-CA" dirty="0"/>
              <a:t>Three approaches to</a:t>
            </a:r>
            <a:r>
              <a:rPr lang="en-CA" dirty="0">
                <a:latin typeface="Arial" panose="020B0604020202020204" pitchFamily="34" charset="0"/>
                <a:cs typeface="Arial" panose="020B0604020202020204" pitchFamily="34" charset="0"/>
              </a:rPr>
              <a:t> sales growth:</a:t>
            </a:r>
          </a:p>
          <a:p>
            <a:pPr lvl="1"/>
            <a:r>
              <a:rPr lang="en-CA" dirty="0">
                <a:latin typeface="Arial" panose="020B0604020202020204" pitchFamily="34" charset="0"/>
                <a:cs typeface="Arial" panose="020B0604020202020204" pitchFamily="34" charset="0"/>
              </a:rPr>
              <a:t>Time series analysis: </a:t>
            </a:r>
          </a:p>
          <a:p>
            <a:pPr lvl="2"/>
            <a:r>
              <a:rPr lang="en-CA" dirty="0">
                <a:latin typeface="Arial" panose="020B0604020202020204" pitchFamily="34" charset="0"/>
                <a:cs typeface="Arial" panose="020B0604020202020204" pitchFamily="34" charset="0"/>
              </a:rPr>
              <a:t>Overlaying industry sales with the business cycle and estimating changes</a:t>
            </a:r>
          </a:p>
          <a:p>
            <a:pPr lvl="2"/>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Input/output analysis: </a:t>
            </a:r>
          </a:p>
          <a:p>
            <a:pPr lvl="2"/>
            <a:r>
              <a:rPr lang="en-CA" dirty="0">
                <a:latin typeface="Arial" panose="020B0604020202020204" pitchFamily="34" charset="0"/>
                <a:cs typeface="Arial" panose="020B0604020202020204" pitchFamily="34" charset="0"/>
              </a:rPr>
              <a:t>Long-run sales outlooks for supplies and customers</a:t>
            </a:r>
          </a:p>
          <a:p>
            <a:pPr lvl="2"/>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Industry–economy relationship: </a:t>
            </a:r>
          </a:p>
          <a:p>
            <a:pPr lvl="2"/>
            <a:r>
              <a:rPr lang="en-CA" dirty="0">
                <a:latin typeface="Arial" panose="020B0604020202020204" pitchFamily="34" charset="0"/>
                <a:cs typeface="Arial" panose="020B0604020202020204" pitchFamily="34" charset="0"/>
              </a:rPr>
              <a:t>Identifying </a:t>
            </a:r>
            <a:r>
              <a:rPr lang="en-CA" dirty="0"/>
              <a:t>most significant economic </a:t>
            </a:r>
            <a:r>
              <a:rPr lang="en-CA" dirty="0">
                <a:latin typeface="Arial" panose="020B0604020202020204" pitchFamily="34" charset="0"/>
                <a:cs typeface="Arial" panose="020B0604020202020204" pitchFamily="34" charset="0"/>
              </a:rPr>
              <a:t>variable for industry demand</a:t>
            </a:r>
          </a:p>
        </p:txBody>
      </p:sp>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9.6.3 Other Considerations</a:t>
            </a:r>
          </a:p>
        </p:txBody>
      </p:sp>
      <p:sp>
        <p:nvSpPr>
          <p:cNvPr id="3" name="Content Placeholder 2"/>
          <p:cNvSpPr>
            <a:spLocks noGrp="1"/>
          </p:cNvSpPr>
          <p:nvPr>
            <p:ph idx="1"/>
          </p:nvPr>
        </p:nvSpPr>
        <p:spPr/>
        <p:txBody>
          <a:bodyPr>
            <a:normAutofit lnSpcReduction="10000"/>
          </a:bodyPr>
          <a:lstStyle/>
          <a:p>
            <a:r>
              <a:rPr lang="en-CA" dirty="0">
                <a:latin typeface="Arial" panose="020B0604020202020204" pitchFamily="34" charset="0"/>
                <a:cs typeface="Arial" panose="020B0604020202020204" pitchFamily="34" charset="0"/>
              </a:rPr>
              <a:t>Ideas specific to industry analysis:</a:t>
            </a:r>
          </a:p>
          <a:p>
            <a:pPr lvl="1"/>
            <a:r>
              <a:rPr lang="en-CA" dirty="0">
                <a:latin typeface="Arial" panose="020B0604020202020204" pitchFamily="34" charset="0"/>
                <a:cs typeface="Arial" panose="020B0604020202020204" pitchFamily="34" charset="0"/>
              </a:rPr>
              <a:t>Difficult to apply regression and time-series analysis</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Industry tax rate different from </a:t>
            </a:r>
            <a:r>
              <a:rPr lang="en-CA" dirty="0" err="1">
                <a:latin typeface="Arial" panose="020B0604020202020204" pitchFamily="34" charset="0"/>
                <a:cs typeface="Arial" panose="020B0604020202020204" pitchFamily="34" charset="0"/>
              </a:rPr>
              <a:t>thmarket</a:t>
            </a:r>
            <a:r>
              <a:rPr lang="en-CA" dirty="0">
                <a:latin typeface="Arial" panose="020B0604020202020204" pitchFamily="34" charset="0"/>
                <a:cs typeface="Arial" panose="020B0604020202020204" pitchFamily="34" charset="0"/>
              </a:rPr>
              <a:t> tax rate</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Relative valuation compares industry with market multiple</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Understand fundamentals that drive a multiple</a:t>
            </a:r>
          </a:p>
        </p:txBody>
      </p:sp>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9.7 Global Industry Analysis</a:t>
            </a:r>
            <a:endParaRPr lang="en-US" dirty="0"/>
          </a:p>
        </p:txBody>
      </p:sp>
    </p:spTree>
    <p:extLst>
      <p:ext uri="{BB962C8B-B14F-4D97-AF65-F5344CB8AC3E}">
        <p14:creationId xmlns:p14="http://schemas.microsoft.com/office/powerpoint/2010/main" val="68894247"/>
      </p:ext>
    </p:extLst>
  </p:cSld>
  <p:clrMapOvr>
    <a:masterClrMapping/>
  </p:clrMapOvr>
  <p:transition spd="med">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9.7 Global Industry Analysis</a:t>
            </a:r>
          </a:p>
        </p:txBody>
      </p:sp>
      <p:sp>
        <p:nvSpPr>
          <p:cNvPr id="3" name="Content Placeholder 2"/>
          <p:cNvSpPr>
            <a:spLocks noGrp="1"/>
          </p:cNvSpPr>
          <p:nvPr>
            <p:ph idx="1"/>
          </p:nvPr>
        </p:nvSpPr>
        <p:spPr/>
        <p:txBody>
          <a:bodyPr>
            <a:normAutofit fontScale="77500" lnSpcReduction="20000"/>
          </a:bodyPr>
          <a:lstStyle/>
          <a:p>
            <a:r>
              <a:rPr lang="en-CA" dirty="0">
                <a:latin typeface="Arial" panose="020B0604020202020204" pitchFamily="34" charset="0"/>
                <a:cs typeface="Arial" panose="020B0604020202020204" pitchFamily="34" charset="0"/>
              </a:rPr>
              <a:t>Include the effects of foreign firms on industry returns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Global industry analysis is growing in importance, as documented by Cavaglia, Brightman, and Aked (2000)</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Country factors dominate industry factors in terms of explaining equity returns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Industry factors growing in importance and may dominate country </a:t>
            </a:r>
            <a:r>
              <a:rPr lang="en-CA" dirty="0"/>
              <a:t>factors (</a:t>
            </a:r>
            <a:r>
              <a:rPr lang="en-CA" dirty="0" err="1"/>
              <a:t>Cavaglia</a:t>
            </a:r>
            <a:r>
              <a:rPr lang="en-CA" dirty="0"/>
              <a:t> </a:t>
            </a:r>
            <a:r>
              <a:rPr lang="en-CA" i="1" dirty="0"/>
              <a:t>et al</a:t>
            </a:r>
            <a:r>
              <a:rPr lang="en-CA" dirty="0"/>
              <a:t>.)</a:t>
            </a:r>
            <a:endParaRPr lang="en-CA" dirty="0">
              <a:latin typeface="Arial" panose="020B0604020202020204" pitchFamily="34" charset="0"/>
              <a:cs typeface="Arial" panose="020B0604020202020204" pitchFamily="34" charset="0"/>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 Introduction to Market Analysis</a:t>
            </a:r>
          </a:p>
        </p:txBody>
      </p:sp>
      <p:pic>
        <p:nvPicPr>
          <p:cNvPr id="1026" name="Picture 2"/>
          <p:cNvPicPr>
            <a:picLocks noChangeAspect="1" noChangeArrowheads="1"/>
          </p:cNvPicPr>
          <p:nvPr/>
        </p:nvPicPr>
        <p:blipFill>
          <a:blip r:embed="rId2"/>
          <a:srcRect/>
          <a:stretch>
            <a:fillRect/>
          </a:stretch>
        </p:blipFill>
        <p:spPr bwMode="auto">
          <a:xfrm>
            <a:off x="557978" y="1468210"/>
            <a:ext cx="8028044" cy="4619053"/>
          </a:xfrm>
          <a:prstGeom prst="rect">
            <a:avLst/>
          </a:prstGeom>
          <a:noFill/>
          <a:ln w="9525">
            <a:noFill/>
            <a:miter lim="800000"/>
            <a:headEnd/>
            <a:tailEnd/>
          </a:ln>
        </p:spPr>
      </p:pic>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9.8 Company Analysis</a:t>
            </a:r>
            <a:endParaRPr lang="en-US" dirty="0"/>
          </a:p>
        </p:txBody>
      </p:sp>
    </p:spTree>
    <p:extLst>
      <p:ext uri="{BB962C8B-B14F-4D97-AF65-F5344CB8AC3E}">
        <p14:creationId xmlns:p14="http://schemas.microsoft.com/office/powerpoint/2010/main" val="4189945228"/>
      </p:ext>
    </p:extLst>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9.8 Company Analysis</a:t>
            </a:r>
          </a:p>
        </p:txBody>
      </p:sp>
      <p:sp>
        <p:nvSpPr>
          <p:cNvPr id="3" name="Content Placeholder 2"/>
          <p:cNvSpPr>
            <a:spLocks noGrp="1"/>
          </p:cNvSpPr>
          <p:nvPr>
            <p:ph idx="1"/>
          </p:nvPr>
        </p:nvSpPr>
        <p:spPr/>
        <p:txBody>
          <a:bodyPr/>
          <a:lstStyle/>
          <a:p>
            <a:r>
              <a:rPr lang="en-CA" dirty="0">
                <a:latin typeface="Arial" panose="020B0604020202020204" pitchFamily="34" charset="0"/>
                <a:cs typeface="Arial" panose="020B0604020202020204" pitchFamily="34" charset="0"/>
              </a:rPr>
              <a:t>Which are the best companies within these desirable industries?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What is the intrinsic value of the firm’s stock?</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How does the intrinsic value compare with the market value?</a:t>
            </a:r>
          </a:p>
        </p:txBody>
      </p:sp>
    </p:spTree>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9.8.1 Growth Companies and Growth Stocks</a:t>
            </a: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Growth Companies </a:t>
            </a:r>
          </a:p>
          <a:p>
            <a:pPr lvl="1"/>
            <a:r>
              <a:rPr lang="en-US" dirty="0">
                <a:latin typeface="Arial" panose="020B0604020202020204" pitchFamily="34" charset="0"/>
                <a:cs typeface="Arial" panose="020B0604020202020204" pitchFamily="34" charset="0"/>
              </a:rPr>
              <a:t>Above-average increases in sales and earnings</a:t>
            </a:r>
          </a:p>
          <a:p>
            <a:pPr lvl="1"/>
            <a:r>
              <a:rPr lang="en-US" dirty="0">
                <a:latin typeface="Arial" panose="020B0604020202020204" pitchFamily="34" charset="0"/>
                <a:cs typeface="Arial" panose="020B0604020202020204" pitchFamily="34" charset="0"/>
              </a:rPr>
              <a:t>Return greater than required rate of return</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Growth Stocks </a:t>
            </a:r>
          </a:p>
          <a:p>
            <a:pPr lvl="1"/>
            <a:r>
              <a:rPr lang="en-US" dirty="0">
                <a:latin typeface="Arial" panose="020B0604020202020204" pitchFamily="34" charset="0"/>
                <a:cs typeface="Arial" panose="020B0604020202020204" pitchFamily="34" charset="0"/>
              </a:rPr>
              <a:t>Stocks of growth companies</a:t>
            </a:r>
          </a:p>
          <a:p>
            <a:pPr lvl="1"/>
            <a:r>
              <a:rPr lang="en-US" dirty="0">
                <a:latin typeface="Arial" panose="020B0604020202020204" pitchFamily="34" charset="0"/>
                <a:cs typeface="Arial" panose="020B0604020202020204" pitchFamily="34" charset="0"/>
              </a:rPr>
              <a:t>Higher return than stocks with similar risk</a:t>
            </a:r>
          </a:p>
          <a:p>
            <a:pPr lvl="1"/>
            <a:r>
              <a:rPr lang="en-US" dirty="0">
                <a:latin typeface="Arial" panose="020B0604020202020204" pitchFamily="34" charset="0"/>
                <a:cs typeface="Arial" panose="020B0604020202020204" pitchFamily="34" charset="0"/>
              </a:rPr>
              <a:t>Superior risk-adjusted rate of return due to market undervaluation</a:t>
            </a:r>
            <a:endParaRPr lang="en-CA" dirty="0"/>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9.8.2 Defensive Companies and Stocks</a:t>
            </a:r>
          </a:p>
        </p:txBody>
      </p:sp>
      <p:sp>
        <p:nvSpPr>
          <p:cNvPr id="3" name="Content Placeholder 2"/>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Defensive Companies</a:t>
            </a:r>
          </a:p>
          <a:p>
            <a:pPr lvl="1"/>
            <a:r>
              <a:rPr lang="en-US" dirty="0">
                <a:latin typeface="Arial" panose="020B0604020202020204" pitchFamily="34" charset="0"/>
                <a:cs typeface="Arial" panose="020B0604020202020204" pitchFamily="34" charset="0"/>
              </a:rPr>
              <a:t>Future earnings more likely to withstand downturn</a:t>
            </a:r>
          </a:p>
          <a:p>
            <a:pPr lvl="1"/>
            <a:r>
              <a:rPr lang="en-US" dirty="0">
                <a:latin typeface="Arial" panose="020B0604020202020204" pitchFamily="34" charset="0"/>
                <a:cs typeface="Arial" panose="020B0604020202020204" pitchFamily="34" charset="0"/>
              </a:rPr>
              <a:t>Low business risk</a:t>
            </a:r>
          </a:p>
          <a:p>
            <a:pPr lvl="1"/>
            <a:r>
              <a:rPr lang="en-US" dirty="0">
                <a:latin typeface="Arial" panose="020B0604020202020204" pitchFamily="34" charset="0"/>
                <a:cs typeface="Arial" panose="020B0604020202020204" pitchFamily="34" charset="0"/>
              </a:rPr>
              <a:t>No excessive financial risk</a:t>
            </a:r>
          </a:p>
          <a:p>
            <a:pPr lvl="1"/>
            <a:r>
              <a:rPr lang="en-US" dirty="0">
                <a:latin typeface="Arial" panose="020B0604020202020204" pitchFamily="34" charset="0"/>
                <a:cs typeface="Arial" panose="020B0604020202020204" pitchFamily="34" charset="0"/>
              </a:rPr>
              <a:t>E.g., public utilities or grocery chains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Defense Stocks</a:t>
            </a:r>
          </a:p>
          <a:p>
            <a:pPr lvl="1"/>
            <a:r>
              <a:rPr lang="en-US" dirty="0">
                <a:latin typeface="Arial" panose="020B0604020202020204" pitchFamily="34" charset="0"/>
                <a:cs typeface="Arial" panose="020B0604020202020204" pitchFamily="34" charset="0"/>
              </a:rPr>
              <a:t>Return doesn’t decline or declines less than market return</a:t>
            </a:r>
          </a:p>
          <a:p>
            <a:pPr lvl="1"/>
            <a:r>
              <a:rPr lang="en-US" dirty="0">
                <a:latin typeface="Arial" panose="020B0604020202020204" pitchFamily="34" charset="0"/>
                <a:cs typeface="Arial" panose="020B0604020202020204" pitchFamily="34" charset="0"/>
              </a:rPr>
              <a:t>Low or negative systematic risk</a:t>
            </a:r>
          </a:p>
          <a:p>
            <a:endParaRPr lang="en-CA" dirty="0"/>
          </a:p>
        </p:txBody>
      </p:sp>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9.8.3 Cyclical Companies and Stocks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Cyclical Companies</a:t>
            </a:r>
          </a:p>
          <a:p>
            <a:pPr lvl="1"/>
            <a:r>
              <a:rPr lang="en-US" dirty="0">
                <a:latin typeface="Arial" panose="020B0604020202020204" pitchFamily="34" charset="0"/>
                <a:cs typeface="Arial" panose="020B0604020202020204" pitchFamily="34" charset="0"/>
              </a:rPr>
              <a:t>Sales and earnings will be heavily influenced by business cycle </a:t>
            </a:r>
          </a:p>
          <a:p>
            <a:pPr lvl="1"/>
            <a:r>
              <a:rPr lang="en-US" dirty="0">
                <a:latin typeface="Arial" panose="020B0604020202020204" pitchFamily="34" charset="0"/>
                <a:cs typeface="Arial" panose="020B0604020202020204" pitchFamily="34" charset="0"/>
              </a:rPr>
              <a:t>E.g., steel, auto, or heavy machinery</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Cyclical Stocks</a:t>
            </a:r>
          </a:p>
          <a:p>
            <a:pPr lvl="1"/>
            <a:r>
              <a:rPr lang="en-US" dirty="0">
                <a:latin typeface="Arial" panose="020B0604020202020204" pitchFamily="34" charset="0"/>
                <a:cs typeface="Arial" panose="020B0604020202020204" pitchFamily="34" charset="0"/>
              </a:rPr>
              <a:t>Greater changes in return than the overall market return </a:t>
            </a:r>
          </a:p>
          <a:p>
            <a:pPr lvl="1"/>
            <a:r>
              <a:rPr lang="en-US" dirty="0">
                <a:latin typeface="Arial" panose="020B0604020202020204" pitchFamily="34" charset="0"/>
                <a:cs typeface="Arial" panose="020B0604020202020204" pitchFamily="34" charset="0"/>
              </a:rPr>
              <a:t>High betas</a:t>
            </a:r>
            <a:endParaRPr lang="en-CA" dirty="0">
              <a:latin typeface="Arial" panose="020B0604020202020204" pitchFamily="34" charset="0"/>
              <a:cs typeface="Arial" panose="020B0604020202020204" pitchFamily="34" charset="0"/>
            </a:endParaRPr>
          </a:p>
        </p:txBody>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9.8.4 Speculative Companies and Stocks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Speculative Companies </a:t>
            </a:r>
          </a:p>
          <a:p>
            <a:pPr lvl="1"/>
            <a:r>
              <a:rPr lang="en-US" dirty="0">
                <a:latin typeface="Arial" panose="020B0604020202020204" pitchFamily="34" charset="0"/>
                <a:cs typeface="Arial" panose="020B0604020202020204" pitchFamily="34" charset="0"/>
              </a:rPr>
              <a:t>Great risk; possibility of great gain</a:t>
            </a:r>
          </a:p>
          <a:p>
            <a:pPr lvl="1"/>
            <a:r>
              <a:rPr lang="en-US" dirty="0">
                <a:latin typeface="Arial" panose="020B0604020202020204" pitchFamily="34" charset="0"/>
                <a:cs typeface="Arial" panose="020B0604020202020204" pitchFamily="34" charset="0"/>
              </a:rPr>
              <a:t>E.g., oil exploration</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Speculative Stocks </a:t>
            </a:r>
          </a:p>
          <a:p>
            <a:pPr lvl="1"/>
            <a:r>
              <a:rPr lang="en-US" dirty="0">
                <a:latin typeface="Arial" panose="020B0604020202020204" pitchFamily="34" charset="0"/>
                <a:cs typeface="Arial" panose="020B0604020202020204" pitchFamily="34" charset="0"/>
              </a:rPr>
              <a:t>High probability of low or negative returns</a:t>
            </a:r>
          </a:p>
          <a:p>
            <a:pPr lvl="1"/>
            <a:r>
              <a:rPr lang="en-US" dirty="0">
                <a:latin typeface="Arial" panose="020B0604020202020204" pitchFamily="34" charset="0"/>
                <a:cs typeface="Arial" panose="020B0604020202020204" pitchFamily="34" charset="0"/>
              </a:rPr>
              <a:t>E.g., growth company with high P/E ratio</a:t>
            </a:r>
          </a:p>
          <a:p>
            <a:endParaRPr lang="en-CA" dirty="0"/>
          </a:p>
        </p:txBody>
      </p:sp>
    </p:spTree>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9.8.5 Value versus Growth Investing</a:t>
            </a: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Growth</a:t>
            </a:r>
          </a:p>
          <a:p>
            <a:pPr lvl="1"/>
            <a:r>
              <a:rPr lang="en-US" dirty="0">
                <a:latin typeface="Arial" panose="020B0604020202020204" pitchFamily="34" charset="0"/>
                <a:cs typeface="Arial" panose="020B0604020202020204" pitchFamily="34" charset="0"/>
              </a:rPr>
              <a:t>Positive earnings surprises</a:t>
            </a:r>
          </a:p>
          <a:p>
            <a:pPr lvl="1"/>
            <a:r>
              <a:rPr lang="en-US" dirty="0"/>
              <a:t>A</a:t>
            </a:r>
            <a:r>
              <a:rPr lang="en-US" dirty="0">
                <a:latin typeface="Arial" panose="020B0604020202020204" pitchFamily="34" charset="0"/>
                <a:cs typeface="Arial" panose="020B0604020202020204" pitchFamily="34" charset="0"/>
              </a:rPr>
              <a:t>bove-average risk adjusted rates of return (undervalued?)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Value </a:t>
            </a:r>
          </a:p>
          <a:p>
            <a:pPr lvl="1"/>
            <a:r>
              <a:rPr lang="en-US" dirty="0"/>
              <a:t>U</a:t>
            </a:r>
            <a:r>
              <a:rPr lang="en-US" dirty="0">
                <a:latin typeface="Arial" panose="020B0604020202020204" pitchFamily="34" charset="0"/>
                <a:cs typeface="Arial" panose="020B0604020202020204" pitchFamily="34" charset="0"/>
              </a:rPr>
              <a:t>ndervalued for reasons besides earnings growth potential</a:t>
            </a:r>
          </a:p>
          <a:p>
            <a:pPr lvl="1"/>
            <a:r>
              <a:rPr lang="en-US" dirty="0">
                <a:latin typeface="Arial" panose="020B0604020202020204" pitchFamily="34" charset="0"/>
                <a:cs typeface="Arial" panose="020B0604020202020204" pitchFamily="34" charset="0"/>
              </a:rPr>
              <a:t>Low P/E ratio </a:t>
            </a:r>
          </a:p>
          <a:p>
            <a:pPr lvl="1"/>
            <a:r>
              <a:rPr lang="en-US" dirty="0"/>
              <a:t>L</a:t>
            </a:r>
            <a:r>
              <a:rPr lang="en-US" dirty="0">
                <a:latin typeface="Arial" panose="020B0604020202020204" pitchFamily="34" charset="0"/>
                <a:cs typeface="Arial" panose="020B0604020202020204" pitchFamily="34" charset="0"/>
              </a:rPr>
              <a:t>ow price to book </a:t>
            </a:r>
            <a:r>
              <a:rPr lang="en-US" dirty="0"/>
              <a:t>ratio</a:t>
            </a:r>
            <a:endParaRPr lang="en-US" dirty="0">
              <a:latin typeface="Arial" panose="020B0604020202020204" pitchFamily="34" charset="0"/>
              <a:cs typeface="Arial" panose="020B0604020202020204" pitchFamily="34" charset="0"/>
            </a:endParaRPr>
          </a:p>
          <a:p>
            <a:endParaRPr lang="en-CA" dirty="0"/>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9.9 Connecting Industry Analysis to Company Analysis</a:t>
            </a:r>
            <a:endParaRPr lang="en-US" dirty="0"/>
          </a:p>
        </p:txBody>
      </p:sp>
    </p:spTree>
    <p:extLst>
      <p:ext uri="{BB962C8B-B14F-4D97-AF65-F5344CB8AC3E}">
        <p14:creationId xmlns:p14="http://schemas.microsoft.com/office/powerpoint/2010/main" val="454589526"/>
      </p:ext>
    </p:extLst>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9.9 Connecting Industry Analysis to Company Analysis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Company analysis is the final step</a:t>
            </a:r>
          </a:p>
          <a:p>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Search for companies that will be favorably influenced by these economic and structural factors</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The company must have an attractive valuation</a:t>
            </a:r>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9.9.1 Firm Competitive Strategies</a:t>
            </a:r>
          </a:p>
        </p:txBody>
      </p:sp>
      <p:sp>
        <p:nvSpPr>
          <p:cNvPr id="3" name="Content Placeholder 2"/>
          <p:cNvSpPr>
            <a:spLocks noGrp="1"/>
          </p:cNvSpPr>
          <p:nvPr>
            <p:ph idx="1"/>
          </p:nvPr>
        </p:nvSpPr>
        <p:spPr/>
        <p:txBody>
          <a:bodyPr>
            <a:normAutofit fontScale="77500" lnSpcReduction="20000"/>
          </a:bodyPr>
          <a:lstStyle/>
          <a:p>
            <a:r>
              <a:rPr lang="en-CA" dirty="0">
                <a:latin typeface="Arial" panose="020B0604020202020204" pitchFamily="34" charset="0"/>
                <a:cs typeface="Arial" panose="020B0604020202020204" pitchFamily="34" charset="0"/>
              </a:rPr>
              <a:t>Company’s competitive strategy</a:t>
            </a:r>
          </a:p>
          <a:p>
            <a:pPr lvl="1">
              <a:lnSpc>
                <a:spcPct val="160000"/>
              </a:lnSpc>
            </a:pPr>
            <a:r>
              <a:rPr lang="en-CA" b="1" dirty="0">
                <a:latin typeface="Arial" panose="020B0604020202020204" pitchFamily="34" charset="0"/>
                <a:cs typeface="Arial" panose="020B0604020202020204" pitchFamily="34" charset="0"/>
              </a:rPr>
              <a:t>Defensive</a:t>
            </a:r>
            <a:r>
              <a:rPr lang="en-CA" dirty="0">
                <a:latin typeface="Arial" panose="020B0604020202020204" pitchFamily="34" charset="0"/>
                <a:cs typeface="Arial" panose="020B0604020202020204" pitchFamily="34" charset="0"/>
              </a:rPr>
              <a:t>: Positioning the firm to deflect the effect of the competitive forces in the industry</a:t>
            </a:r>
          </a:p>
          <a:p>
            <a:pPr lvl="1">
              <a:lnSpc>
                <a:spcPct val="160000"/>
              </a:lnSpc>
            </a:pPr>
            <a:r>
              <a:rPr lang="en-CA" b="1" dirty="0">
                <a:latin typeface="Arial" panose="020B0604020202020204" pitchFamily="34" charset="0"/>
                <a:cs typeface="Arial" panose="020B0604020202020204" pitchFamily="34" charset="0"/>
              </a:rPr>
              <a:t>Offensive:</a:t>
            </a:r>
            <a:r>
              <a:rPr lang="en-CA" dirty="0">
                <a:latin typeface="Arial" panose="020B0604020202020204" pitchFamily="34" charset="0"/>
                <a:cs typeface="Arial" panose="020B0604020202020204" pitchFamily="34" charset="0"/>
              </a:rPr>
              <a:t> Use its strengths to affect the competitive forces in the industry</a:t>
            </a:r>
          </a:p>
          <a:p>
            <a:pPr lvl="1"/>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Porter’s (1980a, 1985) two major competitive strategies: </a:t>
            </a:r>
          </a:p>
          <a:p>
            <a:pPr lvl="1">
              <a:lnSpc>
                <a:spcPct val="170000"/>
              </a:lnSpc>
            </a:pPr>
            <a:r>
              <a:rPr lang="en-CA" dirty="0">
                <a:latin typeface="Arial" panose="020B0604020202020204" pitchFamily="34" charset="0"/>
                <a:cs typeface="Arial" panose="020B0604020202020204" pitchFamily="34" charset="0"/>
              </a:rPr>
              <a:t>Low-cost </a:t>
            </a:r>
          </a:p>
          <a:p>
            <a:pPr lvl="1">
              <a:lnSpc>
                <a:spcPct val="170000"/>
              </a:lnSpc>
            </a:pPr>
            <a:r>
              <a:rPr lang="en-CA" dirty="0">
                <a:latin typeface="Arial" panose="020B0604020202020204" pitchFamily="34" charset="0"/>
                <a:cs typeface="Arial" panose="020B0604020202020204" pitchFamily="34" charset="0"/>
              </a:rPr>
              <a:t>Differentiation</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 Introduction to Market Analysis</a:t>
            </a:r>
          </a:p>
        </p:txBody>
      </p:sp>
      <p:pic>
        <p:nvPicPr>
          <p:cNvPr id="2050" name="Picture 2"/>
          <p:cNvPicPr>
            <a:picLocks noChangeAspect="1" noChangeArrowheads="1"/>
          </p:cNvPicPr>
          <p:nvPr/>
        </p:nvPicPr>
        <p:blipFill>
          <a:blip r:embed="rId2"/>
          <a:srcRect/>
          <a:stretch>
            <a:fillRect/>
          </a:stretch>
        </p:blipFill>
        <p:spPr bwMode="auto">
          <a:xfrm>
            <a:off x="876629" y="1676400"/>
            <a:ext cx="7390741" cy="4267200"/>
          </a:xfrm>
          <a:prstGeom prst="rect">
            <a:avLst/>
          </a:prstGeom>
          <a:noFill/>
          <a:ln w="9525">
            <a:noFill/>
            <a:miter lim="800000"/>
            <a:headEnd/>
            <a:tailEnd/>
          </a:ln>
        </p:spPr>
      </p:pic>
    </p:spTree>
  </p:cSld>
  <p:clrMapOvr>
    <a:masterClrMapping/>
  </p:clrMapOvr>
  <p:transition spd="med">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9.9.1 Firm Competitive Strategies</a:t>
            </a:r>
          </a:p>
        </p:txBody>
      </p:sp>
      <p:sp>
        <p:nvSpPr>
          <p:cNvPr id="3" name="Content Placeholder 2"/>
          <p:cNvSpPr>
            <a:spLocks noGrp="1"/>
          </p:cNvSpPr>
          <p:nvPr>
            <p:ph idx="1"/>
          </p:nvPr>
        </p:nvSpPr>
        <p:spPr>
          <a:xfrm>
            <a:off x="381000" y="1600200"/>
            <a:ext cx="8381999" cy="4525963"/>
          </a:xfrm>
        </p:spPr>
        <p:txBody>
          <a:bodyPr>
            <a:normAutofit lnSpcReduction="10000"/>
          </a:bodyPr>
          <a:lstStyle/>
          <a:p>
            <a:r>
              <a:rPr lang="en-CA" b="1" dirty="0">
                <a:latin typeface="Arial" panose="020B0604020202020204" pitchFamily="34" charset="0"/>
                <a:cs typeface="Arial" panose="020B0604020202020204" pitchFamily="34" charset="0"/>
              </a:rPr>
              <a:t>Low-Cost Strategy </a:t>
            </a:r>
          </a:p>
          <a:p>
            <a:pPr lvl="1"/>
            <a:r>
              <a:rPr lang="en-CA" dirty="0">
                <a:latin typeface="Arial" panose="020B0604020202020204" pitchFamily="34" charset="0"/>
                <a:cs typeface="Arial" panose="020B0604020202020204" pitchFamily="34" charset="0"/>
              </a:rPr>
              <a:t>Low-cost producer and</a:t>
            </a:r>
            <a:r>
              <a:rPr lang="en-CA" dirty="0"/>
              <a:t> </a:t>
            </a:r>
            <a:r>
              <a:rPr lang="en-CA" dirty="0">
                <a:latin typeface="Arial" panose="020B0604020202020204" pitchFamily="34" charset="0"/>
                <a:cs typeface="Arial" panose="020B0604020202020204" pitchFamily="34" charset="0"/>
              </a:rPr>
              <a:t>cost leader in industry</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Differentiation Strategy </a:t>
            </a:r>
          </a:p>
          <a:p>
            <a:pPr lvl="1"/>
            <a:r>
              <a:rPr lang="en-CA" dirty="0">
                <a:latin typeface="Arial" panose="020B0604020202020204" pitchFamily="34" charset="0"/>
                <a:cs typeface="Arial" panose="020B0604020202020204" pitchFamily="34" charset="0"/>
              </a:rPr>
              <a:t>Identify itself as unique in area important to buyers</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Focusing a Strategy </a:t>
            </a:r>
          </a:p>
          <a:p>
            <a:pPr lvl="1"/>
            <a:r>
              <a:rPr lang="en-CA" dirty="0">
                <a:latin typeface="Arial" panose="020B0604020202020204" pitchFamily="34" charset="0"/>
                <a:cs typeface="Arial" panose="020B0604020202020204" pitchFamily="34" charset="0"/>
              </a:rPr>
              <a:t>Where it will focus this strategy?</a:t>
            </a:r>
          </a:p>
          <a:p>
            <a:pPr lvl="1"/>
            <a:r>
              <a:rPr lang="en-CA" dirty="0">
                <a:latin typeface="Arial" panose="020B0604020202020204" pitchFamily="34" charset="0"/>
                <a:cs typeface="Arial" panose="020B0604020202020204" pitchFamily="34" charset="0"/>
              </a:rPr>
              <a:t>A firm must tailor strategy to specific </a:t>
            </a:r>
            <a:r>
              <a:rPr lang="en-CA" dirty="0"/>
              <a:t>segments</a:t>
            </a:r>
            <a:endParaRPr lang="en-CA" dirty="0">
              <a:latin typeface="Arial" panose="020B0604020202020204" pitchFamily="34" charset="0"/>
              <a:cs typeface="Arial" panose="020B0604020202020204" pitchFamily="34" charset="0"/>
            </a:endParaRPr>
          </a:p>
        </p:txBody>
      </p:sp>
    </p:spTree>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9.9.1 Firm Competitive Strategies</a:t>
            </a:r>
          </a:p>
        </p:txBody>
      </p:sp>
      <p:pic>
        <p:nvPicPr>
          <p:cNvPr id="29698" name="Picture 2"/>
          <p:cNvPicPr>
            <a:picLocks noChangeAspect="1" noChangeArrowheads="1"/>
          </p:cNvPicPr>
          <p:nvPr/>
        </p:nvPicPr>
        <p:blipFill>
          <a:blip r:embed="rId2"/>
          <a:srcRect/>
          <a:stretch>
            <a:fillRect/>
          </a:stretch>
        </p:blipFill>
        <p:spPr bwMode="auto">
          <a:xfrm>
            <a:off x="418270" y="1676400"/>
            <a:ext cx="8262937" cy="4330370"/>
          </a:xfrm>
          <a:prstGeom prst="rect">
            <a:avLst/>
          </a:prstGeom>
          <a:noFill/>
          <a:ln w="9525">
            <a:noFill/>
            <a:miter lim="800000"/>
            <a:headEnd/>
            <a:tailEnd/>
          </a:ln>
        </p:spPr>
      </p:pic>
    </p:spTree>
  </p:cSld>
  <p:clrMapOvr>
    <a:masterClrMapping/>
  </p:clrMapOvr>
  <p:transition spd="med">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9.9.2 SWOT Analysis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Internal Analysis</a:t>
            </a:r>
          </a:p>
          <a:p>
            <a:pPr lvl="1"/>
            <a:r>
              <a:rPr lang="en-US" dirty="0">
                <a:latin typeface="Arial" panose="020B0604020202020204" pitchFamily="34" charset="0"/>
                <a:cs typeface="Arial" panose="020B0604020202020204" pitchFamily="34" charset="0"/>
              </a:rPr>
              <a:t>Strengths</a:t>
            </a:r>
          </a:p>
          <a:p>
            <a:pPr lvl="2">
              <a:buFont typeface="Wingdings" pitchFamily="2" charset="2"/>
              <a:buChar char="§"/>
            </a:pPr>
            <a:r>
              <a:rPr lang="en-US" dirty="0">
                <a:latin typeface="Arial" panose="020B0604020202020204" pitchFamily="34" charset="0"/>
                <a:cs typeface="Arial" panose="020B0604020202020204" pitchFamily="34" charset="0"/>
              </a:rPr>
              <a:t>Give comparative advantage in the marketplace</a:t>
            </a:r>
          </a:p>
          <a:p>
            <a:pPr lvl="2">
              <a:buFont typeface="Wingdings" pitchFamily="2" charset="2"/>
              <a:buChar char="§"/>
            </a:pPr>
            <a:r>
              <a:rPr lang="en-US" dirty="0">
                <a:latin typeface="Arial" panose="020B0604020202020204" pitchFamily="34" charset="0"/>
                <a:cs typeface="Arial" panose="020B0604020202020204" pitchFamily="34" charset="0"/>
              </a:rPr>
              <a:t>Perceived strengths, e.g., good customer service, high-quality products, strong brand image, customer loyalty, innovative R&amp;D, market leadership, or strong financial resources</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Weaknesses</a:t>
            </a:r>
          </a:p>
          <a:p>
            <a:pPr lvl="2">
              <a:lnSpc>
                <a:spcPct val="110000"/>
              </a:lnSpc>
              <a:buFont typeface="Wingdings" pitchFamily="2" charset="2"/>
              <a:buChar char="§"/>
            </a:pPr>
            <a:r>
              <a:rPr lang="en-US" dirty="0">
                <a:latin typeface="Arial" panose="020B0604020202020204" pitchFamily="34" charset="0"/>
                <a:cs typeface="Arial" panose="020B0604020202020204" pitchFamily="34" charset="0"/>
              </a:rPr>
              <a:t>Competitors have exploitable advantages</a:t>
            </a:r>
            <a:endParaRPr lang="en-CA" dirty="0"/>
          </a:p>
        </p:txBody>
      </p:sp>
    </p:spTree>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9.9.2 SWOT Analysis</a:t>
            </a:r>
          </a:p>
        </p:txBody>
      </p:sp>
      <p:sp>
        <p:nvSpPr>
          <p:cNvPr id="3" name="Content Placeholder 2"/>
          <p:cNvSpPr>
            <a:spLocks noGrp="1"/>
          </p:cNvSpPr>
          <p:nvPr>
            <p:ph idx="1"/>
          </p:nvPr>
        </p:nvSpPr>
        <p:spPr>
          <a:xfrm>
            <a:off x="457770" y="1600200"/>
            <a:ext cx="8305229" cy="4525963"/>
          </a:xfrm>
        </p:spPr>
        <p:txBody>
          <a:bodyPr>
            <a:normAutofit/>
          </a:bodyPr>
          <a:lstStyle/>
          <a:p>
            <a:r>
              <a:rPr lang="en-US" dirty="0">
                <a:latin typeface="Arial" panose="020B0604020202020204" pitchFamily="34" charset="0"/>
                <a:cs typeface="Arial" panose="020B0604020202020204" pitchFamily="34" charset="0"/>
              </a:rPr>
              <a:t>External Analysis</a:t>
            </a:r>
          </a:p>
          <a:p>
            <a:pPr lvl="1"/>
            <a:r>
              <a:rPr lang="en-US" dirty="0">
                <a:latin typeface="Arial" panose="020B0604020202020204" pitchFamily="34" charset="0"/>
                <a:cs typeface="Arial" panose="020B0604020202020204" pitchFamily="34" charset="0"/>
              </a:rPr>
              <a:t>Opportunities</a:t>
            </a:r>
          </a:p>
          <a:p>
            <a:pPr lvl="2">
              <a:buFont typeface="Wingdings" pitchFamily="2" charset="2"/>
              <a:buChar char="§"/>
            </a:pPr>
            <a:r>
              <a:rPr lang="en-US" dirty="0">
                <a:latin typeface="Arial" panose="020B0604020202020204" pitchFamily="34" charset="0"/>
                <a:cs typeface="Arial" panose="020B0604020202020204" pitchFamily="34" charset="0"/>
              </a:rPr>
              <a:t>Environmental factors favoring firm</a:t>
            </a:r>
          </a:p>
          <a:p>
            <a:pPr lvl="2">
              <a:buFont typeface="Wingdings" pitchFamily="2" charset="2"/>
              <a:buChar char="§"/>
            </a:pPr>
            <a:r>
              <a:rPr lang="en-US" dirty="0">
                <a:latin typeface="Arial" panose="020B0604020202020204" pitchFamily="34" charset="0"/>
                <a:cs typeface="Arial" panose="020B0604020202020204" pitchFamily="34" charset="0"/>
              </a:rPr>
              <a:t>E.g., growing market, shrinking competition, favorable exchange rate shifts, or new market or product segment</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Threats</a:t>
            </a:r>
          </a:p>
          <a:p>
            <a:pPr lvl="2">
              <a:buFont typeface="Wingdings" pitchFamily="2" charset="2"/>
              <a:buChar char="§"/>
            </a:pPr>
            <a:r>
              <a:rPr lang="en-US" dirty="0"/>
              <a:t>Environmental factors hindering firm</a:t>
            </a:r>
          </a:p>
          <a:p>
            <a:pPr lvl="2">
              <a:buFont typeface="Wingdings" pitchFamily="2" charset="2"/>
              <a:buChar char="§"/>
            </a:pPr>
            <a:r>
              <a:rPr lang="en-US" dirty="0"/>
              <a:t>E.g., slowing </a:t>
            </a:r>
            <a:r>
              <a:rPr lang="en-US" dirty="0">
                <a:latin typeface="Arial" panose="020B0604020202020204" pitchFamily="34" charset="0"/>
                <a:cs typeface="Arial" panose="020B0604020202020204" pitchFamily="34" charset="0"/>
              </a:rPr>
              <a:t>domestic economy, government regulation, industry competition, threats of entry</a:t>
            </a:r>
            <a:endParaRPr lang="en-CA" dirty="0"/>
          </a:p>
        </p:txBody>
      </p:sp>
    </p:spTree>
  </p:cSld>
  <p:clrMapOvr>
    <a:masterClrMapping/>
  </p:clrMapOvr>
  <p:transition spd="med">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9.10 Calculating Intrinsic Value</a:t>
            </a:r>
            <a:endParaRPr lang="en-US" dirty="0"/>
          </a:p>
        </p:txBody>
      </p:sp>
    </p:spTree>
    <p:extLst>
      <p:ext uri="{BB962C8B-B14F-4D97-AF65-F5344CB8AC3E}">
        <p14:creationId xmlns:p14="http://schemas.microsoft.com/office/powerpoint/2010/main" val="1279240851"/>
      </p:ext>
    </p:extLst>
  </p:cSld>
  <p:clrMapOvr>
    <a:masterClrMapping/>
  </p:clrMapOvr>
  <p:transition spd="med">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9.10 Calculating Intrinsic Value</a:t>
            </a:r>
          </a:p>
        </p:txBody>
      </p:sp>
      <p:sp>
        <p:nvSpPr>
          <p:cNvPr id="3" name="Content Placeholder 2"/>
          <p:cNvSpPr>
            <a:spLocks noGrp="1"/>
          </p:cNvSpPr>
          <p:nvPr>
            <p:ph idx="1"/>
          </p:nvPr>
        </p:nvSpPr>
        <p:spPr/>
        <p:txBody>
          <a:bodyPr>
            <a:normAutofit/>
          </a:bodyPr>
          <a:lstStyle/>
          <a:p>
            <a:r>
              <a:rPr lang="en-CA" dirty="0"/>
              <a:t>Absolute valuation</a:t>
            </a:r>
          </a:p>
          <a:p>
            <a:pPr lvl="1"/>
            <a:r>
              <a:rPr lang="en-CA" dirty="0"/>
              <a:t>Dividends, </a:t>
            </a:r>
          </a:p>
          <a:p>
            <a:pPr lvl="1"/>
            <a:r>
              <a:rPr lang="en-CA" dirty="0"/>
              <a:t>FCFE, or </a:t>
            </a:r>
          </a:p>
          <a:p>
            <a:pPr lvl="1"/>
            <a:r>
              <a:rPr lang="en-CA" dirty="0"/>
              <a:t>FCFF</a:t>
            </a:r>
            <a:endParaRPr lang="en-CA" dirty="0">
              <a:latin typeface="Arial" panose="020B0604020202020204" pitchFamily="34" charset="0"/>
              <a:cs typeface="Arial" panose="020B0604020202020204" pitchFamily="34" charset="0"/>
            </a:endParaRPr>
          </a:p>
          <a:p>
            <a:endParaRPr lang="en-CA" dirty="0"/>
          </a:p>
          <a:p>
            <a:r>
              <a:rPr lang="en-CA" dirty="0">
                <a:latin typeface="Arial" panose="020B0604020202020204" pitchFamily="34" charset="0"/>
                <a:cs typeface="Arial" panose="020B0604020202020204" pitchFamily="34" charset="0"/>
              </a:rPr>
              <a:t>Relative valuation</a:t>
            </a:r>
          </a:p>
          <a:p>
            <a:pPr lvl="1"/>
            <a:r>
              <a:rPr lang="en-CA" dirty="0">
                <a:latin typeface="Arial" panose="020B0604020202020204" pitchFamily="34" charset="0"/>
                <a:cs typeface="Arial" panose="020B0604020202020204" pitchFamily="34" charset="0"/>
              </a:rPr>
              <a:t>Multiples</a:t>
            </a:r>
          </a:p>
        </p:txBody>
      </p:sp>
    </p:spTree>
  </p:cSld>
  <p:clrMapOvr>
    <a:masterClrMapping/>
  </p:clrMapOvr>
  <p:transition spd="med">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9.10.1 Some Additional Insights on Valuation</a:t>
            </a:r>
          </a:p>
        </p:txBody>
      </p:sp>
      <p:sp>
        <p:nvSpPr>
          <p:cNvPr id="3" name="Content Placeholder 2"/>
          <p:cNvSpPr>
            <a:spLocks noGrp="1"/>
          </p:cNvSpPr>
          <p:nvPr>
            <p:ph idx="1"/>
          </p:nvPr>
        </p:nvSpPr>
        <p:spPr/>
        <p:txBody>
          <a:bodyPr>
            <a:normAutofit fontScale="92500" lnSpcReduction="20000"/>
          </a:bodyPr>
          <a:lstStyle/>
          <a:p>
            <a:r>
              <a:rPr lang="en-CA" dirty="0">
                <a:latin typeface="Arial" panose="020B0604020202020204" pitchFamily="34" charset="0"/>
                <a:cs typeface="Arial" panose="020B0604020202020204" pitchFamily="34" charset="0"/>
              </a:rPr>
              <a:t>Blindly using historic growth rates or margins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Consider how the sales mix is changing</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Growth rate influenced by its life cycle, structural changes, industry competition, and economic trends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Distinguish organic from acquired growth</a:t>
            </a:r>
          </a:p>
          <a:p>
            <a:pPr lvl="1"/>
            <a:endParaRPr lang="en-CA" dirty="0"/>
          </a:p>
          <a:p>
            <a:endParaRPr lang="en-CA" dirty="0"/>
          </a:p>
        </p:txBody>
      </p:sp>
    </p:spTree>
  </p:cSld>
  <p:clrMapOvr>
    <a:masterClrMapping/>
  </p:clrMapOvr>
  <p:transition spd="med">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9.10.1 Some Additional Insights on Valuation</a:t>
            </a:r>
          </a:p>
        </p:txBody>
      </p:sp>
      <p:sp>
        <p:nvSpPr>
          <p:cNvPr id="3" name="Content Placeholder 2"/>
          <p:cNvSpPr>
            <a:spLocks noGrp="1"/>
          </p:cNvSpPr>
          <p:nvPr>
            <p:ph idx="1"/>
          </p:nvPr>
        </p:nvSpPr>
        <p:spPr/>
        <p:txBody>
          <a:bodyPr>
            <a:normAutofit fontScale="77500" lnSpcReduction="20000"/>
          </a:bodyPr>
          <a:lstStyle/>
          <a:p>
            <a:r>
              <a:rPr lang="en-CA" dirty="0">
                <a:latin typeface="Arial" panose="020B0604020202020204" pitchFamily="34" charset="0"/>
                <a:cs typeface="Arial" panose="020B0604020202020204" pitchFamily="34" charset="0"/>
              </a:rPr>
              <a:t>Remember what your cost of equity represents</a:t>
            </a:r>
          </a:p>
          <a:p>
            <a:endParaRPr lang="en-CA" dirty="0">
              <a:latin typeface="Arial" panose="020B0604020202020204" pitchFamily="34" charset="0"/>
              <a:cs typeface="Arial" panose="020B0604020202020204" pitchFamily="34" charset="0"/>
            </a:endParaRPr>
          </a:p>
          <a:p>
            <a:r>
              <a:rPr lang="en-CA" dirty="0"/>
              <a:t>Understand the competitive strategy (low cost or differentiation) w</a:t>
            </a:r>
            <a:r>
              <a:rPr lang="en-CA" dirty="0">
                <a:latin typeface="Arial" panose="020B0604020202020204" pitchFamily="34" charset="0"/>
                <a:cs typeface="Arial" panose="020B0604020202020204" pitchFamily="34" charset="0"/>
              </a:rPr>
              <a:t>hen estimating the profit margin </a:t>
            </a:r>
          </a:p>
          <a:p>
            <a:endParaRPr lang="en-CA" dirty="0"/>
          </a:p>
          <a:p>
            <a:r>
              <a:rPr lang="en-CA" dirty="0">
                <a:latin typeface="Arial" panose="020B0604020202020204" pitchFamily="34" charset="0"/>
                <a:cs typeface="Arial" panose="020B0604020202020204" pitchFamily="34" charset="0"/>
              </a:rPr>
              <a:t>Have quarterly estimates for the next year</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In relative valuation, compare the company to its historic multiple, competitors in the </a:t>
            </a:r>
            <a:r>
              <a:rPr lang="en-CA" dirty="0"/>
              <a:t>industry to an </a:t>
            </a:r>
            <a:r>
              <a:rPr lang="en-CA" dirty="0">
                <a:latin typeface="Arial" panose="020B0604020202020204" pitchFamily="34" charset="0"/>
                <a:cs typeface="Arial" panose="020B0604020202020204" pitchFamily="34" charset="0"/>
              </a:rPr>
              <a:t>overall industry multiple, and the market multiple</a:t>
            </a:r>
          </a:p>
          <a:p>
            <a:endParaRPr lang="en-CA" dirty="0"/>
          </a:p>
        </p:txBody>
      </p:sp>
    </p:spTree>
  </p:cSld>
  <p:clrMapOvr>
    <a:masterClrMapping/>
  </p:clrMapOvr>
  <p:transition spd="med">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a:xfrm>
            <a:off x="304800" y="1600200"/>
            <a:ext cx="8534399" cy="4525963"/>
          </a:xfrm>
        </p:spPr>
        <p:txBody>
          <a:bodyPr>
            <a:normAutofit lnSpcReduction="10000"/>
          </a:bodyPr>
          <a:lstStyle/>
          <a:p>
            <a:r>
              <a:rPr lang="en-CA" dirty="0">
                <a:latin typeface="Arial" panose="020B0604020202020204" pitchFamily="34" charset="0"/>
                <a:cs typeface="Arial" panose="020B0604020202020204" pitchFamily="34" charset="0"/>
              </a:rPr>
              <a:t>Growth company can reinvest significant amounts of at return higher than its cost of capital</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Three issues:</a:t>
            </a:r>
          </a:p>
          <a:p>
            <a:pPr marL="788670" lvl="1" indent="-514350">
              <a:buFont typeface="+mj-lt"/>
              <a:buAutoNum type="arabicPeriod"/>
            </a:pPr>
            <a:r>
              <a:rPr lang="en-CA" dirty="0">
                <a:latin typeface="Arial" panose="020B0604020202020204" pitchFamily="34" charset="0"/>
                <a:cs typeface="Arial" panose="020B0604020202020204" pitchFamily="34" charset="0"/>
              </a:rPr>
              <a:t>Amount of capital invested in growth investments</a:t>
            </a:r>
          </a:p>
          <a:p>
            <a:pPr marL="788670" lvl="1" indent="-514350">
              <a:buFont typeface="+mj-lt"/>
              <a:buAutoNum type="arabicPeriod"/>
            </a:pPr>
            <a:r>
              <a:rPr lang="en-CA" dirty="0">
                <a:latin typeface="Arial" panose="020B0604020202020204" pitchFamily="34" charset="0"/>
                <a:cs typeface="Arial" panose="020B0604020202020204" pitchFamily="34" charset="0"/>
              </a:rPr>
              <a:t>Relative rate of return earned on funds retained</a:t>
            </a:r>
          </a:p>
          <a:p>
            <a:pPr marL="788670" lvl="1" indent="-514350">
              <a:buFont typeface="+mj-lt"/>
              <a:buAutoNum type="arabicPeriod"/>
            </a:pPr>
            <a:r>
              <a:rPr lang="en-CA" dirty="0">
                <a:latin typeface="Arial" panose="020B0604020202020204" pitchFamily="34" charset="0"/>
                <a:cs typeface="Arial" panose="020B0604020202020204" pitchFamily="34" charset="0"/>
              </a:rPr>
              <a:t>The time period for these growth opportunities</a:t>
            </a:r>
          </a:p>
        </p:txBody>
      </p:sp>
    </p:spTree>
  </p:cSld>
  <p:clrMapOvr>
    <a:masterClrMapping/>
  </p:clrMapOvr>
  <p:transition spd="med">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a:xfrm>
            <a:off x="304800" y="1600200"/>
            <a:ext cx="8382571" cy="4525963"/>
          </a:xfrm>
        </p:spPr>
        <p:txBody>
          <a:bodyPr>
            <a:normAutofit/>
          </a:bodyPr>
          <a:lstStyle/>
          <a:p>
            <a:r>
              <a:rPr lang="en-CA" dirty="0">
                <a:latin typeface="Arial" panose="020B0604020202020204" pitchFamily="34" charset="0"/>
                <a:cs typeface="Arial" panose="020B0604020202020204" pitchFamily="34" charset="0"/>
              </a:rPr>
              <a:t>Constant growth model makes strong assumptions:</a:t>
            </a:r>
          </a:p>
          <a:p>
            <a:pPr lvl="1"/>
            <a:r>
              <a:rPr lang="en-CA" dirty="0">
                <a:latin typeface="Arial" panose="020B0604020202020204" pitchFamily="34" charset="0"/>
                <a:cs typeface="Arial" panose="020B0604020202020204" pitchFamily="34" charset="0"/>
              </a:rPr>
              <a:t>Earnings and dividends growing at a constant rate</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Firm is investing more in projects with returns greater than cost of capital</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The firm can do this </a:t>
            </a:r>
            <a:r>
              <a:rPr lang="en-CA" i="1" dirty="0">
                <a:latin typeface="Arial" panose="020B0604020202020204" pitchFamily="34" charset="0"/>
                <a:cs typeface="Arial" panose="020B0604020202020204" pitchFamily="34" charset="0"/>
              </a:rPr>
              <a:t>infinitely</a:t>
            </a: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 Introduction to Market Analysis</a:t>
            </a:r>
          </a:p>
        </p:txBody>
      </p:sp>
      <p:pic>
        <p:nvPicPr>
          <p:cNvPr id="3074" name="Picture 2"/>
          <p:cNvPicPr>
            <a:picLocks noChangeAspect="1" noChangeArrowheads="1"/>
          </p:cNvPicPr>
          <p:nvPr/>
        </p:nvPicPr>
        <p:blipFill>
          <a:blip r:embed="rId2"/>
          <a:srcRect/>
          <a:stretch>
            <a:fillRect/>
          </a:stretch>
        </p:blipFill>
        <p:spPr bwMode="auto">
          <a:xfrm>
            <a:off x="533400" y="1502465"/>
            <a:ext cx="8227219" cy="4405018"/>
          </a:xfrm>
          <a:prstGeom prst="rect">
            <a:avLst/>
          </a:prstGeom>
          <a:noFill/>
          <a:ln w="9525">
            <a:noFill/>
            <a:miter lim="800000"/>
            <a:headEnd/>
            <a:tailEnd/>
          </a:ln>
        </p:spPr>
      </p:pic>
    </p:spTree>
  </p:cSld>
  <p:clrMapOvr>
    <a:masterClrMapping/>
  </p:clrMapOvr>
  <p:transition spd="med">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a:xfrm>
            <a:off x="381000" y="1600200"/>
            <a:ext cx="8534400" cy="4525963"/>
          </a:xfrm>
        </p:spPr>
        <p:txBody>
          <a:bodyPr>
            <a:normAutofit fontScale="77500" lnSpcReduction="20000"/>
          </a:bodyPr>
          <a:lstStyle/>
          <a:p>
            <a:r>
              <a:rPr lang="en-CA" dirty="0">
                <a:latin typeface="Arial" panose="020B0604020202020204" pitchFamily="34" charset="0"/>
                <a:cs typeface="Arial" panose="020B0604020202020204" pitchFamily="34" charset="0"/>
              </a:rPr>
              <a:t>Growth duration model evaluates P/E ratio by relating P/E ratio to the rate and duration of growth</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 stock’s P/E ratio is a function of three factors:</a:t>
            </a:r>
          </a:p>
          <a:p>
            <a:pPr marL="788670" lvl="1" indent="-514350">
              <a:buFont typeface="+mj-lt"/>
              <a:buAutoNum type="arabicPeriod"/>
            </a:pPr>
            <a:r>
              <a:rPr lang="en-CA" dirty="0"/>
              <a:t>F</a:t>
            </a:r>
            <a:r>
              <a:rPr lang="en-CA" dirty="0">
                <a:latin typeface="Arial" panose="020B0604020202020204" pitchFamily="34" charset="0"/>
                <a:cs typeface="Arial" panose="020B0604020202020204" pitchFamily="34" charset="0"/>
              </a:rPr>
              <a:t>irm’s expected growth of earnings per share</a:t>
            </a:r>
          </a:p>
          <a:p>
            <a:pPr marL="788670" lvl="1" indent="-514350">
              <a:buFont typeface="+mj-lt"/>
              <a:buAutoNum type="arabicPeriod"/>
            </a:pPr>
            <a:r>
              <a:rPr lang="en-CA" dirty="0"/>
              <a:t>S</a:t>
            </a:r>
            <a:r>
              <a:rPr lang="en-CA" dirty="0">
                <a:latin typeface="Arial" panose="020B0604020202020204" pitchFamily="34" charset="0"/>
                <a:cs typeface="Arial" panose="020B0604020202020204" pitchFamily="34" charset="0"/>
              </a:rPr>
              <a:t>tock’s required rate of return</a:t>
            </a:r>
          </a:p>
          <a:p>
            <a:pPr marL="788670" lvl="1" indent="-514350">
              <a:buFont typeface="+mj-lt"/>
              <a:buAutoNum type="arabicPeriod"/>
            </a:pPr>
            <a:r>
              <a:rPr lang="en-CA" dirty="0"/>
              <a:t>F</a:t>
            </a:r>
            <a:r>
              <a:rPr lang="en-CA" dirty="0">
                <a:latin typeface="Arial" panose="020B0604020202020204" pitchFamily="34" charset="0"/>
                <a:cs typeface="Arial" panose="020B0604020202020204" pitchFamily="34" charset="0"/>
              </a:rPr>
              <a:t>irm’s dividend payout ratio</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Two assumptions:</a:t>
            </a:r>
          </a:p>
          <a:p>
            <a:pPr marL="788670" lvl="1" indent="-514350">
              <a:buFont typeface="+mj-lt"/>
              <a:buAutoNum type="arabicPeriod"/>
            </a:pPr>
            <a:r>
              <a:rPr lang="en-CA" dirty="0">
                <a:latin typeface="Arial" panose="020B0604020202020204" pitchFamily="34" charset="0"/>
                <a:cs typeface="Arial" panose="020B0604020202020204" pitchFamily="34" charset="0"/>
              </a:rPr>
              <a:t>Equal risk between the firms that you are analyzing</a:t>
            </a:r>
          </a:p>
          <a:p>
            <a:pPr marL="788670" lvl="1" indent="-514350">
              <a:buFont typeface="+mj-lt"/>
              <a:buAutoNum type="arabicPeriod"/>
            </a:pPr>
            <a:r>
              <a:rPr lang="en-CA" dirty="0">
                <a:latin typeface="Arial" panose="020B0604020202020204" pitchFamily="34" charset="0"/>
                <a:cs typeface="Arial" panose="020B0604020202020204" pitchFamily="34" charset="0"/>
              </a:rPr>
              <a:t>No significant differences in the payout ratios</a:t>
            </a:r>
          </a:p>
        </p:txBody>
      </p:sp>
    </p:spTree>
  </p:cSld>
  <p:clrMapOvr>
    <a:masterClrMapping/>
  </p:clrMapOvr>
  <p:transition spd="med">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a:xfrm>
            <a:off x="457771" y="1600200"/>
            <a:ext cx="8229600" cy="4571999"/>
          </a:xfrm>
        </p:spPr>
        <p:txBody>
          <a:bodyPr>
            <a:normAutofit fontScale="85000" lnSpcReduction="20000"/>
          </a:bodyPr>
          <a:lstStyle/>
          <a:p>
            <a:r>
              <a:rPr lang="en-CA" dirty="0">
                <a:latin typeface="Arial" panose="020B0604020202020204" pitchFamily="34" charset="0"/>
                <a:cs typeface="Arial" panose="020B0604020202020204" pitchFamily="34" charset="0"/>
              </a:rPr>
              <a:t>Assumption: P/E ratios are proportional  to ratio of composite growth rates raised to the </a:t>
            </a:r>
            <a:r>
              <a:rPr lang="en-CA" i="1" dirty="0" err="1">
                <a:latin typeface="Arial" panose="020B0604020202020204" pitchFamily="34" charset="0"/>
                <a:cs typeface="Arial" panose="020B0604020202020204" pitchFamily="34" charset="0"/>
              </a:rPr>
              <a:t>T</a:t>
            </a:r>
            <a:r>
              <a:rPr lang="en-CA" dirty="0" err="1">
                <a:latin typeface="Arial" panose="020B0604020202020204" pitchFamily="34" charset="0"/>
                <a:cs typeface="Arial" panose="020B0604020202020204" pitchFamily="34" charset="0"/>
              </a:rPr>
              <a:t>th</a:t>
            </a:r>
            <a:r>
              <a:rPr lang="en-CA" dirty="0">
                <a:latin typeface="Arial" panose="020B0604020202020204" pitchFamily="34" charset="0"/>
                <a:cs typeface="Arial" panose="020B0604020202020204" pitchFamily="34" charset="0"/>
              </a:rPr>
              <a:t> power</a:t>
            </a:r>
          </a:p>
          <a:p>
            <a:r>
              <a:rPr lang="en-CA" dirty="0"/>
              <a:t>Solve for T by using the following equation</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marL="857250" lvl="2" indent="0">
              <a:buNone/>
            </a:pPr>
            <a:r>
              <a:rPr lang="en-CA" dirty="0">
                <a:latin typeface="Arial" panose="020B0604020202020204" pitchFamily="34" charset="0"/>
                <a:cs typeface="Arial" panose="020B0604020202020204" pitchFamily="34" charset="0"/>
              </a:rPr>
              <a:t>G = growth</a:t>
            </a:r>
          </a:p>
          <a:p>
            <a:pPr marL="857250" lvl="2" indent="0">
              <a:buNone/>
            </a:pPr>
            <a:r>
              <a:rPr lang="en-CA" dirty="0"/>
              <a:t>D = Dividends</a:t>
            </a:r>
          </a:p>
          <a:p>
            <a:pPr marL="857250" lvl="2" indent="0">
              <a:buNone/>
            </a:pPr>
            <a:r>
              <a:rPr lang="en-CA" dirty="0">
                <a:latin typeface="Arial" panose="020B0604020202020204" pitchFamily="34" charset="0"/>
                <a:cs typeface="Arial" panose="020B0604020202020204" pitchFamily="34" charset="0"/>
              </a:rPr>
              <a:t>g = high-growth company </a:t>
            </a:r>
          </a:p>
          <a:p>
            <a:pPr marL="857250" lvl="2" indent="0">
              <a:buNone/>
            </a:pPr>
            <a:r>
              <a:rPr lang="en-CA" dirty="0">
                <a:latin typeface="Arial" panose="020B0604020202020204" pitchFamily="34" charset="0"/>
                <a:cs typeface="Arial" panose="020B0604020202020204" pitchFamily="34" charset="0"/>
              </a:rPr>
              <a:t>a = slower growth company</a:t>
            </a:r>
          </a:p>
          <a:p>
            <a:endParaRPr lang="en-CA" dirty="0"/>
          </a:p>
        </p:txBody>
      </p:sp>
      <p:pic>
        <p:nvPicPr>
          <p:cNvPr id="30722" name="Picture 2"/>
          <p:cNvPicPr>
            <a:picLocks noChangeAspect="1" noChangeArrowheads="1"/>
          </p:cNvPicPr>
          <p:nvPr/>
        </p:nvPicPr>
        <p:blipFill>
          <a:blip r:embed="rId2"/>
          <a:srcRect/>
          <a:stretch>
            <a:fillRect/>
          </a:stretch>
        </p:blipFill>
        <p:spPr bwMode="auto">
          <a:xfrm>
            <a:off x="990600" y="3429000"/>
            <a:ext cx="7398327" cy="1283622"/>
          </a:xfrm>
          <a:prstGeom prst="rect">
            <a:avLst/>
          </a:prstGeom>
          <a:noFill/>
          <a:ln w="9525">
            <a:noFill/>
            <a:miter lim="800000"/>
            <a:headEnd/>
            <a:tailEnd/>
          </a:ln>
        </p:spPr>
      </p:pic>
    </p:spTree>
  </p:cSld>
  <p:clrMapOvr>
    <a:masterClrMapping/>
  </p:clrMapOvr>
  <p:transition spd="med">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Growth duration model: How long the earnings of the growth stock must grow at this expected high rate, relative to the nongrowth stock, to justify its P/E ratio?</a:t>
            </a:r>
          </a:p>
          <a:p>
            <a:endParaRPr lang="en-CA" dirty="0"/>
          </a:p>
        </p:txBody>
      </p:sp>
    </p:spTree>
  </p:cSld>
  <p:clrMapOvr>
    <a:masterClrMapping/>
  </p:clrMapOvr>
  <p:transition spd="med">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pic>
        <p:nvPicPr>
          <p:cNvPr id="31746" name="Picture 2"/>
          <p:cNvPicPr>
            <a:picLocks noChangeAspect="1" noChangeArrowheads="1"/>
          </p:cNvPicPr>
          <p:nvPr/>
        </p:nvPicPr>
        <p:blipFill>
          <a:blip r:embed="rId2"/>
          <a:srcRect/>
          <a:stretch>
            <a:fillRect/>
          </a:stretch>
        </p:blipFill>
        <p:spPr bwMode="auto">
          <a:xfrm>
            <a:off x="722456" y="1676400"/>
            <a:ext cx="7699088" cy="4343400"/>
          </a:xfrm>
          <a:prstGeom prst="rect">
            <a:avLst/>
          </a:prstGeom>
          <a:noFill/>
          <a:ln w="9525">
            <a:noFill/>
            <a:miter lim="800000"/>
            <a:headEnd/>
            <a:tailEnd/>
          </a:ln>
        </p:spPr>
      </p:pic>
    </p:spTree>
  </p:cSld>
  <p:clrMapOvr>
    <a:masterClrMapping/>
  </p:clrMapOvr>
  <p:transition spd="med">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pic>
        <p:nvPicPr>
          <p:cNvPr id="32770" name="Picture 2"/>
          <p:cNvPicPr>
            <a:picLocks noChangeAspect="1" noChangeArrowheads="1"/>
          </p:cNvPicPr>
          <p:nvPr/>
        </p:nvPicPr>
        <p:blipFill>
          <a:blip r:embed="rId2"/>
          <a:srcRect/>
          <a:stretch>
            <a:fillRect/>
          </a:stretch>
        </p:blipFill>
        <p:spPr bwMode="auto">
          <a:xfrm>
            <a:off x="-26262" y="1529729"/>
            <a:ext cx="9196523" cy="4159978"/>
          </a:xfrm>
          <a:prstGeom prst="rect">
            <a:avLst/>
          </a:prstGeom>
          <a:noFill/>
          <a:ln w="9525">
            <a:noFill/>
            <a:miter lim="800000"/>
            <a:headEnd/>
            <a:tailEnd/>
          </a:ln>
        </p:spPr>
      </p:pic>
    </p:spTree>
  </p:cSld>
  <p:clrMapOvr>
    <a:masterClrMapping/>
  </p:clrMapOvr>
  <p:transition spd="med">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An Alternative Use of T </a:t>
            </a:r>
          </a:p>
          <a:p>
            <a:pPr lvl="1"/>
            <a:r>
              <a:rPr lang="en-CA" dirty="0">
                <a:latin typeface="Arial" panose="020B0604020202020204" pitchFamily="34" charset="0"/>
                <a:cs typeface="Arial" panose="020B0604020202020204" pitchFamily="34" charset="0"/>
              </a:rPr>
              <a:t>Instead of solving for T and then deciding whether the figure derived is reasonable, </a:t>
            </a:r>
          </a:p>
          <a:p>
            <a:pPr lvl="1"/>
            <a:endParaRPr lang="en-CA" dirty="0"/>
          </a:p>
          <a:p>
            <a:pPr lvl="1"/>
            <a:r>
              <a:rPr lang="en-CA" dirty="0">
                <a:latin typeface="Arial" panose="020B0604020202020204" pitchFamily="34" charset="0"/>
                <a:cs typeface="Arial" panose="020B0604020202020204" pitchFamily="34" charset="0"/>
              </a:rPr>
              <a:t>Use this formula to compute a reasonable P/E ratio for a security given other expected inputs</a:t>
            </a:r>
          </a:p>
        </p:txBody>
      </p:sp>
    </p:spTree>
  </p:cSld>
  <p:clrMapOvr>
    <a:masterClrMapping/>
  </p:clrMapOvr>
  <p:transition spd="med">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Factors to Consider </a:t>
            </a:r>
          </a:p>
          <a:p>
            <a:pPr marL="973836" lvl="1" indent="-514350">
              <a:buFont typeface="+mj-lt"/>
              <a:buAutoNum type="arabicPeriod"/>
            </a:pPr>
            <a:r>
              <a:rPr lang="en-CA" dirty="0">
                <a:latin typeface="Arial" panose="020B0604020202020204" pitchFamily="34" charset="0"/>
                <a:cs typeface="Arial" panose="020B0604020202020204" pitchFamily="34" charset="0"/>
              </a:rPr>
              <a:t>Technique assumes equal risk for the firms </a:t>
            </a:r>
          </a:p>
          <a:p>
            <a:pPr marL="973836" lvl="1" indent="-514350">
              <a:buFont typeface="+mj-lt"/>
              <a:buAutoNum type="arabicPeriod"/>
            </a:pPr>
            <a:endParaRPr lang="en-CA" dirty="0">
              <a:latin typeface="Arial" panose="020B0604020202020204" pitchFamily="34" charset="0"/>
              <a:cs typeface="Arial" panose="020B0604020202020204" pitchFamily="34" charset="0"/>
            </a:endParaRPr>
          </a:p>
          <a:p>
            <a:pPr marL="973836" lvl="1" indent="-514350">
              <a:buFont typeface="+mj-lt"/>
              <a:buAutoNum type="arabicPeriod"/>
            </a:pPr>
            <a:r>
              <a:rPr lang="en-CA" dirty="0">
                <a:latin typeface="Arial" panose="020B0604020202020204" pitchFamily="34" charset="0"/>
                <a:cs typeface="Arial" panose="020B0604020202020204" pitchFamily="34" charset="0"/>
              </a:rPr>
              <a:t>Which growth estimate should be used? Generally growth based on the factors that affect g</a:t>
            </a:r>
          </a:p>
          <a:p>
            <a:pPr marL="973836" lvl="1" indent="-514350">
              <a:buFont typeface="+mj-lt"/>
              <a:buAutoNum type="arabicPeriod"/>
            </a:pPr>
            <a:endParaRPr lang="en-CA" dirty="0">
              <a:latin typeface="Arial" panose="020B0604020202020204" pitchFamily="34" charset="0"/>
              <a:cs typeface="Arial" panose="020B0604020202020204" pitchFamily="34" charset="0"/>
            </a:endParaRPr>
          </a:p>
          <a:p>
            <a:pPr marL="973836" lvl="1" indent="-514350">
              <a:buFont typeface="+mj-lt"/>
              <a:buAutoNum type="arabicPeriod"/>
            </a:pPr>
            <a:r>
              <a:rPr lang="en-CA" dirty="0"/>
              <a:t>Assumes stocks </a:t>
            </a:r>
            <a:r>
              <a:rPr lang="en-CA" dirty="0">
                <a:latin typeface="Arial" panose="020B0604020202020204" pitchFamily="34" charset="0"/>
                <a:cs typeface="Arial" panose="020B0604020202020204" pitchFamily="34" charset="0"/>
              </a:rPr>
              <a:t>with higher P/E ratios have higher growth rates</a:t>
            </a:r>
          </a:p>
          <a:p>
            <a:pPr marL="788670" lvl="1" indent="-514350">
              <a:buFont typeface="+mj-lt"/>
              <a:buAutoNum type="arabicPeriod"/>
            </a:pPr>
            <a:endParaRPr lang="en-CA" dirty="0"/>
          </a:p>
        </p:txBody>
      </p:sp>
    </p:spTree>
  </p:cSld>
  <p:clrMapOvr>
    <a:masterClrMapping/>
  </p:clrMapOvr>
  <p:transition spd="med">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9.10.2 Analyzing Growth Companies</a:t>
            </a:r>
          </a:p>
        </p:txBody>
      </p:sp>
      <p:sp>
        <p:nvSpPr>
          <p:cNvPr id="3" name="Content Placeholder 2"/>
          <p:cNvSpPr>
            <a:spLocks noGrp="1"/>
          </p:cNvSpPr>
          <p:nvPr>
            <p:ph idx="1"/>
          </p:nvPr>
        </p:nvSpPr>
        <p:spPr/>
        <p:txBody>
          <a:bodyPr>
            <a:normAutofit fontScale="92500" lnSpcReduction="10000"/>
          </a:bodyPr>
          <a:lstStyle/>
          <a:p>
            <a:r>
              <a:rPr lang="en-CA" dirty="0">
                <a:latin typeface="Arial" panose="020B0604020202020204" pitchFamily="34" charset="0"/>
                <a:cs typeface="Arial" panose="020B0604020202020204" pitchFamily="34" charset="0"/>
              </a:rPr>
              <a:t>Inconsistency between the expected growth and P/E ratio could be due to:</a:t>
            </a:r>
          </a:p>
          <a:p>
            <a:pPr marL="788670" lvl="1" indent="-514350">
              <a:buFont typeface="+mj-lt"/>
              <a:buAutoNum type="arabicPeriod"/>
            </a:pPr>
            <a:r>
              <a:rPr lang="en-CA" dirty="0">
                <a:latin typeface="Arial" panose="020B0604020202020204" pitchFamily="34" charset="0"/>
                <a:cs typeface="Arial" panose="020B0604020202020204" pitchFamily="34" charset="0"/>
              </a:rPr>
              <a:t>Difference in the risk involved </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Growth rate estimates inaccurate</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latin typeface="Arial" panose="020B0604020202020204" pitchFamily="34" charset="0"/>
                <a:cs typeface="Arial" panose="020B0604020202020204" pitchFamily="34" charset="0"/>
              </a:rPr>
              <a:t>Low P/E </a:t>
            </a:r>
            <a:r>
              <a:rPr lang="en-CA" dirty="0"/>
              <a:t>stock </a:t>
            </a:r>
            <a:r>
              <a:rPr lang="en-CA" dirty="0">
                <a:latin typeface="Arial" panose="020B0604020202020204" pitchFamily="34" charset="0"/>
                <a:cs typeface="Arial" panose="020B0604020202020204" pitchFamily="34" charset="0"/>
              </a:rPr>
              <a:t>relative to its expected growth is undervalued</a:t>
            </a:r>
          </a:p>
          <a:p>
            <a:pPr marL="788670" lvl="1" indent="-514350">
              <a:buFont typeface="+mj-lt"/>
              <a:buAutoNum type="arabicPeriod"/>
            </a:pPr>
            <a:endParaRPr lang="en-CA" dirty="0">
              <a:latin typeface="Arial" panose="020B0604020202020204" pitchFamily="34" charset="0"/>
              <a:cs typeface="Arial" panose="020B0604020202020204" pitchFamily="34" charset="0"/>
            </a:endParaRPr>
          </a:p>
          <a:p>
            <a:pPr marL="788670" lvl="1" indent="-514350">
              <a:buFont typeface="+mj-lt"/>
              <a:buAutoNum type="arabicPeriod"/>
            </a:pPr>
            <a:r>
              <a:rPr lang="en-CA" dirty="0"/>
              <a:t>High P/E stock relative to its expected growth is overvalued</a:t>
            </a:r>
            <a:endParaRPr lang="en-CA" dirty="0">
              <a:latin typeface="Arial" panose="020B0604020202020204" pitchFamily="34" charset="0"/>
              <a:cs typeface="Arial" panose="020B0604020202020204" pitchFamily="34" charset="0"/>
            </a:endParaRPr>
          </a:p>
        </p:txBody>
      </p:sp>
    </p:spTree>
  </p:cSld>
  <p:clrMapOvr>
    <a:masterClrMapping/>
  </p:clrMapOvr>
  <p:transition spd="med">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3B24D8-12BD-4CEB-98D0-FF4A33DBC1B0}"/>
              </a:ext>
            </a:extLst>
          </p:cNvPr>
          <p:cNvSpPr>
            <a:spLocks noGrp="1"/>
          </p:cNvSpPr>
          <p:nvPr>
            <p:ph idx="1"/>
          </p:nvPr>
        </p:nvSpPr>
        <p:spPr/>
        <p:txBody>
          <a:bodyPr/>
          <a:lstStyle/>
          <a:p>
            <a:r>
              <a:rPr lang="en-US" dirty="0"/>
              <a:t>Excel Tutorial</a:t>
            </a:r>
          </a:p>
          <a:p>
            <a:pPr lvl="1"/>
            <a:r>
              <a:rPr lang="en-US" dirty="0"/>
              <a:t>Timeline Prediction</a:t>
            </a:r>
          </a:p>
        </p:txBody>
      </p:sp>
      <p:sp>
        <p:nvSpPr>
          <p:cNvPr id="3" name="Title 2">
            <a:extLst>
              <a:ext uri="{FF2B5EF4-FFF2-40B4-BE49-F238E27FC236}">
                <a16:creationId xmlns:a16="http://schemas.microsoft.com/office/drawing/2014/main" id="{C2D235C3-30B2-48FE-B393-16AA101E1CB3}"/>
              </a:ext>
            </a:extLst>
          </p:cNvPr>
          <p:cNvSpPr>
            <a:spLocks noGrp="1"/>
          </p:cNvSpPr>
          <p:nvPr>
            <p:ph type="title"/>
          </p:nvPr>
        </p:nvSpPr>
        <p:spPr/>
        <p:txBody>
          <a:bodyPr/>
          <a:lstStyle/>
          <a:p>
            <a:r>
              <a:rPr lang="en-US" dirty="0"/>
              <a:t>Timelines in Excel</a:t>
            </a:r>
          </a:p>
        </p:txBody>
      </p:sp>
    </p:spTree>
    <p:extLst>
      <p:ext uri="{BB962C8B-B14F-4D97-AF65-F5344CB8AC3E}">
        <p14:creationId xmlns:p14="http://schemas.microsoft.com/office/powerpoint/2010/main" val="880839879"/>
      </p:ext>
    </p:extLst>
  </p:cSld>
  <p:clrMapOvr>
    <a:masterClrMapping/>
  </p:clrMapOvr>
  <p:transition spd="med">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r>
              <a:rPr lang="en-CA" dirty="0"/>
              <a:t>9.11 Lessons from Some Legends</a:t>
            </a:r>
            <a:endParaRPr lang="en-US" dirty="0"/>
          </a:p>
        </p:txBody>
      </p:sp>
    </p:spTree>
    <p:extLst>
      <p:ext uri="{BB962C8B-B14F-4D97-AF65-F5344CB8AC3E}">
        <p14:creationId xmlns:p14="http://schemas.microsoft.com/office/powerpoint/2010/main" val="1516425082"/>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3369</TotalTime>
  <Words>3054</Words>
  <Application>Microsoft Office PowerPoint</Application>
  <PresentationFormat>On-screen Show (4:3)</PresentationFormat>
  <Paragraphs>574</Paragraphs>
  <Slides>105</Slides>
  <Notes>10</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Contemporary blue</vt:lpstr>
      <vt:lpstr>FIN 422: Student Managed Investment Fund</vt:lpstr>
      <vt:lpstr>Overview</vt:lpstr>
      <vt:lpstr>Learning Objectives</vt:lpstr>
      <vt:lpstr>Readings</vt:lpstr>
      <vt:lpstr>9.1 Introduction to Market Analysis</vt:lpstr>
      <vt:lpstr>9.1 Introduction to Market Analysis</vt:lpstr>
      <vt:lpstr>9.1 Introduction to Market Analysis</vt:lpstr>
      <vt:lpstr>9.1 Introduction to Market Analysis</vt:lpstr>
      <vt:lpstr>9.1 Introduction to Market Analysis</vt:lpstr>
      <vt:lpstr>9.2 Aggregate Market Analysis (Macroanalysis)</vt:lpstr>
      <vt:lpstr>9.2 Aggregate Market Analysis (Macroanalysis)</vt:lpstr>
      <vt:lpstr>9.2 Aggregate Market Analysis (Macroanalysis)</vt:lpstr>
      <vt:lpstr>9.2.1 Leading, Coincident, and Lagging Indicators</vt:lpstr>
      <vt:lpstr>9.2.1 Leading, Coincident, and Lagging Indicators</vt:lpstr>
      <vt:lpstr>9.2.1 Leading, Coincident, and Lagging Indicators</vt:lpstr>
      <vt:lpstr>9.2.1 Leading, Coincident, and Lagging Indicators</vt:lpstr>
      <vt:lpstr>9.2.1 Leading, Coincident, and Lagging Indicators</vt:lpstr>
      <vt:lpstr>9.2.1 Leading, Coincident, and Lagging Indicators</vt:lpstr>
      <vt:lpstr>9.2.1 Leading, Coincident, and Lagging Indicators</vt:lpstr>
      <vt:lpstr>9.2.1 Leading, Coincident, and Lagging Indicators</vt:lpstr>
      <vt:lpstr>9.2.1 Leading, Coincident, and Lagging Indicators</vt:lpstr>
      <vt:lpstr>9.2.2 Sentiment and Expectations Surveys</vt:lpstr>
      <vt:lpstr>9.2.2 Sentiment and Expectations Surveys</vt:lpstr>
      <vt:lpstr>9.2.3 Interest Rates</vt:lpstr>
      <vt:lpstr>9.2.3 Interest Rates</vt:lpstr>
      <vt:lpstr>9.2.3 Interest Rates</vt:lpstr>
      <vt:lpstr>9.2.3 Interest Rates</vt:lpstr>
      <vt:lpstr>9.2.3 Interest Rates</vt:lpstr>
      <vt:lpstr>9.2.3 Interest Rates</vt:lpstr>
      <vt:lpstr>9.2.3 Interest Rates</vt:lpstr>
      <vt:lpstr>9.2.3 Interest Rates</vt:lpstr>
      <vt:lpstr>9.2.3 Interest Rates</vt:lpstr>
      <vt:lpstr>9.2.3 Interest Rates</vt:lpstr>
      <vt:lpstr>9.3 Microvaluation Analysis</vt:lpstr>
      <vt:lpstr>9.3 Microvaluation Analysis</vt:lpstr>
      <vt:lpstr>9.3.1 FCFE to Value the Market</vt:lpstr>
      <vt:lpstr>9.3.1 FCFE to Value the Market</vt:lpstr>
      <vt:lpstr>9.3.1 FCFE to Value the Market</vt:lpstr>
      <vt:lpstr>9.3.1 FCFE to Value the Market</vt:lpstr>
      <vt:lpstr>9.3.1 FCFE to Value the Market</vt:lpstr>
      <vt:lpstr>9.3.1 FCFE to Value the Market</vt:lpstr>
      <vt:lpstr>9.3.1 FCFE to Value the Market</vt:lpstr>
      <vt:lpstr>9.3.2 Multiplier Approach</vt:lpstr>
      <vt:lpstr>9.3.2 Multiplier Approach</vt:lpstr>
      <vt:lpstr>9.3.3 Shiller P/E Ratio</vt:lpstr>
      <vt:lpstr>9.3.3 Shiller P/E Ratio</vt:lpstr>
      <vt:lpstr>9.3.4 Macrovaluation and Microvaluation of World Markets</vt:lpstr>
      <vt:lpstr>9.4 Introduction to Industry Analysis</vt:lpstr>
      <vt:lpstr>9.4 Introduction to Industry Analysis</vt:lpstr>
      <vt:lpstr>9.4 Introduction to Industry Analysis</vt:lpstr>
      <vt:lpstr>9.5 Industry Analysis</vt:lpstr>
      <vt:lpstr>9.5 Industry Analysis</vt:lpstr>
      <vt:lpstr>9.5.1 The Business Cycle and Industry Sectors</vt:lpstr>
      <vt:lpstr>9.5.1 The Business Cycle and Industry Sectors</vt:lpstr>
      <vt:lpstr>9.5.2 Structural Economic Changes Impact the Industry (Noncyclical Factors)</vt:lpstr>
      <vt:lpstr>9.5.3 Industry Life Cycle</vt:lpstr>
      <vt:lpstr>9.5.3 Industry Life Cycle</vt:lpstr>
      <vt:lpstr>9.5.3 Industry Life Cycle</vt:lpstr>
      <vt:lpstr>9.5.4 Industry Competition</vt:lpstr>
      <vt:lpstr>9.5.4 Industry Competition</vt:lpstr>
      <vt:lpstr>9.5.4 Industry Competition</vt:lpstr>
      <vt:lpstr>9.6 Estimating Industry Rates of Return</vt:lpstr>
      <vt:lpstr>9.6 Estimating Industry Rates of Return</vt:lpstr>
      <vt:lpstr>9.6.1 Estimating the Cost of Capital</vt:lpstr>
      <vt:lpstr>9.6.1 Estimating the Cost of Capital</vt:lpstr>
      <vt:lpstr>9.6.2 Sales Growth Estimates</vt:lpstr>
      <vt:lpstr>9.6.3 Other Considerations</vt:lpstr>
      <vt:lpstr>9.7 Global Industry Analysis</vt:lpstr>
      <vt:lpstr>9.7 Global Industry Analysis</vt:lpstr>
      <vt:lpstr>9.8 Company Analysis</vt:lpstr>
      <vt:lpstr>9.8 Company Analysis</vt:lpstr>
      <vt:lpstr>9.8.1 Growth Companies and Growth Stocks</vt:lpstr>
      <vt:lpstr>9.8.2 Defensive Companies and Stocks</vt:lpstr>
      <vt:lpstr>9.8.3 Cyclical Companies and Stocks</vt:lpstr>
      <vt:lpstr>9.8.4 Speculative Companies and Stocks</vt:lpstr>
      <vt:lpstr>9.8.5 Value versus Growth Investing</vt:lpstr>
      <vt:lpstr>9.9 Connecting Industry Analysis to Company Analysis</vt:lpstr>
      <vt:lpstr>9.9 Connecting Industry Analysis to Company Analysis</vt:lpstr>
      <vt:lpstr>9.9.1 Firm Competitive Strategies</vt:lpstr>
      <vt:lpstr>9.9.1 Firm Competitive Strategies</vt:lpstr>
      <vt:lpstr>9.9.1 Firm Competitive Strategies</vt:lpstr>
      <vt:lpstr>9.9.2 SWOT Analysis</vt:lpstr>
      <vt:lpstr>9.9.2 SWOT Analysis</vt:lpstr>
      <vt:lpstr>9.10 Calculating Intrinsic Value</vt:lpstr>
      <vt:lpstr>9.10 Calculating Intrinsic Value</vt:lpstr>
      <vt:lpstr>9.10.1 Some Additional Insights on Valuation</vt:lpstr>
      <vt:lpstr>9.10.1 Some Additional Insights on Valuation</vt:lpstr>
      <vt:lpstr>9.10.2 Analyzing Growth Companies</vt:lpstr>
      <vt:lpstr>9.10.2 Analyzing Growth Companies</vt:lpstr>
      <vt:lpstr>9.10.2 Analyzing Growth Companies</vt:lpstr>
      <vt:lpstr>9.10.2 Analyzing Growth Companies)</vt:lpstr>
      <vt:lpstr>9.10.2 Analyzing Growth Companies</vt:lpstr>
      <vt:lpstr>9.10.2 Analyzing Growth Companies</vt:lpstr>
      <vt:lpstr>9.10.2 Analyzing Growth Companies</vt:lpstr>
      <vt:lpstr>9.10.2 Analyzing Growth Companies</vt:lpstr>
      <vt:lpstr>9.10.2 Analyzing Growth Companies</vt:lpstr>
      <vt:lpstr>9.10.2 Analyzing Growth Companies</vt:lpstr>
      <vt:lpstr>Timelines in Excel</vt:lpstr>
      <vt:lpstr>9.11 Lessons from Some Legends</vt:lpstr>
      <vt:lpstr>9.11 Lessons from Some Legends</vt:lpstr>
      <vt:lpstr>9.11 Lessons from Some Legends</vt:lpstr>
      <vt:lpstr>9.11.2 Tenets of Warren Buffett</vt:lpstr>
      <vt:lpstr>9.11.2 Tenets of Warren Buffett</vt:lpstr>
      <vt:lpstr>9.11.3 Tenets of Howard Marks</vt:lpstr>
      <vt:lpstr>9.11.3 Tenets of Howard 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370</cp:revision>
  <dcterms:created xsi:type="dcterms:W3CDTF">2004-10-03T21:09:17Z</dcterms:created>
  <dcterms:modified xsi:type="dcterms:W3CDTF">2021-02-15T15:59:53Z</dcterms:modified>
</cp:coreProperties>
</file>