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59"/>
  </p:notesMasterIdLst>
  <p:handoutMasterIdLst>
    <p:handoutMasterId r:id="rId60"/>
  </p:handoutMasterIdLst>
  <p:sldIdLst>
    <p:sldId id="381" r:id="rId2"/>
    <p:sldId id="393" r:id="rId3"/>
    <p:sldId id="395" r:id="rId4"/>
    <p:sldId id="396" r:id="rId5"/>
    <p:sldId id="394" r:id="rId6"/>
    <p:sldId id="258" r:id="rId7"/>
    <p:sldId id="259" r:id="rId8"/>
    <p:sldId id="260" r:id="rId9"/>
    <p:sldId id="262" r:id="rId10"/>
    <p:sldId id="263" r:id="rId11"/>
    <p:sldId id="264" r:id="rId12"/>
    <p:sldId id="266" r:id="rId13"/>
    <p:sldId id="267" r:id="rId14"/>
    <p:sldId id="270" r:id="rId15"/>
    <p:sldId id="271" r:id="rId16"/>
    <p:sldId id="274" r:id="rId17"/>
    <p:sldId id="275" r:id="rId18"/>
    <p:sldId id="402" r:id="rId19"/>
    <p:sldId id="403" r:id="rId20"/>
    <p:sldId id="397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98" r:id="rId32"/>
    <p:sldId id="286" r:id="rId33"/>
    <p:sldId id="287" r:id="rId34"/>
    <p:sldId id="288" r:id="rId35"/>
    <p:sldId id="289" r:id="rId36"/>
    <p:sldId id="290" r:id="rId37"/>
    <p:sldId id="294" r:id="rId38"/>
    <p:sldId id="297" r:id="rId39"/>
    <p:sldId id="291" r:id="rId40"/>
    <p:sldId id="292" r:id="rId41"/>
    <p:sldId id="293" r:id="rId42"/>
    <p:sldId id="295" r:id="rId43"/>
    <p:sldId id="296" r:id="rId44"/>
    <p:sldId id="298" r:id="rId45"/>
    <p:sldId id="404" r:id="rId46"/>
    <p:sldId id="299" r:id="rId47"/>
    <p:sldId id="3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C"/>
    <a:srgbClr val="C00000"/>
    <a:srgbClr val="B3C3D3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56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11:16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/>
              <a:t>Topic 2: </a:t>
            </a:r>
            <a:r>
              <a:rPr lang="en-US" dirty="0"/>
              <a:t>The Practice of Fundamental</a:t>
            </a:r>
            <a:br>
              <a:rPr lang="en-US" dirty="0"/>
            </a:br>
            <a:r>
              <a:rPr lang="en-US" dirty="0"/>
              <a:t>Investing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422: Student Managed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10.1.2 The IPO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After the S-1, underwriter takes the issuing company’s management to meet potential investors, a ‘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road show’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Bankers receive indications of interest from investors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SEC reviews the registration statement and usually asks for additional information from the issuing firm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10.1.2 The IPO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When SEC is satisfied </a:t>
            </a:r>
            <a:r>
              <a:rPr lang="en-CA" dirty="0"/>
              <a:t>all necessary information disclosed,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offering is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(the offering can be sold to the public)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 bank and firm have a pricing meeting, and based on </a:t>
            </a:r>
            <a:r>
              <a:rPr lang="en-CA" dirty="0"/>
              <a:t>road show feedback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a price is set for the stock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10.1.2 The IPO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successful offering is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oversubscribed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After shares distributed to initial investors, trading in the secondary market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fee is paid to the underwriter: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most offerings in the United States, the fee is 7 percent of the offering proceeds 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Bank receives $</a:t>
            </a:r>
            <a:r>
              <a:rPr lang="en-CA" dirty="0"/>
              <a:t>1.05 of a $15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share; it’s the gross spread, or the underwriting spread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10.1.3 Underpricing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3276029" cy="4525963"/>
          </a:xfrm>
        </p:spPr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Stock often ends its first day of trading at price higher than IPO price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8A7D5A-6E95-4F8F-A9D2-B1C4077A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68741"/>
            <a:ext cx="4154450" cy="44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10.1.5 Reasons for Underpricing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Compensate institutional investors for providing pricing information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Winner’s curse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Anyone who wins an auction must have bid too much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Investor trusts the banker to systematically underprice security</a:t>
            </a: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10.1.5 Reasons for Underpricing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Firm managers estimate their personal wealth based on the midpoint of the initial range</a:t>
            </a:r>
          </a:p>
          <a:p>
            <a:pPr lvl="1" indent="-455613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Easier to adjust up, than down</a:t>
            </a:r>
          </a:p>
          <a:p>
            <a:pPr lvl="1" indent="-455613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Minimize their litigation risk and/or to protect their reputational capital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Banks receive “kickbacks” from allocating cheap IPOs to some clients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10.1.7 Longer-Term Performance of IPOs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Measured from the first-day closing price, IPOs seem to have a poor performance record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Many studies show new public stocks underperform the market over the next three year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10.1.7 Longer-Term Performance of IPOs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41" y="1781174"/>
            <a:ext cx="9238259" cy="43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01A54-8FCD-40E4-998F-EF3B16A2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Stock Price: IPO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9BD64E89-08D3-4A7C-B15A-D88CD0E5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0186"/>
            <a:ext cx="8610600" cy="46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81121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01A54-8FCD-40E4-998F-EF3B16A2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Snap Stock Price: IPO-Present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18043-B478-4C45-A75F-441ED2EF0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00200"/>
            <a:ext cx="90582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33643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10.1 Initial Public Offerings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10.2 Buy-Side Analysts and Sell-Side Analysts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10.3 Capital Allocation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10.4 Corporate Governance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10.2 Buy-Side Analysts and Sell-Side Analysts</a:t>
            </a:r>
          </a:p>
        </p:txBody>
      </p:sp>
    </p:spTree>
    <p:extLst>
      <p:ext uri="{BB962C8B-B14F-4D97-AF65-F5344CB8AC3E}">
        <p14:creationId xmlns:p14="http://schemas.microsoft.com/office/powerpoint/2010/main" val="91604278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10.2 Buy-Side Analysts and Sell-Side Analysts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 side: Firms that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securities transactions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 banks and brokerage firms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 side: Firms that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in securities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Mutual funds, hedge funds, trust companies, pension funds, and endowments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10.2.1 Sell-Side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 Side Forecasts: Analysts use their industry knowledge to make earnings forecasts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 Side Coverage: Stocks that their clients demand coverage on and companies that have investment banking relationships with the firm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Sell-Side Analyst Motivation:</a:t>
            </a:r>
          </a:p>
          <a:p>
            <a:pPr lvl="1"/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Win banking business</a:t>
            </a:r>
          </a:p>
          <a:p>
            <a:pPr lvl="1"/>
            <a:endParaRPr lang="en-CA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Management is likely more accessible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10.2.1 Sell-Side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 Side Firm Compensation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Buy-side pays fixed amount for research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 side directs trades to the sell-side firm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Sell-Side Analyst Issues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 side demands accurate information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Evidence that companies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dfon’t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provide access to sell-side analysts who make negative statements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10.2.1 Sell-Side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Sell Side Management Pressure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Pressure to understand management’s view of the company and recent events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Pressure to produce an earnings forecast that the company will beat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Side Value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Access to management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10.2.2 Buy-Side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 Side Use of Sell Side Research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Values the information more than actual buy or sell recommendation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Stock Coverage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Buy-side analysts have broader coverage than sell-side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10.2.2 Buy-Side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Buy-Side Interest in Sell-Side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Needs a meeting with a management team that the sell side follows closely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Expensive data that the buy side may not have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Buy-side analysts may mix </a:t>
            </a:r>
            <a:r>
              <a:rPr lang="en-CA" dirty="0"/>
              <a:t>bullish and bearish sell-side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analysts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Sell-side analyst can help a buy-side analyst quickly learn about an industry or a company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10.2.2 Buy-Side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Sell Side Helps Buy Side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 side as a hub of information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Gather that information by talking to the sell side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 side talks to more investors and executes more trades</a:t>
            </a: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10.2.2 Buy-Side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Buy-Side Analyst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They gather </a:t>
            </a:r>
            <a:r>
              <a:rPr lang="en-CA" dirty="0"/>
              <a:t>credible information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predict the future with imperfect information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Buy-Side </a:t>
            </a:r>
            <a:r>
              <a:rPr lang="en-CA" dirty="0"/>
              <a:t>Analyst Compensation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quality of their recommendations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10.2.3 Financial Analyst Forecasting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Key ideas of Ramnath, Rock, and Shane (2008):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Sell-Side Research Clearly Matters 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Analysts Obtain Much Value from Segment Reports 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Sell-Side Analysts Tend to Rely On Multiples (for Valuation) More Than Discounted Cash Flow 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Forecast Accuracy Seems to Improve with Experience and Decrease When an Analyst Follows Too Many Industries and Firms </a:t>
            </a:r>
          </a:p>
          <a:p>
            <a:pPr lvl="1">
              <a:lnSpc>
                <a:spcPct val="12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 an Investor, It Is Particularly Interesting When There Is a Wide Dispersion of Analyst Forecasts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What should an investor know about the management of an initial public offering?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Why does underpricing occur in the IPO market?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Why are there many more </a:t>
            </a:r>
            <a:r>
              <a:rPr lang="en-US" sz="3200" dirty="0" err="1"/>
              <a:t>bookbuilt</a:t>
            </a:r>
            <a:r>
              <a:rPr lang="en-US" sz="3200" dirty="0"/>
              <a:t> offerings as opposed to auctions?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What does a sell-side analyst do?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What does a buy-side analyst do?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How do investors analyze the capital allocation of management? Where are the seven places that a company’s management can allocate capital?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When should a company pay a dividend as opposed to repurchase shares?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What are the three main corporate governance issues that analysts think about? 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What are the key elements of a stock pitch?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10.2.4 Snap Inc. IPO and Analysts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the first quarter of 2017, Snap Inc. went public (ticker SNAP)</a:t>
            </a:r>
          </a:p>
          <a:p>
            <a:pPr lvl="1">
              <a:lnSpc>
                <a:spcPct val="17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First 11 sell-side analysts rated it as a sell or a hold (not including </a:t>
            </a:r>
            <a:r>
              <a:rPr lang="en-CA" dirty="0"/>
              <a:t>syndicate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analysts</a:t>
            </a:r>
            <a:r>
              <a:rPr lang="en-CA" dirty="0"/>
              <a:t>)</a:t>
            </a:r>
          </a:p>
          <a:p>
            <a:pPr lvl="1">
              <a:lnSpc>
                <a:spcPct val="17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Once the 25th day arrived, analysts from the underwriting firms issued bullish reports on </a:t>
            </a:r>
            <a:r>
              <a:rPr lang="en-CA" dirty="0"/>
              <a:t>the company potential </a:t>
            </a:r>
          </a:p>
          <a:p>
            <a:pPr lvl="1">
              <a:lnSpc>
                <a:spcPct val="17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Mostly positive reports pushed stock higher in late March</a:t>
            </a:r>
          </a:p>
          <a:p>
            <a:pPr lvl="1">
              <a:lnSpc>
                <a:spcPct val="17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SNAP released </a:t>
            </a:r>
            <a:r>
              <a:rPr lang="en-CA" dirty="0"/>
              <a:t>first earnings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early May 2017</a:t>
            </a:r>
          </a:p>
          <a:p>
            <a:pPr lvl="1">
              <a:lnSpc>
                <a:spcPct val="17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Earnings very disappointing; price dropped more than 20%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10.3 </a:t>
            </a:r>
            <a:r>
              <a:rPr lang="en-US" dirty="0"/>
              <a:t>Capital Allocation</a:t>
            </a:r>
          </a:p>
        </p:txBody>
      </p:sp>
    </p:spTree>
    <p:extLst>
      <p:ext uri="{BB962C8B-B14F-4D97-AF65-F5344CB8AC3E}">
        <p14:creationId xmlns:p14="http://schemas.microsoft.com/office/powerpoint/2010/main" val="2127413465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10.3 </a:t>
            </a:r>
            <a:r>
              <a:rPr lang="en-US" dirty="0"/>
              <a:t>Capital Allocation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allocation: Uses resources to create </a:t>
            </a:r>
            <a:r>
              <a:rPr lang="en-CA" dirty="0"/>
              <a:t>shareholder value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managers select the best projects and financing them as inexpensively as possible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10.3.1 The Seven Places That Capital Can Be Allocated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Seven primary ways to allocate capital: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Mergers and acquisitions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expenditures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Working capital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/>
              <a:t>Dividends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dirty="0"/>
              <a:t>Repurchase shares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cash to debtholders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53A2D5-94FB-4B9A-AA11-7A342F2E19FE}"/>
              </a:ext>
            </a:extLst>
          </p:cNvPr>
          <p:cNvSpPr/>
          <p:nvPr/>
        </p:nvSpPr>
        <p:spPr>
          <a:xfrm>
            <a:off x="5715000" y="2323801"/>
            <a:ext cx="350519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002B5C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372757C-7A74-4EF5-912D-3593C7977989}"/>
              </a:ext>
            </a:extLst>
          </p:cNvPr>
          <p:cNvSpPr/>
          <p:nvPr/>
        </p:nvSpPr>
        <p:spPr>
          <a:xfrm>
            <a:off x="5710106" y="3865278"/>
            <a:ext cx="350519" cy="1316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rgbClr val="002B5C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4F399B-7022-4F58-AF87-EC8106BF15E3}"/>
              </a:ext>
            </a:extLst>
          </p:cNvPr>
          <p:cNvSpPr txBox="1">
            <a:spLocks/>
          </p:cNvSpPr>
          <p:nvPr/>
        </p:nvSpPr>
        <p:spPr>
          <a:xfrm>
            <a:off x="6024972" y="2640570"/>
            <a:ext cx="2286000" cy="111998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27432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CA" kern="0" dirty="0">
                <a:solidFill>
                  <a:sysClr val="windowText" lastClr="000000"/>
                </a:solidFill>
              </a:rPr>
              <a:t>Invest in Firm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23012E-6039-479C-A090-A5ED6FD253A6}"/>
              </a:ext>
            </a:extLst>
          </p:cNvPr>
          <p:cNvSpPr txBox="1">
            <a:spLocks/>
          </p:cNvSpPr>
          <p:nvPr/>
        </p:nvSpPr>
        <p:spPr>
          <a:xfrm>
            <a:off x="6024972" y="3963448"/>
            <a:ext cx="2286000" cy="11199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274320" lvl="1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CA" kern="0" dirty="0">
                <a:solidFill>
                  <a:sysClr val="windowText" lastClr="000000"/>
                </a:solidFill>
              </a:rPr>
              <a:t>Return Value to Investors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10.3.1 The Seven Places That Capital Can Be Allocated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501766"/>
            <a:ext cx="6934199" cy="48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1. Mergers and Acquisitions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Cyclical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 price for your stock → company’s cost of equity low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Acquisition Issues: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Method of payment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Price paid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2. Capital Expenditures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Capital expenditures are investment in business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Distinguish maintenance versus growth capital expenditures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Depreciation is estimate of maintenance capital expenditures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Additional capital expenditures generate growth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3. Research and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Reinvestment in company</a:t>
            </a:r>
          </a:p>
          <a:p>
            <a:pPr>
              <a:lnSpc>
                <a:spcPct val="150000"/>
              </a:lnSpc>
            </a:pPr>
            <a:r>
              <a:rPr lang="en-CA" dirty="0"/>
              <a:t>Varies by industry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dirty="0"/>
              <a:t>Firm R&amp;D trend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Market that the R&amp;D focuses on</a:t>
            </a:r>
          </a:p>
          <a:p>
            <a:pPr>
              <a:lnSpc>
                <a:spcPct val="150000"/>
              </a:lnSpc>
            </a:pPr>
            <a:r>
              <a:rPr lang="en-CA" dirty="0"/>
              <a:t>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istorical success of the company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 Net Working Capital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Least analyzed decision with respect to capital allocation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Distinguish investing in net working capital from simply accumulating cash</a:t>
            </a:r>
          </a:p>
          <a:p>
            <a:pPr marL="5715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 Dividends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Cash payments to all shareholders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Dividends as the firm’s last alternative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They don’t create value for shareholders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Many firms pay dividends on a regular basis; dividends are rarely cut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10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Dividends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Investors value the income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Reduce the agency conflict by removing free cash flow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Signal that</a:t>
            </a:r>
          </a:p>
          <a:p>
            <a:pPr lvl="1"/>
            <a:r>
              <a:rPr lang="en-CA" dirty="0"/>
              <a:t>F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uture cash flows high </a:t>
            </a:r>
          </a:p>
          <a:p>
            <a:pPr lvl="1"/>
            <a:r>
              <a:rPr lang="en-CA" dirty="0"/>
              <a:t>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anagement will be more disciplined</a:t>
            </a:r>
          </a:p>
          <a:p>
            <a:pPr lvl="1"/>
            <a:r>
              <a:rPr lang="en-CA" dirty="0"/>
              <a:t>B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oard controlling the empire-building </a:t>
            </a:r>
          </a:p>
          <a:p>
            <a:pPr lvl="1"/>
            <a:r>
              <a:rPr lang="en-CA" dirty="0"/>
              <a:t>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eep leverage high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Dividends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Declaration Date: Dividend is announced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Date of Record: Transfer agent “closes the book” 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Ex-dividend Date: Stock starts trading without the right to the dividend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Payment Date: Dividend distributed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6. Share Repurchases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strong economic times, companies often have significant residual cash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Share prices are the highest and when companies often do the most repurchases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Buying back expensive shares gift to exiting shareholders at expense of remaining shareholders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Analyze repurchase behavior to understand management’s view on capital allocation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Share Repurchases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Repurchases do not always create value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Sometimes announced but not executed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Companies can attempt a positive signal, yet never actually repurchase the shares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Or, repurchases are executed, but the company’s share count never decreases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repurchased shares are issued to management as a result of option grants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Dividends versus Repurchases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Repurchase shares when below intrinsic value; pay dividend when shares above intrinsic value</a:t>
            </a:r>
          </a:p>
          <a:p>
            <a:pPr lvl="0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stock is trading at intrinsic value, indifferent between a repurchase and a dividend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7. Returning Cash to Debtholders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Debt is a low-cost source of capital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If higher than optimal level of debt, then value-creating to return capital to the debtholders</a:t>
            </a:r>
          </a:p>
        </p:txBody>
      </p:sp>
    </p:spTree>
    <p:extLst>
      <p:ext uri="{BB962C8B-B14F-4D97-AF65-F5344CB8AC3E}">
        <p14:creationId xmlns:p14="http://schemas.microsoft.com/office/powerpoint/2010/main" val="1741109576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Do Investors Want to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Management engaged in value creation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Management understands valuation and behaves opportunistically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Purchasing shares when cheap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Using equity when expensive, and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/>
              <a:t>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cquiring targets as a first-mover in the industry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Compensation structured towards long-term value creation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10.4 Corporate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14472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10.4 Corporate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Rules, policies, and procedures used to direct and control a company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Tools used to align the interest of management with that of shareholders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Integrating environmental, social, and governance (ESG) factors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10.4.1 The 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CEO/Chair of the Board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Board chair other than the CEO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Board Size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Not be too large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Diverse set of experiences and knowledge</a:t>
            </a:r>
          </a:p>
          <a:p>
            <a:pPr lvl="1"/>
            <a:r>
              <a:rPr lang="en-CA" dirty="0"/>
              <a:t>Approximately 9 members within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S&amp;P 500</a:t>
            </a:r>
          </a:p>
          <a:p>
            <a:pPr lvl="1"/>
            <a:endParaRPr lang="en-CA" dirty="0"/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Board Independence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Beyond any legal definition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Directors who will voice their opinion, who are not beholden to the CEO or board chair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Concern board members never take a stand contrary to the CEO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10.1 Initial Public Offerings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10.4.1 The 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Board Compensation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Approximately half of S&amp;P 500 compensation &gt; $250,000/year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May require directors to hold stock in the company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Align the directors’ interests with shareholders 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Compensating directors with stock can result in directors overlooking bad acts and may defeat the purpose of the board</a:t>
            </a:r>
          </a:p>
          <a:p>
            <a:pPr lvl="2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Responses to Shareholder Proposals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boards respond to shareholder proposals, particularly from large activist investors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Sometimes, ideas that may benefit the long-term value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 ideas that will simply impact the short term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10.4.2 Anti-Takeover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Poison pills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Supermajority to approve selling firm 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Selling the most profitable part of the company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Staggered board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10.4.3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Remedy the principal–agent conflict</a:t>
            </a:r>
          </a:p>
          <a:p>
            <a:r>
              <a:rPr lang="en-CA" dirty="0"/>
              <a:t>Three areas – Callahan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Mauboussin (2014):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Management controlling resources that do not create value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Management (not diversified) may take too little risk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Compensation is often short-term focused</a:t>
            </a:r>
          </a:p>
          <a:p>
            <a:pPr marL="788670" lvl="1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Three goals – </a:t>
            </a:r>
            <a:r>
              <a:rPr lang="en-CA" dirty="0" err="1"/>
              <a:t>Gressle</a:t>
            </a:r>
            <a:r>
              <a:rPr lang="en-CA" dirty="0"/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O’Byrne (2013):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Strong incentives to create shareholder value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Retain key talent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Limit compensation to levels maximizing </a:t>
            </a:r>
            <a:r>
              <a:rPr lang="en-CA" dirty="0"/>
              <a:t>shareholder wealth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10.4.3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Level of Compensation 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three goals resulted in compensation that many consider very high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Kaplan (2013) argues that the market for top executives is competitive, and compensation of other professionals is growing even faster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Others complain that the variability in compensation is not significant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Compensation is being set by a group that the CEO may have had a hand in selecting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10.4.3 Compensation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958" y="1423434"/>
            <a:ext cx="69151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10.4.3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How Compensation Is Set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Compensation committee of the board of directors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NYSE rules require the compensation committee to be composed completely of independent directors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10.4.3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Compensation Information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Compensation of the top five earners in the proxy statement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includes disclosure of amounts ands types of compensation, the financial goals used to judge management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10.4.3 Compensation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8" y="1587252"/>
            <a:ext cx="9219290" cy="412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10.1.1 Why Go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Reasons for going public: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Company needs capital to finance growth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Investors and management want liquidity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Have public stock to acquire other companies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Public stock as compensation vehicle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Prestige</a:t>
            </a:r>
          </a:p>
          <a:p>
            <a:pPr lvl="1"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Signaling/monitoring function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10.1.1 Why Go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Disadvantages of going public:</a:t>
            </a:r>
          </a:p>
          <a:p>
            <a:pPr lvl="1">
              <a:lnSpc>
                <a:spcPct val="150000"/>
              </a:lnSpc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Answer to outside shareholders; shorter-term focus</a:t>
            </a:r>
          </a:p>
          <a:p>
            <a:pPr lvl="1">
              <a:lnSpc>
                <a:spcPct val="150000"/>
              </a:lnSpc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Time meeting with analysts </a:t>
            </a:r>
          </a:p>
          <a:p>
            <a:pPr lvl="1">
              <a:lnSpc>
                <a:spcPct val="150000"/>
              </a:lnSpc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More disclosure of its strategy </a:t>
            </a:r>
          </a:p>
          <a:p>
            <a:pPr lvl="1">
              <a:lnSpc>
                <a:spcPct val="150000"/>
              </a:lnSpc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Direct costs, e.g. Sarbanes-Oxley compliance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10.1.2 The IPO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Investment bank leads company through process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Either firm commitment or a best efforts offering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Firm Commitment: Bank (underwriter) purchases the shares from the company and has the risk 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Best Efforts: Bank to use its best efforts to find buyers for the shares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10.1.2 The IPO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Prospectus (M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ost significant part of the S-1, </a:t>
            </a:r>
            <a:r>
              <a:rPr lang="en-CA" dirty="0"/>
              <a:t>registration statement (S-1)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Discussion of past performance, management’s plans, financial information, how the company will use the proceeds from the offering, the dividend policy, management compensation, and critical accounting issues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Preliminary prospectus often called a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red herring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because of the warning on its cover that is printed in red ink</a:t>
            </a: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2050</Words>
  <Application>Microsoft Office PowerPoint</Application>
  <PresentationFormat>On-screen Show (4:3)</PresentationFormat>
  <Paragraphs>323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Century Gothic</vt:lpstr>
      <vt:lpstr>Corbel</vt:lpstr>
      <vt:lpstr>Contemporary blue</vt:lpstr>
      <vt:lpstr>FIN 422: Student Managed Investment Fund</vt:lpstr>
      <vt:lpstr>Overview</vt:lpstr>
      <vt:lpstr>Learning Objectives</vt:lpstr>
      <vt:lpstr>Readings</vt:lpstr>
      <vt:lpstr>10.1 Initial Public Offerings</vt:lpstr>
      <vt:lpstr>10.1.1 Why Go Public</vt:lpstr>
      <vt:lpstr>10.1.1 Why Go Public</vt:lpstr>
      <vt:lpstr>10.1.2 The IPO Process</vt:lpstr>
      <vt:lpstr>10.1.2 The IPO Process</vt:lpstr>
      <vt:lpstr>10.1.2 The IPO Process</vt:lpstr>
      <vt:lpstr>10.1.2 The IPO Process</vt:lpstr>
      <vt:lpstr>10.1.2 The IPO Process</vt:lpstr>
      <vt:lpstr>10.1.3 Underpricing</vt:lpstr>
      <vt:lpstr>10.1.5 Reasons for Underpricing</vt:lpstr>
      <vt:lpstr>10.1.5 Reasons for Underpricing</vt:lpstr>
      <vt:lpstr>10.1.7 Longer-Term Performance of IPOs</vt:lpstr>
      <vt:lpstr>10.1.7 Longer-Term Performance of IPOs</vt:lpstr>
      <vt:lpstr>Snap Stock Price: IPO</vt:lpstr>
      <vt:lpstr>Snap Stock Price: IPO-Present</vt:lpstr>
      <vt:lpstr>10.2 Buy-Side Analysts and Sell-Side Analysts</vt:lpstr>
      <vt:lpstr>10.2 Buy-Side Analysts and Sell-Side Analysts</vt:lpstr>
      <vt:lpstr>10.2.1 Sell-Side Analysts</vt:lpstr>
      <vt:lpstr>10.2.1 Sell-Side Analysts</vt:lpstr>
      <vt:lpstr>10.2.1 Sell-Side Analysts</vt:lpstr>
      <vt:lpstr>10.2.2 Buy-Side Analysts</vt:lpstr>
      <vt:lpstr>10.2.2 Buy-Side Analysts</vt:lpstr>
      <vt:lpstr>10.2.2 Buy-Side Analysts</vt:lpstr>
      <vt:lpstr>10.2.2 Buy-Side Analysts</vt:lpstr>
      <vt:lpstr>10.2.3 Financial Analyst Forecasting Literature</vt:lpstr>
      <vt:lpstr>10.2.4 Snap Inc. IPO and Analysts</vt:lpstr>
      <vt:lpstr>10.3 Capital Allocation</vt:lpstr>
      <vt:lpstr>10.3 Capital Allocation</vt:lpstr>
      <vt:lpstr>10.3.1 The Seven Places That Capital Can Be Allocated</vt:lpstr>
      <vt:lpstr>10.3.1 The Seven Places That Capital Can Be Allocated</vt:lpstr>
      <vt:lpstr>1. Mergers and Acquisitions </vt:lpstr>
      <vt:lpstr>2. Capital Expenditures </vt:lpstr>
      <vt:lpstr>3. Research and Development </vt:lpstr>
      <vt:lpstr>4. Net Working Capital </vt:lpstr>
      <vt:lpstr>5. Dividends</vt:lpstr>
      <vt:lpstr>Dividends Advantages</vt:lpstr>
      <vt:lpstr>Dividends Timeline</vt:lpstr>
      <vt:lpstr>6. Share Repurchases </vt:lpstr>
      <vt:lpstr>Share Repurchases (continued)</vt:lpstr>
      <vt:lpstr>Dividends versus Repurchases</vt:lpstr>
      <vt:lpstr>7. Returning Cash to Debtholders </vt:lpstr>
      <vt:lpstr>What Do Investors Want to See?</vt:lpstr>
      <vt:lpstr>10.4 Corporate Governance</vt:lpstr>
      <vt:lpstr>10.4 Corporate Governance</vt:lpstr>
      <vt:lpstr>10.4.1 The Board of Directors</vt:lpstr>
      <vt:lpstr>10.4.1 The Board of Directors</vt:lpstr>
      <vt:lpstr>10.4.2 Anti-Takeover Provisions</vt:lpstr>
      <vt:lpstr>10.4.3 Compensation</vt:lpstr>
      <vt:lpstr>10.4.3 Compensation</vt:lpstr>
      <vt:lpstr>10.4.3 Compensation</vt:lpstr>
      <vt:lpstr>10.4.3 Compensation</vt:lpstr>
      <vt:lpstr>10.4.3 Compensation</vt:lpstr>
      <vt:lpstr>10.4.3 Compensation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375</cp:revision>
  <dcterms:created xsi:type="dcterms:W3CDTF">2004-10-03T21:09:17Z</dcterms:created>
  <dcterms:modified xsi:type="dcterms:W3CDTF">2020-02-07T17:29:29Z</dcterms:modified>
</cp:coreProperties>
</file>