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52"/>
  </p:notesMasterIdLst>
  <p:handoutMasterIdLst>
    <p:handoutMasterId r:id="rId53"/>
  </p:handoutMasterIdLst>
  <p:sldIdLst>
    <p:sldId id="397" r:id="rId2"/>
    <p:sldId id="383" r:id="rId3"/>
    <p:sldId id="406" r:id="rId4"/>
    <p:sldId id="606" r:id="rId5"/>
    <p:sldId id="607" r:id="rId6"/>
    <p:sldId id="608" r:id="rId7"/>
    <p:sldId id="609" r:id="rId8"/>
    <p:sldId id="610" r:id="rId9"/>
    <p:sldId id="612" r:id="rId10"/>
    <p:sldId id="423" r:id="rId11"/>
    <p:sldId id="424" r:id="rId12"/>
    <p:sldId id="409" r:id="rId13"/>
    <p:sldId id="420" r:id="rId14"/>
    <p:sldId id="421" r:id="rId15"/>
    <p:sldId id="422" r:id="rId16"/>
    <p:sldId id="384" r:id="rId17"/>
    <p:sldId id="407" r:id="rId18"/>
    <p:sldId id="385" r:id="rId19"/>
    <p:sldId id="387" r:id="rId20"/>
    <p:sldId id="388" r:id="rId21"/>
    <p:sldId id="389" r:id="rId22"/>
    <p:sldId id="649" r:id="rId23"/>
    <p:sldId id="648" r:id="rId24"/>
    <p:sldId id="390" r:id="rId25"/>
    <p:sldId id="391" r:id="rId26"/>
    <p:sldId id="392" r:id="rId27"/>
    <p:sldId id="408" r:id="rId28"/>
    <p:sldId id="630" r:id="rId29"/>
    <p:sldId id="626" r:id="rId30"/>
    <p:sldId id="404" r:id="rId31"/>
    <p:sldId id="405" r:id="rId32"/>
    <p:sldId id="428" r:id="rId33"/>
    <p:sldId id="629" r:id="rId34"/>
    <p:sldId id="427" r:id="rId35"/>
    <p:sldId id="431" r:id="rId36"/>
    <p:sldId id="611" r:id="rId37"/>
    <p:sldId id="625" r:id="rId38"/>
    <p:sldId id="614" r:id="rId39"/>
    <p:sldId id="615" r:id="rId40"/>
    <p:sldId id="616" r:id="rId41"/>
    <p:sldId id="617" r:id="rId42"/>
    <p:sldId id="618" r:id="rId43"/>
    <p:sldId id="619" r:id="rId44"/>
    <p:sldId id="620" r:id="rId45"/>
    <p:sldId id="621" r:id="rId46"/>
    <p:sldId id="622" r:id="rId47"/>
    <p:sldId id="623" r:id="rId48"/>
    <p:sldId id="624" r:id="rId49"/>
    <p:sldId id="633" r:id="rId50"/>
    <p:sldId id="417" r:id="rId51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07" d="100"/>
          <a:sy n="107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47201-B790-44AD-8A93-8137A3CE82EE}" type="slidenum">
              <a:rPr lang="en-US"/>
              <a:pPr/>
              <a:t>17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7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50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10:55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FIN422/FIN422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" TargetMode="External"/><Relationship Id="rId2" Type="http://schemas.openxmlformats.org/officeDocument/2006/relationships/hyperlink" Target="mailto:lschrenk@winona.e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ylab.ai/app/larryschrenk/fin422cha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schrenk.com/FIN422/FIN422-Schedule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FIN422/FIN422-Schedule.htm" TargetMode="External"/><Relationship Id="rId2" Type="http://schemas.openxmlformats.org/officeDocument/2006/relationships/hyperlink" Target="https://www.cfainstitute.org/-/media/documents/support/research-challenge/challenge/rc-equity-research-report-essentials.ash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inona.az1.qualtrics.com/jfe/form/SV_39l9jpOgPqrMb4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schrenk.com/FinRes.htm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larryschrenk.com/FIN422/FIN422-Misc/CFA,%20Equity%20Research%20Report%20Essential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0: Course </a:t>
            </a:r>
            <a:r>
              <a:rPr lang="en-US"/>
              <a:t>Introduction </a:t>
            </a:r>
          </a:p>
          <a:p>
            <a:r>
              <a:rPr lang="en-US" sz="2400"/>
              <a:t>Larry </a:t>
            </a:r>
            <a:r>
              <a:rPr lang="en-US" sz="2400" dirty="0"/>
              <a:t>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 422: Student Managed Investment Fund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D5CAD-7651-4B8D-8A6B-8F9BFEC17D83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Intro to Finance</a:t>
            </a:r>
          </a:p>
          <a:p>
            <a:r>
              <a:rPr lang="en-US" dirty="0"/>
              <a:t>Investments</a:t>
            </a:r>
          </a:p>
          <a:p>
            <a:r>
              <a:rPr lang="en-US" dirty="0"/>
              <a:t>Security Valuation</a:t>
            </a:r>
          </a:p>
          <a:p>
            <a:r>
              <a:rPr lang="en-US" dirty="0"/>
              <a:t>Portfolio Theory</a:t>
            </a:r>
          </a:p>
          <a:p>
            <a:r>
              <a:rPr lang="en-US" dirty="0"/>
              <a:t>SMIF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F8413-1A2D-4C1A-84E8-90CF26365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Intro to Finance</a:t>
            </a:r>
          </a:p>
          <a:p>
            <a:r>
              <a:rPr lang="en-US" dirty="0"/>
              <a:t>Investments </a:t>
            </a:r>
          </a:p>
          <a:p>
            <a:r>
              <a:rPr lang="en-US" dirty="0"/>
              <a:t>Security Valuation + Portfolio Theory + SMIF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9EFFF8-B98E-472C-8026-4B4B1E5F1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Sequences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13C840-0C20-42D9-9B2F-CFF1CD26B017}"/>
              </a:ext>
            </a:extLst>
          </p:cNvPr>
          <p:cNvSpPr/>
          <p:nvPr/>
        </p:nvSpPr>
        <p:spPr>
          <a:xfrm>
            <a:off x="4648200" y="2743200"/>
            <a:ext cx="4343400" cy="2438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9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D087D3-9A62-4624-827C-EA33CDFA821D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3 Credit</a:t>
            </a:r>
          </a:p>
          <a:p>
            <a:r>
              <a:rPr lang="en-US" dirty="0"/>
              <a:t>All Classes</a:t>
            </a:r>
          </a:p>
          <a:p>
            <a:r>
              <a:rPr lang="en-US" dirty="0"/>
              <a:t>Exams</a:t>
            </a:r>
          </a:p>
          <a:p>
            <a:r>
              <a:rPr lang="en-US" dirty="0"/>
              <a:t>Report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A7CB8-5D6F-4F79-B9DC-14A6884CF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1 Credit</a:t>
            </a:r>
          </a:p>
          <a:p>
            <a:r>
              <a:rPr lang="en-US" dirty="0"/>
              <a:t>Friday Class</a:t>
            </a:r>
          </a:p>
          <a:p>
            <a:r>
              <a:rPr lang="en-US" dirty="0"/>
              <a:t>Report(s)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E29C1F7-19D7-43EF-9C1A-D923D977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vs. 1 Credit</a:t>
            </a:r>
          </a:p>
        </p:txBody>
      </p:sp>
    </p:spTree>
    <p:extLst>
      <p:ext uri="{BB962C8B-B14F-4D97-AF65-F5344CB8AC3E}">
        <p14:creationId xmlns:p14="http://schemas.microsoft.com/office/powerpoint/2010/main" val="3607894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dirty="0"/>
              <a:t>Financial Market Analysis</a:t>
            </a:r>
          </a:p>
          <a:p>
            <a:pPr marL="857250" indent="-857250">
              <a:buFont typeface="+mj-lt"/>
              <a:buAutoNum type="romanUcPeriod"/>
            </a:pPr>
            <a:endParaRPr lang="en-US" dirty="0"/>
          </a:p>
          <a:p>
            <a:pPr marL="857250" indent="-857250">
              <a:buFont typeface="+mj-lt"/>
              <a:buAutoNum type="romanUcPeriod"/>
            </a:pPr>
            <a:r>
              <a:rPr lang="en-US" dirty="0"/>
              <a:t>Financial Statement Analysis</a:t>
            </a:r>
          </a:p>
          <a:p>
            <a:pPr marL="857250" indent="-857250">
              <a:buFont typeface="+mj-lt"/>
              <a:buAutoNum type="romanUcPeriod"/>
            </a:pPr>
            <a:endParaRPr lang="en-US" dirty="0"/>
          </a:p>
          <a:p>
            <a:pPr marL="857250" indent="-857250">
              <a:buFont typeface="+mj-lt"/>
              <a:buAutoNum type="romanUcPeriod"/>
            </a:pPr>
            <a:r>
              <a:rPr lang="en-US" dirty="0"/>
              <a:t>Advanced Portfolio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58564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dirty="0"/>
              <a:t>Financial Market Analysis</a:t>
            </a:r>
          </a:p>
          <a:p>
            <a:pPr marL="857250" indent="-857250">
              <a:buFont typeface="+mj-lt"/>
              <a:buAutoNum type="romanUcPeriod"/>
            </a:pPr>
            <a:endParaRPr lang="en-US" dirty="0"/>
          </a:p>
          <a:p>
            <a:pPr marL="1028700" lvl="1" indent="-571500">
              <a:buFont typeface="+mj-lt"/>
              <a:buAutoNum type="alphaUcPeriod"/>
            </a:pPr>
            <a:r>
              <a:rPr lang="en-US" dirty="0"/>
              <a:t>Efficient Capital Markets, Behavioral Finance, and Technical Analysis </a:t>
            </a:r>
          </a:p>
          <a:p>
            <a:pPr marL="1028700" lvl="1" indent="-571500">
              <a:buFont typeface="+mj-lt"/>
              <a:buAutoNum type="alphaUcPeriod"/>
            </a:pPr>
            <a:endParaRPr lang="en-US" dirty="0"/>
          </a:p>
          <a:p>
            <a:pPr marL="1028700" lvl="1" indent="-571500">
              <a:buFont typeface="+mj-lt"/>
              <a:buAutoNum type="alphaUcPeriod"/>
            </a:pPr>
            <a:r>
              <a:rPr lang="en-US" dirty="0"/>
              <a:t>The Practice of Fundamental Investing</a:t>
            </a:r>
          </a:p>
          <a:p>
            <a:pPr marL="1028700" lvl="1" indent="-571500">
              <a:buFont typeface="+mj-lt"/>
              <a:buAutoNum type="alphaUcPeriod"/>
            </a:pPr>
            <a:endParaRPr lang="en-US" dirty="0"/>
          </a:p>
          <a:p>
            <a:pPr marL="1028700" lvl="1" indent="-571500">
              <a:buFont typeface="+mj-lt"/>
              <a:buAutoNum type="alphaUcPeriod"/>
            </a:pPr>
            <a:r>
              <a:rPr lang="en-US" dirty="0"/>
              <a:t>The Top-Down Approach to Market, Industry, and Company Analysis</a:t>
            </a:r>
          </a:p>
          <a:p>
            <a:pPr marL="1028700" lvl="1" indent="-571500">
              <a:buFont typeface="+mj-lt"/>
              <a:buAutoNum type="alphaUcPeriod"/>
            </a:pPr>
            <a:endParaRPr lang="en-US" dirty="0"/>
          </a:p>
          <a:p>
            <a:pPr marL="1028700" lvl="1" indent="-571500">
              <a:buFont typeface="+mj-lt"/>
              <a:buAutoNum type="alphaUcPeriod"/>
            </a:pPr>
            <a:r>
              <a:rPr lang="en-US" dirty="0"/>
              <a:t>Free Cash Flow Analysis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19059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dirty="0"/>
              <a:t>Financial Statement Analysis: </a:t>
            </a:r>
          </a:p>
          <a:p>
            <a:pPr marL="857250" indent="-857250">
              <a:buFont typeface="+mj-lt"/>
              <a:buAutoNum type="romanUcPeriod" startAt="2"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Ratio Analysis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22772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dirty="0"/>
              <a:t>Advanced Portfolio Management</a:t>
            </a:r>
          </a:p>
          <a:p>
            <a:endParaRPr lang="en-US" sz="2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Equity Portfolio Management Strategies </a:t>
            </a:r>
          </a:p>
          <a:p>
            <a:pPr marL="971550" lvl="1" indent="-514350">
              <a:buFont typeface="+mj-lt"/>
              <a:buAutoNum type="alphaUcPeriod"/>
            </a:pPr>
            <a:endParaRPr lang="en-US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Professional Portfolio Management, Alternative Assets, and Industry Ethics</a:t>
            </a:r>
          </a:p>
          <a:p>
            <a:pPr marL="971550" lvl="1" indent="-514350">
              <a:buFont typeface="+mj-lt"/>
              <a:buAutoNum type="alphaUcPeriod"/>
            </a:pPr>
            <a:endParaRPr lang="en-US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Evaluation of Portfolio Performance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3966032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Syllabus: The Boring Part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FIN 422: Student Managed Investment Fund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Larry Schrenk, Instructor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Course Page</a:t>
            </a:r>
          </a:p>
          <a:p>
            <a:pPr lvl="1"/>
            <a:r>
              <a:rPr lang="en-US" dirty="0">
                <a:hlinkClick r:id="rId3"/>
              </a:rPr>
              <a:t>http://larryschrenk.com/</a:t>
            </a:r>
            <a:r>
              <a:rPr lang="en-US" dirty="0" err="1">
                <a:hlinkClick r:id="rId3"/>
              </a:rPr>
              <a:t>FIN422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FIN422.htm</a:t>
            </a:r>
            <a:endParaRPr lang="en-US" dirty="0"/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Syllabus (Questions Next Class)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867175139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Office: </a:t>
            </a:r>
            <a:r>
              <a:rPr lang="en-US" dirty="0" err="1"/>
              <a:t>Somsen</a:t>
            </a:r>
            <a:r>
              <a:rPr lang="en-US" dirty="0"/>
              <a:t> </a:t>
            </a:r>
            <a:r>
              <a:rPr lang="en-US" dirty="0" err="1"/>
              <a:t>319F</a:t>
            </a:r>
            <a:endParaRPr lang="en-US" dirty="0"/>
          </a:p>
          <a:p>
            <a:endParaRPr lang="en-US" dirty="0"/>
          </a:p>
          <a:p>
            <a:r>
              <a:rPr lang="en-US" dirty="0"/>
              <a:t>Telephone 507-457-2388 </a:t>
            </a:r>
          </a:p>
          <a:p>
            <a:endParaRPr lang="en-US" dirty="0"/>
          </a:p>
          <a:p>
            <a:pPr hangingPunct="0"/>
            <a:r>
              <a:rPr lang="en-US" dirty="0"/>
              <a:t>E-Mail</a:t>
            </a:r>
          </a:p>
          <a:p>
            <a:pPr lvl="1" hangingPunct="0"/>
            <a:r>
              <a:rPr lang="en-US" dirty="0" err="1">
                <a:hlinkClick r:id="rId2"/>
              </a:rPr>
              <a:t>lschrenk@winona.edu</a:t>
            </a:r>
            <a:endParaRPr lang="en-US" dirty="0"/>
          </a:p>
          <a:p>
            <a:pPr lvl="1" hangingPunct="0"/>
            <a:endParaRPr lang="en-US" dirty="0"/>
          </a:p>
          <a:p>
            <a:pPr hangingPunct="0"/>
            <a:r>
              <a:rPr lang="en-US" dirty="0"/>
              <a:t>Webpage</a:t>
            </a:r>
          </a:p>
          <a:p>
            <a:pPr lvl="1" hangingPunct="0"/>
            <a:r>
              <a:rPr lang="en-US" sz="2400" dirty="0">
                <a:hlinkClick r:id="rId3"/>
              </a:rPr>
              <a:t>http://</a:t>
            </a:r>
            <a:r>
              <a:rPr lang="en-US" sz="2400" dirty="0" err="1">
                <a:hlinkClick r:id="rId3"/>
              </a:rPr>
              <a:t>larryschrenk.com</a:t>
            </a:r>
            <a:r>
              <a:rPr lang="en-US" sz="2400" dirty="0">
                <a:hlinkClick r:id="rId3"/>
              </a:rPr>
              <a:t>/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4038918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FE63F81B-153B-4B1F-8F46-14E1F5439E2D}"/>
              </a:ext>
            </a:extLst>
          </p:cNvPr>
          <p:cNvSpPr txBox="1">
            <a:spLocks/>
          </p:cNvSpPr>
          <p:nvPr/>
        </p:nvSpPr>
        <p:spPr>
          <a:xfrm>
            <a:off x="380714" y="1676400"/>
            <a:ext cx="8382571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r>
              <a:rPr lang="en-US" dirty="0"/>
              <a:t>Office Hours    </a:t>
            </a:r>
          </a:p>
          <a:p>
            <a:pPr marL="457200" lvl="1" indent="0">
              <a:buNone/>
            </a:pPr>
            <a:r>
              <a:rPr lang="de-DE"/>
              <a:t>9:00-9:50 </a:t>
            </a:r>
            <a:r>
              <a:rPr lang="de-DE" dirty="0"/>
              <a:t>AM MWF                </a:t>
            </a:r>
          </a:p>
          <a:p>
            <a:pPr marL="457200" lvl="1" indent="0">
              <a:buNone/>
            </a:pPr>
            <a:r>
              <a:rPr lang="de-DE" dirty="0"/>
              <a:t>12:00-1:00 PM MWF</a:t>
            </a:r>
          </a:p>
          <a:p>
            <a:pPr marL="457200" lvl="1" indent="0">
              <a:buNone/>
            </a:pPr>
            <a:r>
              <a:rPr lang="de-DE" dirty="0"/>
              <a:t>Zoom Office Hours TR</a:t>
            </a:r>
          </a:p>
          <a:p>
            <a:pPr marL="457200" lvl="1" indent="0">
              <a:buNone/>
            </a:pPr>
            <a:r>
              <a:rPr lang="de-DE" dirty="0"/>
              <a:t>By Appointment/Drop-In</a:t>
            </a:r>
          </a:p>
          <a:p>
            <a:pPr lvl="1"/>
            <a:endParaRPr lang="de-DE" dirty="0"/>
          </a:p>
          <a:p>
            <a:pPr hangingPunct="0"/>
            <a:r>
              <a:rPr lang="en-US" dirty="0"/>
              <a:t>Monday, Wednesday, Friday Campus or Zoom</a:t>
            </a:r>
          </a:p>
          <a:p>
            <a:pPr hangingPunct="0"/>
            <a:endParaRPr lang="en-US" dirty="0"/>
          </a:p>
          <a:p>
            <a:pPr hangingPunct="0"/>
            <a:r>
              <a:rPr lang="de-DE" dirty="0"/>
              <a:t>Tuesday, </a:t>
            </a:r>
            <a:r>
              <a:rPr lang="de-DE" dirty="0" err="1"/>
              <a:t>Thursday</a:t>
            </a:r>
            <a:r>
              <a:rPr lang="de-DE" dirty="0"/>
              <a:t> (Zoom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appt</a:t>
            </a:r>
            <a:r>
              <a:rPr lang="de-DE" dirty="0"/>
              <a:t>)</a:t>
            </a:r>
          </a:p>
          <a:p>
            <a:pPr hangingPunct="0"/>
            <a:endParaRPr lang="de-DE" dirty="0"/>
          </a:p>
          <a:p>
            <a:pPr hangingPunct="0"/>
            <a:r>
              <a:rPr lang="en-US" dirty="0"/>
              <a:t>On Campus Policy</a:t>
            </a:r>
          </a:p>
        </p:txBody>
      </p:sp>
    </p:spTree>
    <p:extLst>
      <p:ext uri="{BB962C8B-B14F-4D97-AF65-F5344CB8AC3E}">
        <p14:creationId xmlns:p14="http://schemas.microsoft.com/office/powerpoint/2010/main" val="12203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The Key Question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 Syllabus Details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About the Course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Equity Reports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Reilley, </a:t>
            </a:r>
            <a:r>
              <a:rPr lang="en-US" sz="2400" i="1" dirty="0"/>
              <a:t>et al</a:t>
            </a:r>
            <a:r>
              <a:rPr lang="en-US" sz="2400" dirty="0"/>
              <a:t>., </a:t>
            </a:r>
            <a:r>
              <a:rPr lang="en-US" sz="2400" i="1" dirty="0"/>
              <a:t>Investment Analysis and Portfolio Management</a:t>
            </a:r>
            <a:r>
              <a:rPr lang="en-US" sz="2400" dirty="0"/>
              <a:t>. Cengage.</a:t>
            </a:r>
          </a:p>
          <a:p>
            <a:endParaRPr lang="en-US" sz="2400" dirty="0"/>
          </a:p>
          <a:p>
            <a:pPr algn="ctr"/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Cengage Unlimited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MindTap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4E8E1B-B165-4330-8D45-9C664FFC9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2514600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673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Acceptable Calculators:</a:t>
            </a:r>
          </a:p>
          <a:p>
            <a:pPr lvl="1"/>
            <a:r>
              <a:rPr lang="en-US" dirty="0"/>
              <a:t>TI 83/84 Graphing</a:t>
            </a:r>
          </a:p>
          <a:p>
            <a:pPr lvl="1"/>
            <a:r>
              <a:rPr lang="en-US" dirty="0"/>
              <a:t>TI BA II Plus, HP 10BII, HP </a:t>
            </a:r>
            <a:r>
              <a:rPr lang="en-US" dirty="0" err="1"/>
              <a:t>10BII</a:t>
            </a:r>
            <a:r>
              <a:rPr lang="en-US" dirty="0"/>
              <a:t>+</a:t>
            </a:r>
          </a:p>
          <a:p>
            <a:pPr lvl="1"/>
            <a:r>
              <a:rPr lang="en-US" dirty="0"/>
              <a:t>If you want to use a different calculator, see me</a:t>
            </a:r>
          </a:p>
          <a:p>
            <a:endParaRPr lang="en-US" dirty="0"/>
          </a:p>
          <a:p>
            <a:r>
              <a:rPr lang="en-US" dirty="0"/>
              <a:t>Three Methods: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Formulae</a:t>
            </a:r>
          </a:p>
          <a:p>
            <a:pPr lvl="1"/>
            <a:r>
              <a:rPr lang="en-US" dirty="0"/>
              <a:t>Calculator</a:t>
            </a:r>
          </a:p>
          <a:p>
            <a:pPr lvl="1"/>
            <a:endParaRPr lang="en-US" dirty="0"/>
          </a:p>
          <a:p>
            <a:r>
              <a:rPr lang="en-US" dirty="0"/>
              <a:t>On NOT becoming an expert with a financial calculator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Calculator</a:t>
            </a:r>
          </a:p>
        </p:txBody>
      </p:sp>
    </p:spTree>
    <p:extLst>
      <p:ext uri="{BB962C8B-B14F-4D97-AF65-F5344CB8AC3E}">
        <p14:creationId xmlns:p14="http://schemas.microsoft.com/office/powerpoint/2010/main" val="138891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855A0E-A0BE-ED01-76F4-2B03AAB9F2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 Policies</a:t>
            </a:r>
          </a:p>
          <a:p>
            <a:endParaRPr lang="en-US" dirty="0"/>
          </a:p>
          <a:p>
            <a:r>
              <a:rPr lang="en-US" dirty="0"/>
              <a:t>Course AI Chatbot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hlinkClick r:id="rId2"/>
              </a:rPr>
              <a:t>FIN422Chat</a:t>
            </a:r>
            <a:endParaRPr lang="en-US" sz="4000" dirty="0"/>
          </a:p>
          <a:p>
            <a:endParaRPr lang="en-US" dirty="0"/>
          </a:p>
          <a:p>
            <a:r>
              <a:rPr lang="en-US" dirty="0"/>
              <a:t>AI Uses</a:t>
            </a:r>
          </a:p>
          <a:p>
            <a:endParaRPr lang="en-US" dirty="0"/>
          </a:p>
          <a:p>
            <a:r>
              <a:rPr lang="en-US" dirty="0"/>
              <a:t>AI Day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D19CA5-F743-CDD7-16DA-884586DD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Policies</a:t>
            </a:r>
          </a:p>
        </p:txBody>
      </p:sp>
    </p:spTree>
    <p:extLst>
      <p:ext uri="{BB962C8B-B14F-4D97-AF65-F5344CB8AC3E}">
        <p14:creationId xmlns:p14="http://schemas.microsoft.com/office/powerpoint/2010/main" val="3179028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458199" cy="4525963"/>
          </a:xfrm>
        </p:spPr>
        <p:txBody>
          <a:bodyPr>
            <a:normAutofit/>
          </a:bodyPr>
          <a:lstStyle/>
          <a:p>
            <a:r>
              <a:rPr lang="en-US" dirty="0"/>
              <a:t>Five permitted absences </a:t>
            </a:r>
          </a:p>
          <a:p>
            <a:endParaRPr lang="en-US" dirty="0"/>
          </a:p>
          <a:p>
            <a:r>
              <a:rPr lang="en-US" dirty="0"/>
              <a:t>Additional, unexcused absence = 1 point from course score</a:t>
            </a:r>
          </a:p>
          <a:p>
            <a:endParaRPr lang="en-US" dirty="0"/>
          </a:p>
          <a:p>
            <a:r>
              <a:rPr lang="en-US" dirty="0"/>
              <a:t>Daily Qualtrics Attendance Survey</a:t>
            </a:r>
          </a:p>
          <a:p>
            <a:endParaRPr lang="en-US" dirty="0"/>
          </a:p>
          <a:p>
            <a:r>
              <a:rPr lang="en-US" dirty="0"/>
              <a:t>Start Next Week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</p:spTree>
    <p:extLst>
      <p:ext uri="{BB962C8B-B14F-4D97-AF65-F5344CB8AC3E}">
        <p14:creationId xmlns:p14="http://schemas.microsoft.com/office/powerpoint/2010/main" val="3497619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Exams (2 @ 20% each) 		40%</a:t>
            </a:r>
          </a:p>
          <a:p>
            <a:endParaRPr lang="en-US" dirty="0"/>
          </a:p>
          <a:p>
            <a:r>
              <a:rPr lang="en-US" dirty="0" err="1"/>
              <a:t>Mindtap</a:t>
            </a:r>
            <a:r>
              <a:rPr lang="en-US" dirty="0"/>
              <a:t> Assignments 		30%</a:t>
            </a:r>
          </a:p>
          <a:p>
            <a:endParaRPr lang="en-US" dirty="0"/>
          </a:p>
          <a:p>
            <a:r>
              <a:rPr lang="en-US" dirty="0"/>
              <a:t>Report/Presentation			30%</a:t>
            </a:r>
          </a:p>
          <a:p>
            <a:endParaRPr lang="en-US" dirty="0"/>
          </a:p>
          <a:p>
            <a:r>
              <a:rPr lang="en-US" dirty="0"/>
              <a:t>Participation/Attendance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197935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Exams (20% each)</a:t>
            </a:r>
          </a:p>
          <a:p>
            <a:endParaRPr lang="en-US" dirty="0"/>
          </a:p>
          <a:p>
            <a:r>
              <a:rPr lang="en-US" dirty="0"/>
              <a:t>No Crib Sheets, Formulae Sheets, Etc.</a:t>
            </a:r>
          </a:p>
          <a:p>
            <a:pPr lvl="1"/>
            <a:endParaRPr lang="en-US" dirty="0"/>
          </a:p>
          <a:p>
            <a:r>
              <a:rPr lang="en-US" dirty="0"/>
              <a:t>Due dates are on the </a:t>
            </a:r>
            <a:r>
              <a:rPr lang="en-US" dirty="0">
                <a:hlinkClick r:id="rId2"/>
              </a:rPr>
              <a:t>Schedule Page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</p:spTree>
    <p:extLst>
      <p:ext uri="{BB962C8B-B14F-4D97-AF65-F5344CB8AC3E}">
        <p14:creationId xmlns:p14="http://schemas.microsoft.com/office/powerpoint/2010/main" val="1115258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/>
              <a:t>3 Short Essay</a:t>
            </a:r>
          </a:p>
          <a:p>
            <a:pPr lvl="1"/>
            <a:r>
              <a:rPr lang="en-US" dirty="0"/>
              <a:t>5 Calculation</a:t>
            </a:r>
          </a:p>
          <a:p>
            <a:pPr lvl="1"/>
            <a:endParaRPr lang="en-US" dirty="0"/>
          </a:p>
          <a:p>
            <a:r>
              <a:rPr lang="en-US" dirty="0"/>
              <a:t>Not Cumulative</a:t>
            </a:r>
          </a:p>
          <a:p>
            <a:pPr lvl="1"/>
            <a:r>
              <a:rPr lang="en-US" dirty="0"/>
              <a:t>But Later Material Builds on Earlier!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Format</a:t>
            </a:r>
          </a:p>
        </p:txBody>
      </p:sp>
    </p:spTree>
    <p:extLst>
      <p:ext uri="{BB962C8B-B14F-4D97-AF65-F5344CB8AC3E}">
        <p14:creationId xmlns:p14="http://schemas.microsoft.com/office/powerpoint/2010/main" val="3822667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MindTap Assignments</a:t>
            </a:r>
          </a:p>
          <a:p>
            <a:pPr lvl="1"/>
            <a:r>
              <a:rPr lang="en-US" dirty="0"/>
              <a:t>In D2L</a:t>
            </a:r>
          </a:p>
          <a:p>
            <a:pPr lvl="1"/>
            <a:r>
              <a:rPr lang="en-US" dirty="0"/>
              <a:t>What is ‘intermediate rounding’? (IMPORTANT)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Firm Report</a:t>
            </a:r>
          </a:p>
          <a:p>
            <a:pPr lvl="1"/>
            <a:r>
              <a:rPr lang="en-US" dirty="0"/>
              <a:t>Analyst’s Report Evaluating a Firm as Possible Investment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Groups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CFA Format (</a:t>
            </a:r>
            <a:r>
              <a:rPr lang="en-US" u="sng" dirty="0">
                <a:hlinkClick r:id="rId2"/>
              </a:rPr>
              <a:t>CFA Institute Equity Research Report Essentials</a:t>
            </a:r>
            <a:r>
              <a:rPr lang="en-US" dirty="0"/>
              <a:t>, pdf)</a:t>
            </a:r>
          </a:p>
          <a:p>
            <a:pPr lvl="1"/>
            <a:endParaRPr lang="en-US" dirty="0"/>
          </a:p>
          <a:p>
            <a:r>
              <a:rPr lang="en-US" dirty="0"/>
              <a:t>Due dates and details on </a:t>
            </a:r>
            <a:r>
              <a:rPr lang="en-US" dirty="0">
                <a:hlinkClick r:id="rId3"/>
              </a:rPr>
              <a:t>Schedule Page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</p:spTree>
    <p:extLst>
      <p:ext uri="{BB962C8B-B14F-4D97-AF65-F5344CB8AC3E}">
        <p14:creationId xmlns:p14="http://schemas.microsoft.com/office/powerpoint/2010/main" val="880031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8BA33A-C24B-4E25-8978-DF81B05684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Qualtrics Anonymous Survey</a:t>
            </a:r>
          </a:p>
          <a:p>
            <a:pPr lvl="1"/>
            <a:r>
              <a:rPr lang="en-US" dirty="0">
                <a:hlinkClick r:id="rId2"/>
              </a:rPr>
              <a:t>Link</a:t>
            </a:r>
            <a:endParaRPr lang="en-US" dirty="0"/>
          </a:p>
          <a:p>
            <a:pPr lvl="1"/>
            <a:r>
              <a:rPr lang="en-US" dirty="0"/>
              <a:t>Available</a:t>
            </a:r>
          </a:p>
          <a:p>
            <a:pPr lvl="2"/>
            <a:r>
              <a:rPr lang="en-US" dirty="0"/>
              <a:t>D2L Announcements Page</a:t>
            </a:r>
          </a:p>
          <a:p>
            <a:pPr lvl="2"/>
            <a:r>
              <a:rPr lang="en-US" dirty="0"/>
              <a:t>Weekly Wrap-Up</a:t>
            </a:r>
          </a:p>
          <a:p>
            <a:pPr lvl="2"/>
            <a:endParaRPr lang="en-US" dirty="0"/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Comments or suggestions</a:t>
            </a:r>
          </a:p>
          <a:p>
            <a:pPr lvl="1"/>
            <a:r>
              <a:rPr lang="en-US" dirty="0"/>
              <a:t>‘Muddiest Point’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F1A5F2-F128-4CB9-AAE9-87AFB70C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811401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A00503-1716-4FD3-9E43-B009AA150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4190429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</a:rPr>
              <a:t>No Cell Phone Use during Class−Muted and in your Backpacks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5BEE5B-39F4-4D46-8C55-D7A11BF9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Phone Policy</a:t>
            </a:r>
          </a:p>
        </p:txBody>
      </p:sp>
      <p:pic>
        <p:nvPicPr>
          <p:cNvPr id="1026" name="Picture 2" descr="Image result for no cell phones">
            <a:extLst>
              <a:ext uri="{FF2B5EF4-FFF2-40B4-BE49-F238E27FC236}">
                <a16:creationId xmlns:a16="http://schemas.microsoft.com/office/drawing/2014/main" id="{93C56ADB-8F9C-4BE7-899A-627EE1751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4724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36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The Key Question</a:t>
            </a:r>
          </a:p>
        </p:txBody>
      </p:sp>
    </p:spTree>
    <p:extLst>
      <p:ext uri="{BB962C8B-B14F-4D97-AF65-F5344CB8AC3E}">
        <p14:creationId xmlns:p14="http://schemas.microsoft.com/office/powerpoint/2010/main" val="2634857888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About the Course</a:t>
            </a:r>
          </a:p>
        </p:txBody>
      </p:sp>
    </p:spTree>
    <p:extLst>
      <p:ext uri="{BB962C8B-B14F-4D97-AF65-F5344CB8AC3E}">
        <p14:creationId xmlns:p14="http://schemas.microsoft.com/office/powerpoint/2010/main" val="547451552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381429" cy="4525963"/>
          </a:xfrm>
        </p:spPr>
        <p:txBody>
          <a:bodyPr>
            <a:normAutofit/>
          </a:bodyPr>
          <a:lstStyle/>
          <a:p>
            <a:r>
              <a:rPr lang="en-US" dirty="0"/>
              <a:t>Foundation Fund</a:t>
            </a:r>
          </a:p>
          <a:p>
            <a:pPr lvl="1"/>
            <a:r>
              <a:rPr lang="en-US" dirty="0"/>
              <a:t>Consulting Role</a:t>
            </a:r>
          </a:p>
          <a:p>
            <a:pPr lvl="1"/>
            <a:r>
              <a:rPr lang="en-US" dirty="0"/>
              <a:t>$100,000</a:t>
            </a:r>
          </a:p>
          <a:p>
            <a:pPr lvl="1"/>
            <a:r>
              <a:rPr lang="en-US" dirty="0"/>
              <a:t>$340,000</a:t>
            </a:r>
          </a:p>
          <a:p>
            <a:endParaRPr lang="en-US" dirty="0"/>
          </a:p>
          <a:p>
            <a:r>
              <a:rPr lang="en-US" dirty="0"/>
              <a:t>Group Presentation &amp; Report</a:t>
            </a:r>
          </a:p>
          <a:p>
            <a:pPr lvl="1"/>
            <a:r>
              <a:rPr lang="en-US" dirty="0"/>
              <a:t>Date: TBA (end of semester)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Management</a:t>
            </a:r>
          </a:p>
        </p:txBody>
      </p:sp>
    </p:spTree>
    <p:extLst>
      <p:ext uri="{BB962C8B-B14F-4D97-AF65-F5344CB8AC3E}">
        <p14:creationId xmlns:p14="http://schemas.microsoft.com/office/powerpoint/2010/main" val="385031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Positions</a:t>
            </a:r>
          </a:p>
          <a:p>
            <a:endParaRPr lang="en-US" dirty="0"/>
          </a:p>
          <a:p>
            <a:r>
              <a:rPr lang="en-US" dirty="0"/>
              <a:t>Reevaluation of Positions</a:t>
            </a:r>
          </a:p>
          <a:p>
            <a:endParaRPr lang="en-US" dirty="0"/>
          </a:p>
          <a:p>
            <a:r>
              <a:rPr lang="en-US" dirty="0"/>
              <a:t>Portfolio Analysis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Reports</a:t>
            </a:r>
          </a:p>
        </p:txBody>
      </p:sp>
    </p:spTree>
    <p:extLst>
      <p:ext uri="{BB962C8B-B14F-4D97-AF65-F5344CB8AC3E}">
        <p14:creationId xmlns:p14="http://schemas.microsoft.com/office/powerpoint/2010/main" val="25005251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1FDBD7-ADA4-4746-A081-63BD6AFC7E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Russell 2000</a:t>
            </a:r>
          </a:p>
          <a:p>
            <a:endParaRPr lang="en-US" dirty="0"/>
          </a:p>
          <a:p>
            <a:r>
              <a:rPr lang="en-US" dirty="0"/>
              <a:t>Long Position</a:t>
            </a:r>
          </a:p>
          <a:p>
            <a:endParaRPr lang="en-US" dirty="0"/>
          </a:p>
          <a:p>
            <a:r>
              <a:rPr lang="en-US" dirty="0"/>
              <a:t>Portfolio Diversification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07F18B-0936-49AD-A979-AC0CD331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 Criteria</a:t>
            </a:r>
          </a:p>
        </p:txBody>
      </p:sp>
    </p:spTree>
    <p:extLst>
      <p:ext uri="{BB962C8B-B14F-4D97-AF65-F5344CB8AC3E}">
        <p14:creationId xmlns:p14="http://schemas.microsoft.com/office/powerpoint/2010/main" val="1657877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 IQ</a:t>
            </a:r>
          </a:p>
          <a:p>
            <a:endParaRPr lang="en-US" dirty="0"/>
          </a:p>
          <a:p>
            <a:r>
              <a:rPr lang="en-US" dirty="0" err="1"/>
              <a:t>Mergent</a:t>
            </a:r>
            <a:endParaRPr lang="en-US" dirty="0"/>
          </a:p>
          <a:p>
            <a:pPr lvl="1"/>
            <a:r>
              <a:rPr lang="en-US" dirty="0"/>
              <a:t>Online</a:t>
            </a:r>
          </a:p>
          <a:p>
            <a:pPr lvl="1"/>
            <a:r>
              <a:rPr lang="en-US" dirty="0"/>
              <a:t>Intellect</a:t>
            </a:r>
          </a:p>
          <a:p>
            <a:pPr lvl="1"/>
            <a:r>
              <a:rPr lang="en-US" dirty="0"/>
              <a:t>Archives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Financial Resources Page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903145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/>
              <a:t>CFA Research Challenge (Fall)</a:t>
            </a:r>
          </a:p>
          <a:p>
            <a:endParaRPr lang="en-US" sz="4400" dirty="0"/>
          </a:p>
          <a:p>
            <a:r>
              <a:rPr lang="en-US" sz="4400" dirty="0"/>
              <a:t>Student Managed Investment Fund Conference (SMIFC) (Fall) </a:t>
            </a:r>
          </a:p>
          <a:p>
            <a:endParaRPr lang="en-US" sz="4400" dirty="0"/>
          </a:p>
          <a:p>
            <a:r>
              <a:rPr lang="en-US" sz="4400" dirty="0" err="1"/>
              <a:t>Voleo</a:t>
            </a:r>
            <a:r>
              <a:rPr lang="en-US" sz="4400" dirty="0"/>
              <a:t> Portfolio Competition (Fall)</a:t>
            </a:r>
          </a:p>
          <a:p>
            <a:endParaRPr lang="en-US" sz="4400" dirty="0"/>
          </a:p>
          <a:p>
            <a:r>
              <a:rPr lang="en-US" sz="4400" dirty="0"/>
              <a:t>Southeastern Hedge Fund Competition (Spring)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3336398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Reilley, </a:t>
            </a:r>
            <a:r>
              <a:rPr lang="en-US" sz="2400" i="1" dirty="0"/>
              <a:t>et al</a:t>
            </a:r>
            <a:r>
              <a:rPr lang="en-US" sz="2400" dirty="0"/>
              <a:t>., </a:t>
            </a:r>
            <a:r>
              <a:rPr lang="en-US" sz="2400" i="1" dirty="0"/>
              <a:t>Investment Analysis and Portfolio Management</a:t>
            </a:r>
            <a:r>
              <a:rPr lang="en-US" sz="2400" dirty="0"/>
              <a:t>. Cengage.</a:t>
            </a:r>
          </a:p>
          <a:p>
            <a:endParaRPr lang="en-US" sz="2400" dirty="0"/>
          </a:p>
          <a:p>
            <a:pPr algn="ctr"/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Cengage Unlimited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MindTap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4E8E1B-B165-4330-8D45-9C664FFC9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62200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372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9B56C9-4B27-4A9B-9E82-7D4A46FB0B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Knowledge</a:t>
            </a:r>
          </a:p>
          <a:p>
            <a:endParaRPr lang="en-US" dirty="0"/>
          </a:p>
          <a:p>
            <a:pPr lvl="1"/>
            <a:r>
              <a:rPr lang="en-US" dirty="0"/>
              <a:t>Security Selection</a:t>
            </a:r>
          </a:p>
          <a:p>
            <a:endParaRPr lang="en-US" dirty="0"/>
          </a:p>
          <a:p>
            <a:pPr lvl="1"/>
            <a:r>
              <a:rPr lang="en-US" dirty="0"/>
              <a:t>Portfolio Management</a:t>
            </a:r>
          </a:p>
          <a:p>
            <a:endParaRPr lang="en-US" dirty="0"/>
          </a:p>
          <a:p>
            <a:r>
              <a:rPr lang="en-US" dirty="0"/>
              <a:t>Experience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6D006B-50AD-44B4-942A-1E382BD4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Goals</a:t>
            </a:r>
          </a:p>
        </p:txBody>
      </p:sp>
    </p:spTree>
    <p:extLst>
      <p:ext uri="{BB962C8B-B14F-4D97-AF65-F5344CB8AC3E}">
        <p14:creationId xmlns:p14="http://schemas.microsoft.com/office/powerpoint/2010/main" val="10450906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4. Equity Reports</a:t>
            </a:r>
          </a:p>
        </p:txBody>
      </p:sp>
    </p:spTree>
    <p:extLst>
      <p:ext uri="{BB962C8B-B14F-4D97-AF65-F5344CB8AC3E}">
        <p14:creationId xmlns:p14="http://schemas.microsoft.com/office/powerpoint/2010/main" val="2644442852"/>
      </p:ext>
    </p:extLst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CFA Institute, </a:t>
            </a:r>
            <a:r>
              <a:rPr lang="en-US" i="1" dirty="0"/>
              <a:t>Equity Research Report Essentials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pdf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CFA Guide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5809CE-64B4-4660-97DE-C8C7EA4E5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971800"/>
            <a:ext cx="2095345" cy="294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4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1F0458-BEE0-41C5-B59D-EF780B9A05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prime characteristic to look for in an investment?</a:t>
            </a:r>
          </a:p>
          <a:p>
            <a:endParaRPr lang="en-US" dirty="0"/>
          </a:p>
          <a:p>
            <a:pPr lvl="1"/>
            <a:r>
              <a:rPr lang="en-US" dirty="0"/>
              <a:t>Growing Firm?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Strong Firm?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Growth Potential?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Bad Firm?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66C746-BBAF-4D44-8504-65C9FD1B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Question</a:t>
            </a:r>
          </a:p>
        </p:txBody>
      </p:sp>
    </p:spTree>
    <p:extLst>
      <p:ext uri="{BB962C8B-B14F-4D97-AF65-F5344CB8AC3E}">
        <p14:creationId xmlns:p14="http://schemas.microsoft.com/office/powerpoint/2010/main" val="8673742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Basic Information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Investment Summary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Business Description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Management and Governance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Industry Overview and Competitive Positioning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Valuation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Financial Analysis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Investment Risks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Environmental, Social &amp; Governance (ESG)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468681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Name and Ticker</a:t>
            </a:r>
          </a:p>
          <a:p>
            <a:r>
              <a:rPr lang="en-US" dirty="0"/>
              <a:t>Exchange</a:t>
            </a:r>
          </a:p>
          <a:p>
            <a:r>
              <a:rPr lang="en-US" dirty="0"/>
              <a:t>Sector and Industry</a:t>
            </a:r>
          </a:p>
          <a:p>
            <a:r>
              <a:rPr lang="en-US" dirty="0"/>
              <a:t>Final Recommendation</a:t>
            </a:r>
          </a:p>
          <a:p>
            <a:r>
              <a:rPr lang="en-US" dirty="0"/>
              <a:t>Current and Target Stock Price</a:t>
            </a:r>
          </a:p>
          <a:p>
            <a:r>
              <a:rPr lang="en-US" dirty="0"/>
              <a:t>Market Capitalization</a:t>
            </a:r>
          </a:p>
          <a:p>
            <a:r>
              <a:rPr lang="en-US" dirty="0"/>
              <a:t>Major Shareholders</a:t>
            </a:r>
          </a:p>
          <a:p>
            <a:r>
              <a:rPr lang="en-US" dirty="0"/>
              <a:t>Liquidity Issues (if relevant)</a:t>
            </a:r>
          </a:p>
          <a:p>
            <a:r>
              <a:rPr lang="en-US" dirty="0"/>
              <a:t>Unusual or noteworthy issues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Basic Information</a:t>
            </a:r>
          </a:p>
        </p:txBody>
      </p:sp>
    </p:spTree>
    <p:extLst>
      <p:ext uri="{BB962C8B-B14F-4D97-AF65-F5344CB8AC3E}">
        <p14:creationId xmlns:p14="http://schemas.microsoft.com/office/powerpoint/2010/main" val="7121218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 description of the company</a:t>
            </a:r>
          </a:p>
          <a:p>
            <a:r>
              <a:rPr lang="en-US" dirty="0"/>
              <a:t>Significant recent developments</a:t>
            </a:r>
          </a:p>
          <a:p>
            <a:r>
              <a:rPr lang="en-US" dirty="0"/>
              <a:t>Earnings forecast</a:t>
            </a:r>
          </a:p>
          <a:p>
            <a:r>
              <a:rPr lang="en-US" dirty="0"/>
              <a:t>Valuation summary and recommended action</a:t>
            </a:r>
          </a:p>
          <a:p>
            <a:r>
              <a:rPr lang="en-US" dirty="0"/>
              <a:t>Concise explanation of any mispricing</a:t>
            </a:r>
          </a:p>
          <a:p>
            <a:r>
              <a:rPr lang="en-US" dirty="0"/>
              <a:t>Catalyst to prompt the market to reprice the security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Investment Summary</a:t>
            </a:r>
          </a:p>
        </p:txBody>
      </p:sp>
    </p:spTree>
    <p:extLst>
      <p:ext uri="{BB962C8B-B14F-4D97-AF65-F5344CB8AC3E}">
        <p14:creationId xmlns:p14="http://schemas.microsoft.com/office/powerpoint/2010/main" val="41942699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Detailed description of company, its products and services</a:t>
            </a:r>
          </a:p>
          <a:p>
            <a:r>
              <a:rPr lang="en-US" dirty="0"/>
              <a:t>The company’s economics, including drivers of revenues and expenses.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Sources:</a:t>
            </a:r>
          </a:p>
          <a:p>
            <a:r>
              <a:rPr lang="en-US" dirty="0"/>
              <a:t>Financial statements</a:t>
            </a:r>
          </a:p>
          <a:p>
            <a:r>
              <a:rPr lang="en-US" dirty="0"/>
              <a:t>Regulatory filings</a:t>
            </a:r>
          </a:p>
          <a:p>
            <a:r>
              <a:rPr lang="en-US" dirty="0"/>
              <a:t>Industry publications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Business Description</a:t>
            </a:r>
          </a:p>
        </p:txBody>
      </p:sp>
    </p:spTree>
    <p:extLst>
      <p:ext uri="{BB962C8B-B14F-4D97-AF65-F5344CB8AC3E}">
        <p14:creationId xmlns:p14="http://schemas.microsoft.com/office/powerpoint/2010/main" val="21324885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Critique of the firm’s management and board</a:t>
            </a:r>
          </a:p>
          <a:p>
            <a:r>
              <a:rPr lang="en-US" dirty="0"/>
              <a:t>Senior management’s history with the firm and their record of capital allocation </a:t>
            </a:r>
          </a:p>
          <a:p>
            <a:r>
              <a:rPr lang="en-US" dirty="0"/>
              <a:t>Compensation and incentive plans</a:t>
            </a:r>
          </a:p>
          <a:p>
            <a:r>
              <a:rPr lang="en-US" dirty="0"/>
              <a:t>Levels of stock ownership</a:t>
            </a:r>
          </a:p>
          <a:p>
            <a:r>
              <a:rPr lang="en-US" dirty="0"/>
              <a:t>Succession plan in place for senior management? </a:t>
            </a:r>
          </a:p>
          <a:p>
            <a:r>
              <a:rPr lang="en-US" dirty="0"/>
              <a:t>A review of the independence of the company’s board of directors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Management &amp; Governance </a:t>
            </a:r>
          </a:p>
        </p:txBody>
      </p:sp>
    </p:spTree>
    <p:extLst>
      <p:ext uri="{BB962C8B-B14F-4D97-AF65-F5344CB8AC3E}">
        <p14:creationId xmlns:p14="http://schemas.microsoft.com/office/powerpoint/2010/main" val="3935220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Competitive analysis of the industry and competitive environment</a:t>
            </a:r>
          </a:p>
          <a:p>
            <a:r>
              <a:rPr lang="en-US" dirty="0"/>
              <a:t>Comparison with peer firms</a:t>
            </a:r>
          </a:p>
          <a:p>
            <a:r>
              <a:rPr lang="en-US" dirty="0"/>
              <a:t>Frameworks such as Porter’s Five Forces or SWOT analysis</a:t>
            </a:r>
          </a:p>
          <a:p>
            <a:r>
              <a:rPr lang="en-US" dirty="0"/>
              <a:t>Analysis of production capacity levels, pricing, distribution, market share, etc. (if relevant) </a:t>
            </a:r>
          </a:p>
          <a:p>
            <a:r>
              <a:rPr lang="en-US" dirty="0"/>
              <a:t>Competitive advantages and disadvantages, e.g., strength of brand, cost leadership, and access to technology or resources that are protected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5. Industry Overview And Competitive Positioning </a:t>
            </a:r>
          </a:p>
        </p:txBody>
      </p:sp>
    </p:spTree>
    <p:extLst>
      <p:ext uri="{BB962C8B-B14F-4D97-AF65-F5344CB8AC3E}">
        <p14:creationId xmlns:p14="http://schemas.microsoft.com/office/powerpoint/2010/main" val="21197420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Thorough valuation analysis of the company using conventional valuation metrics and formulas. </a:t>
            </a:r>
          </a:p>
          <a:p>
            <a:r>
              <a:rPr lang="en-US" dirty="0"/>
              <a:t>Equity valuation models using either absolute or relative </a:t>
            </a:r>
            <a:r>
              <a:rPr lang="en-US" dirty="0" err="1"/>
              <a:t>methofs</a:t>
            </a:r>
            <a:endParaRPr lang="en-US" dirty="0"/>
          </a:p>
          <a:p>
            <a:pPr lvl="1"/>
            <a:r>
              <a:rPr lang="en-US" dirty="0"/>
              <a:t>Absolute valuation models using discounted cash flow models, such as free cash flow</a:t>
            </a:r>
          </a:p>
          <a:p>
            <a:pPr lvl="1"/>
            <a:r>
              <a:rPr lang="en-US" dirty="0"/>
              <a:t>Relative valuation models based on different metrics, including price/sales, price/earnings, price/cash flow, and price/book value. </a:t>
            </a:r>
          </a:p>
          <a:p>
            <a:r>
              <a:rPr lang="en-US" dirty="0"/>
              <a:t>Multiple valuation models should be used.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6. Valuation</a:t>
            </a:r>
          </a:p>
        </p:txBody>
      </p:sp>
    </p:spTree>
    <p:extLst>
      <p:ext uri="{BB962C8B-B14F-4D97-AF65-F5344CB8AC3E}">
        <p14:creationId xmlns:p14="http://schemas.microsoft.com/office/powerpoint/2010/main" val="19818739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Detailed analysis of the company’s historical financial performance</a:t>
            </a:r>
          </a:p>
          <a:p>
            <a:r>
              <a:rPr lang="en-US" dirty="0"/>
              <a:t>Forecast of future performance</a:t>
            </a:r>
          </a:p>
          <a:p>
            <a:r>
              <a:rPr lang="en-US" dirty="0"/>
              <a:t>Careful analysis of historical and forecast ratios including industry-specific and custom financial ratios </a:t>
            </a:r>
          </a:p>
          <a:p>
            <a:r>
              <a:rPr lang="en-US" dirty="0"/>
              <a:t>Sensitivity analysis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7. Financial Analysis</a:t>
            </a:r>
          </a:p>
        </p:txBody>
      </p:sp>
    </p:spTree>
    <p:extLst>
      <p:ext uri="{BB962C8B-B14F-4D97-AF65-F5344CB8AC3E}">
        <p14:creationId xmlns:p14="http://schemas.microsoft.com/office/powerpoint/2010/main" val="26358679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potentially negative industry and company developments that could pose a risk to the investment thesis, e.g., </a:t>
            </a:r>
          </a:p>
          <a:p>
            <a:pPr lvl="1"/>
            <a:r>
              <a:rPr lang="en-US" dirty="0"/>
              <a:t>Operational risks</a:t>
            </a:r>
          </a:p>
          <a:p>
            <a:pPr lvl="1"/>
            <a:r>
              <a:rPr lang="en-US" dirty="0"/>
              <a:t>Economics risks</a:t>
            </a:r>
          </a:p>
          <a:p>
            <a:pPr lvl="1"/>
            <a:r>
              <a:rPr lang="en-US" dirty="0"/>
              <a:t>Financial risks</a:t>
            </a:r>
          </a:p>
          <a:p>
            <a:pPr lvl="1"/>
            <a:r>
              <a:rPr lang="en-US" dirty="0"/>
              <a:t>Regulatory issues </a:t>
            </a:r>
          </a:p>
          <a:p>
            <a:pPr lvl="1"/>
            <a:r>
              <a:rPr lang="en-US" dirty="0"/>
              <a:t>Legal proceedings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8. Investment Risks</a:t>
            </a:r>
          </a:p>
        </p:txBody>
      </p:sp>
    </p:spTree>
    <p:extLst>
      <p:ext uri="{BB962C8B-B14F-4D97-AF65-F5344CB8AC3E}">
        <p14:creationId xmlns:p14="http://schemas.microsoft.com/office/powerpoint/2010/main" val="36812388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FD007-84F8-4A18-BBDD-C9491F71C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Environmental Issues</a:t>
            </a:r>
          </a:p>
          <a:p>
            <a:endParaRPr lang="en-US" dirty="0"/>
          </a:p>
          <a:p>
            <a:r>
              <a:rPr lang="en-US" dirty="0"/>
              <a:t>Social Issues</a:t>
            </a:r>
          </a:p>
          <a:p>
            <a:endParaRPr lang="en-US" dirty="0"/>
          </a:p>
          <a:p>
            <a:r>
              <a:rPr lang="en-US" dirty="0"/>
              <a:t>Governance Issues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9B94F8-50D5-41D6-8FAE-1550630AD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9. Environmental, Social &amp; Governance (ESG)</a:t>
            </a:r>
          </a:p>
        </p:txBody>
      </p:sp>
    </p:spTree>
    <p:extLst>
      <p:ext uri="{BB962C8B-B14F-4D97-AF65-F5344CB8AC3E}">
        <p14:creationId xmlns:p14="http://schemas.microsoft.com/office/powerpoint/2010/main" val="118038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1F0458-BEE0-41C5-B59D-EF780B9A05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prime characteristic to look for in an investment?</a:t>
            </a:r>
          </a:p>
          <a:p>
            <a:endParaRPr lang="en-US" dirty="0"/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 Mispriced Firm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66C746-BBAF-4D44-8504-65C9FD1B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Question</a:t>
            </a:r>
          </a:p>
        </p:txBody>
      </p:sp>
    </p:spTree>
    <p:extLst>
      <p:ext uri="{BB962C8B-B14F-4D97-AF65-F5344CB8AC3E}">
        <p14:creationId xmlns:p14="http://schemas.microsoft.com/office/powerpoint/2010/main" val="4394848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92C7BF-72B4-495A-AD75-DD97EB1C4D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Syllabus Questions???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CCB262-C3B6-4AF9-BDA2-F9794F11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308395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44E0F2-CBDD-4878-BB80-C558B7F9A9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Market Price</a:t>
            </a:r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sz="4800" b="1" dirty="0"/>
              <a:t>≠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Intrinsic/True Value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8E8B31-0DD3-45B7-8360-9503FCCE4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Mispricing?</a:t>
            </a:r>
          </a:p>
        </p:txBody>
      </p:sp>
    </p:spTree>
    <p:extLst>
      <p:ext uri="{BB962C8B-B14F-4D97-AF65-F5344CB8AC3E}">
        <p14:creationId xmlns:p14="http://schemas.microsoft.com/office/powerpoint/2010/main" val="8969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1F0458-BEE0-41C5-B59D-EF780B9A05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Some Examples</a:t>
            </a:r>
          </a:p>
          <a:p>
            <a:pPr lvl="1"/>
            <a:r>
              <a:rPr lang="en-US" dirty="0"/>
              <a:t>Miscalculation of Growth</a:t>
            </a:r>
          </a:p>
          <a:p>
            <a:pPr lvl="2"/>
            <a:r>
              <a:rPr lang="en-US" dirty="0"/>
              <a:t>Product</a:t>
            </a:r>
          </a:p>
          <a:p>
            <a:pPr lvl="2"/>
            <a:r>
              <a:rPr lang="en-US" dirty="0"/>
              <a:t>Firm</a:t>
            </a:r>
          </a:p>
          <a:p>
            <a:pPr lvl="2"/>
            <a:r>
              <a:rPr lang="en-US" dirty="0"/>
              <a:t>Industry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Market Imperfections</a:t>
            </a:r>
          </a:p>
          <a:p>
            <a:pPr lvl="2"/>
            <a:r>
              <a:rPr lang="en-US" dirty="0"/>
              <a:t>Unpriced Subsidy</a:t>
            </a:r>
          </a:p>
          <a:p>
            <a:pPr lvl="2"/>
            <a:r>
              <a:rPr lang="en-US" dirty="0"/>
              <a:t>Unpriced Tax Advantage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Modelling Error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66C746-BBAF-4D44-8504-65C9FD1B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Mispricing</a:t>
            </a:r>
          </a:p>
        </p:txBody>
      </p:sp>
    </p:spTree>
    <p:extLst>
      <p:ext uri="{BB962C8B-B14F-4D97-AF65-F5344CB8AC3E}">
        <p14:creationId xmlns:p14="http://schemas.microsoft.com/office/powerpoint/2010/main" val="391399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66C015-5494-4AFE-B0A3-396230C58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Identify Mispricing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Market Must Correct Itself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1143000" lvl="1" indent="-742950">
              <a:buFont typeface="+mj-lt"/>
              <a:buAutoNum type="arabicPeriod"/>
            </a:pPr>
            <a:r>
              <a:rPr lang="en-US" dirty="0"/>
              <a:t>Active</a:t>
            </a:r>
          </a:p>
          <a:p>
            <a:pPr marL="1143000" lvl="1" indent="-742950">
              <a:buFont typeface="+mj-lt"/>
              <a:buAutoNum type="arabicPeriod"/>
            </a:pPr>
            <a:endParaRPr lang="en-US" dirty="0"/>
          </a:p>
          <a:p>
            <a:pPr marL="1143000" lvl="1" indent="-742950">
              <a:buFont typeface="+mj-lt"/>
              <a:buAutoNum type="arabicPeriod"/>
            </a:pPr>
            <a:r>
              <a:rPr lang="en-US" dirty="0"/>
              <a:t>Passive</a:t>
            </a:r>
          </a:p>
          <a:p>
            <a:pPr marL="1143000" lvl="1" indent="-742950">
              <a:buFont typeface="+mj-lt"/>
              <a:buAutoNum type="arabicPeriod"/>
            </a:pPr>
            <a:endParaRPr lang="en-US" dirty="0"/>
          </a:p>
          <a:p>
            <a:pPr marL="800100" lvl="2" indent="0" algn="l">
              <a:buNone/>
            </a:pPr>
            <a:r>
              <a:rPr lang="en-US" dirty="0"/>
              <a:t>	</a:t>
            </a:r>
            <a:r>
              <a:rPr lang="en-US" i="1" dirty="0"/>
              <a:t>NOTE: Time Horizon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A006CF-5868-4796-8543-1C4B1213D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Criteria for Successful Investment</a:t>
            </a:r>
          </a:p>
        </p:txBody>
      </p:sp>
    </p:spTree>
    <p:extLst>
      <p:ext uri="{BB962C8B-B14F-4D97-AF65-F5344CB8AC3E}">
        <p14:creationId xmlns:p14="http://schemas.microsoft.com/office/powerpoint/2010/main" val="112667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66C015-5494-4AFE-B0A3-396230C58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/>
              <a:t>‘Story’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+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Numbers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A006CF-5868-4796-8543-1C4B1213D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Criteria for Successful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09361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3517</TotalTime>
  <Words>1126</Words>
  <Application>Microsoft Office PowerPoint</Application>
  <PresentationFormat>On-screen Show (4:3)</PresentationFormat>
  <Paragraphs>370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Century Gothic</vt:lpstr>
      <vt:lpstr>Corbel</vt:lpstr>
      <vt:lpstr>Contemporary blue</vt:lpstr>
      <vt:lpstr>FIN 422: Student Managed Investment Fund</vt:lpstr>
      <vt:lpstr>Overview</vt:lpstr>
      <vt:lpstr>1. The Key Question</vt:lpstr>
      <vt:lpstr>The Key Question</vt:lpstr>
      <vt:lpstr>The Key Question</vt:lpstr>
      <vt:lpstr>What is Mispricing?</vt:lpstr>
      <vt:lpstr>Sources of Mispricing</vt:lpstr>
      <vt:lpstr>Criteria for Successful Investment</vt:lpstr>
      <vt:lpstr>Criteria for Successful Presentation</vt:lpstr>
      <vt:lpstr>Course Sequences</vt:lpstr>
      <vt:lpstr>3 vs. 1 Credit</vt:lpstr>
      <vt:lpstr>Schedule</vt:lpstr>
      <vt:lpstr>Schedule</vt:lpstr>
      <vt:lpstr>Schedule</vt:lpstr>
      <vt:lpstr>Schedule</vt:lpstr>
      <vt:lpstr>2. Syllabus: The Boring Part</vt:lpstr>
      <vt:lpstr>Introduction</vt:lpstr>
      <vt:lpstr>Contact Information</vt:lpstr>
      <vt:lpstr>Office Hours</vt:lpstr>
      <vt:lpstr>Textbook</vt:lpstr>
      <vt:lpstr>Financial Calculator</vt:lpstr>
      <vt:lpstr>AI Policies</vt:lpstr>
      <vt:lpstr>Attendance</vt:lpstr>
      <vt:lpstr>Evaluation</vt:lpstr>
      <vt:lpstr>Exams</vt:lpstr>
      <vt:lpstr>Exam Format</vt:lpstr>
      <vt:lpstr>Assignments</vt:lpstr>
      <vt:lpstr>Feedback</vt:lpstr>
      <vt:lpstr>Cell Phone Policy</vt:lpstr>
      <vt:lpstr>3. About the Course</vt:lpstr>
      <vt:lpstr>Fund Management</vt:lpstr>
      <vt:lpstr>Fund Reports</vt:lpstr>
      <vt:lpstr>Firm Criteria</vt:lpstr>
      <vt:lpstr>Tools</vt:lpstr>
      <vt:lpstr>Opportunities</vt:lpstr>
      <vt:lpstr>Textbook</vt:lpstr>
      <vt:lpstr>Two Goals</vt:lpstr>
      <vt:lpstr>4. Equity Reports</vt:lpstr>
      <vt:lpstr>CFA Guide</vt:lpstr>
      <vt:lpstr>Outline</vt:lpstr>
      <vt:lpstr>1. Basic Information</vt:lpstr>
      <vt:lpstr>2. Investment Summary</vt:lpstr>
      <vt:lpstr>3. Business Description</vt:lpstr>
      <vt:lpstr>4. Management &amp; Governance </vt:lpstr>
      <vt:lpstr>5. Industry Overview And Competitive Positioning </vt:lpstr>
      <vt:lpstr>6. Valuation</vt:lpstr>
      <vt:lpstr>7. Financial Analysis</vt:lpstr>
      <vt:lpstr>8. Investment Risks</vt:lpstr>
      <vt:lpstr>9. Environmental, Social &amp; Governance (ESG)</vt:lpstr>
      <vt:lpstr>Syllabus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397</cp:revision>
  <dcterms:created xsi:type="dcterms:W3CDTF">2004-10-03T21:09:17Z</dcterms:created>
  <dcterms:modified xsi:type="dcterms:W3CDTF">2024-01-05T17:30:10Z</dcterms:modified>
</cp:coreProperties>
</file>