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font" Target="fonts/Roboto-bold.fntdata"/><Relationship Id="rId10" Type="http://schemas.openxmlformats.org/officeDocument/2006/relationships/slide" Target="slides/slide6.xml"/><Relationship Id="rId21" Type="http://schemas.openxmlformats.org/officeDocument/2006/relationships/font" Target="fonts/Roboto-regular.fntdata"/><Relationship Id="rId13" Type="http://schemas.openxmlformats.org/officeDocument/2006/relationships/slide" Target="slides/slide9.xml"/><Relationship Id="rId24" Type="http://schemas.openxmlformats.org/officeDocument/2006/relationships/font" Target="fonts/Roboto-boldItalic.fntdata"/><Relationship Id="rId12" Type="http://schemas.openxmlformats.org/officeDocument/2006/relationships/slide" Target="slides/slide8.xml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Jake, every few years a big game is released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Even though growth is less in 2015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Janak- Graphs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Brent- Social point= Social and mobile devices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Jake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Janak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Tenner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Tenner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Brent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Growing consumer base, spending more time playing- Jake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Brent- Smaller than competition, market share will increase, potential growth </a:t>
            </a:r>
            <a:r>
              <a:rPr lang="en"/>
              <a:t>opportunities,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T2- 1993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ATVI- 1979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EA- 1982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Brent- </a:t>
            </a:r>
            <a:r>
              <a:rPr lang="en"/>
              <a:t>Industry</a:t>
            </a:r>
            <a:r>
              <a:rPr lang="en"/>
              <a:t> has grown, T</a:t>
            </a:r>
            <a:r>
              <a:rPr lang="en"/>
              <a:t>TWO</a:t>
            </a:r>
            <a:r>
              <a:rPr lang="en"/>
              <a:t> outperforms ATVI, EA entered mobile game market early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Tenner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Jake- Institutional ownership adds </a:t>
            </a:r>
            <a:r>
              <a:rPr lang="en"/>
              <a:t>stability and credibility</a:t>
            </a:r>
            <a:r>
              <a:rPr lang="en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5.jpg"/><Relationship Id="rId5" Type="http://schemas.openxmlformats.org/officeDocument/2006/relationships/image" Target="../media/image3.png"/><Relationship Id="rId6" Type="http://schemas.openxmlformats.org/officeDocument/2006/relationships/image" Target="../media/image8.png"/><Relationship Id="rId7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460950" y="601750"/>
            <a:ext cx="8222100" cy="101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EFEFEF"/>
                </a:solidFill>
              </a:rPr>
              <a:t>Take</a:t>
            </a:r>
            <a:r>
              <a:rPr b="1" lang="en">
                <a:solidFill>
                  <a:srgbClr val="EFEFEF"/>
                </a:solidFill>
              </a:rPr>
              <a:t>-</a:t>
            </a:r>
            <a:r>
              <a:rPr b="1" lang="en">
                <a:solidFill>
                  <a:srgbClr val="EFEFEF"/>
                </a:solidFill>
              </a:rPr>
              <a:t>Two Interactive Software</a:t>
            </a:r>
          </a:p>
        </p:txBody>
      </p:sp>
      <p:sp>
        <p:nvSpPr>
          <p:cNvPr id="68" name="Shape 68"/>
          <p:cNvSpPr txBox="1"/>
          <p:nvPr>
            <p:ph idx="4294967295" type="subTitle"/>
          </p:nvPr>
        </p:nvSpPr>
        <p:spPr>
          <a:xfrm>
            <a:off x="293675" y="2276855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EFEFEF"/>
                </a:solidFill>
              </a:rPr>
              <a:t>Jake VanderBroek, Brent Bushman,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EFEFEF"/>
                </a:solidFill>
              </a:rPr>
              <a:t>Tenner Stoe, Janak Sethi</a:t>
            </a:r>
          </a:p>
        </p:txBody>
      </p:sp>
      <p:pic>
        <p:nvPicPr>
          <p:cNvPr descr="Image result for take two interactive logo transparent"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324" y="2132674"/>
            <a:ext cx="3452399" cy="246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Forecasts</a:t>
            </a: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b="0" l="937" r="32078" t="1429"/>
          <a:stretch/>
        </p:blipFill>
        <p:spPr>
          <a:xfrm>
            <a:off x="190024" y="1190850"/>
            <a:ext cx="4535401" cy="349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4928125" y="1697600"/>
            <a:ext cx="4104600" cy="3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After the release of Red Dead Redemption 2 (Fall 2017), earnings are expected to grow dramatically.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b="1" lang="en" sz="2400"/>
              <a:t>Video game industry is very cyclical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695550" y="4673375"/>
            <a:ext cx="38541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NASDAQ Forecast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Financials and Competition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5425650" y="1801100"/>
            <a:ext cx="3515400" cy="30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874" y="857575"/>
            <a:ext cx="8027624" cy="401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647175" y="0"/>
            <a:ext cx="6722700" cy="10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Operational Metrics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4450" y="1473200"/>
            <a:ext cx="45720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2520600" y="1015550"/>
            <a:ext cx="42084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FY ended 03/31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PE Ratio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0600" y="1078400"/>
            <a:ext cx="481965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Industry Changes</a:t>
            </a:r>
          </a:p>
        </p:txBody>
      </p:sp>
      <p:sp>
        <p:nvSpPr>
          <p:cNvPr id="170" name="Shape 170"/>
          <p:cNvSpPr txBox="1"/>
          <p:nvPr>
            <p:ph idx="4294967295" type="body"/>
          </p:nvPr>
        </p:nvSpPr>
        <p:spPr>
          <a:xfrm>
            <a:off x="98250" y="1045425"/>
            <a:ext cx="4472700" cy="39309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Physical</a:t>
            </a:r>
            <a:r>
              <a:rPr lang="en" sz="2400">
                <a:solidFill>
                  <a:srgbClr val="000000"/>
                </a:solidFill>
              </a:rPr>
              <a:t> vs. Digital Games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Growth in Mobile Phone Games</a:t>
            </a:r>
          </a:p>
          <a:p>
            <a:pPr indent="-381000" lvl="1" marL="9144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Acquisition of         Social Point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Increasingly cyclical stream of revenue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025" y="1243150"/>
            <a:ext cx="4420500" cy="2657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Risks in the industry</a:t>
            </a:r>
          </a:p>
        </p:txBody>
      </p:sp>
      <p:sp>
        <p:nvSpPr>
          <p:cNvPr id="177" name="Shape 177"/>
          <p:cNvSpPr txBox="1"/>
          <p:nvPr>
            <p:ph idx="4294967295" type="body"/>
          </p:nvPr>
        </p:nvSpPr>
        <p:spPr>
          <a:xfrm>
            <a:off x="188425" y="619050"/>
            <a:ext cx="8505600" cy="42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boto"/>
            </a:pPr>
            <a:r>
              <a:rPr lang="en" sz="2400">
                <a:solidFill>
                  <a:srgbClr val="000000"/>
                </a:solidFill>
              </a:rPr>
              <a:t>The cost of game development is going up, increasing risk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boto"/>
            </a:pPr>
            <a:r>
              <a:rPr lang="en" sz="2400">
                <a:solidFill>
                  <a:srgbClr val="000000"/>
                </a:solidFill>
              </a:rPr>
              <a:t>Average development cost is between $18 to $28 million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b="1" i="1" lang="en" sz="2400">
                <a:solidFill>
                  <a:srgbClr val="000000"/>
                </a:solidFill>
              </a:rPr>
              <a:t> “If you’re not making a game in the top 20 of monthly sales, you’re probably losing money” -John Schappert, CEO of Electronic Arts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400">
                <a:solidFill>
                  <a:srgbClr val="000000"/>
                </a:solidFill>
              </a:rPr>
              <a:t>Acquiring intellectual property is expensive 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400">
                <a:solidFill>
                  <a:srgbClr val="000000"/>
                </a:solidFill>
              </a:rPr>
              <a:t>Take Two is a smaller company, and more susceptible to volatility in year to year revenue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Summary</a:t>
            </a:r>
          </a:p>
        </p:txBody>
      </p:sp>
      <p:sp>
        <p:nvSpPr>
          <p:cNvPr id="183" name="Shape 183"/>
          <p:cNvSpPr txBox="1"/>
          <p:nvPr>
            <p:ph idx="4294967295" type="body"/>
          </p:nvPr>
        </p:nvSpPr>
        <p:spPr>
          <a:xfrm>
            <a:off x="471900" y="865275"/>
            <a:ext cx="8222100" cy="376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064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800">
                <a:solidFill>
                  <a:srgbClr val="000000"/>
                </a:solidFill>
              </a:rPr>
              <a:t>Steady growth pattern</a:t>
            </a:r>
          </a:p>
          <a:p>
            <a:pPr indent="-4064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800">
                <a:solidFill>
                  <a:srgbClr val="000000"/>
                </a:solidFill>
              </a:rPr>
              <a:t>Take-Two is smaller than competition, market share will grow</a:t>
            </a:r>
          </a:p>
          <a:p>
            <a:pPr indent="-4064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800">
                <a:solidFill>
                  <a:srgbClr val="000000"/>
                </a:solidFill>
              </a:rPr>
              <a:t>Entering mobile game industry - Acquisition of Social Point which develops free-to-play games </a:t>
            </a:r>
          </a:p>
          <a:p>
            <a:pPr indent="-4064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800">
                <a:solidFill>
                  <a:srgbClr val="000000"/>
                </a:solidFill>
              </a:rPr>
              <a:t>New acquisitions add diversity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We recommend to </a:t>
            </a:r>
            <a:r>
              <a:rPr b="1" lang="en" sz="3600">
                <a:solidFill>
                  <a:srgbClr val="000000"/>
                </a:solidFill>
              </a:rPr>
              <a:t>BUY</a:t>
            </a:r>
            <a:r>
              <a:rPr lang="en" sz="3600">
                <a:solidFill>
                  <a:srgbClr val="000000"/>
                </a:solidFill>
              </a:rPr>
              <a:t> TTWO.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Basic Information</a:t>
            </a:r>
          </a:p>
        </p:txBody>
      </p:sp>
      <p:sp>
        <p:nvSpPr>
          <p:cNvPr id="75" name="Shape 75"/>
          <p:cNvSpPr txBox="1"/>
          <p:nvPr>
            <p:ph idx="4294967295" type="body"/>
          </p:nvPr>
        </p:nvSpPr>
        <p:spPr>
          <a:xfrm>
            <a:off x="217950" y="773550"/>
            <a:ext cx="5581800" cy="38274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Founded in 1993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Assets equal $2.6 Billion (2016)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Take-Two wholly owns publishers </a:t>
            </a:r>
            <a:r>
              <a:rPr b="1" lang="en" sz="2400">
                <a:solidFill>
                  <a:srgbClr val="000000"/>
                </a:solidFill>
              </a:rPr>
              <a:t>Rockstar Games</a:t>
            </a:r>
            <a:r>
              <a:rPr lang="en" sz="2400">
                <a:solidFill>
                  <a:srgbClr val="000000"/>
                </a:solidFill>
              </a:rPr>
              <a:t> and </a:t>
            </a:r>
            <a:r>
              <a:rPr b="1" lang="en" sz="2400">
                <a:solidFill>
                  <a:srgbClr val="000000"/>
                </a:solidFill>
              </a:rPr>
              <a:t>2K Games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Entering the mobile game market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b="1" lang="en" sz="2400">
                <a:solidFill>
                  <a:srgbClr val="000000"/>
                </a:solidFill>
              </a:rPr>
              <a:t>BUY</a:t>
            </a:r>
            <a:r>
              <a:rPr lang="en" sz="2400">
                <a:solidFill>
                  <a:srgbClr val="000000"/>
                </a:solidFill>
              </a:rPr>
              <a:t> </a:t>
            </a:r>
            <a:r>
              <a:rPr lang="en" sz="2400">
                <a:solidFill>
                  <a:srgbClr val="000000"/>
                </a:solidFill>
              </a:rPr>
              <a:t>recommendation</a:t>
            </a:r>
            <a:r>
              <a:rPr lang="en" sz="2400">
                <a:solidFill>
                  <a:srgbClr val="000000"/>
                </a:solidFill>
              </a:rPr>
              <a:t> based on growth</a:t>
            </a: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b="0" l="10754" r="11144" t="1234"/>
          <a:stretch/>
        </p:blipFill>
        <p:spPr>
          <a:xfrm>
            <a:off x="5963346" y="736650"/>
            <a:ext cx="1430265" cy="18406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6208525" y="2490825"/>
            <a:ext cx="9399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$39.99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6208525" y="2803975"/>
            <a:ext cx="9399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Released Annually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7771100" y="2490825"/>
            <a:ext cx="9399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$59.99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7771100" y="2803975"/>
            <a:ext cx="9399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Fall 2017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Release</a:t>
            </a:r>
          </a:p>
        </p:txBody>
      </p:sp>
      <p:pic>
        <p:nvPicPr>
          <p:cNvPr descr="Image result for red dead redemption 2"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7275" y="736650"/>
            <a:ext cx="1367574" cy="1840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ake two interactive rockstar 2k logo transparent" id="82" name="Shape 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1775" y="3800825"/>
            <a:ext cx="859430" cy="576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rockstar games logo transparent" id="83" name="Shape 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39875" y="3787575"/>
            <a:ext cx="639158" cy="602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ake two interactive logo transparent" id="84" name="Shape 8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80399" y="3577374"/>
            <a:ext cx="1430275" cy="1023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3 Years, Steady Growth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62175"/>
            <a:ext cx="9144000" cy="4416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Game Franchises</a:t>
            </a:r>
          </a:p>
        </p:txBody>
      </p:sp>
      <p:sp>
        <p:nvSpPr>
          <p:cNvPr id="96" name="Shape 96"/>
          <p:cNvSpPr txBox="1"/>
          <p:nvPr>
            <p:ph idx="4294967295" type="body"/>
          </p:nvPr>
        </p:nvSpPr>
        <p:spPr>
          <a:xfrm>
            <a:off x="98250" y="730750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Console</a:t>
            </a:r>
          </a:p>
          <a:p>
            <a:pPr indent="-381000" lvl="1" marL="9144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Grand Theft Auto</a:t>
            </a:r>
          </a:p>
          <a:p>
            <a:pPr indent="-381000" lvl="1" marL="9144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NBA 2K</a:t>
            </a:r>
          </a:p>
          <a:p>
            <a:pPr indent="-381000" lvl="1" marL="9144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WWE 2K</a:t>
            </a:r>
          </a:p>
          <a:p>
            <a:pPr indent="-381000" lvl="1" marL="9144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Borderlands</a:t>
            </a:r>
          </a:p>
          <a:p>
            <a:pPr indent="-381000" lvl="1" marL="9144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Bioshock</a:t>
            </a:r>
          </a:p>
          <a:p>
            <a:pPr indent="-381000" lvl="1" marL="9144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Read Dead Redemption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PC</a:t>
            </a:r>
          </a:p>
          <a:p>
            <a:pPr indent="-381000" lvl="1" marL="9144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Civilization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1225" y="2822675"/>
            <a:ext cx="4200975" cy="2226749"/>
          </a:xfrm>
          <a:prstGeom prst="rect">
            <a:avLst/>
          </a:prstGeom>
          <a:noFill/>
          <a:ln cap="flat" cmpd="sng" w="3810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1225" y="200250"/>
            <a:ext cx="4200974" cy="2499974"/>
          </a:xfrm>
          <a:prstGeom prst="rect">
            <a:avLst/>
          </a:prstGeom>
          <a:noFill/>
          <a:ln cap="flat" cmpd="sng" w="3810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Consumer Base Growth</a:t>
            </a:r>
          </a:p>
        </p:txBody>
      </p:sp>
      <p:sp>
        <p:nvSpPr>
          <p:cNvPr id="104" name="Shape 104"/>
          <p:cNvSpPr txBox="1"/>
          <p:nvPr>
            <p:ph idx="4294967295" type="body"/>
          </p:nvPr>
        </p:nvSpPr>
        <p:spPr>
          <a:xfrm>
            <a:off x="996450" y="1040400"/>
            <a:ext cx="7445400" cy="3675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160 million Americans play Video Games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Half of all American adults play 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Target market is ages 14-30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Average consumer is 35 years old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Average consumer has played 13 years</a:t>
            </a:r>
          </a:p>
          <a:p>
            <a:pPr indent="-381000" lvl="0" marL="4572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Trend towards playing games instead of watching TV or movies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Peer</a:t>
            </a:r>
            <a:r>
              <a:rPr lang="en" sz="4800"/>
              <a:t> </a:t>
            </a:r>
            <a:r>
              <a:rPr lang="en" sz="3600"/>
              <a:t>Comparison</a:t>
            </a:r>
          </a:p>
        </p:txBody>
      </p:sp>
      <p:sp>
        <p:nvSpPr>
          <p:cNvPr id="110" name="Shape 110"/>
          <p:cNvSpPr txBox="1"/>
          <p:nvPr>
            <p:ph idx="4294967295" type="body"/>
          </p:nvPr>
        </p:nvSpPr>
        <p:spPr>
          <a:xfrm>
            <a:off x="2267850" y="733350"/>
            <a:ext cx="2320500" cy="409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2200" u="sng">
                <a:solidFill>
                  <a:srgbClr val="000000"/>
                </a:solidFill>
              </a:rPr>
              <a:t>Market Cap</a:t>
            </a:r>
          </a:p>
          <a:p>
            <a:pPr indent="0" lvl="0" marL="0" rtl="0" algn="ctr">
              <a:spcBef>
                <a:spcPts val="0"/>
              </a:spcBef>
              <a:buNone/>
            </a:pPr>
            <a:br>
              <a:rPr lang="en" sz="2200">
                <a:solidFill>
                  <a:srgbClr val="000000"/>
                </a:solidFill>
              </a:rPr>
            </a:br>
            <a:r>
              <a:rPr b="1" lang="en" sz="2400">
                <a:solidFill>
                  <a:srgbClr val="000000"/>
                </a:solidFill>
              </a:rPr>
              <a:t>6.3B</a:t>
            </a:r>
          </a:p>
          <a:p>
            <a:pPr indent="0" lvl="0" marL="0" rtl="0" algn="ctr">
              <a:spcBef>
                <a:spcPts val="0"/>
              </a:spcBef>
              <a:buNone/>
            </a:pPr>
            <a:br>
              <a:rPr lang="en" sz="2400">
                <a:solidFill>
                  <a:srgbClr val="000000"/>
                </a:solidFill>
              </a:rPr>
            </a:br>
            <a:r>
              <a:rPr lang="en" sz="2400">
                <a:solidFill>
                  <a:srgbClr val="000000"/>
                </a:solidFill>
              </a:rPr>
              <a:t>37.5B</a:t>
            </a:r>
          </a:p>
          <a:p>
            <a:pPr indent="0" lvl="0" marL="0" rtl="0" algn="ctr">
              <a:spcBef>
                <a:spcPts val="0"/>
              </a:spcBef>
              <a:buNone/>
            </a:pPr>
            <a:br>
              <a:rPr lang="en" sz="2400">
                <a:solidFill>
                  <a:srgbClr val="000000"/>
                </a:solidFill>
              </a:rPr>
            </a:br>
            <a:r>
              <a:rPr lang="en" sz="2400">
                <a:solidFill>
                  <a:srgbClr val="000000"/>
                </a:solidFill>
              </a:rPr>
              <a:t>28.3B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take two interactive logo transparent"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100" y="1622611"/>
            <a:ext cx="901970" cy="6452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ctivision logo transparent"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500" y="2744336"/>
            <a:ext cx="2237325" cy="534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ea logo transparent" id="113" name="Shape 1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487" y="3410025"/>
            <a:ext cx="1917199" cy="136427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>
            <p:ph idx="4294967295" type="body"/>
          </p:nvPr>
        </p:nvSpPr>
        <p:spPr>
          <a:xfrm>
            <a:off x="4123400" y="733350"/>
            <a:ext cx="2938800" cy="4053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2200" u="sng">
                <a:solidFill>
                  <a:srgbClr val="000000"/>
                </a:solidFill>
              </a:rPr>
              <a:t>Shares Outstanding</a:t>
            </a:r>
          </a:p>
          <a:p>
            <a:pPr indent="0" lvl="0" marL="0" rtl="0" algn="ctr">
              <a:spcBef>
                <a:spcPts val="0"/>
              </a:spcBef>
              <a:buNone/>
            </a:pPr>
            <a:br>
              <a:rPr lang="en" sz="2200">
                <a:solidFill>
                  <a:srgbClr val="000000"/>
                </a:solidFill>
              </a:rPr>
            </a:br>
            <a:r>
              <a:rPr b="1" lang="en" sz="2400">
                <a:solidFill>
                  <a:srgbClr val="000000"/>
                </a:solidFill>
              </a:rPr>
              <a:t>101.4M</a:t>
            </a:r>
          </a:p>
          <a:p>
            <a:pPr indent="0" lvl="0" marL="0" rtl="0" algn="ctr">
              <a:spcBef>
                <a:spcPts val="0"/>
              </a:spcBef>
              <a:buNone/>
            </a:pPr>
            <a:br>
              <a:rPr lang="en" sz="2400">
                <a:solidFill>
                  <a:srgbClr val="000000"/>
                </a:solidFill>
              </a:rPr>
            </a:br>
            <a:r>
              <a:rPr lang="en" sz="2400">
                <a:solidFill>
                  <a:srgbClr val="000000"/>
                </a:solidFill>
              </a:rPr>
              <a:t>751.8</a:t>
            </a:r>
            <a:r>
              <a:rPr lang="en" sz="2400">
                <a:solidFill>
                  <a:srgbClr val="000000"/>
                </a:solidFill>
              </a:rPr>
              <a:t>M</a:t>
            </a:r>
          </a:p>
          <a:p>
            <a:pPr indent="0" lvl="0" marL="0" rtl="0" algn="ctr">
              <a:spcBef>
                <a:spcPts val="0"/>
              </a:spcBef>
              <a:buNone/>
            </a:pPr>
            <a:br>
              <a:rPr lang="en" sz="2400">
                <a:solidFill>
                  <a:srgbClr val="000000"/>
                </a:solidFill>
              </a:rPr>
            </a:br>
            <a:r>
              <a:rPr lang="en" sz="2400">
                <a:solidFill>
                  <a:srgbClr val="000000"/>
                </a:solidFill>
              </a:rPr>
              <a:t>308.3M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 txBox="1"/>
          <p:nvPr>
            <p:ph idx="4294967295" type="body"/>
          </p:nvPr>
        </p:nvSpPr>
        <p:spPr>
          <a:xfrm>
            <a:off x="6880975" y="733350"/>
            <a:ext cx="2193300" cy="382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2200" u="sng">
                <a:solidFill>
                  <a:srgbClr val="000000"/>
                </a:solidFill>
              </a:rPr>
              <a:t>Revenue (2016)</a:t>
            </a:r>
          </a:p>
          <a:p>
            <a:pPr indent="0" lvl="0" marL="0" rtl="0" algn="ctr">
              <a:spcBef>
                <a:spcPts val="0"/>
              </a:spcBef>
              <a:buNone/>
            </a:pPr>
            <a:br>
              <a:rPr lang="en" sz="2400">
                <a:solidFill>
                  <a:srgbClr val="000000"/>
                </a:solidFill>
              </a:rPr>
            </a:br>
            <a:r>
              <a:rPr b="1" lang="en" sz="2400">
                <a:solidFill>
                  <a:srgbClr val="000000"/>
                </a:solidFill>
              </a:rPr>
              <a:t>1.41B</a:t>
            </a:r>
          </a:p>
          <a:p>
            <a:pPr indent="0" lvl="0" marL="0" rtl="0" algn="ctr">
              <a:spcBef>
                <a:spcPts val="0"/>
              </a:spcBef>
              <a:buNone/>
            </a:pPr>
            <a:br>
              <a:rPr lang="en" sz="2400">
                <a:solidFill>
                  <a:srgbClr val="000000"/>
                </a:solidFill>
              </a:rPr>
            </a:br>
            <a:r>
              <a:rPr lang="en" sz="2400">
                <a:solidFill>
                  <a:srgbClr val="000000"/>
                </a:solidFill>
              </a:rPr>
              <a:t>6.60B</a:t>
            </a:r>
          </a:p>
          <a:p>
            <a:pPr indent="0" lvl="0" marL="0" rtl="0" algn="ctr">
              <a:spcBef>
                <a:spcPts val="0"/>
              </a:spcBef>
              <a:buNone/>
            </a:pPr>
            <a:br>
              <a:rPr lang="en" sz="2400">
                <a:solidFill>
                  <a:srgbClr val="000000"/>
                </a:solidFill>
              </a:rPr>
            </a:br>
            <a:r>
              <a:rPr lang="en" sz="2400">
                <a:solidFill>
                  <a:srgbClr val="000000"/>
                </a:solidFill>
              </a:rPr>
              <a:t>4.39B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5-Year Stock Comparison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73074"/>
            <a:ext cx="9144000" cy="322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464975" y="4163525"/>
            <a:ext cx="7788000" cy="8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Growth in the video game industry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SWOT Analysis</a:t>
            </a:r>
          </a:p>
        </p:txBody>
      </p:sp>
      <p:sp>
        <p:nvSpPr>
          <p:cNvPr id="128" name="Shape 128"/>
          <p:cNvSpPr txBox="1"/>
          <p:nvPr>
            <p:ph idx="4294967295" type="body"/>
          </p:nvPr>
        </p:nvSpPr>
        <p:spPr>
          <a:xfrm>
            <a:off x="98250" y="865900"/>
            <a:ext cx="4358700" cy="411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2400">
                <a:solidFill>
                  <a:srgbClr val="000000"/>
                </a:solidFill>
              </a:rPr>
              <a:t>Strengths</a:t>
            </a:r>
          </a:p>
          <a:p>
            <a:pPr indent="-381000" lvl="1" marL="9144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Game recognition</a:t>
            </a:r>
          </a:p>
          <a:p>
            <a:pPr indent="-381000" lvl="1" marL="9144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Continuous revenue from games released annually (2K)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Weaknesses</a:t>
            </a:r>
          </a:p>
          <a:p>
            <a:pPr indent="-381000" lvl="1" marL="9144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Dependant on success of “hit” games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9" name="Shape 129"/>
          <p:cNvSpPr txBox="1"/>
          <p:nvPr>
            <p:ph idx="4294967295" type="body"/>
          </p:nvPr>
        </p:nvSpPr>
        <p:spPr>
          <a:xfrm>
            <a:off x="4497600" y="865900"/>
            <a:ext cx="4525200" cy="401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Opportunities</a:t>
            </a:r>
          </a:p>
          <a:p>
            <a:pPr indent="-381000" lvl="1" marL="9144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New Game franchises</a:t>
            </a:r>
          </a:p>
          <a:p>
            <a:pPr indent="-381000" lvl="1" marL="9144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Mobile Gaming</a:t>
            </a:r>
          </a:p>
          <a:p>
            <a:pPr indent="-381000" lvl="1" marL="9144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Downloadable content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Threats</a:t>
            </a:r>
          </a:p>
          <a:p>
            <a:pPr indent="-381000" lvl="1" marL="9144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Potential slowing demand for franchise games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Largest Shareholders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74950"/>
            <a:ext cx="9143999" cy="2617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217975" y="4003700"/>
            <a:ext cx="8354700" cy="9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Institutional investors provide </a:t>
            </a:r>
            <a:r>
              <a:rPr lang="en" sz="3000"/>
              <a:t>stability</a:t>
            </a:r>
            <a:r>
              <a:rPr lang="en" sz="3000"/>
              <a:t>            and credibility to the company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