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7" r:id="rId2"/>
    <p:sldId id="264" r:id="rId3"/>
    <p:sldId id="266" r:id="rId4"/>
    <p:sldId id="279" r:id="rId5"/>
    <p:sldId id="272" r:id="rId6"/>
    <p:sldId id="269" r:id="rId7"/>
    <p:sldId id="277" r:id="rId8"/>
    <p:sldId id="281" r:id="rId9"/>
    <p:sldId id="258" r:id="rId10"/>
    <p:sldId id="260" r:id="rId11"/>
    <p:sldId id="280" r:id="rId12"/>
    <p:sldId id="273" r:id="rId13"/>
    <p:sldId id="278" r:id="rId14"/>
    <p:sldId id="275" r:id="rId15"/>
    <p:sldId id="276" r:id="rId16"/>
    <p:sldId id="259" r:id="rId17"/>
  </p:sldIdLst>
  <p:sldSz cx="12192000" cy="6858000"/>
  <p:notesSz cx="6858000" cy="160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96F42-2DCE-D4CC-CD89-328884169F15}" v="384" dt="2019-11-20T00:53:52.095"/>
    <p1510:client id="{15A10773-01EF-80F3-4397-8DD90ACAE568}" v="59" dt="2019-11-15T11:25:13.711"/>
    <p1510:client id="{27497ECF-7CEE-AFCB-4B0A-27F7A06D3881}" v="17" dt="2019-11-20T16:22:07.274"/>
    <p1510:client id="{27751DD6-D3E0-7AB1-E3D1-C9D359360E87}" v="12" dt="2019-11-14T21:18:57.890"/>
    <p1510:client id="{2A429591-D668-663D-15B5-A1BF813AAA33}" v="408" dt="2019-11-18T16:27:42.920"/>
    <p1510:client id="{2E616981-F0CD-7575-6E62-7BBC1CD4F6A3}" v="872" dt="2019-11-14T20:39:35.951"/>
    <p1510:client id="{33A2E1FE-0C61-1F6B-25A1-02C207AAD0BC}" v="1126" dt="2019-11-15T03:58:00.924"/>
    <p1510:client id="{42A28992-1E6C-EA72-16AB-A1AFD9053A96}" v="38" dt="2019-12-09T04:59:20.658"/>
    <p1510:client id="{513A809D-5336-7C61-7DC0-8E9F8B95C787}" v="317" dt="2019-12-04T14:59:18.533"/>
    <p1510:client id="{5223CB29-B3E5-1871-1A38-72E586CBF696}" v="1280" dt="2019-11-14T21:31:22.180"/>
    <p1510:client id="{6EA075E8-C1F1-5A22-1226-2599901EBB40}" v="53" dt="2019-12-06T16:32:14.320"/>
    <p1510:client id="{7C315E9A-EDA0-0BAA-9E0B-3C9C74B833BC}" v="43" dt="2019-12-06T14:16:06.496"/>
    <p1510:client id="{7EBB0097-94D4-9430-3A7F-618C171C30A2}" v="42" dt="2019-11-20T00:57:49.913"/>
    <p1510:client id="{8373CB6F-FBBD-726D-6510-1BBDF4588D18}" v="7" dt="2019-12-09T15:50:06.080"/>
    <p1510:client id="{910A1D2B-4F0A-0BCE-3ADC-BD7EED4DF7B0}" v="81" dt="2019-11-20T14:37:46.531"/>
    <p1510:client id="{99820B5F-5A15-1F26-5A83-8640FFB2D151}" v="14" dt="2019-11-26T19:03:50.899"/>
    <p1510:client id="{9C12957B-88A3-5CA7-A34E-71DA559B47E0}" v="1" dt="2019-11-15T14:59:51.081"/>
    <p1510:client id="{A1CB2667-4F29-1E1F-143B-8340B2938D8C}" v="172" dt="2019-11-18T16:45:50.386"/>
    <p1510:client id="{A5A1A567-9919-94AC-9D29-D9E27AA7BD52}" v="848" dt="2019-11-13T01:46:19.113"/>
    <p1510:client id="{AB423451-EBE7-C2B6-3336-A30CC7E90DD0}" v="16" dt="2019-11-15T15:39:33.800"/>
    <p1510:client id="{B2E42B20-8A90-85B8-C24C-345879C43CA3}" v="312" dt="2019-11-30T14:09:06.797"/>
    <p1510:client id="{B71F9620-E449-2068-34CC-49FDF512972A}" v="715" dt="2019-11-14T00:59:39.606"/>
    <p1510:client id="{B72410E1-2F7F-B405-E323-EADAA9AB5744}" v="389" dt="2019-11-13T02:19:39.634"/>
    <p1510:client id="{B8EA22E4-D2A3-A41E-04AF-69E1B27B8739}" v="40" dt="2019-11-22T16:23:33.460"/>
    <p1510:client id="{BFCBC7AD-42F4-6F05-9A8F-5FEDAEED0412}" v="2" dt="2019-11-13T01:42:21.294"/>
    <p1510:client id="{C0BFD553-0EE1-664E-06CD-33AA801ADDA2}" v="667" dt="2019-11-20T07:42:13.832"/>
    <p1510:client id="{C51AF7F7-73B8-51F6-F7FA-5C1B1D42A979}" v="147" dt="2019-12-02T16:26:48.263"/>
    <p1510:client id="{C5CDADB0-F371-A85F-F37E-5EE665B53272}" v="40" dt="2019-11-25T16:36:34.385"/>
    <p1510:client id="{C942A653-0CE7-D87F-65FF-E75FDD75E53E}" v="420" dt="2019-12-01T23:54:29.320"/>
    <p1510:client id="{DAAC8420-02F7-FE25-AB71-02B7EE29D502}" v="3460" dt="2019-11-14T21:49:57.532"/>
    <p1510:client id="{DDFDFB43-C593-EB8D-4131-F871A9E35F14}" v="109" dt="2019-11-25T16:32:35.506"/>
    <p1510:client id="{E0B267A9-FEED-ADC6-07DF-1D16D0BEC567}" v="14" dt="2019-11-20T16:00:01.656"/>
    <p1510:client id="{E356F0AF-1750-6019-1CA1-618AD0C139D0}" v="1334" dt="2019-11-19T21:12:24.258"/>
    <p1510:client id="{F10C4FB1-DAFD-7D22-9CB5-1E5F3137CD8C}" v="136" dt="2019-11-15T17:20:02.948"/>
    <p1510:client id="{F3D4D9C0-C19C-E3EC-A40B-811ED09A2332}" v="112" dt="2019-12-04T16:36:27.231"/>
    <p1510:client id="{F74C10AF-2A13-F9D3-B51C-23D41F413219}" v="879" dt="2019-11-13T02:12:41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48C2C-438E-41E9-A971-5A660DD76049}" type="datetimeFigureOut">
              <a:rPr lang="en-US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E997B-9596-4702-9D6D-D3498971ED6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4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What does a stitch fix shipment look like?</a:t>
            </a:r>
            <a:endParaRPr lang="en-US"/>
          </a:p>
          <a:p>
            <a:r>
              <a:rPr lang="en-US">
                <a:cs typeface="Calibri"/>
              </a:rPr>
              <a:t>Stitch fix has experienced a lot of growth since its founding in 2011.</a:t>
            </a:r>
            <a:endParaRPr lang="en-US"/>
          </a:p>
          <a:p>
            <a:r>
              <a:rPr lang="en-US"/>
              <a:t>Stitch Fix launched </a:t>
            </a:r>
            <a:r>
              <a:rPr lang="en-US" err="1"/>
              <a:t>mens</a:t>
            </a:r>
            <a:r>
              <a:rPr lang="en-US"/>
              <a:t> styles in 2016 </a:t>
            </a:r>
            <a:endParaRPr lang="en-US">
              <a:cs typeface="Calibri"/>
            </a:endParaRPr>
          </a:p>
          <a:p>
            <a:r>
              <a:rPr lang="en-US" err="1"/>
              <a:t>womens</a:t>
            </a:r>
            <a:r>
              <a:rPr lang="en-US"/>
              <a:t> plus sizes in 2017.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Kids can shop with their parents based on their interests</a:t>
            </a:r>
          </a:p>
          <a:p>
            <a:r>
              <a:rPr lang="en-US">
                <a:cs typeface="Calibri"/>
              </a:rPr>
              <a:t>Shopping with kids can be </a:t>
            </a:r>
            <a:r>
              <a:rPr lang="en-US" err="1">
                <a:cs typeface="Calibri"/>
              </a:rPr>
              <a:t>dificult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Here is an example of a </a:t>
            </a:r>
            <a:r>
              <a:rPr lang="en-US" err="1">
                <a:cs typeface="Calibri"/>
              </a:rPr>
              <a:t>mens</a:t>
            </a:r>
            <a:r>
              <a:rPr lang="en-US">
                <a:cs typeface="Calibri"/>
              </a:rPr>
              <a:t> and </a:t>
            </a:r>
            <a:r>
              <a:rPr lang="en-US" err="1">
                <a:cs typeface="Calibri"/>
              </a:rPr>
              <a:t>womens</a:t>
            </a:r>
            <a:r>
              <a:rPr lang="en-US">
                <a:cs typeface="Calibri"/>
              </a:rPr>
              <a:t> shipment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E997B-9596-4702-9D6D-D3498971ED6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1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 subscription based clothing service means no </a:t>
            </a:r>
            <a:r>
              <a:rPr lang="en-US" dirty="0" err="1">
                <a:cs typeface="Calibri"/>
              </a:rPr>
              <a:t>recievables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It also means that there is a reliable amount of cash coming each month</a:t>
            </a:r>
          </a:p>
          <a:p>
            <a:r>
              <a:rPr lang="en-US" dirty="0">
                <a:cs typeface="Calibri"/>
              </a:rPr>
              <a:t>The algorithm engineers have over 200 million data points to work with</a:t>
            </a:r>
          </a:p>
          <a:p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E997B-9596-4702-9D6D-D3498971ED6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9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You can be as picky as you want</a:t>
            </a:r>
          </a:p>
          <a:p>
            <a:r>
              <a:rPr lang="en-US">
                <a:cs typeface="Calibri"/>
              </a:rPr>
              <a:t>Personally I'm not very picky but as soon as I put on a tie I feel like the collar is trying to kill me.</a:t>
            </a:r>
          </a:p>
          <a:p>
            <a:r>
              <a:rPr lang="en-US">
                <a:cs typeface="Calibri"/>
              </a:rPr>
              <a:t>This style profiler is so much stronger than it looks</a:t>
            </a:r>
          </a:p>
          <a:p>
            <a:r>
              <a:rPr lang="en-US">
                <a:cs typeface="Calibri"/>
              </a:rPr>
              <a:t>It has generated over 200 million data points which gives stitch fix a competitive advantage</a:t>
            </a:r>
          </a:p>
          <a:p>
            <a:r>
              <a:rPr lang="en-US">
                <a:cs typeface="Calibri"/>
              </a:rPr>
              <a:t>It is for these reasons that we believe that Stitch fix is a disruptor.</a:t>
            </a:r>
          </a:p>
          <a:p>
            <a:r>
              <a:rPr lang="en-US">
                <a:cs typeface="Calibri"/>
              </a:rPr>
              <a:t>Stitch fix doesn't have any direct competitors that are public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E997B-9596-4702-9D6D-D3498971ED6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Ipo</a:t>
            </a:r>
            <a:r>
              <a:rPr lang="en-US">
                <a:cs typeface="Calibri"/>
              </a:rPr>
              <a:t> 15</a:t>
            </a:r>
          </a:p>
          <a:p>
            <a:r>
              <a:rPr lang="en-US">
                <a:cs typeface="Calibri"/>
              </a:rPr>
              <a:t>Drop was 16 after market correction</a:t>
            </a:r>
          </a:p>
          <a:p>
            <a:r>
              <a:rPr lang="en-US">
                <a:cs typeface="Calibri"/>
              </a:rPr>
              <a:t>Now we are at 22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E997B-9596-4702-9D6D-D3498971ED62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52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Revenue growth from $73,200 in 2014 to $1,577,558 in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E997B-9596-4702-9D6D-D3498971ED62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0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Stitch fix is part of the online retail Business to consumer segment of the ecommerce industry.</a:t>
            </a:r>
            <a:endParaRPr lang="en-US"/>
          </a:p>
          <a:p>
            <a:r>
              <a:rPr lang="en-US">
                <a:cs typeface="Calibri"/>
              </a:rPr>
              <a:t>Looking at this graph it is showing the portion of sales retail ecommerce represent vs total retail sales.</a:t>
            </a:r>
            <a:endParaRPr lang="en-US"/>
          </a:p>
          <a:p>
            <a:r>
              <a:rPr lang="en-US"/>
              <a:t>This graph is form U.S. Commerce Department and it shows that not only are ecommerce retail sales are increasing but also retail sales in general. 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Over the past 12 years there has been a 9 percent increase in ecommerce retail portion of sales vs total retail sales.</a:t>
            </a:r>
          </a:p>
          <a:p>
            <a:r>
              <a:rPr lang="en-US">
                <a:cs typeface="Calibri"/>
              </a:rPr>
              <a:t>Also according U.</a:t>
            </a:r>
            <a:r>
              <a:rPr lang="en-US"/>
              <a:t>S. Commerce Department ecommerce retail sales represented more than half, or 51.9%, of all retail sales growth.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This shows that the Ecommerce industry is a growing market and stitch fix has room to grow </a:t>
            </a:r>
            <a:endParaRPr lang="en-US"/>
          </a:p>
          <a:p>
            <a:endParaRPr lang="en-US">
              <a:cs typeface="Calibri"/>
            </a:endParaRPr>
          </a:p>
          <a:p>
            <a:r>
              <a:rPr lang="en-US"/>
              <a:t>According to SFIX 10-K report, Euromonitor expects the eCommerce portion of the retail market to grow a CAGR of 13.8% by 2022</a:t>
            </a:r>
            <a:endParaRPr lang="en-US">
              <a:cs typeface="Calibri" panose="020F0502020204030204"/>
            </a:endParaRPr>
          </a:p>
          <a:p>
            <a:pPr marL="628650" lvl="1" indent="-171450">
              <a:buFont typeface="Arial"/>
              <a:buChar char="•"/>
            </a:pPr>
            <a:r>
              <a:rPr lang="en-US"/>
              <a:t>Euromonitor is a Market research provider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E997B-9596-4702-9D6D-D3498971ED62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44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$28 from CNN business (median target stock price)</a:t>
            </a:r>
          </a:p>
          <a:p>
            <a:r>
              <a:rPr lang="en-US">
                <a:cs typeface="Calibri"/>
              </a:rPr>
              <a:t>High estimate of $38, and low estimate at $16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E997B-9596-4702-9D6D-D3498971ED62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95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1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9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3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1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2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6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0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36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63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300AA-A1C4-4A98-8B72-5F802CCC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100">
                <a:solidFill>
                  <a:srgbClr val="FFFFFF"/>
                </a:solidFill>
              </a:rPr>
              <a:t>Ticker: </a:t>
            </a:r>
            <a:r>
              <a:rPr lang="en-US" b="1" spc="100">
                <a:solidFill>
                  <a:srgbClr val="FFFFFF"/>
                </a:solidFill>
              </a:rPr>
              <a:t>SFIX</a:t>
            </a:r>
          </a:p>
        </p:txBody>
      </p:sp>
      <p:pic>
        <p:nvPicPr>
          <p:cNvPr id="5" name="Picture 5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60291430-BAEB-4346-B5E5-320B07AC49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247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81955-B6B5-4CFB-BFE0-82E1AC1CC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FIN 422: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Student Managed Investment Fund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Group Members: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Rachel Glazier, Jacob Rivera, Riley </a:t>
            </a:r>
            <a:r>
              <a:rPr lang="en-US" sz="2400" dirty="0" err="1">
                <a:solidFill>
                  <a:srgbClr val="FFFFFF"/>
                </a:solidFill>
              </a:rPr>
              <a:t>Chouanard</a:t>
            </a:r>
            <a:r>
              <a:rPr lang="en-US" sz="2400" dirty="0">
                <a:solidFill>
                  <a:srgbClr val="FFFFFF"/>
                </a:solidFill>
              </a:rPr>
              <a:t>, &amp; </a:t>
            </a:r>
            <a:r>
              <a:rPr lang="en-US" sz="2400" dirty="0" err="1">
                <a:solidFill>
                  <a:srgbClr val="FFFFFF"/>
                </a:solidFill>
              </a:rPr>
              <a:t>Sede</a:t>
            </a:r>
            <a:r>
              <a:rPr lang="en-US" sz="2400" dirty="0">
                <a:solidFill>
                  <a:srgbClr val="FFFFFF"/>
                </a:solidFill>
              </a:rPr>
              <a:t> Ali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Date: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December 9th, 2019</a:t>
            </a:r>
          </a:p>
        </p:txBody>
      </p:sp>
    </p:spTree>
    <p:extLst>
      <p:ext uri="{BB962C8B-B14F-4D97-AF65-F5344CB8AC3E}">
        <p14:creationId xmlns:p14="http://schemas.microsoft.com/office/powerpoint/2010/main" val="3339684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AF1C-F75B-4B9D-BFAA-72703250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en-US" sz="2800">
                <a:ea typeface="+mj-lt"/>
                <a:cs typeface="+mj-lt"/>
              </a:rPr>
              <a:t>Industry Overview 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7A1E7-A138-4968-83AC-A37267A19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847" y="1760113"/>
            <a:ext cx="3723861" cy="445780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en-US" sz="2800">
                <a:ea typeface="+mn-lt"/>
                <a:cs typeface="+mn-lt"/>
              </a:rPr>
              <a:t>SFIX is part of the online retail B2C segment of the Ecommerce industry</a:t>
            </a:r>
            <a:endParaRPr lang="en-US" sz="2800"/>
          </a:p>
          <a:p>
            <a:pPr>
              <a:buFont typeface="Arial" panose="020B0602020104020603" pitchFamily="34" charset="0"/>
              <a:buChar char="•"/>
            </a:pPr>
            <a:r>
              <a:rPr lang="en-US" sz="2800">
                <a:latin typeface="TW Cen MT"/>
                <a:ea typeface="+mn-lt"/>
                <a:cs typeface="+mn-lt"/>
              </a:rPr>
              <a:t>The Ecommerce portion of total retail sales have increased </a:t>
            </a:r>
            <a:endParaRPr lang="en-US" sz="2800">
              <a:latin typeface="Tw Cen MT" panose="020B0602020104020603"/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en-US" sz="2800">
                <a:latin typeface="TW Cen MT"/>
                <a:ea typeface="+mn-lt"/>
                <a:cs typeface="+mn-lt"/>
              </a:rPr>
              <a:t>Ecommerce sales          represent 51.9% of all retail growth</a:t>
            </a:r>
            <a:endParaRPr lang="en-US" sz="2800">
              <a:ea typeface="+mn-lt"/>
              <a:cs typeface="+mn-lt"/>
            </a:endParaRPr>
          </a:p>
          <a:p>
            <a:pPr marL="264795" lvl="1">
              <a:buFont typeface="Arial,Sans-Serif" panose="020B0602020104020603" pitchFamily="34" charset="0"/>
              <a:buChar char="•"/>
            </a:pPr>
            <a:endParaRPr lang="en-US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endParaRPr lang="en-US">
              <a:latin typeface="TW Cen MT"/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endParaRPr lang="en-US">
              <a:latin typeface="TW Cen MT"/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endParaRPr lang="en-US">
              <a:ea typeface="+mn-lt"/>
              <a:cs typeface="+mn-lt"/>
            </a:endParaRPr>
          </a:p>
          <a:p>
            <a:pPr marL="264795" lvl="1"/>
            <a:endParaRPr lang="en-US" sz="1600">
              <a:ea typeface="+mn-lt"/>
              <a:cs typeface="+mn-lt"/>
            </a:endParaRPr>
          </a:p>
          <a:p>
            <a:pPr marL="264795" lvl="1"/>
            <a:endParaRPr lang="en-US" sz="1600">
              <a:ea typeface="+mn-lt"/>
              <a:cs typeface="+mn-lt"/>
            </a:endParaRPr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EB50432-A4E9-4FAA-A2C3-BBFE34D0A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42" y="1192025"/>
            <a:ext cx="6909577" cy="44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6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B0659-0008-45D7-9240-615A4EDE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 ratio deconstructed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D7F45-9BF2-480B-840E-16BAD9C53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5286842" cy="4023360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4500"/>
              <a:t>SFIX </a:t>
            </a:r>
            <a:endParaRPr lang="en-US"/>
          </a:p>
          <a:p>
            <a:pPr marL="0" indent="0">
              <a:buNone/>
            </a:pPr>
            <a:r>
              <a:rPr lang="en-US" sz="4500"/>
              <a:t>PE Ratio:</a:t>
            </a:r>
            <a:r>
              <a:rPr lang="en-US" sz="4500" b="1"/>
              <a:t>  61.88</a:t>
            </a:r>
            <a:endParaRPr lang="en-US"/>
          </a:p>
          <a:p>
            <a:pPr marL="0" indent="0">
              <a:buNone/>
            </a:pPr>
            <a:endParaRPr lang="en-US" sz="3300"/>
          </a:p>
          <a:p>
            <a:pPr marL="0" indent="0">
              <a:buNone/>
            </a:pPr>
            <a:endParaRPr lang="en-US" sz="3300"/>
          </a:p>
          <a:p>
            <a:pPr marL="0" indent="0">
              <a:buNone/>
            </a:pPr>
            <a:r>
              <a:rPr lang="en-US" sz="3300"/>
              <a:t>*</a:t>
            </a:r>
            <a:r>
              <a:rPr lang="en-US" sz="3300">
                <a:ea typeface="+mn-lt"/>
                <a:cs typeface="+mn-lt"/>
              </a:rPr>
              <a:t>Internet, Mail Order, &amp; Online Retail Industry P/E Ratio is</a:t>
            </a:r>
            <a:r>
              <a:rPr lang="en-US" sz="3300" b="1">
                <a:ea typeface="+mn-lt"/>
                <a:cs typeface="+mn-lt"/>
              </a:rPr>
              <a:t> 76.38</a:t>
            </a:r>
            <a:endParaRPr lang="en-US" sz="3300">
              <a:ea typeface="+mn-lt"/>
              <a:cs typeface="+mn-lt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95008-43E6-477A-9589-B2335E6BD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6943" y="2286000"/>
            <a:ext cx="4754880" cy="4023360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r>
              <a:rPr lang="en-US" sz="3000"/>
              <a:t>High PE due to </a:t>
            </a:r>
            <a:r>
              <a:rPr lang="en-US" sz="3000" b="1"/>
              <a:t>growth</a:t>
            </a:r>
          </a:p>
          <a:p>
            <a:pPr>
              <a:buFont typeface="Wingdings" panose="020B0602020104020603" pitchFamily="34" charset="0"/>
              <a:buChar char="v"/>
            </a:pPr>
            <a:r>
              <a:rPr lang="en-US" sz="3000"/>
              <a:t>Growth in active clients</a:t>
            </a:r>
          </a:p>
          <a:p>
            <a:pPr>
              <a:buFont typeface="Wingdings" panose="020B0602020104020603" pitchFamily="34" charset="0"/>
              <a:buChar char="v"/>
            </a:pPr>
            <a:r>
              <a:rPr lang="en-US" sz="3000"/>
              <a:t>Growth in revenue</a:t>
            </a:r>
          </a:p>
          <a:p>
            <a:pPr>
              <a:buFont typeface="Wingdings" panose="020B0602020104020603" pitchFamily="34" charset="0"/>
              <a:buChar char="v"/>
            </a:pPr>
            <a:r>
              <a:rPr lang="en-US" sz="3000"/>
              <a:t>Expansion of market share</a:t>
            </a:r>
          </a:p>
          <a:p>
            <a:pPr>
              <a:buFont typeface="Wingdings" panose="020B0602020104020603" pitchFamily="34" charset="0"/>
              <a:buChar char="v"/>
            </a:pPr>
            <a:r>
              <a:rPr lang="en-US" sz="3000"/>
              <a:t>Expansion of the Ecommerce industry</a:t>
            </a:r>
          </a:p>
          <a:p>
            <a:pPr>
              <a:buFont typeface="Wingdings" panose="020B0602020104020603" pitchFamily="34" charset="0"/>
              <a:buChar char="v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11159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FA4CA-CF24-4143-86D3-BC947482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Swot 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F8DAB59-D763-4663-98CA-967A29CBA5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047052"/>
              </p:ext>
            </p:extLst>
          </p:nvPr>
        </p:nvGraphicFramePr>
        <p:xfrm>
          <a:off x="0" y="1897811"/>
          <a:ext cx="12195866" cy="4945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7933">
                  <a:extLst>
                    <a:ext uri="{9D8B030D-6E8A-4147-A177-3AD203B41FA5}">
                      <a16:colId xmlns:a16="http://schemas.microsoft.com/office/drawing/2014/main" val="3314046118"/>
                    </a:ext>
                  </a:extLst>
                </a:gridCol>
                <a:gridCol w="6097933">
                  <a:extLst>
                    <a:ext uri="{9D8B030D-6E8A-4147-A177-3AD203B41FA5}">
                      <a16:colId xmlns:a16="http://schemas.microsoft.com/office/drawing/2014/main" val="3533638795"/>
                    </a:ext>
                  </a:extLst>
                </a:gridCol>
              </a:tblGrid>
              <a:tr h="2661207">
                <a:tc>
                  <a:txBody>
                    <a:bodyPr/>
                    <a:lstStyle/>
                    <a:p>
                      <a:pPr fontAlgn="base"/>
                      <a:r>
                        <a:rPr lang="en-US" sz="2300" u="sng">
                          <a:effectLst/>
                        </a:rPr>
                        <a:t>Strengths​</a:t>
                      </a:r>
                    </a:p>
                    <a:p>
                      <a:pPr marL="342900" lvl="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300">
                          <a:effectLst/>
                        </a:rPr>
                        <a:t>E-commerce and personalization​</a:t>
                      </a:r>
                    </a:p>
                    <a:p>
                      <a:pPr marL="342900" lvl="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300">
                          <a:effectLst/>
                        </a:rPr>
                        <a:t>Convenience ​</a:t>
                      </a:r>
                    </a:p>
                    <a:p>
                      <a:pPr marL="342900" lvl="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300">
                          <a:effectLst/>
                        </a:rPr>
                        <a:t>Growing exposure and building a brand name​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>
                          <a:effectLst/>
                        </a:rPr>
                        <a:t>Continuously innovating / data science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300" u="sng">
                          <a:effectLst/>
                        </a:rPr>
                        <a:t>Opportunities​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300">
                          <a:effectLst/>
                        </a:rPr>
                        <a:t>Ecommerce is a growing Industry</a:t>
                      </a:r>
                    </a:p>
                    <a:p>
                      <a:pPr marL="342900" lvl="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300">
                          <a:effectLst/>
                        </a:rPr>
                        <a:t>Expand their price range</a:t>
                      </a:r>
                    </a:p>
                    <a:p>
                      <a:pPr marL="342900" lvl="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300">
                          <a:effectLst/>
                        </a:rPr>
                        <a:t>Expand their features such as "shop your look".​</a:t>
                      </a:r>
                    </a:p>
                    <a:p>
                      <a:pPr marL="342900" lvl="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300">
                          <a:effectLst/>
                        </a:rPr>
                        <a:t>Overall increase in both internet and social media.​</a:t>
                      </a:r>
                      <a:endParaRPr lang="en-US" sz="2300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7687261"/>
                  </a:ext>
                </a:extLst>
              </a:tr>
              <a:tr h="2284616">
                <a:tc>
                  <a:txBody>
                    <a:bodyPr/>
                    <a:lstStyle/>
                    <a:p>
                      <a:pPr fontAlgn="base"/>
                      <a:r>
                        <a:rPr lang="en-US" sz="2300" u="sng">
                          <a:effectLst/>
                        </a:rPr>
                        <a:t>Weaknesses​</a:t>
                      </a:r>
                    </a:p>
                    <a:p>
                      <a:pPr marL="342900" lvl="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300">
                          <a:effectLst/>
                        </a:rPr>
                        <a:t>Fashion trends are always changing​</a:t>
                      </a:r>
                    </a:p>
                    <a:p>
                      <a:pPr marL="342900" lvl="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300">
                          <a:effectLst/>
                        </a:rPr>
                        <a:t>Logistical errors​</a:t>
                      </a:r>
                    </a:p>
                    <a:p>
                      <a:pPr fontAlgn="base"/>
                      <a:r>
                        <a:rPr lang="en-US" sz="2300">
                          <a:effectLst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300" u="sng">
                          <a:effectLst/>
                        </a:rPr>
                        <a:t>Threats​</a:t>
                      </a:r>
                    </a:p>
                    <a:p>
                      <a:pPr marL="342900" lvl="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300">
                          <a:effectLst/>
                        </a:rPr>
                        <a:t>New subscription-based services      (Nordstrom's trunk club)​</a:t>
                      </a:r>
                    </a:p>
                    <a:p>
                      <a:pPr fontAlgn="base"/>
                      <a:r>
                        <a:rPr lang="en-US" sz="2300">
                          <a:effectLst/>
                        </a:rPr>
                        <a:t>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5361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918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8B90C-1EE2-416F-B2C3-EB24704A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/>
              <a:t>Our low profitability ratios are an </a:t>
            </a:r>
            <a:r>
              <a:rPr lang="en-US" sz="4200" b="1"/>
              <a:t>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0C501-3201-4B7B-883D-A6BF284CF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lnSpcReduction="10000"/>
          </a:bodyPr>
          <a:lstStyle/>
          <a:p>
            <a:pPr marL="285750" indent="-285750">
              <a:lnSpc>
                <a:spcPct val="108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US" sz="2800">
                <a:ea typeface="+mn-lt"/>
                <a:cs typeface="+mn-lt"/>
              </a:rPr>
              <a:t>Low profitability due to recent UK expansion</a:t>
            </a:r>
          </a:p>
          <a:p>
            <a:pPr marL="285750" indent="-285750">
              <a:lnSpc>
                <a:spcPct val="108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US" sz="2800">
                <a:ea typeface="+mn-lt"/>
                <a:cs typeface="+mn-lt"/>
              </a:rPr>
              <a:t>Why our stock is currently underpriced</a:t>
            </a:r>
          </a:p>
          <a:p>
            <a:pPr marL="264795" lvl="1" indent="0">
              <a:buNone/>
            </a:pPr>
            <a:endParaRPr lang="en-US" sz="2800">
              <a:ea typeface="+mn-lt"/>
              <a:cs typeface="+mn-lt"/>
            </a:endParaRPr>
          </a:p>
          <a:p>
            <a:pPr marL="550545" lvl="1" indent="-285750">
              <a:buFont typeface="Arial,Sans-Serif"/>
              <a:buChar char="•"/>
            </a:pPr>
            <a:endParaRPr lang="en-US" sz="2800"/>
          </a:p>
          <a:p>
            <a:pPr marL="550545" lvl="1" indent="-285750">
              <a:buFont typeface="Arial,Sans-Serif"/>
              <a:buChar char="•"/>
            </a:pPr>
            <a:endParaRPr lang="en-US" sz="2800"/>
          </a:p>
          <a:p>
            <a:pPr marL="264795" lvl="1" indent="0">
              <a:buNone/>
            </a:pPr>
            <a:r>
              <a:rPr lang="en-US" sz="2800" b="1"/>
              <a:t>Net Profit Margin: 2.34%</a:t>
            </a:r>
          </a:p>
          <a:p>
            <a:pPr marL="721995" lvl="1" indent="-457200">
              <a:buFont typeface="Arial" pitchFamily="18" charset="2"/>
              <a:buChar char="•"/>
            </a:pPr>
            <a:r>
              <a:rPr lang="en-US" sz="2800"/>
              <a:t>A lot of profit goes back into data collection</a:t>
            </a:r>
          </a:p>
          <a:p>
            <a:pPr marL="264795" lvl="1" indent="0">
              <a:buNone/>
            </a:pPr>
            <a:endParaRPr lang="en-US" sz="2800"/>
          </a:p>
          <a:p>
            <a:pPr marL="264795" lvl="1" indent="0">
              <a:buNone/>
            </a:pPr>
            <a:r>
              <a:rPr lang="en-US" sz="2800" b="1"/>
              <a:t>Gross Profit Margin: 44.57%</a:t>
            </a:r>
          </a:p>
        </p:txBody>
      </p:sp>
      <p:pic>
        <p:nvPicPr>
          <p:cNvPr id="7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ED3B2CA-2D9F-48D1-8BEF-8DC5A1AE3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77" y="2955479"/>
            <a:ext cx="3940628" cy="263047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72461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DDD243-ED5F-4896-B18B-ABCF4B7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E6BB3-DF2B-4751-97C5-B3DB949AE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4C57E-633E-419C-8FE0-AE516290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11819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Portfolio recommendation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BBFFB-67E7-4491-B303-E7F79FE26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9" y="643467"/>
            <a:ext cx="4750138" cy="3606798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/>
              <a:t>The SMIF will remain diversified with BOTH Stitch Fix and Columbia</a:t>
            </a:r>
          </a:p>
          <a:p>
            <a:pPr marL="457200" indent="-457200">
              <a:lnSpc>
                <a:spcPct val="90000"/>
              </a:lnSpc>
              <a:buFont typeface="Arial" panose="020B0602020104020603" pitchFamily="34" charset="0"/>
              <a:buChar char="•"/>
            </a:pPr>
            <a:r>
              <a:rPr lang="en-US" sz="2700"/>
              <a:t>SFIX has a correlation of 0.16 with COLM</a:t>
            </a:r>
          </a:p>
          <a:p>
            <a:pPr marL="457200" indent="-457200">
              <a:lnSpc>
                <a:spcPct val="90000"/>
              </a:lnSpc>
              <a:buFont typeface="Arial" panose="020B0602020104020603" pitchFamily="34" charset="0"/>
              <a:buChar char="•"/>
            </a:pPr>
            <a:r>
              <a:rPr lang="en-US" sz="2700"/>
              <a:t>Average correlation of SFIX with current SMIF stocks is 0.12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1721DD-D110-44EE-82A7-D56AB687E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2627B9AB-6189-4250-BF73-8FEAB449A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3024" y="625140"/>
            <a:ext cx="5055053" cy="3335110"/>
          </a:xfrm>
        </p:spPr>
      </p:pic>
    </p:spTree>
    <p:extLst>
      <p:ext uri="{BB962C8B-B14F-4D97-AF65-F5344CB8AC3E}">
        <p14:creationId xmlns:p14="http://schemas.microsoft.com/office/powerpoint/2010/main" val="3566524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19E6BB3-DF2B-4751-97C5-B3DB949AE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0964"/>
            <a:ext cx="8126819" cy="6878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D3D52-59A9-4E2B-AAAB-D4871B08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11819"/>
            <a:ext cx="6510527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18FA4-2AE6-44B3-9ACB-A8236FE46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664" y="915609"/>
            <a:ext cx="7065363" cy="3606798"/>
          </a:xfrm>
        </p:spPr>
        <p:txBody>
          <a:bodyPr vert="horz" lIns="45720" tIns="45720" rIns="45720" bIns="45720" rtlCol="0" anchor="ctr">
            <a:noAutofit/>
          </a:bodyPr>
          <a:lstStyle/>
          <a:p>
            <a:pPr marL="0" indent="0">
              <a:buNone/>
            </a:pPr>
            <a:endParaRPr lang="en-US" sz="2800" b="1"/>
          </a:p>
          <a:p>
            <a:r>
              <a:rPr lang="en-US" sz="2400">
                <a:solidFill>
                  <a:srgbClr val="FFFFFF"/>
                </a:solidFill>
              </a:rPr>
              <a:t>SFIX encompasses a unique, personalized clothing service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The online retail industry continues to grow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SFIX has shown growth in both customers and revenue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SFIX faces growth opportunities with their data science usage and new international opportunities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Analyst Target Stock Price: $28</a:t>
            </a:r>
          </a:p>
          <a:p>
            <a:pPr>
              <a:buFont typeface="Arial" panose="020B0602020104020603" pitchFamily="34" charset="0"/>
              <a:buChar char="•"/>
            </a:pPr>
            <a:endParaRPr lang="en-US" sz="24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</a:rPr>
              <a:t>*SFIX fits the SMIF portfolio because it lacks a presence in the Online Retail Industry</a:t>
            </a:r>
          </a:p>
          <a:p>
            <a:pPr>
              <a:buFont typeface="Arial" panose="020B0602020104020603" pitchFamily="34" charset="0"/>
              <a:buChar char="•"/>
            </a:pPr>
            <a:endParaRPr lang="en-US">
              <a:solidFill>
                <a:srgbClr val="FFFFFF"/>
              </a:solidFill>
            </a:endParaRPr>
          </a:p>
          <a:p>
            <a:pPr>
              <a:buFont typeface="Arial" panose="020B0602020104020603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6C28DF67-BA83-4106-8568-3048E2851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57590" y="4251178"/>
            <a:ext cx="1648572" cy="16485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1721DD-D110-44EE-82A7-D56AB687E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CBDA6AE-5C3A-4173-B9E6-1E47A88DD12B}"/>
              </a:ext>
            </a:extLst>
          </p:cNvPr>
          <p:cNvSpPr txBox="1"/>
          <p:nvPr/>
        </p:nvSpPr>
        <p:spPr>
          <a:xfrm>
            <a:off x="8561614" y="1268186"/>
            <a:ext cx="3042557" cy="21544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Buy the SFIX stock!</a:t>
            </a:r>
          </a:p>
          <a:p>
            <a:endParaRPr lang="en-US" sz="2800"/>
          </a:p>
          <a:p>
            <a:r>
              <a:rPr lang="en-US" sz="2800"/>
              <a:t>Current Price: $23.67 </a:t>
            </a:r>
          </a:p>
          <a:p>
            <a:r>
              <a:rPr lang="en-US" sz="2200"/>
              <a:t>*As of 12/4/2019</a:t>
            </a:r>
          </a:p>
        </p:txBody>
      </p:sp>
    </p:spTree>
    <p:extLst>
      <p:ext uri="{BB962C8B-B14F-4D97-AF65-F5344CB8AC3E}">
        <p14:creationId xmlns:p14="http://schemas.microsoft.com/office/powerpoint/2010/main" val="3815430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FA14-747C-47D0-BAE3-376A9BC9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Sources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E22A6-8720-47A8-906D-25BF849AE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Calibri"/>
              </a:rPr>
              <a:t>Yahoo finance</a:t>
            </a:r>
          </a:p>
          <a:p>
            <a:r>
              <a:rPr lang="en-US">
                <a:cs typeface="Calibri"/>
              </a:rPr>
              <a:t>Edgar SEC Government</a:t>
            </a:r>
          </a:p>
          <a:p>
            <a:r>
              <a:rPr lang="en-US">
                <a:ea typeface="+mn-lt"/>
                <a:cs typeface="Calibri"/>
              </a:rPr>
              <a:t>CNBC</a:t>
            </a:r>
          </a:p>
          <a:p>
            <a:r>
              <a:rPr lang="en-US">
                <a:ea typeface="+mn-lt"/>
                <a:cs typeface="Calibri"/>
              </a:rPr>
              <a:t>Forbes</a:t>
            </a:r>
          </a:p>
          <a:p>
            <a:r>
              <a:rPr lang="en-US">
                <a:ea typeface="+mn-lt"/>
                <a:cs typeface="Calibri"/>
              </a:rPr>
              <a:t>CNN Money</a:t>
            </a:r>
          </a:p>
          <a:p>
            <a:r>
              <a:rPr lang="en-US">
                <a:ea typeface="+mn-lt"/>
                <a:cs typeface="Calibri"/>
              </a:rPr>
              <a:t>CNN Business</a:t>
            </a:r>
          </a:p>
          <a:p>
            <a:r>
              <a:rPr lang="en-US">
                <a:ea typeface="+mn-lt"/>
                <a:cs typeface="Calibri"/>
              </a:rPr>
              <a:t>CSIMarket.com</a:t>
            </a:r>
          </a:p>
          <a:p>
            <a:r>
              <a:rPr lang="en-US">
                <a:cs typeface="Calibri"/>
              </a:rPr>
              <a:t>The Motley Fool</a:t>
            </a:r>
          </a:p>
          <a:p>
            <a:r>
              <a:rPr lang="en-US">
                <a:cs typeface="Calibri"/>
              </a:rPr>
              <a:t>SFIX 2018 10-K report </a:t>
            </a:r>
          </a:p>
        </p:txBody>
      </p:sp>
    </p:spTree>
    <p:extLst>
      <p:ext uri="{BB962C8B-B14F-4D97-AF65-F5344CB8AC3E}">
        <p14:creationId xmlns:p14="http://schemas.microsoft.com/office/powerpoint/2010/main" val="390238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435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A40B3-79E2-4A9F-BEBE-5B195F5A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Everyone gets stitches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D2797-0680-401C-AB67-05C685D8A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342900" indent="-342900">
              <a:buFont typeface="Arial" panose="020B0602020104020603" pitchFamily="34" charset="0"/>
              <a:buChar char="•"/>
            </a:pPr>
            <a:endParaRPr lang="en-US">
              <a:solidFill>
                <a:srgbClr val="FFFFFF"/>
              </a:solidFill>
            </a:endParaRP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3600">
                <a:solidFill>
                  <a:srgbClr val="FFFFFF"/>
                </a:solidFill>
                <a:ea typeface="+mn-lt"/>
                <a:cs typeface="+mn-lt"/>
              </a:rPr>
              <a:t>Subscription-based clothing service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3600">
                <a:solidFill>
                  <a:srgbClr val="FFFFFF"/>
                </a:solidFill>
                <a:ea typeface="+mn-lt"/>
                <a:cs typeface="+mn-lt"/>
              </a:rPr>
              <a:t>Stitch Fix fits your style</a:t>
            </a:r>
            <a:endParaRPr lang="en-US"/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3600">
                <a:solidFill>
                  <a:srgbClr val="FFFFFF"/>
                </a:solidFill>
                <a:latin typeface="TW Cen MT"/>
                <a:ea typeface="+mn-lt"/>
                <a:cs typeface="+mn-lt"/>
              </a:rPr>
              <a:t>Alternative shopping experience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endParaRPr lang="en-US">
              <a:solidFill>
                <a:srgbClr val="FFFFFF"/>
              </a:solidFill>
              <a:latin typeface="TW Cen MT"/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  <a:latin typeface="TW Cen MT"/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7" descr="A red white and blue shoes&#10;&#10;Description generated with very high confidence">
            <a:extLst>
              <a:ext uri="{FF2B5EF4-FFF2-40B4-BE49-F238E27FC236}">
                <a16:creationId xmlns:a16="http://schemas.microsoft.com/office/drawing/2014/main" id="{1475E405-21ED-4C6F-9544-26F9BCD9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3" r="2400" b="-7"/>
          <a:stretch/>
        </p:blipFill>
        <p:spPr>
          <a:xfrm>
            <a:off x="7552266" y="10"/>
            <a:ext cx="4639734" cy="3428990"/>
          </a:xfrm>
          <a:prstGeom prst="rect">
            <a:avLst/>
          </a:prstGeom>
        </p:spPr>
      </p:pic>
      <p:pic>
        <p:nvPicPr>
          <p:cNvPr id="4" name="Picture 4" descr="A picture containing table, items, piece, food&#10;&#10;Description generated with very high confidence">
            <a:extLst>
              <a:ext uri="{FF2B5EF4-FFF2-40B4-BE49-F238E27FC236}">
                <a16:creationId xmlns:a16="http://schemas.microsoft.com/office/drawing/2014/main" id="{ADCAFBFA-4726-4D7A-AB2D-960EAB3032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32" r="-6" b="-6"/>
          <a:stretch/>
        </p:blipFill>
        <p:spPr>
          <a:xfrm>
            <a:off x="7552266" y="3429000"/>
            <a:ext cx="4639734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F76594-D697-4339-90DA-BC1518C998A0}"/>
              </a:ext>
            </a:extLst>
          </p:cNvPr>
          <p:cNvSpPr txBox="1"/>
          <p:nvPr/>
        </p:nvSpPr>
        <p:spPr>
          <a:xfrm>
            <a:off x="1025703" y="165071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Not just snitches.</a:t>
            </a:r>
          </a:p>
        </p:txBody>
      </p:sp>
    </p:spTree>
    <p:extLst>
      <p:ext uri="{BB962C8B-B14F-4D97-AF65-F5344CB8AC3E}">
        <p14:creationId xmlns:p14="http://schemas.microsoft.com/office/powerpoint/2010/main" val="3259466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723F2-F8F8-4CD0-AB4A-05388F57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50" y="517133"/>
            <a:ext cx="3932237" cy="1600200"/>
          </a:xfrm>
        </p:spPr>
        <p:txBody>
          <a:bodyPr>
            <a:normAutofit/>
          </a:bodyPr>
          <a:lstStyle/>
          <a:p>
            <a:r>
              <a:rPr lang="en-US" sz="4800">
                <a:cs typeface="Calibri Light"/>
              </a:rPr>
              <a:t>The First Stitch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C0B51-DB60-4DD5-BBE7-69D6FEB8F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0" y="822960"/>
            <a:ext cx="6440423" cy="51846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en-US" sz="3600" dirty="0">
                <a:cs typeface="Calibri"/>
              </a:rPr>
              <a:t>IPO in November 2017</a:t>
            </a:r>
          </a:p>
          <a:p>
            <a:pPr marL="0" indent="0">
              <a:buNone/>
            </a:pPr>
            <a:endParaRPr lang="en-US" sz="3600">
              <a:cs typeface="Calibri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en-US" sz="3600" dirty="0">
                <a:cs typeface="Calibri"/>
              </a:rPr>
              <a:t>Combination of algorithms &amp; human stylists </a:t>
            </a:r>
          </a:p>
          <a:p>
            <a:pPr>
              <a:buFont typeface="Arial" panose="020B0602020104020603" pitchFamily="34" charset="0"/>
              <a:buChar char="•"/>
            </a:pPr>
            <a:endParaRPr lang="en-US" sz="3600">
              <a:cs typeface="Calibri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en-US" sz="3600" dirty="0">
                <a:cs typeface="Calibri"/>
              </a:rPr>
              <a:t>Over 125 full time data scientists</a:t>
            </a:r>
          </a:p>
          <a:p>
            <a:pPr>
              <a:buFont typeface="Arial" panose="020B0602020104020603" pitchFamily="34" charset="0"/>
              <a:buChar char="•"/>
            </a:pPr>
            <a:endParaRPr lang="en-US" sz="3600">
              <a:cs typeface="Calibri"/>
            </a:endParaRPr>
          </a:p>
          <a:p>
            <a:pPr>
              <a:buFont typeface="Wingdings" panose="020B0602020104020603" pitchFamily="34" charset="0"/>
              <a:buChar char="§"/>
            </a:pPr>
            <a:endParaRPr lang="en-US" sz="3600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7E37B-297A-4DDA-B0B5-BD219A896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046" y="1655552"/>
            <a:ext cx="5540184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>
                <a:cs typeface="Calibri" panose="020F0502020204030204"/>
              </a:rPr>
              <a:t>Founded in 2011 by Harvard grad Katrina Lake.</a:t>
            </a:r>
            <a:endParaRPr lang="en-US" sz="3200"/>
          </a:p>
        </p:txBody>
      </p:sp>
      <p:pic>
        <p:nvPicPr>
          <p:cNvPr id="5" name="Picture 5" descr="A person in a yellow dress holding a cell phone&#10;&#10;Description generated with high confidence">
            <a:extLst>
              <a:ext uri="{FF2B5EF4-FFF2-40B4-BE49-F238E27FC236}">
                <a16:creationId xmlns:a16="http://schemas.microsoft.com/office/drawing/2014/main" id="{4E4A4BFF-8DFC-4795-AA77-C2A5D9D36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758" y="2781489"/>
            <a:ext cx="2503715" cy="3992336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89887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91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3" name="Straight Connector 95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42DD0C21-8FEE-4C18-8789-CC8ABE206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4B51757-7607-4CEA-A0EE-3C5BDC2C1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821FD-1765-4E4E-BB9F-1D0923042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Style Profiler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1208BC-AE39-4206-ABF3-D7BBCC906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0600" y="4960137"/>
            <a:ext cx="3200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solidFill>
                  <a:srgbClr val="FFFFFF"/>
                </a:solidFill>
              </a:rPr>
              <a:t>We all have quirks, but Stitch Fix has it sewn up.</a:t>
            </a: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B4134A9-8CA4-43C8-B817-19FC767A58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98" b="5739"/>
          <a:stretch/>
        </p:blipFill>
        <p:spPr>
          <a:xfrm>
            <a:off x="1674812" y="640080"/>
            <a:ext cx="8836571" cy="3306457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EF39256-F095-41C8-8707-6C1A665E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38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1CCDA-1D43-40CC-80F7-BFC72498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advantage</a:t>
            </a: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CBA9BFB-D9A0-432A-915F-E3CB00EBE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93" y="2906208"/>
            <a:ext cx="8777869" cy="395785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491CF-D473-486A-BE2C-81B119E8C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43954" y="3425766"/>
            <a:ext cx="4375513" cy="37300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Data Includes:</a:t>
            </a:r>
          </a:p>
          <a:p>
            <a:pPr marL="285750" indent="-285750">
              <a:buFont typeface="Arial" panose="020B0602020104020603" pitchFamily="34" charset="0"/>
              <a:buChar char="•"/>
            </a:pPr>
            <a:r>
              <a:rPr lang="en-US"/>
              <a:t>Basics</a:t>
            </a:r>
          </a:p>
          <a:p>
            <a:pPr marL="285750" indent="-285750">
              <a:buFont typeface="Arial" panose="020B0602020104020603" pitchFamily="34" charset="0"/>
              <a:buChar char="•"/>
            </a:pPr>
            <a:r>
              <a:rPr lang="en-US"/>
              <a:t>Item measurements</a:t>
            </a:r>
          </a:p>
          <a:p>
            <a:pPr marL="285750" indent="-285750">
              <a:buFont typeface="Arial" panose="020B0602020104020603" pitchFamily="34" charset="0"/>
              <a:buChar char="•"/>
            </a:pPr>
            <a:r>
              <a:rPr lang="en-US"/>
              <a:t>Personalized preferences</a:t>
            </a:r>
          </a:p>
          <a:p>
            <a:pPr marL="285750" indent="-285750">
              <a:buFont typeface="Arial" panose="020B0602020104020603" pitchFamily="34" charset="0"/>
              <a:buChar char="•"/>
            </a:pPr>
            <a:r>
              <a:rPr lang="en-US"/>
              <a:t>Nuanced descriptions</a:t>
            </a:r>
          </a:p>
          <a:p>
            <a:pPr marL="285750" indent="-285750">
              <a:buFont typeface="Arial" panose="020B0602020104020603" pitchFamily="34" charset="0"/>
              <a:buChar char="•"/>
            </a:pPr>
            <a:r>
              <a:rPr lang="en-US"/>
              <a:t>Client feedback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F2026-2094-40C8-AD2E-B7E6ABAF52CF}"/>
              </a:ext>
            </a:extLst>
          </p:cNvPr>
          <p:cNvSpPr txBox="1"/>
          <p:nvPr/>
        </p:nvSpPr>
        <p:spPr>
          <a:xfrm>
            <a:off x="4384221" y="519793"/>
            <a:ext cx="7900307" cy="2384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>
                <a:ea typeface="+mn-lt"/>
                <a:cs typeface="+mn-lt"/>
              </a:rPr>
              <a:t>Client data is provided directly from the client, not external sources</a:t>
            </a:r>
          </a:p>
          <a:p>
            <a:pPr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>
                <a:ea typeface="+mn-lt"/>
                <a:cs typeface="+mn-lt"/>
              </a:rPr>
              <a:t>Over 90 data points provided by each customer throughout order</a:t>
            </a:r>
          </a:p>
          <a:p>
            <a:pPr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>
                <a:ea typeface="+mn-lt"/>
                <a:cs typeface="+mn-lt"/>
              </a:rPr>
              <a:t>Over 85% of shipments have received direct client feedback</a:t>
            </a:r>
          </a:p>
          <a:p>
            <a:pPr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>
                <a:ea typeface="+mn-lt"/>
                <a:cs typeface="+mn-lt"/>
              </a:rPr>
              <a:t>Style Shuffle ~ Used by 2.25 million</a:t>
            </a:r>
          </a:p>
          <a:p>
            <a:pPr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>
                <a:ea typeface="+mn-lt"/>
                <a:cs typeface="+mn-lt"/>
              </a:rPr>
              <a:t>125 data scientists</a:t>
            </a:r>
          </a:p>
          <a:p>
            <a:pPr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>
                <a:ea typeface="+mn-lt"/>
                <a:cs typeface="+mn-lt"/>
              </a:rPr>
              <a:t>5,100+ employee stylists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7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4CDB7-6E91-45AD-9043-1F938549E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>
                <a:solidFill>
                  <a:srgbClr val="FFFFFF"/>
                </a:solidFill>
              </a:rPr>
              <a:t>SFIX faces immense growth</a:t>
            </a:r>
          </a:p>
        </p:txBody>
      </p:sp>
      <p:pic>
        <p:nvPicPr>
          <p:cNvPr id="11" name="Picture 11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6FE16AEA-FEC2-4A3A-A0D0-FC62EEBA0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41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0C2B8-2A36-4CAA-9BEB-47E8CAA47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2020104020603" pitchFamily="34" charset="0"/>
              <a:buChar char="•"/>
            </a:pPr>
            <a:r>
              <a:rPr lang="en-US" sz="2800">
                <a:solidFill>
                  <a:srgbClr val="FFFFFF"/>
                </a:solidFill>
              </a:rPr>
              <a:t>Continual growth in active clients</a:t>
            </a:r>
            <a:endParaRPr lang="en-US" sz="2800"/>
          </a:p>
          <a:p>
            <a:pPr marL="342900" indent="-342900">
              <a:lnSpc>
                <a:spcPct val="90000"/>
              </a:lnSpc>
              <a:buFont typeface="Arial" panose="020B0602020104020603" pitchFamily="34" charset="0"/>
              <a:buChar char="•"/>
            </a:pPr>
            <a:endParaRPr lang="en-US" sz="2800"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2020104020603" pitchFamily="34" charset="0"/>
              <a:buChar char="•"/>
            </a:pPr>
            <a:r>
              <a:rPr lang="en-US" sz="2800">
                <a:solidFill>
                  <a:srgbClr val="FFFFFF"/>
                </a:solidFill>
              </a:rPr>
              <a:t>New opportunities within the UK market</a:t>
            </a:r>
          </a:p>
          <a:p>
            <a:pPr marL="342900" indent="-342900">
              <a:lnSpc>
                <a:spcPct val="90000"/>
              </a:lnSpc>
              <a:buFont typeface="Arial" panose="020B0602020104020603" pitchFamily="34" charset="0"/>
              <a:buChar char="•"/>
            </a:pPr>
            <a:endParaRPr lang="en-US" sz="2800"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2020104020603" pitchFamily="34" charset="0"/>
              <a:buChar char="•"/>
            </a:pPr>
            <a:r>
              <a:rPr lang="en-US" sz="2800">
                <a:solidFill>
                  <a:srgbClr val="FFFFFF"/>
                </a:solidFill>
              </a:rPr>
              <a:t>Competitive advantage due to unique data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FEB49D-C573-473D-B755-8DAE65FA6FDA}"/>
              </a:ext>
            </a:extLst>
          </p:cNvPr>
          <p:cNvSpPr txBox="1"/>
          <p:nvPr/>
        </p:nvSpPr>
        <p:spPr>
          <a:xfrm>
            <a:off x="1677940" y="297036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232%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0C304D-F879-4512-B080-D98B5ADC83CD}"/>
              </a:ext>
            </a:extLst>
          </p:cNvPr>
          <p:cNvSpPr txBox="1"/>
          <p:nvPr/>
        </p:nvSpPr>
        <p:spPr>
          <a:xfrm>
            <a:off x="2578451" y="245239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93%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65786-F859-4A6B-A41B-229480DC4275}"/>
              </a:ext>
            </a:extLst>
          </p:cNvPr>
          <p:cNvSpPr txBox="1"/>
          <p:nvPr/>
        </p:nvSpPr>
        <p:spPr>
          <a:xfrm>
            <a:off x="3666381" y="192107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31%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94B60D-38BD-44C1-B9D2-E5012BC3C775}"/>
              </a:ext>
            </a:extLst>
          </p:cNvPr>
          <p:cNvSpPr txBox="1"/>
          <p:nvPr/>
        </p:nvSpPr>
        <p:spPr>
          <a:xfrm>
            <a:off x="4653667" y="139257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F40DE1-CB5C-44BB-8E86-5A2B7DE914A4}"/>
              </a:ext>
            </a:extLst>
          </p:cNvPr>
          <p:cNvSpPr txBox="1"/>
          <p:nvPr/>
        </p:nvSpPr>
        <p:spPr>
          <a:xfrm>
            <a:off x="5641727" y="91260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18%</a:t>
            </a:r>
          </a:p>
        </p:txBody>
      </p:sp>
    </p:spTree>
    <p:extLst>
      <p:ext uri="{BB962C8B-B14F-4D97-AF65-F5344CB8AC3E}">
        <p14:creationId xmlns:p14="http://schemas.microsoft.com/office/powerpoint/2010/main" val="96875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3416DF-B283-4D9F-A625-146552CA9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73834904-4D9B-41F7-8DA6-0709FD9F7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0D1207-ECAF-48E9-8834-2CE4D2198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D2E3C52-528A-4049-BCAA-5460756BC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20F7A-DDDF-4B51-9203-74CAFA813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>
                <a:solidFill>
                  <a:srgbClr val="FFFFFF"/>
                </a:solidFill>
              </a:rPr>
              <a:t>Financial analysis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D5B542C-8183-4445-AF4D-B23AAE329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omputer, monitor, table, desk&#10;&#10;Description generated with very high confidence">
            <a:extLst>
              <a:ext uri="{FF2B5EF4-FFF2-40B4-BE49-F238E27FC236}">
                <a16:creationId xmlns:a16="http://schemas.microsoft.com/office/drawing/2014/main" id="{B7F02026-C257-4212-BB8C-C7682ADE1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211" y="42"/>
            <a:ext cx="8130015" cy="457418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ED9B5A-5577-4CA5-97AA-0E5E2EA97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60141" y="822682"/>
            <a:ext cx="0" cy="2926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24283B-587C-4A0E-A50E-B8914975B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31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4E0567A-7C81-4D03-A8ED-4EAB69DF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spc="100"/>
              <a:t>Growth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31FE3-0559-4D16-AEE5-AF4814B92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562" y="2142226"/>
            <a:ext cx="313358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chemeClr val="tx1"/>
                </a:solidFill>
              </a:rPr>
              <a:t>Significant revenue growth within the last 6 years</a:t>
            </a: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3300">
              <a:solidFill>
                <a:schemeClr val="tx1"/>
              </a:solidFill>
            </a:endParaRPr>
          </a:p>
        </p:txBody>
      </p:sp>
      <p:pic>
        <p:nvPicPr>
          <p:cNvPr id="6" name="Picture 7" descr="A picture containing meter&#10;&#10;Description generated with very high confidence">
            <a:extLst>
              <a:ext uri="{FF2B5EF4-FFF2-40B4-BE49-F238E27FC236}">
                <a16:creationId xmlns:a16="http://schemas.microsoft.com/office/drawing/2014/main" id="{63BC0861-6C32-4CA6-B254-33609343D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780" y="93741"/>
            <a:ext cx="7899456" cy="66705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6DC8BA-76BD-4FA9-BC59-F511CE9F780C}"/>
              </a:ext>
            </a:extLst>
          </p:cNvPr>
          <p:cNvSpPr txBox="1"/>
          <p:nvPr/>
        </p:nvSpPr>
        <p:spPr>
          <a:xfrm>
            <a:off x="6190891" y="450874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368%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A1E00E-7FB8-4A11-A2DA-47E092678E34}"/>
              </a:ext>
            </a:extLst>
          </p:cNvPr>
          <p:cNvSpPr txBox="1"/>
          <p:nvPr/>
        </p:nvSpPr>
        <p:spPr>
          <a:xfrm>
            <a:off x="7239539" y="3415162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113%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E033E7-7A7A-4B35-9699-F6D8FF889C2F}"/>
              </a:ext>
            </a:extLst>
          </p:cNvPr>
          <p:cNvSpPr txBox="1"/>
          <p:nvPr/>
        </p:nvSpPr>
        <p:spPr>
          <a:xfrm>
            <a:off x="8374452" y="281041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34%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C4CDB-8BC0-46BB-98B2-9BC3C08CFAF6}"/>
              </a:ext>
            </a:extLst>
          </p:cNvPr>
          <p:cNvSpPr txBox="1"/>
          <p:nvPr/>
        </p:nvSpPr>
        <p:spPr>
          <a:xfrm>
            <a:off x="9322459" y="204751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26%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5656D9-7576-42FD-B0F7-8CC1D5B03CC8}"/>
              </a:ext>
            </a:extLst>
          </p:cNvPr>
          <p:cNvSpPr txBox="1"/>
          <p:nvPr/>
        </p:nvSpPr>
        <p:spPr>
          <a:xfrm>
            <a:off x="10313598" y="1255862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29%</a:t>
            </a:r>
          </a:p>
        </p:txBody>
      </p:sp>
    </p:spTree>
    <p:extLst>
      <p:ext uri="{BB962C8B-B14F-4D97-AF65-F5344CB8AC3E}">
        <p14:creationId xmlns:p14="http://schemas.microsoft.com/office/powerpoint/2010/main" val="346351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54377-1435-4B4A-93DA-EF229E7D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Stitch Fix (SFIX) Background Information</a:t>
            </a:r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FAC0FAD-6A65-4A9E-A5C8-F87809697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85" y="2483739"/>
            <a:ext cx="6819561" cy="38308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3B12F-4D15-4E8F-83BC-FC4927EEA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490" y="585216"/>
            <a:ext cx="3935257" cy="55869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rgbClr val="FFFFFF"/>
                </a:solidFill>
                <a:cs typeface="Calibri"/>
              </a:rPr>
              <a:t>Stitch Fix is a personalized, e-commerce styling service</a:t>
            </a:r>
          </a:p>
          <a:p>
            <a:pPr marL="342900" indent="-342900">
              <a:buFont typeface="Courier New" panose="020B0602020104020603" pitchFamily="34" charset="0"/>
              <a:buChar char="o"/>
            </a:pPr>
            <a:r>
              <a:rPr lang="en-US" sz="2800">
                <a:solidFill>
                  <a:srgbClr val="FFFFFF"/>
                </a:solidFill>
                <a:cs typeface="Calibri"/>
              </a:rPr>
              <a:t>Market Cap: $2.171 Billion</a:t>
            </a:r>
          </a:p>
          <a:p>
            <a:pPr marL="342900" indent="-342900">
              <a:buFont typeface="Courier New" panose="020B0602020104020603" pitchFamily="34" charset="0"/>
              <a:buChar char="o"/>
            </a:pPr>
            <a:r>
              <a:rPr lang="en-US" sz="2800">
                <a:solidFill>
                  <a:srgbClr val="FFFFFF"/>
                </a:solidFill>
                <a:cs typeface="Calibri"/>
              </a:rPr>
              <a:t>Current Revenue: $1.578 Million</a:t>
            </a:r>
          </a:p>
          <a:p>
            <a:pPr marL="342900" indent="-342900">
              <a:buFont typeface="Courier New" panose="020B0602020104020603" pitchFamily="34" charset="0"/>
              <a:buChar char="o"/>
            </a:pPr>
            <a:r>
              <a:rPr lang="en-US" sz="2800">
                <a:solidFill>
                  <a:srgbClr val="FFFFFF"/>
                </a:solidFill>
                <a:cs typeface="Calibri"/>
              </a:rPr>
              <a:t>Stock Price: 23.64 (As of 12/4)</a:t>
            </a:r>
          </a:p>
          <a:p>
            <a:pPr marL="342900" indent="-342900">
              <a:buFont typeface="Courier New" panose="020B0602020104020603" pitchFamily="34" charset="0"/>
              <a:buChar char="o"/>
            </a:pPr>
            <a:r>
              <a:rPr lang="en-US" sz="2800">
                <a:solidFill>
                  <a:srgbClr val="FFFFFF"/>
                </a:solidFill>
                <a:cs typeface="Calibri"/>
              </a:rPr>
              <a:t>P/E Ratio: 63.56</a:t>
            </a:r>
          </a:p>
          <a:p>
            <a:pPr marL="342900" indent="-342900">
              <a:buFont typeface="Courier New" panose="020B0602020104020603" pitchFamily="34" charset="0"/>
              <a:buChar char="o"/>
            </a:pPr>
            <a:r>
              <a:rPr lang="en-US" sz="2800">
                <a:solidFill>
                  <a:srgbClr val="FFFFFF"/>
                </a:solidFill>
                <a:cs typeface="Calibri"/>
              </a:rPr>
              <a:t>ROE: 0.121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2C32D-8136-419B-AA7D-7548E91A5E53}"/>
              </a:ext>
            </a:extLst>
          </p:cNvPr>
          <p:cNvSpPr txBox="1"/>
          <p:nvPr/>
        </p:nvSpPr>
        <p:spPr>
          <a:xfrm>
            <a:off x="370114" y="6180364"/>
            <a:ext cx="39406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*November 2018 to October 2019 data</a:t>
            </a:r>
          </a:p>
        </p:txBody>
      </p:sp>
    </p:spTree>
    <p:extLst>
      <p:ext uri="{BB962C8B-B14F-4D97-AF65-F5344CB8AC3E}">
        <p14:creationId xmlns:p14="http://schemas.microsoft.com/office/powerpoint/2010/main" val="2682511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16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Integral</vt:lpstr>
      <vt:lpstr>Ticker: SFIX</vt:lpstr>
      <vt:lpstr>Everyone gets stitches</vt:lpstr>
      <vt:lpstr>The First Stitch</vt:lpstr>
      <vt:lpstr>Style Profiler </vt:lpstr>
      <vt:lpstr>Data advantage</vt:lpstr>
      <vt:lpstr>SFIX faces immense growth</vt:lpstr>
      <vt:lpstr>Financial analysis</vt:lpstr>
      <vt:lpstr>Growth</vt:lpstr>
      <vt:lpstr>Stitch Fix (SFIX) Background Information</vt:lpstr>
      <vt:lpstr>Industry Overview </vt:lpstr>
      <vt:lpstr>PE ratio deconstructed </vt:lpstr>
      <vt:lpstr>Swot </vt:lpstr>
      <vt:lpstr>Our low profitability ratios are an opportunity</vt:lpstr>
      <vt:lpstr>Portfolio recommendation</vt:lpstr>
      <vt:lpstr>summary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12</cp:revision>
  <dcterms:created xsi:type="dcterms:W3CDTF">2019-11-13T01:17:25Z</dcterms:created>
  <dcterms:modified xsi:type="dcterms:W3CDTF">2019-12-09T15:50:13Z</dcterms:modified>
</cp:coreProperties>
</file>