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Proxima Nova"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172151D-7938-4EE2-B97A-A5820ED52426}">
  <a:tblStyle styleId="{9172151D-7938-4EE2-B97A-A5820ED52426}"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1" d="100"/>
          <a:sy n="121" d="100"/>
        </p:scale>
        <p:origin x="3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3806473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467687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xin</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Use percentages or dollar amount</a:t>
            </a:r>
          </a:p>
        </p:txBody>
      </p:sp>
    </p:spTree>
    <p:extLst>
      <p:ext uri="{BB962C8B-B14F-4D97-AF65-F5344CB8AC3E}">
        <p14:creationId xmlns:p14="http://schemas.microsoft.com/office/powerpoint/2010/main" val="2738212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2" name="Shape 12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xin</a:t>
            </a:r>
          </a:p>
        </p:txBody>
      </p:sp>
    </p:spTree>
    <p:extLst>
      <p:ext uri="{BB962C8B-B14F-4D97-AF65-F5344CB8AC3E}">
        <p14:creationId xmlns:p14="http://schemas.microsoft.com/office/powerpoint/2010/main" val="1931763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xin</a:t>
            </a:r>
          </a:p>
        </p:txBody>
      </p:sp>
    </p:spTree>
    <p:extLst>
      <p:ext uri="{BB962C8B-B14F-4D97-AF65-F5344CB8AC3E}">
        <p14:creationId xmlns:p14="http://schemas.microsoft.com/office/powerpoint/2010/main" val="486971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xin</a:t>
            </a:r>
          </a:p>
        </p:txBody>
      </p:sp>
    </p:spTree>
    <p:extLst>
      <p:ext uri="{BB962C8B-B14F-4D97-AF65-F5344CB8AC3E}">
        <p14:creationId xmlns:p14="http://schemas.microsoft.com/office/powerpoint/2010/main" val="280980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457200" marR="0" lvl="0" indent="-355600" algn="l" rtl="0">
              <a:lnSpc>
                <a:spcPct val="115000"/>
              </a:lnSpc>
              <a:spcBef>
                <a:spcPts val="0"/>
              </a:spcBef>
              <a:spcAft>
                <a:spcPts val="0"/>
              </a:spcAft>
              <a:buSzPct val="25000"/>
              <a:buNone/>
            </a:pPr>
            <a:r>
              <a:rPr lang="en" sz="2000" b="0" i="0" u="none" strike="noStrike" cap="none">
                <a:solidFill>
                  <a:schemeClr val="dk1"/>
                </a:solidFill>
                <a:latin typeface="Arial"/>
                <a:ea typeface="Arial"/>
                <a:cs typeface="Arial"/>
                <a:sym typeface="Arial"/>
              </a:rPr>
              <a:t>Change layout</a:t>
            </a:r>
          </a:p>
          <a:p>
            <a:pPr marL="457200" lvl="0" indent="-228600" rtl="0">
              <a:spcBef>
                <a:spcPts val="0"/>
              </a:spcBef>
              <a:buClr>
                <a:schemeClr val="dk1"/>
              </a:buClr>
              <a:buSzPct val="100000"/>
              <a:buChar char="●"/>
            </a:pPr>
            <a:r>
              <a:rPr lang="en" sz="1600"/>
              <a:t>A large portion of business is conducted through subsidiaries in China.</a:t>
            </a:r>
          </a:p>
          <a:p>
            <a:pPr marL="457200" lvl="0" indent="-228600" rtl="0">
              <a:spcBef>
                <a:spcPts val="0"/>
              </a:spcBef>
              <a:buClr>
                <a:schemeClr val="dk1"/>
              </a:buClr>
              <a:buSzPct val="100000"/>
              <a:buChar char="●"/>
            </a:pPr>
            <a:r>
              <a:rPr lang="en" sz="1600"/>
              <a:t>Significant portion of revenue is in U.S. dollars, a significant portion of cost of goods sold are in RMB. </a:t>
            </a:r>
          </a:p>
          <a:p>
            <a:pPr marL="457200" lvl="0" indent="-228600" rtl="0">
              <a:spcBef>
                <a:spcPts val="0"/>
              </a:spcBef>
              <a:buClr>
                <a:schemeClr val="dk1"/>
              </a:buClr>
              <a:buSzPct val="100000"/>
              <a:buChar char="●"/>
            </a:pPr>
            <a:r>
              <a:rPr lang="en" sz="1600"/>
              <a:t>Not entered into any hedging transactions in an effort to reduce exposure to foreign currency exchange risk.</a:t>
            </a:r>
          </a:p>
          <a:p>
            <a:pPr marL="457200" lvl="0" indent="-228600" rtl="0">
              <a:spcBef>
                <a:spcPts val="0"/>
              </a:spcBef>
              <a:buClr>
                <a:schemeClr val="dk1"/>
              </a:buClr>
              <a:buSzPct val="100000"/>
              <a:buChar char="●"/>
            </a:pPr>
            <a:endParaRPr sz="1600"/>
          </a:p>
          <a:p>
            <a:pPr marL="457200" lvl="0" indent="-228600" rtl="0">
              <a:spcBef>
                <a:spcPts val="0"/>
              </a:spcBef>
              <a:buClr>
                <a:schemeClr val="dk1"/>
              </a:buClr>
              <a:buSzPct val="100000"/>
              <a:buChar char="●"/>
            </a:pPr>
            <a:r>
              <a:rPr lang="en" sz="1600"/>
              <a:t>Chinese exchange control regulations that may restrict ability to convert RMB into foreign currency.</a:t>
            </a:r>
          </a:p>
          <a:p>
            <a:pPr marL="457200" marR="0" lvl="0" indent="-355600" algn="l" rtl="0">
              <a:lnSpc>
                <a:spcPct val="115000"/>
              </a:lnSpc>
              <a:spcBef>
                <a:spcPts val="1600"/>
              </a:spcBef>
              <a:spcAft>
                <a:spcPts val="0"/>
              </a:spcAft>
              <a:buSzPct val="25000"/>
              <a:buNone/>
            </a:pPr>
            <a:endParaRPr sz="2000"/>
          </a:p>
          <a:p>
            <a:pPr marL="457200" marR="0" lvl="0" indent="-355600" algn="l" rtl="0">
              <a:lnSpc>
                <a:spcPct val="115000"/>
              </a:lnSpc>
              <a:spcBef>
                <a:spcPts val="1600"/>
              </a:spcBef>
              <a:spcAft>
                <a:spcPts val="0"/>
              </a:spcAft>
              <a:buSzPct val="25000"/>
              <a:buNone/>
            </a:pPr>
            <a:r>
              <a:rPr lang="en" sz="2000" b="0" i="0" u="none" strike="noStrike" cap="none">
                <a:solidFill>
                  <a:schemeClr val="dk1"/>
                </a:solidFill>
                <a:latin typeface="Arial"/>
                <a:ea typeface="Arial"/>
                <a:cs typeface="Arial"/>
                <a:sym typeface="Arial"/>
              </a:rPr>
              <a:t>xin</a:t>
            </a:r>
          </a:p>
          <a:p>
            <a:pPr marL="457200" marR="0" lvl="0" indent="-355600" algn="l" rtl="0">
              <a:lnSpc>
                <a:spcPct val="115000"/>
              </a:lnSpc>
              <a:spcBef>
                <a:spcPts val="1600"/>
              </a:spcBef>
              <a:spcAft>
                <a:spcPts val="0"/>
              </a:spcAft>
              <a:buSzPct val="25000"/>
              <a:buNone/>
            </a:pPr>
            <a:r>
              <a:rPr lang="en" sz="2000" b="0" i="0" u="none" strike="noStrike" cap="none">
                <a:solidFill>
                  <a:schemeClr val="dk1"/>
                </a:solidFill>
                <a:latin typeface="Arial"/>
                <a:ea typeface="Arial"/>
                <a:cs typeface="Arial"/>
                <a:sym typeface="Arial"/>
              </a:rPr>
              <a:t>Loss of any of its key customers</a:t>
            </a:r>
          </a:p>
          <a:p>
            <a:pPr marL="457200" marR="0" lvl="0" indent="-355600" algn="l" rtl="0">
              <a:lnSpc>
                <a:spcPct val="115000"/>
              </a:lnSpc>
              <a:spcBef>
                <a:spcPts val="1600"/>
              </a:spcBef>
              <a:spcAft>
                <a:spcPts val="0"/>
              </a:spcAft>
              <a:buSzPct val="25000"/>
              <a:buNone/>
            </a:pPr>
            <a:r>
              <a:rPr lang="en" sz="2000" b="0" i="0" u="none" strike="noStrike" cap="none">
                <a:solidFill>
                  <a:schemeClr val="dk1"/>
                </a:solidFill>
                <a:latin typeface="Arial"/>
                <a:ea typeface="Arial"/>
                <a:cs typeface="Arial"/>
                <a:sym typeface="Arial"/>
              </a:rPr>
              <a:t>Fundamental changes in the technology underlying Company products</a:t>
            </a:r>
          </a:p>
          <a:p>
            <a:pPr marL="457200" marR="0" lvl="0" indent="-355600" algn="l" rtl="0">
              <a:lnSpc>
                <a:spcPct val="115000"/>
              </a:lnSpc>
              <a:spcBef>
                <a:spcPts val="1600"/>
              </a:spcBef>
              <a:spcAft>
                <a:spcPts val="0"/>
              </a:spcAft>
              <a:buSzPct val="25000"/>
              <a:buNone/>
            </a:pPr>
            <a:r>
              <a:rPr lang="en" sz="2000" b="0" i="0" u="none" strike="noStrike" cap="none">
                <a:solidFill>
                  <a:schemeClr val="dk1"/>
                </a:solidFill>
                <a:latin typeface="Arial"/>
                <a:ea typeface="Arial"/>
                <a:cs typeface="Arial"/>
                <a:sym typeface="Arial"/>
              </a:rPr>
              <a:t>New product designs by competitors</a:t>
            </a:r>
          </a:p>
          <a:p>
            <a:pPr marL="457200" marR="0" lvl="0" indent="-355600" algn="l" rtl="0">
              <a:lnSpc>
                <a:spcPct val="115000"/>
              </a:lnSpc>
              <a:spcBef>
                <a:spcPts val="1600"/>
              </a:spcBef>
              <a:spcAft>
                <a:spcPts val="0"/>
              </a:spcAft>
              <a:buSzPct val="25000"/>
              <a:buNone/>
            </a:pPr>
            <a:r>
              <a:rPr lang="en" sz="2000" b="0" i="0" u="none" strike="noStrike" cap="none">
                <a:solidFill>
                  <a:schemeClr val="dk1"/>
                </a:solidFill>
                <a:latin typeface="Arial"/>
                <a:ea typeface="Arial"/>
                <a:cs typeface="Arial"/>
                <a:sym typeface="Arial"/>
              </a:rPr>
              <a:t>Performance of subsidiaries and regulation, taxation in foreign market  </a:t>
            </a:r>
          </a:p>
          <a:p>
            <a:pPr marL="457200" marR="0" lvl="0" indent="-355600" algn="l" rtl="0">
              <a:lnSpc>
                <a:spcPct val="115000"/>
              </a:lnSpc>
              <a:spcBef>
                <a:spcPts val="1600"/>
              </a:spcBef>
              <a:spcAft>
                <a:spcPts val="0"/>
              </a:spcAft>
              <a:buSzPct val="25000"/>
              <a:buNone/>
            </a:pPr>
            <a:r>
              <a:rPr lang="en" sz="2000" b="0" i="0" u="none" strike="noStrike" cap="none">
                <a:solidFill>
                  <a:schemeClr val="dk1"/>
                </a:solidFill>
                <a:latin typeface="Arial"/>
                <a:ea typeface="Arial"/>
                <a:cs typeface="Arial"/>
                <a:sym typeface="Arial"/>
              </a:rPr>
              <a:t>Successful and timely completion of products</a:t>
            </a:r>
          </a:p>
        </p:txBody>
      </p:sp>
    </p:spTree>
    <p:extLst>
      <p:ext uri="{BB962C8B-B14F-4D97-AF65-F5344CB8AC3E}">
        <p14:creationId xmlns:p14="http://schemas.microsoft.com/office/powerpoint/2010/main" val="1819966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1" name="Shape 15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Lorraine</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What makes them special – Summary</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	-for such a small company they are very competitive, making similar revenue as much larger companies</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	-retain customers</a:t>
            </a:r>
          </a:p>
        </p:txBody>
      </p:sp>
    </p:spTree>
    <p:extLst>
      <p:ext uri="{BB962C8B-B14F-4D97-AF65-F5344CB8AC3E}">
        <p14:creationId xmlns:p14="http://schemas.microsoft.com/office/powerpoint/2010/main" val="1073579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Lorraine</a:t>
            </a: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Explain dips</a:t>
            </a:r>
          </a:p>
        </p:txBody>
      </p:sp>
    </p:spTree>
    <p:extLst>
      <p:ext uri="{BB962C8B-B14F-4D97-AF65-F5344CB8AC3E}">
        <p14:creationId xmlns:p14="http://schemas.microsoft.com/office/powerpoint/2010/main" val="3475998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Bit of History</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Lorraine</a:t>
            </a:r>
          </a:p>
        </p:txBody>
      </p:sp>
    </p:spTree>
    <p:extLst>
      <p:ext uri="{BB962C8B-B14F-4D97-AF65-F5344CB8AC3E}">
        <p14:creationId xmlns:p14="http://schemas.microsoft.com/office/powerpoint/2010/main" val="765827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lorraine</a:t>
            </a:r>
          </a:p>
        </p:txBody>
      </p:sp>
    </p:spTree>
    <p:extLst>
      <p:ext uri="{BB962C8B-B14F-4D97-AF65-F5344CB8AC3E}">
        <p14:creationId xmlns:p14="http://schemas.microsoft.com/office/powerpoint/2010/main" val="2745398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Lorraine</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ct val="25000"/>
              <a:buFont typeface="Times New Roman"/>
              <a:buNone/>
            </a:pPr>
            <a:r>
              <a:rPr lang="en" sz="1200" b="0" i="0" u="none" strike="noStrike" cap="none">
                <a:solidFill>
                  <a:schemeClr val="dk1"/>
                </a:solidFill>
                <a:latin typeface="Times New Roman"/>
                <a:ea typeface="Times New Roman"/>
                <a:cs typeface="Times New Roman"/>
                <a:sym typeface="Times New Roman"/>
              </a:rPr>
              <a:t>NeoPhotonics has research and development facilities in Dongguan, Shenzhen and Wuhan, China, Ottawa, Canada, and Moscow, Russia.  These facilities coordinate with the wafer fabrication facilities in San Jose and Fremont, California and in Tokyo, Japan.  NeoPhotonics is a vertically integrated company.  They use proprietary design tools and design-for-manufacturing techniques to align their design process. They are we are one of the highest volume Photonic Integrated Circuit, or PIC, manufacturers in the world and have the ability to expand their  manufacturing capacity to meet market needs.</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693038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Lorraine</a:t>
            </a:r>
          </a:p>
          <a:p>
            <a:pPr marL="457200" marR="0" lvl="0" indent="-228600" algn="l" rtl="0">
              <a:spcBef>
                <a:spcPts val="0"/>
              </a:spcBef>
              <a:spcAft>
                <a:spcPts val="0"/>
              </a:spcAft>
              <a:buSzPct val="25000"/>
              <a:buNone/>
            </a:pPr>
            <a:r>
              <a:rPr lang="en" sz="1100" b="0" i="0" u="none" strike="noStrike" cap="none">
                <a:solidFill>
                  <a:schemeClr val="dk1"/>
                </a:solidFill>
                <a:latin typeface="Arial"/>
                <a:ea typeface="Arial"/>
                <a:cs typeface="Arial"/>
                <a:sym typeface="Arial"/>
              </a:rPr>
              <a:t>Top 10 customers accounted for:</a:t>
            </a:r>
          </a:p>
          <a:p>
            <a:pPr marL="457200" marR="0" lvl="0" indent="-228600" algn="l" rtl="0">
              <a:spcBef>
                <a:spcPts val="0"/>
              </a:spcBef>
              <a:spcAft>
                <a:spcPts val="0"/>
              </a:spcAft>
              <a:buSzPct val="25000"/>
              <a:buNone/>
            </a:pPr>
            <a:r>
              <a:rPr lang="en" sz="1100" b="0" i="0" u="none" strike="noStrike" cap="none">
                <a:solidFill>
                  <a:schemeClr val="dk1"/>
                </a:solidFill>
                <a:latin typeface="Arial"/>
                <a:ea typeface="Arial"/>
                <a:cs typeface="Arial"/>
                <a:sym typeface="Arial"/>
              </a:rPr>
              <a:t>	86% of revenue in 2013</a:t>
            </a:r>
          </a:p>
          <a:p>
            <a:pPr marL="457200" marR="0" lvl="0" indent="-228600" algn="l" rtl="0">
              <a:spcBef>
                <a:spcPts val="0"/>
              </a:spcBef>
              <a:spcAft>
                <a:spcPts val="0"/>
              </a:spcAft>
              <a:buSzPct val="25000"/>
              <a:buNone/>
            </a:pPr>
            <a:r>
              <a:rPr lang="en" sz="1100" b="0" i="0" u="none" strike="noStrike" cap="none">
                <a:solidFill>
                  <a:schemeClr val="dk1"/>
                </a:solidFill>
                <a:latin typeface="Arial"/>
                <a:ea typeface="Arial"/>
                <a:cs typeface="Arial"/>
                <a:sym typeface="Arial"/>
              </a:rPr>
              <a:t>	88% of revenue in 2014</a:t>
            </a:r>
          </a:p>
          <a:p>
            <a:pPr marL="457200" marR="0" lvl="0" indent="-228600" algn="l" rtl="0">
              <a:spcBef>
                <a:spcPts val="0"/>
              </a:spcBef>
              <a:spcAft>
                <a:spcPts val="0"/>
              </a:spcAft>
              <a:buSzPct val="25000"/>
              <a:buNone/>
            </a:pPr>
            <a:r>
              <a:rPr lang="en" sz="1100" b="0" i="0" u="none" strike="noStrike" cap="none">
                <a:solidFill>
                  <a:schemeClr val="dk1"/>
                </a:solidFill>
                <a:latin typeface="Arial"/>
                <a:ea typeface="Arial"/>
                <a:cs typeface="Arial"/>
                <a:sym typeface="Arial"/>
              </a:rPr>
              <a:t>	91% of revenue in 2015</a:t>
            </a:r>
          </a:p>
          <a:p>
            <a:pPr marL="0" marR="0" lvl="0" indent="0" algn="l" rtl="0">
              <a:lnSpc>
                <a:spcPct val="115000"/>
              </a:lnSpc>
              <a:spcBef>
                <a:spcPts val="0"/>
              </a:spcBef>
              <a:spcAft>
                <a:spcPts val="0"/>
              </a:spcAft>
              <a:buClr>
                <a:schemeClr val="dk1"/>
              </a:buClr>
              <a:buSzPct val="25000"/>
              <a:buFont typeface="Times New Roman"/>
              <a:buNone/>
            </a:pPr>
            <a:r>
              <a:rPr lang="en" sz="1100" b="0" i="0" u="none" strike="noStrike" cap="none">
                <a:solidFill>
                  <a:schemeClr val="dk1"/>
                </a:solidFill>
                <a:latin typeface="Times New Roman"/>
                <a:ea typeface="Times New Roman"/>
                <a:cs typeface="Times New Roman"/>
                <a:sym typeface="Times New Roman"/>
              </a:rPr>
              <a:t>NeoPhotonics sells their products to the world’s leading network equipment and optical module companies. These customers serve the telecom market and also the datacenter market, represented by companies including Amazon, Facebook, Google and Microsoft.  It is these companies that NeoPhotonics focuses their strategy and market position on due to their important positions in high speed and related communications networks markets.  </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Times New Roman"/>
              <a:ea typeface="Times New Roman"/>
              <a:cs typeface="Times New Roman"/>
              <a:sym typeface="Times New Roman"/>
            </a:endParaRPr>
          </a:p>
          <a:p>
            <a:pPr marL="0" marR="0" lvl="0" indent="0" algn="l" rtl="0">
              <a:lnSpc>
                <a:spcPct val="115000"/>
              </a:lnSpc>
              <a:spcBef>
                <a:spcPts val="0"/>
              </a:spcBef>
              <a:spcAft>
                <a:spcPts val="0"/>
              </a:spcAft>
              <a:buClr>
                <a:schemeClr val="dk1"/>
              </a:buClr>
              <a:buSzPct val="25000"/>
              <a:buFont typeface="Times New Roman"/>
              <a:buNone/>
            </a:pPr>
            <a:r>
              <a:rPr lang="en" sz="1100" b="0" i="0" u="none" strike="noStrike" cap="none">
                <a:solidFill>
                  <a:schemeClr val="dk1"/>
                </a:solidFill>
                <a:latin typeface="Times New Roman"/>
                <a:ea typeface="Times New Roman"/>
                <a:cs typeface="Times New Roman"/>
                <a:sym typeface="Times New Roman"/>
              </a:rPr>
              <a:t>Sales of NeoPhotonic products are made pursuant to purchase orders, often with short lead times. These purchase orders are typically made without deposits and may be subject to revision or cancellation. The quantities actually purchased by our customers, as well as the shipment schedules, are frequently revised to reflect changes in our customers’ needs.</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Times New Roman"/>
              <a:ea typeface="Times New Roman"/>
              <a:cs typeface="Times New Roman"/>
              <a:sym typeface="Times New Roman"/>
            </a:endParaRPr>
          </a:p>
          <a:p>
            <a:pPr marL="0" marR="0" lvl="0" indent="0" algn="l" rtl="0">
              <a:lnSpc>
                <a:spcPct val="115000"/>
              </a:lnSpc>
              <a:spcBef>
                <a:spcPts val="0"/>
              </a:spcBef>
              <a:spcAft>
                <a:spcPts val="0"/>
              </a:spcAft>
              <a:buClr>
                <a:schemeClr val="dk1"/>
              </a:buClr>
              <a:buSzPct val="25000"/>
              <a:buFont typeface="Times New Roman"/>
              <a:buNone/>
            </a:pPr>
            <a:r>
              <a:rPr lang="en" sz="1100" b="0" i="0" u="none" strike="noStrike" cap="none">
                <a:solidFill>
                  <a:schemeClr val="dk1"/>
                </a:solidFill>
                <a:latin typeface="Times New Roman"/>
                <a:ea typeface="Times New Roman"/>
                <a:cs typeface="Times New Roman"/>
                <a:sym typeface="Times New Roman"/>
              </a:rPr>
              <a:t>Top Customers:</a:t>
            </a:r>
          </a:p>
          <a:p>
            <a:pPr marL="457200" marR="0" lvl="0" indent="-304800" algn="l" rtl="0">
              <a:lnSpc>
                <a:spcPct val="115000"/>
              </a:lnSpc>
              <a:spcBef>
                <a:spcPts val="0"/>
              </a:spcBef>
              <a:spcAft>
                <a:spcPts val="0"/>
              </a:spcAft>
              <a:buClr>
                <a:schemeClr val="dk1"/>
              </a:buClr>
              <a:buSzPct val="100000"/>
              <a:buFont typeface="Times New Roman"/>
              <a:buChar char="●"/>
            </a:pPr>
            <a:r>
              <a:rPr lang="en" sz="1100" b="0" i="0" u="none" strike="noStrike" cap="none">
                <a:solidFill>
                  <a:schemeClr val="dk1"/>
                </a:solidFill>
                <a:latin typeface="Times New Roman"/>
                <a:ea typeface="Times New Roman"/>
                <a:cs typeface="Times New Roman"/>
                <a:sym typeface="Times New Roman"/>
              </a:rPr>
              <a:t>Ciena Corporation, </a:t>
            </a:r>
          </a:p>
          <a:p>
            <a:pPr marL="457200" marR="0" lvl="0" indent="-304800" algn="l" rtl="0">
              <a:lnSpc>
                <a:spcPct val="115000"/>
              </a:lnSpc>
              <a:spcBef>
                <a:spcPts val="0"/>
              </a:spcBef>
              <a:spcAft>
                <a:spcPts val="0"/>
              </a:spcAft>
              <a:buClr>
                <a:schemeClr val="dk1"/>
              </a:buClr>
              <a:buSzPct val="100000"/>
              <a:buFont typeface="Times New Roman"/>
              <a:buChar char="●"/>
            </a:pPr>
            <a:r>
              <a:rPr lang="en" sz="1100" b="0" i="0" u="none" strike="noStrike" cap="none">
                <a:solidFill>
                  <a:schemeClr val="dk1"/>
                </a:solidFill>
                <a:latin typeface="Times New Roman"/>
                <a:ea typeface="Times New Roman"/>
                <a:cs typeface="Times New Roman"/>
                <a:sym typeface="Times New Roman"/>
              </a:rPr>
              <a:t>Cisco Systems, Inc., </a:t>
            </a:r>
          </a:p>
          <a:p>
            <a:pPr marL="457200" marR="0" lvl="0" indent="-304800" algn="l" rtl="0">
              <a:lnSpc>
                <a:spcPct val="115000"/>
              </a:lnSpc>
              <a:spcBef>
                <a:spcPts val="0"/>
              </a:spcBef>
              <a:spcAft>
                <a:spcPts val="0"/>
              </a:spcAft>
              <a:buClr>
                <a:schemeClr val="dk1"/>
              </a:buClr>
              <a:buSzPct val="100000"/>
              <a:buFont typeface="Times New Roman"/>
              <a:buChar char="●"/>
            </a:pPr>
            <a:r>
              <a:rPr lang="en" sz="1100" b="0" i="0" u="none" strike="noStrike" cap="none">
                <a:solidFill>
                  <a:schemeClr val="dk1"/>
                </a:solidFill>
                <a:latin typeface="Times New Roman"/>
                <a:ea typeface="Times New Roman"/>
                <a:cs typeface="Times New Roman"/>
                <a:sym typeface="Times New Roman"/>
              </a:rPr>
              <a:t>HiSilicon Technologies, Ltd.,</a:t>
            </a:r>
          </a:p>
          <a:p>
            <a:pPr marL="457200" marR="0" lvl="0" indent="-304800" algn="l" rtl="0">
              <a:lnSpc>
                <a:spcPct val="115000"/>
              </a:lnSpc>
              <a:spcBef>
                <a:spcPts val="0"/>
              </a:spcBef>
              <a:spcAft>
                <a:spcPts val="0"/>
              </a:spcAft>
              <a:buClr>
                <a:schemeClr val="dk1"/>
              </a:buClr>
              <a:buSzPct val="100000"/>
              <a:buFont typeface="Times New Roman"/>
              <a:buChar char="●"/>
            </a:pPr>
            <a:r>
              <a:rPr lang="en" sz="1100" b="0" i="0" u="none" strike="noStrike" cap="none">
                <a:solidFill>
                  <a:schemeClr val="dk1"/>
                </a:solidFill>
                <a:latin typeface="Times New Roman"/>
                <a:ea typeface="Times New Roman"/>
                <a:cs typeface="Times New Roman"/>
                <a:sym typeface="Times New Roman"/>
              </a:rPr>
              <a:t>Huawei Technologies Co., Ltd. (collectively “Huawei”) and </a:t>
            </a:r>
          </a:p>
          <a:p>
            <a:pPr marL="457200" marR="0" lvl="0" indent="-304800" algn="l" rtl="0">
              <a:lnSpc>
                <a:spcPct val="115000"/>
              </a:lnSpc>
              <a:spcBef>
                <a:spcPts val="0"/>
              </a:spcBef>
              <a:spcAft>
                <a:spcPts val="0"/>
              </a:spcAft>
              <a:buClr>
                <a:schemeClr val="dk1"/>
              </a:buClr>
              <a:buSzPct val="100000"/>
              <a:buFont typeface="Times New Roman"/>
              <a:buChar char="●"/>
            </a:pPr>
            <a:r>
              <a:rPr lang="en" sz="1100" b="0" i="0" u="none" strike="noStrike" cap="none">
                <a:solidFill>
                  <a:schemeClr val="dk1"/>
                </a:solidFill>
                <a:latin typeface="Times New Roman"/>
                <a:ea typeface="Times New Roman"/>
                <a:cs typeface="Times New Roman"/>
                <a:sym typeface="Times New Roman"/>
              </a:rPr>
              <a:t>Nokia Corporation (formerly Alcatel-Lucent SA which was acquired by Nokia Corporation in January 2016).  </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Times New Roman"/>
              <a:ea typeface="Times New Roman"/>
              <a:cs typeface="Times New Roman"/>
              <a:sym typeface="Times New Roman"/>
            </a:endParaRPr>
          </a:p>
          <a:p>
            <a:pPr marL="0" marR="0" lvl="0" indent="0" algn="l" rtl="0">
              <a:lnSpc>
                <a:spcPct val="115000"/>
              </a:lnSpc>
              <a:spcBef>
                <a:spcPts val="0"/>
              </a:spcBef>
              <a:spcAft>
                <a:spcPts val="0"/>
              </a:spcAft>
              <a:buClr>
                <a:schemeClr val="dk1"/>
              </a:buClr>
              <a:buSzPct val="25000"/>
              <a:buFont typeface="Times New Roman"/>
              <a:buNone/>
            </a:pPr>
            <a:r>
              <a:rPr lang="en" sz="1100" b="0" i="0" u="none" strike="noStrike" cap="none">
                <a:solidFill>
                  <a:schemeClr val="dk1"/>
                </a:solidFill>
                <a:latin typeface="Times New Roman"/>
                <a:ea typeface="Times New Roman"/>
                <a:cs typeface="Times New Roman"/>
                <a:sym typeface="Times New Roman"/>
              </a:rPr>
              <a:t>Huawei and its affiliate HiSilicon Technologies, accounted for approximately 40% of the revenue in 2015 and 50% of the revenue in 2016.  Ciena accounted for approximately 25%  of the revenue in 2015 and 15% of the revenue in 2016.</a:t>
            </a:r>
          </a:p>
          <a:p>
            <a:pPr marL="0" marR="0" lvl="0" indent="0" algn="l" rtl="0">
              <a:lnSpc>
                <a:spcPct val="115000"/>
              </a:lnSpc>
              <a:spcBef>
                <a:spcPts val="0"/>
              </a:spcBef>
              <a:spcAft>
                <a:spcPts val="0"/>
              </a:spcAft>
              <a:buClr>
                <a:schemeClr val="dk1"/>
              </a:buClr>
              <a:buSzPct val="25000"/>
              <a:buFont typeface="Arial"/>
              <a:buNone/>
            </a:pPr>
            <a:endParaRPr sz="1100" b="0" i="0" u="none" strike="noStrike" cap="none">
              <a:solidFill>
                <a:schemeClr val="dk1"/>
              </a:solidFill>
              <a:latin typeface="Times New Roman"/>
              <a:ea typeface="Times New Roman"/>
              <a:cs typeface="Times New Roman"/>
              <a:sym typeface="Times New Roman"/>
            </a:endParaRPr>
          </a:p>
          <a:p>
            <a:pPr marL="0" marR="0" lvl="0" indent="0" algn="l" rtl="0">
              <a:lnSpc>
                <a:spcPct val="115000"/>
              </a:lnSpc>
              <a:spcBef>
                <a:spcPts val="0"/>
              </a:spcBef>
              <a:spcAft>
                <a:spcPts val="0"/>
              </a:spcAft>
              <a:buClr>
                <a:schemeClr val="dk1"/>
              </a:buClr>
              <a:buSzPct val="25000"/>
              <a:buFont typeface="Times New Roman"/>
              <a:buNone/>
            </a:pPr>
            <a:r>
              <a:rPr lang="en" sz="1100" b="0" i="0" u="none" strike="noStrike" cap="none">
                <a:solidFill>
                  <a:schemeClr val="dk1"/>
                </a:solidFill>
                <a:latin typeface="Times New Roman"/>
                <a:ea typeface="Times New Roman"/>
                <a:cs typeface="Times New Roman"/>
                <a:sym typeface="Times New Roman"/>
              </a:rPr>
              <a:t>NeoPhotonics is very dependent on these customers.  A reduction of orders from any of these companies would have an impact on revenue. </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3135893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Lorraine</a:t>
            </a:r>
          </a:p>
          <a:p>
            <a:pPr marL="0" marR="0" lvl="0" indent="0" algn="l" rtl="0">
              <a:spcBef>
                <a:spcPts val="0"/>
              </a:spcBef>
              <a:spcAft>
                <a:spcPts val="0"/>
              </a:spcAft>
              <a:buClr>
                <a:schemeClr val="dk1"/>
              </a:buClr>
              <a:buSzPct val="25000"/>
              <a:buFont typeface="Arial"/>
              <a:buNone/>
            </a:pPr>
            <a:r>
              <a:rPr lang="en" sz="1100" b="0" i="0" u="none" strike="noStrike" cap="none">
                <a:solidFill>
                  <a:schemeClr val="dk1"/>
                </a:solidFill>
                <a:latin typeface="Arial"/>
                <a:ea typeface="Arial"/>
                <a:cs typeface="Arial"/>
                <a:sym typeface="Arial"/>
              </a:rPr>
              <a:t>Normalize</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Whay are they se</a:t>
            </a:r>
          </a:p>
        </p:txBody>
      </p:sp>
    </p:spTree>
    <p:extLst>
      <p:ext uri="{BB962C8B-B14F-4D97-AF65-F5344CB8AC3E}">
        <p14:creationId xmlns:p14="http://schemas.microsoft.com/office/powerpoint/2010/main" val="2804197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a:p>
        </p:txBody>
      </p:sp>
    </p:spTree>
    <p:extLst>
      <p:ext uri="{BB962C8B-B14F-4D97-AF65-F5344CB8AC3E}">
        <p14:creationId xmlns:p14="http://schemas.microsoft.com/office/powerpoint/2010/main" val="667969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 sz="1100" b="0" i="0" u="none" strike="noStrike" cap="none">
                <a:solidFill>
                  <a:schemeClr val="dk1"/>
                </a:solidFill>
                <a:latin typeface="Arial"/>
                <a:ea typeface="Arial"/>
                <a:cs typeface="Arial"/>
                <a:sym typeface="Arial"/>
              </a:rPr>
              <a:t>xin</a:t>
            </a:r>
          </a:p>
        </p:txBody>
      </p:sp>
    </p:spTree>
    <p:extLst>
      <p:ext uri="{BB962C8B-B14F-4D97-AF65-F5344CB8AC3E}">
        <p14:creationId xmlns:p14="http://schemas.microsoft.com/office/powerpoint/2010/main" val="281854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5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5200">
                <a:solidFill>
                  <a:schemeClr val="dk1"/>
                </a:solidFill>
              </a:defRPr>
            </a:lvl2pPr>
            <a:lvl3pPr lvl="2" indent="0" algn="ctr">
              <a:spcBef>
                <a:spcPts val="0"/>
              </a:spcBef>
              <a:buClr>
                <a:schemeClr val="dk1"/>
              </a:buClr>
              <a:buFont typeface="Arial"/>
              <a:buNone/>
              <a:defRPr sz="5200">
                <a:solidFill>
                  <a:schemeClr val="dk1"/>
                </a:solidFill>
              </a:defRPr>
            </a:lvl3pPr>
            <a:lvl4pPr lvl="3" indent="0" algn="ctr">
              <a:spcBef>
                <a:spcPts val="0"/>
              </a:spcBef>
              <a:buClr>
                <a:schemeClr val="dk1"/>
              </a:buClr>
              <a:buFont typeface="Arial"/>
              <a:buNone/>
              <a:defRPr sz="5200">
                <a:solidFill>
                  <a:schemeClr val="dk1"/>
                </a:solidFill>
              </a:defRPr>
            </a:lvl4pPr>
            <a:lvl5pPr lvl="4" indent="0" algn="ctr">
              <a:spcBef>
                <a:spcPts val="0"/>
              </a:spcBef>
              <a:buClr>
                <a:schemeClr val="dk1"/>
              </a:buClr>
              <a:buFont typeface="Arial"/>
              <a:buNone/>
              <a:defRPr sz="5200">
                <a:solidFill>
                  <a:schemeClr val="dk1"/>
                </a:solidFill>
              </a:defRPr>
            </a:lvl5pPr>
            <a:lvl6pPr lvl="5" indent="0" algn="ctr">
              <a:spcBef>
                <a:spcPts val="0"/>
              </a:spcBef>
              <a:buClr>
                <a:schemeClr val="dk1"/>
              </a:buClr>
              <a:buFont typeface="Arial"/>
              <a:buNone/>
              <a:defRPr sz="5200">
                <a:solidFill>
                  <a:schemeClr val="dk1"/>
                </a:solidFill>
              </a:defRPr>
            </a:lvl6pPr>
            <a:lvl7pPr lvl="6" indent="0" algn="ctr">
              <a:spcBef>
                <a:spcPts val="0"/>
              </a:spcBef>
              <a:buClr>
                <a:schemeClr val="dk1"/>
              </a:buClr>
              <a:buFont typeface="Arial"/>
              <a:buNone/>
              <a:defRPr sz="5200">
                <a:solidFill>
                  <a:schemeClr val="dk1"/>
                </a:solidFill>
              </a:defRPr>
            </a:lvl7pPr>
            <a:lvl8pPr lvl="7" indent="0" algn="ctr">
              <a:spcBef>
                <a:spcPts val="0"/>
              </a:spcBef>
              <a:buClr>
                <a:schemeClr val="dk1"/>
              </a:buClr>
              <a:buFont typeface="Arial"/>
              <a:buNone/>
              <a:defRPr sz="5200">
                <a:solidFill>
                  <a:schemeClr val="dk1"/>
                </a:solidFill>
              </a:defRPr>
            </a:lvl8pPr>
            <a:lvl9pPr lvl="8" indent="0" algn="ctr">
              <a:spcBef>
                <a:spcPts val="0"/>
              </a:spcBef>
              <a:buClr>
                <a:schemeClr val="dk1"/>
              </a:buClr>
              <a:buFont typeface="Arial"/>
              <a:buNone/>
              <a:defRPr sz="5200">
                <a:solidFill>
                  <a:schemeClr val="dk1"/>
                </a:solidFill>
              </a:defRPr>
            </a:lvl9pPr>
          </a:lstStyle>
          <a:p>
            <a:endParaRPr/>
          </a:p>
        </p:txBody>
      </p:sp>
      <p:sp>
        <p:nvSpPr>
          <p:cNvPr id="11" name="Shape 11"/>
          <p:cNvSpPr txBox="1">
            <a:spLocks noGrp="1"/>
          </p:cNvSpPr>
          <p:nvPr>
            <p:ph type="subTitle" idx="1"/>
          </p:nvPr>
        </p:nvSpPr>
        <p:spPr>
          <a:xfrm>
            <a:off x="311700" y="2834125"/>
            <a:ext cx="8520599" cy="7926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lt2"/>
              </a:buClr>
              <a:buFont typeface="Arial"/>
              <a:buNone/>
              <a:defRPr sz="2800" b="0" i="0" u="none" strike="noStrike" cap="none">
                <a:solidFill>
                  <a:schemeClr val="lt2"/>
                </a:solidFill>
                <a:latin typeface="Arial"/>
                <a:ea typeface="Arial"/>
                <a:cs typeface="Arial"/>
                <a:sym typeface="Arial"/>
              </a:defRPr>
            </a:lvl1pPr>
            <a:lvl2pPr marL="457200" marR="0" lvl="1" indent="0" algn="ctr" rtl="0">
              <a:lnSpc>
                <a:spcPct val="100000"/>
              </a:lnSpc>
              <a:spcBef>
                <a:spcPts val="0"/>
              </a:spcBef>
              <a:spcAft>
                <a:spcPts val="0"/>
              </a:spcAft>
              <a:buClr>
                <a:schemeClr val="lt2"/>
              </a:buClr>
              <a:buFont typeface="Arial"/>
              <a:buNone/>
              <a:defRPr sz="2800" b="0" i="0" u="none" strike="noStrike" cap="none">
                <a:solidFill>
                  <a:schemeClr val="lt2"/>
                </a:solidFill>
                <a:latin typeface="Arial"/>
                <a:ea typeface="Arial"/>
                <a:cs typeface="Arial"/>
                <a:sym typeface="Arial"/>
              </a:defRPr>
            </a:lvl2pPr>
            <a:lvl3pPr marL="914400" marR="0" lvl="2" indent="0" algn="ctr" rtl="0">
              <a:lnSpc>
                <a:spcPct val="100000"/>
              </a:lnSpc>
              <a:spcBef>
                <a:spcPts val="0"/>
              </a:spcBef>
              <a:spcAft>
                <a:spcPts val="0"/>
              </a:spcAft>
              <a:buClr>
                <a:schemeClr val="lt2"/>
              </a:buClr>
              <a:buFont typeface="Arial"/>
              <a:buNone/>
              <a:defRPr sz="2800" b="0" i="0" u="none" strike="noStrike" cap="none">
                <a:solidFill>
                  <a:schemeClr val="lt2"/>
                </a:solidFill>
                <a:latin typeface="Arial"/>
                <a:ea typeface="Arial"/>
                <a:cs typeface="Arial"/>
                <a:sym typeface="Arial"/>
              </a:defRPr>
            </a:lvl3pPr>
            <a:lvl4pPr marL="1371600" marR="0" lvl="3" indent="0" algn="ctr" rtl="0">
              <a:lnSpc>
                <a:spcPct val="100000"/>
              </a:lnSpc>
              <a:spcBef>
                <a:spcPts val="0"/>
              </a:spcBef>
              <a:spcAft>
                <a:spcPts val="0"/>
              </a:spcAft>
              <a:buClr>
                <a:schemeClr val="lt2"/>
              </a:buClr>
              <a:buFont typeface="Arial"/>
              <a:buNone/>
              <a:defRPr sz="2800" b="0" i="0" u="none" strike="noStrike" cap="none">
                <a:solidFill>
                  <a:schemeClr val="lt2"/>
                </a:solidFill>
                <a:latin typeface="Arial"/>
                <a:ea typeface="Arial"/>
                <a:cs typeface="Arial"/>
                <a:sym typeface="Arial"/>
              </a:defRPr>
            </a:lvl4pPr>
            <a:lvl5pPr marL="1828800" marR="0" lvl="4" indent="0" algn="ctr" rtl="0">
              <a:lnSpc>
                <a:spcPct val="100000"/>
              </a:lnSpc>
              <a:spcBef>
                <a:spcPts val="0"/>
              </a:spcBef>
              <a:spcAft>
                <a:spcPts val="0"/>
              </a:spcAft>
              <a:buClr>
                <a:schemeClr val="lt2"/>
              </a:buClr>
              <a:buFont typeface="Arial"/>
              <a:buNone/>
              <a:defRPr sz="2800" b="0" i="0" u="none" strike="noStrike" cap="none">
                <a:solidFill>
                  <a:schemeClr val="lt2"/>
                </a:solidFill>
                <a:latin typeface="Arial"/>
                <a:ea typeface="Arial"/>
                <a:cs typeface="Arial"/>
                <a:sym typeface="Arial"/>
              </a:defRPr>
            </a:lvl5pPr>
            <a:lvl6pPr marL="2286000" marR="0" lvl="5" indent="0" algn="ctr" rtl="0">
              <a:lnSpc>
                <a:spcPct val="100000"/>
              </a:lnSpc>
              <a:spcBef>
                <a:spcPts val="0"/>
              </a:spcBef>
              <a:spcAft>
                <a:spcPts val="0"/>
              </a:spcAft>
              <a:buClr>
                <a:schemeClr val="lt2"/>
              </a:buClr>
              <a:buFont typeface="Arial"/>
              <a:buNone/>
              <a:defRPr sz="2800" b="0" i="0" u="none" strike="noStrike" cap="none">
                <a:solidFill>
                  <a:schemeClr val="lt2"/>
                </a:solidFill>
                <a:latin typeface="Arial"/>
                <a:ea typeface="Arial"/>
                <a:cs typeface="Arial"/>
                <a:sym typeface="Arial"/>
              </a:defRPr>
            </a:lvl6pPr>
            <a:lvl7pPr marL="2743200" marR="0" lvl="6" indent="0" algn="ctr" rtl="0">
              <a:lnSpc>
                <a:spcPct val="100000"/>
              </a:lnSpc>
              <a:spcBef>
                <a:spcPts val="0"/>
              </a:spcBef>
              <a:spcAft>
                <a:spcPts val="0"/>
              </a:spcAft>
              <a:buClr>
                <a:schemeClr val="lt2"/>
              </a:buClr>
              <a:buFont typeface="Arial"/>
              <a:buNone/>
              <a:defRPr sz="2800" b="0" i="0" u="none" strike="noStrike" cap="none">
                <a:solidFill>
                  <a:schemeClr val="lt2"/>
                </a:solidFill>
                <a:latin typeface="Arial"/>
                <a:ea typeface="Arial"/>
                <a:cs typeface="Arial"/>
                <a:sym typeface="Arial"/>
              </a:defRPr>
            </a:lvl7pPr>
            <a:lvl8pPr marL="3200400" marR="0" lvl="7" indent="0" algn="ctr" rtl="0">
              <a:lnSpc>
                <a:spcPct val="100000"/>
              </a:lnSpc>
              <a:spcBef>
                <a:spcPts val="0"/>
              </a:spcBef>
              <a:spcAft>
                <a:spcPts val="0"/>
              </a:spcAft>
              <a:buClr>
                <a:schemeClr val="lt2"/>
              </a:buClr>
              <a:buFont typeface="Arial"/>
              <a:buNone/>
              <a:defRPr sz="2800" b="0" i="0" u="none" strike="noStrike" cap="none">
                <a:solidFill>
                  <a:schemeClr val="lt2"/>
                </a:solidFill>
                <a:latin typeface="Arial"/>
                <a:ea typeface="Arial"/>
                <a:cs typeface="Arial"/>
                <a:sym typeface="Arial"/>
              </a:defRPr>
            </a:lvl8pPr>
            <a:lvl9pPr marL="3657600" marR="0" lvl="8" indent="0" algn="ctr" rtl="0">
              <a:lnSpc>
                <a:spcPct val="100000"/>
              </a:lnSpc>
              <a:spcBef>
                <a:spcPts val="0"/>
              </a:spcBef>
              <a:spcAft>
                <a:spcPts val="0"/>
              </a:spcAft>
              <a:buClr>
                <a:schemeClr val="lt2"/>
              </a:buClr>
              <a:buFont typeface="Arial"/>
              <a:buNone/>
              <a:defRPr sz="2800" b="0" i="0" u="none" strike="noStrike" cap="none">
                <a:solidFill>
                  <a:schemeClr val="lt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120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12000">
                <a:solidFill>
                  <a:schemeClr val="dk1"/>
                </a:solidFill>
              </a:defRPr>
            </a:lvl2pPr>
            <a:lvl3pPr lvl="2" indent="0" algn="ctr">
              <a:spcBef>
                <a:spcPts val="0"/>
              </a:spcBef>
              <a:buClr>
                <a:schemeClr val="dk1"/>
              </a:buClr>
              <a:buFont typeface="Arial"/>
              <a:buNone/>
              <a:defRPr sz="12000">
                <a:solidFill>
                  <a:schemeClr val="dk1"/>
                </a:solidFill>
              </a:defRPr>
            </a:lvl3pPr>
            <a:lvl4pPr lvl="3" indent="0" algn="ctr">
              <a:spcBef>
                <a:spcPts val="0"/>
              </a:spcBef>
              <a:buClr>
                <a:schemeClr val="dk1"/>
              </a:buClr>
              <a:buFont typeface="Arial"/>
              <a:buNone/>
              <a:defRPr sz="12000">
                <a:solidFill>
                  <a:schemeClr val="dk1"/>
                </a:solidFill>
              </a:defRPr>
            </a:lvl4pPr>
            <a:lvl5pPr lvl="4" indent="0" algn="ctr">
              <a:spcBef>
                <a:spcPts val="0"/>
              </a:spcBef>
              <a:buClr>
                <a:schemeClr val="dk1"/>
              </a:buClr>
              <a:buFont typeface="Arial"/>
              <a:buNone/>
              <a:defRPr sz="12000">
                <a:solidFill>
                  <a:schemeClr val="dk1"/>
                </a:solidFill>
              </a:defRPr>
            </a:lvl5pPr>
            <a:lvl6pPr lvl="5" indent="0" algn="ctr">
              <a:spcBef>
                <a:spcPts val="0"/>
              </a:spcBef>
              <a:buClr>
                <a:schemeClr val="dk1"/>
              </a:buClr>
              <a:buFont typeface="Arial"/>
              <a:buNone/>
              <a:defRPr sz="12000">
                <a:solidFill>
                  <a:schemeClr val="dk1"/>
                </a:solidFill>
              </a:defRPr>
            </a:lvl6pPr>
            <a:lvl7pPr lvl="6" indent="0" algn="ctr">
              <a:spcBef>
                <a:spcPts val="0"/>
              </a:spcBef>
              <a:buClr>
                <a:schemeClr val="dk1"/>
              </a:buClr>
              <a:buFont typeface="Arial"/>
              <a:buNone/>
              <a:defRPr sz="12000">
                <a:solidFill>
                  <a:schemeClr val="dk1"/>
                </a:solidFill>
              </a:defRPr>
            </a:lvl7pPr>
            <a:lvl8pPr lvl="7" indent="0" algn="ctr">
              <a:spcBef>
                <a:spcPts val="0"/>
              </a:spcBef>
              <a:buClr>
                <a:schemeClr val="dk1"/>
              </a:buClr>
              <a:buFont typeface="Arial"/>
              <a:buNone/>
              <a:defRPr sz="12000">
                <a:solidFill>
                  <a:schemeClr val="dk1"/>
                </a:solidFill>
              </a:defRPr>
            </a:lvl8pPr>
            <a:lvl9pPr lvl="8" indent="0" algn="ctr">
              <a:spcBef>
                <a:spcPts val="0"/>
              </a:spcBef>
              <a:buClr>
                <a:schemeClr val="dk1"/>
              </a:buClr>
              <a:buFont typeface="Arial"/>
              <a:buNone/>
              <a:defRPr sz="12000">
                <a:solidFill>
                  <a:schemeClr val="dk1"/>
                </a:solidFill>
              </a:defRPr>
            </a:lvl9pPr>
          </a:lstStyle>
          <a:p>
            <a:endParaRPr/>
          </a:p>
        </p:txBody>
      </p:sp>
      <p:sp>
        <p:nvSpPr>
          <p:cNvPr id="46" name="Shape 46"/>
          <p:cNvSpPr txBox="1">
            <a:spLocks noGrp="1"/>
          </p:cNvSpPr>
          <p:nvPr>
            <p:ph type="body" idx="1"/>
          </p:nvPr>
        </p:nvSpPr>
        <p:spPr>
          <a:xfrm>
            <a:off x="311700" y="3152225"/>
            <a:ext cx="8520599" cy="1300800"/>
          </a:xfrm>
          <a:prstGeom prst="rect">
            <a:avLst/>
          </a:prstGeom>
          <a:noFill/>
          <a:ln>
            <a:noFill/>
          </a:ln>
        </p:spPr>
        <p:txBody>
          <a:bodyPr lIns="91425" tIns="91425" rIns="91425" bIns="91425" anchor="t" anchorCtr="0"/>
          <a:lstStyle>
            <a:lvl1pPr marL="0" marR="0" lvl="0" indent="0" algn="ctr" rtl="0">
              <a:lnSpc>
                <a:spcPct val="115000"/>
              </a:lnSpc>
              <a:spcBef>
                <a:spcPts val="0"/>
              </a:spcBef>
              <a:spcAft>
                <a:spcPts val="1600"/>
              </a:spcAft>
              <a:buClr>
                <a:schemeClr val="lt2"/>
              </a:buClr>
              <a:buFont typeface="Arial"/>
              <a:buNone/>
              <a:defRPr sz="1800" b="0" i="0" u="none" strike="noStrike" cap="none">
                <a:solidFill>
                  <a:schemeClr val="lt2"/>
                </a:solidFill>
                <a:latin typeface="Arial"/>
                <a:ea typeface="Arial"/>
                <a:cs typeface="Arial"/>
                <a:sym typeface="Arial"/>
              </a:defRPr>
            </a:lvl1pPr>
            <a:lvl2pPr marL="457200" marR="0" lvl="1" indent="0" algn="ctr"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2pPr>
            <a:lvl3pPr marL="914400" marR="0" lvl="2" indent="0" algn="ctr"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3pPr>
            <a:lvl4pPr marL="1371600" marR="0" lvl="3" indent="0" algn="ctr"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4pPr>
            <a:lvl5pPr marL="1828800" marR="0" lvl="4" indent="0" algn="ctr"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5pPr>
            <a:lvl6pPr marL="2286000" marR="0" lvl="5" indent="0" algn="ctr"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6pPr>
            <a:lvl7pPr marL="2743200" marR="0" lvl="6" indent="0" algn="ctr"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7pPr>
            <a:lvl8pPr marL="3200400" marR="0" lvl="7" indent="0" algn="ctr"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8pPr>
            <a:lvl9pPr marL="3657600" marR="0" lvl="8" indent="0" algn="ctr"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15" name="Shape 15"/>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lt2"/>
              </a:buClr>
              <a:buFont typeface="Arial"/>
              <a:buNone/>
              <a:defRPr sz="1800" b="0" i="0" u="none" strike="noStrike" cap="none">
                <a:solidFill>
                  <a:schemeClr val="lt2"/>
                </a:solidFill>
                <a:latin typeface="Arial"/>
                <a:ea typeface="Arial"/>
                <a:cs typeface="Arial"/>
                <a:sym typeface="Arial"/>
              </a:defRPr>
            </a:lvl1pPr>
            <a:lvl2pPr marL="457200" marR="0" lvl="1"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2pPr>
            <a:lvl3pPr marL="914400" marR="0" lvl="2"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3pPr>
            <a:lvl4pPr marL="1371600" marR="0" lvl="3"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4pPr>
            <a:lvl5pPr marL="1828800" marR="0" lvl="4"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5pPr>
            <a:lvl6pPr marL="2286000" marR="0" lvl="5"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6pPr>
            <a:lvl7pPr marL="2743200" marR="0" lvl="6"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7pPr>
            <a:lvl8pPr marL="3200400" marR="0" lvl="7"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8pPr>
            <a:lvl9pPr marL="3657600" marR="0" lvl="8"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555600"/>
            <a:ext cx="2807999" cy="755699"/>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400">
                <a:solidFill>
                  <a:schemeClr val="dk1"/>
                </a:solidFill>
              </a:defRPr>
            </a:lvl2pPr>
            <a:lvl3pPr lvl="2" indent="0">
              <a:spcBef>
                <a:spcPts val="0"/>
              </a:spcBef>
              <a:buClr>
                <a:schemeClr val="dk1"/>
              </a:buClr>
              <a:buFont typeface="Arial"/>
              <a:buNone/>
              <a:defRPr sz="2400">
                <a:solidFill>
                  <a:schemeClr val="dk1"/>
                </a:solidFill>
              </a:defRPr>
            </a:lvl3pPr>
            <a:lvl4pPr lvl="3" indent="0">
              <a:spcBef>
                <a:spcPts val="0"/>
              </a:spcBef>
              <a:buClr>
                <a:schemeClr val="dk1"/>
              </a:buClr>
              <a:buFont typeface="Arial"/>
              <a:buNone/>
              <a:defRPr sz="2400">
                <a:solidFill>
                  <a:schemeClr val="dk1"/>
                </a:solidFill>
              </a:defRPr>
            </a:lvl4pPr>
            <a:lvl5pPr lvl="4" indent="0">
              <a:spcBef>
                <a:spcPts val="0"/>
              </a:spcBef>
              <a:buClr>
                <a:schemeClr val="dk1"/>
              </a:buClr>
              <a:buFont typeface="Arial"/>
              <a:buNone/>
              <a:defRPr sz="2400">
                <a:solidFill>
                  <a:schemeClr val="dk1"/>
                </a:solidFill>
              </a:defRPr>
            </a:lvl5pPr>
            <a:lvl6pPr lvl="5" indent="0">
              <a:spcBef>
                <a:spcPts val="0"/>
              </a:spcBef>
              <a:buClr>
                <a:schemeClr val="dk1"/>
              </a:buClr>
              <a:buFont typeface="Arial"/>
              <a:buNone/>
              <a:defRPr sz="2400">
                <a:solidFill>
                  <a:schemeClr val="dk1"/>
                </a:solidFill>
              </a:defRPr>
            </a:lvl6pPr>
            <a:lvl7pPr lvl="6" indent="0">
              <a:spcBef>
                <a:spcPts val="0"/>
              </a:spcBef>
              <a:buClr>
                <a:schemeClr val="dk1"/>
              </a:buClr>
              <a:buFont typeface="Arial"/>
              <a:buNone/>
              <a:defRPr sz="2400">
                <a:solidFill>
                  <a:schemeClr val="dk1"/>
                </a:solidFill>
              </a:defRPr>
            </a:lvl7pPr>
            <a:lvl8pPr lvl="7" indent="0">
              <a:spcBef>
                <a:spcPts val="0"/>
              </a:spcBef>
              <a:buClr>
                <a:schemeClr val="dk1"/>
              </a:buClr>
              <a:buFont typeface="Arial"/>
              <a:buNone/>
              <a:defRPr sz="2400">
                <a:solidFill>
                  <a:schemeClr val="dk1"/>
                </a:solidFill>
              </a:defRPr>
            </a:lvl8pPr>
            <a:lvl9pPr lvl="8" indent="0">
              <a:spcBef>
                <a:spcPts val="0"/>
              </a:spcBef>
              <a:buClr>
                <a:schemeClr val="dk1"/>
              </a:buClr>
              <a:buFont typeface="Arial"/>
              <a:buNone/>
              <a:defRPr sz="2400">
                <a:solidFill>
                  <a:schemeClr val="dk1"/>
                </a:solidFill>
              </a:defRPr>
            </a:lvl9pPr>
          </a:lstStyle>
          <a:p>
            <a:endParaRPr/>
          </a:p>
        </p:txBody>
      </p:sp>
      <p:sp>
        <p:nvSpPr>
          <p:cNvPr id="19" name="Shape 19"/>
          <p:cNvSpPr txBox="1">
            <a:spLocks noGrp="1"/>
          </p:cNvSpPr>
          <p:nvPr>
            <p:ph type="body" idx="1"/>
          </p:nvPr>
        </p:nvSpPr>
        <p:spPr>
          <a:xfrm>
            <a:off x="311700" y="1389600"/>
            <a:ext cx="2807999" cy="3179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1pPr>
            <a:lvl2pPr marL="457200" marR="0" lvl="1"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2pPr>
            <a:lvl3pPr marL="914400" marR="0" lvl="2"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3pPr>
            <a:lvl4pPr marL="1371600" marR="0" lvl="3"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4pPr>
            <a:lvl5pPr marL="1828800" marR="0" lvl="4"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5pPr>
            <a:lvl6pPr marL="2286000" marR="0" lvl="5"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6pPr>
            <a:lvl7pPr marL="2743200" marR="0" lvl="6"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7pPr>
            <a:lvl8pPr marL="3200400" marR="0" lvl="7"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8pPr>
            <a:lvl9pPr marL="3657600" marR="0" lvl="8"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150850"/>
            <a:ext cx="8520599" cy="8418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Arial"/>
              <a:buNone/>
              <a:defRPr sz="36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3600">
                <a:solidFill>
                  <a:schemeClr val="dk1"/>
                </a:solidFill>
              </a:defRPr>
            </a:lvl2pPr>
            <a:lvl3pPr lvl="2" indent="0" algn="ctr">
              <a:spcBef>
                <a:spcPts val="0"/>
              </a:spcBef>
              <a:buClr>
                <a:schemeClr val="dk1"/>
              </a:buClr>
              <a:buFont typeface="Arial"/>
              <a:buNone/>
              <a:defRPr sz="3600">
                <a:solidFill>
                  <a:schemeClr val="dk1"/>
                </a:solidFill>
              </a:defRPr>
            </a:lvl3pPr>
            <a:lvl4pPr lvl="3" indent="0" algn="ctr">
              <a:spcBef>
                <a:spcPts val="0"/>
              </a:spcBef>
              <a:buClr>
                <a:schemeClr val="dk1"/>
              </a:buClr>
              <a:buFont typeface="Arial"/>
              <a:buNone/>
              <a:defRPr sz="3600">
                <a:solidFill>
                  <a:schemeClr val="dk1"/>
                </a:solidFill>
              </a:defRPr>
            </a:lvl4pPr>
            <a:lvl5pPr lvl="4" indent="0" algn="ctr">
              <a:spcBef>
                <a:spcPts val="0"/>
              </a:spcBef>
              <a:buClr>
                <a:schemeClr val="dk1"/>
              </a:buClr>
              <a:buFont typeface="Arial"/>
              <a:buNone/>
              <a:defRPr sz="3600">
                <a:solidFill>
                  <a:schemeClr val="dk1"/>
                </a:solidFill>
              </a:defRPr>
            </a:lvl5pPr>
            <a:lvl6pPr lvl="5" indent="0" algn="ctr">
              <a:spcBef>
                <a:spcPts val="0"/>
              </a:spcBef>
              <a:buClr>
                <a:schemeClr val="dk1"/>
              </a:buClr>
              <a:buFont typeface="Arial"/>
              <a:buNone/>
              <a:defRPr sz="3600">
                <a:solidFill>
                  <a:schemeClr val="dk1"/>
                </a:solidFill>
              </a:defRPr>
            </a:lvl6pPr>
            <a:lvl7pPr lvl="6" indent="0" algn="ctr">
              <a:spcBef>
                <a:spcPts val="0"/>
              </a:spcBef>
              <a:buClr>
                <a:schemeClr val="dk1"/>
              </a:buClr>
              <a:buFont typeface="Arial"/>
              <a:buNone/>
              <a:defRPr sz="3600">
                <a:solidFill>
                  <a:schemeClr val="dk1"/>
                </a:solidFill>
              </a:defRPr>
            </a:lvl7pPr>
            <a:lvl8pPr lvl="7" indent="0" algn="ctr">
              <a:spcBef>
                <a:spcPts val="0"/>
              </a:spcBef>
              <a:buClr>
                <a:schemeClr val="dk1"/>
              </a:buClr>
              <a:buFont typeface="Arial"/>
              <a:buNone/>
              <a:defRPr sz="3600">
                <a:solidFill>
                  <a:schemeClr val="dk1"/>
                </a:solidFill>
              </a:defRPr>
            </a:lvl8pPr>
            <a:lvl9pPr lvl="8" indent="0" algn="ctr">
              <a:spcBef>
                <a:spcPts val="0"/>
              </a:spcBef>
              <a:buClr>
                <a:schemeClr val="dk1"/>
              </a:buClr>
              <a:buFont typeface="Arial"/>
              <a:buNone/>
              <a:defRPr sz="3600">
                <a:solidFill>
                  <a:schemeClr val="dk1"/>
                </a:solidFill>
              </a:defRPr>
            </a:lvl9pPr>
          </a:lstStyle>
          <a:p>
            <a:endParaRPr/>
          </a:p>
        </p:txBody>
      </p:sp>
      <p:sp>
        <p:nvSpPr>
          <p:cNvPr id="23" name="Shape 2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26" name="Shape 26"/>
          <p:cNvSpPr txBox="1">
            <a:spLocks noGrp="1"/>
          </p:cNvSpPr>
          <p:nvPr>
            <p:ph type="body" idx="1"/>
          </p:nvPr>
        </p:nvSpPr>
        <p:spPr>
          <a:xfrm>
            <a:off x="3117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1pPr>
            <a:lvl2pPr marL="457200" marR="0" lvl="1"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2pPr>
            <a:lvl3pPr marL="914400" marR="0" lvl="2"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3pPr>
            <a:lvl4pPr marL="1371600" marR="0" lvl="3"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4pPr>
            <a:lvl5pPr marL="1828800" marR="0" lvl="4"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5pPr>
            <a:lvl6pPr marL="2286000" marR="0" lvl="5"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6pPr>
            <a:lvl7pPr marL="2743200" marR="0" lvl="6"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7pPr>
            <a:lvl8pPr marL="3200400" marR="0" lvl="7"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8pPr>
            <a:lvl9pPr marL="3657600" marR="0" lvl="8"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9pPr>
          </a:lstStyle>
          <a:p>
            <a:endParaRPr/>
          </a:p>
        </p:txBody>
      </p:sp>
      <p:sp>
        <p:nvSpPr>
          <p:cNvPr id="27" name="Shape 27"/>
          <p:cNvSpPr txBox="1">
            <a:spLocks noGrp="1"/>
          </p:cNvSpPr>
          <p:nvPr>
            <p:ph type="body" idx="2"/>
          </p:nvPr>
        </p:nvSpPr>
        <p:spPr>
          <a:xfrm>
            <a:off x="4832400" y="1152475"/>
            <a:ext cx="39998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1pPr>
            <a:lvl2pPr marL="457200" marR="0" lvl="1"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2pPr>
            <a:lvl3pPr marL="914400" marR="0" lvl="2"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3pPr>
            <a:lvl4pPr marL="1371600" marR="0" lvl="3"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4pPr>
            <a:lvl5pPr marL="1828800" marR="0" lvl="4"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5pPr>
            <a:lvl6pPr marL="2286000" marR="0" lvl="5"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6pPr>
            <a:lvl7pPr marL="2743200" marR="0" lvl="6"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7pPr>
            <a:lvl8pPr marL="3200400" marR="0" lvl="7"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8pPr>
            <a:lvl9pPr marL="3657600" marR="0" lvl="8" indent="0" algn="l" rtl="0">
              <a:lnSpc>
                <a:spcPct val="115000"/>
              </a:lnSpc>
              <a:spcBef>
                <a:spcPts val="0"/>
              </a:spcBef>
              <a:spcAft>
                <a:spcPts val="1600"/>
              </a:spcAft>
              <a:buClr>
                <a:schemeClr val="lt2"/>
              </a:buClr>
              <a:buFont typeface="Arial"/>
              <a:buNone/>
              <a:defRPr sz="1200" b="0" i="0" u="none" strike="noStrike" cap="none">
                <a:solidFill>
                  <a:schemeClr val="lt2"/>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31" name="Shape 31"/>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dk1"/>
              </a:buClr>
              <a:buFont typeface="Arial"/>
              <a:buNone/>
              <a:defRPr sz="4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4800">
                <a:solidFill>
                  <a:schemeClr val="dk1"/>
                </a:solidFill>
              </a:defRPr>
            </a:lvl2pPr>
            <a:lvl3pPr lvl="2" indent="0">
              <a:spcBef>
                <a:spcPts val="0"/>
              </a:spcBef>
              <a:buClr>
                <a:schemeClr val="dk1"/>
              </a:buClr>
              <a:buFont typeface="Arial"/>
              <a:buNone/>
              <a:defRPr sz="4800">
                <a:solidFill>
                  <a:schemeClr val="dk1"/>
                </a:solidFill>
              </a:defRPr>
            </a:lvl3pPr>
            <a:lvl4pPr lvl="3" indent="0">
              <a:spcBef>
                <a:spcPts val="0"/>
              </a:spcBef>
              <a:buClr>
                <a:schemeClr val="dk1"/>
              </a:buClr>
              <a:buFont typeface="Arial"/>
              <a:buNone/>
              <a:defRPr sz="4800">
                <a:solidFill>
                  <a:schemeClr val="dk1"/>
                </a:solidFill>
              </a:defRPr>
            </a:lvl4pPr>
            <a:lvl5pPr lvl="4" indent="0">
              <a:spcBef>
                <a:spcPts val="0"/>
              </a:spcBef>
              <a:buClr>
                <a:schemeClr val="dk1"/>
              </a:buClr>
              <a:buFont typeface="Arial"/>
              <a:buNone/>
              <a:defRPr sz="4800">
                <a:solidFill>
                  <a:schemeClr val="dk1"/>
                </a:solidFill>
              </a:defRPr>
            </a:lvl5pPr>
            <a:lvl6pPr lvl="5" indent="0">
              <a:spcBef>
                <a:spcPts val="0"/>
              </a:spcBef>
              <a:buClr>
                <a:schemeClr val="dk1"/>
              </a:buClr>
              <a:buFont typeface="Arial"/>
              <a:buNone/>
              <a:defRPr sz="4800">
                <a:solidFill>
                  <a:schemeClr val="dk1"/>
                </a:solidFill>
              </a:defRPr>
            </a:lvl6pPr>
            <a:lvl7pPr lvl="6" indent="0">
              <a:spcBef>
                <a:spcPts val="0"/>
              </a:spcBef>
              <a:buClr>
                <a:schemeClr val="dk1"/>
              </a:buClr>
              <a:buFont typeface="Arial"/>
              <a:buNone/>
              <a:defRPr sz="4800">
                <a:solidFill>
                  <a:schemeClr val="dk1"/>
                </a:solidFill>
              </a:defRPr>
            </a:lvl7pPr>
            <a:lvl8pPr lvl="7" indent="0">
              <a:spcBef>
                <a:spcPts val="0"/>
              </a:spcBef>
              <a:buClr>
                <a:schemeClr val="dk1"/>
              </a:buClr>
              <a:buFont typeface="Arial"/>
              <a:buNone/>
              <a:defRPr sz="4800">
                <a:solidFill>
                  <a:schemeClr val="dk1"/>
                </a:solidFill>
              </a:defRPr>
            </a:lvl8pPr>
            <a:lvl9pPr lvl="8" indent="0">
              <a:spcBef>
                <a:spcPts val="0"/>
              </a:spcBef>
              <a:buClr>
                <a:schemeClr val="dk1"/>
              </a:buClr>
              <a:buFont typeface="Arial"/>
              <a:buNone/>
              <a:defRPr sz="4800">
                <a:solidFill>
                  <a:schemeClr val="dk1"/>
                </a:solidFill>
              </a:defRPr>
            </a:lvl9pPr>
          </a:lstStyle>
          <a:p>
            <a:endParaRPr/>
          </a:p>
        </p:txBody>
      </p:sp>
      <p:sp>
        <p:nvSpPr>
          <p:cNvPr id="34" name="Shape 34"/>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2"/>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37" name="Shape 37"/>
          <p:cNvSpPr txBox="1">
            <a:spLocks noGrp="1"/>
          </p:cNvSpPr>
          <p:nvPr>
            <p:ph type="title"/>
          </p:nvPr>
        </p:nvSpPr>
        <p:spPr>
          <a:xfrm>
            <a:off x="265500" y="1233175"/>
            <a:ext cx="4045199" cy="1482300"/>
          </a:xfrm>
          <a:prstGeom prst="rect">
            <a:avLst/>
          </a:prstGeom>
          <a:noFill/>
          <a:ln>
            <a:noFill/>
          </a:ln>
        </p:spPr>
        <p:txBody>
          <a:bodyPr lIns="91425" tIns="91425" rIns="91425" bIns="91425" anchor="b" anchorCtr="0"/>
          <a:lstStyle>
            <a:lvl1pPr marL="0" marR="0" lvl="0" indent="0" algn="ctr" rtl="0">
              <a:lnSpc>
                <a:spcPct val="100000"/>
              </a:lnSpc>
              <a:spcBef>
                <a:spcPts val="0"/>
              </a:spcBef>
              <a:spcAft>
                <a:spcPts val="0"/>
              </a:spcAft>
              <a:buClr>
                <a:schemeClr val="dk1"/>
              </a:buClr>
              <a:buFont typeface="Arial"/>
              <a:buNone/>
              <a:defRPr sz="4200" b="0" i="0" u="none" strike="noStrike" cap="none">
                <a:solidFill>
                  <a:schemeClr val="dk1"/>
                </a:solidFill>
                <a:latin typeface="Arial"/>
                <a:ea typeface="Arial"/>
                <a:cs typeface="Arial"/>
                <a:sym typeface="Arial"/>
              </a:defRPr>
            </a:lvl1pPr>
            <a:lvl2pPr lvl="1" indent="0" algn="ctr">
              <a:spcBef>
                <a:spcPts val="0"/>
              </a:spcBef>
              <a:buClr>
                <a:schemeClr val="dk1"/>
              </a:buClr>
              <a:buFont typeface="Arial"/>
              <a:buNone/>
              <a:defRPr sz="4200">
                <a:solidFill>
                  <a:schemeClr val="dk1"/>
                </a:solidFill>
              </a:defRPr>
            </a:lvl2pPr>
            <a:lvl3pPr lvl="2" indent="0" algn="ctr">
              <a:spcBef>
                <a:spcPts val="0"/>
              </a:spcBef>
              <a:buClr>
                <a:schemeClr val="dk1"/>
              </a:buClr>
              <a:buFont typeface="Arial"/>
              <a:buNone/>
              <a:defRPr sz="4200">
                <a:solidFill>
                  <a:schemeClr val="dk1"/>
                </a:solidFill>
              </a:defRPr>
            </a:lvl3pPr>
            <a:lvl4pPr lvl="3" indent="0" algn="ctr">
              <a:spcBef>
                <a:spcPts val="0"/>
              </a:spcBef>
              <a:buClr>
                <a:schemeClr val="dk1"/>
              </a:buClr>
              <a:buFont typeface="Arial"/>
              <a:buNone/>
              <a:defRPr sz="4200">
                <a:solidFill>
                  <a:schemeClr val="dk1"/>
                </a:solidFill>
              </a:defRPr>
            </a:lvl4pPr>
            <a:lvl5pPr lvl="4" indent="0" algn="ctr">
              <a:spcBef>
                <a:spcPts val="0"/>
              </a:spcBef>
              <a:buClr>
                <a:schemeClr val="dk1"/>
              </a:buClr>
              <a:buFont typeface="Arial"/>
              <a:buNone/>
              <a:defRPr sz="4200">
                <a:solidFill>
                  <a:schemeClr val="dk1"/>
                </a:solidFill>
              </a:defRPr>
            </a:lvl5pPr>
            <a:lvl6pPr lvl="5" indent="0" algn="ctr">
              <a:spcBef>
                <a:spcPts val="0"/>
              </a:spcBef>
              <a:buClr>
                <a:schemeClr val="dk1"/>
              </a:buClr>
              <a:buFont typeface="Arial"/>
              <a:buNone/>
              <a:defRPr sz="4200">
                <a:solidFill>
                  <a:schemeClr val="dk1"/>
                </a:solidFill>
              </a:defRPr>
            </a:lvl6pPr>
            <a:lvl7pPr lvl="6" indent="0" algn="ctr">
              <a:spcBef>
                <a:spcPts val="0"/>
              </a:spcBef>
              <a:buClr>
                <a:schemeClr val="dk1"/>
              </a:buClr>
              <a:buFont typeface="Arial"/>
              <a:buNone/>
              <a:defRPr sz="4200">
                <a:solidFill>
                  <a:schemeClr val="dk1"/>
                </a:solidFill>
              </a:defRPr>
            </a:lvl7pPr>
            <a:lvl8pPr lvl="7" indent="0" algn="ctr">
              <a:spcBef>
                <a:spcPts val="0"/>
              </a:spcBef>
              <a:buClr>
                <a:schemeClr val="dk1"/>
              </a:buClr>
              <a:buFont typeface="Arial"/>
              <a:buNone/>
              <a:defRPr sz="4200">
                <a:solidFill>
                  <a:schemeClr val="dk1"/>
                </a:solidFill>
              </a:defRPr>
            </a:lvl8pPr>
            <a:lvl9pPr lvl="8" indent="0" algn="ctr">
              <a:spcBef>
                <a:spcPts val="0"/>
              </a:spcBef>
              <a:buClr>
                <a:schemeClr val="dk1"/>
              </a:buClr>
              <a:buFont typeface="Arial"/>
              <a:buNone/>
              <a:defRPr sz="4200">
                <a:solidFill>
                  <a:schemeClr val="dk1"/>
                </a:solidFill>
              </a:defRPr>
            </a:lvl9pPr>
          </a:lstStyle>
          <a:p>
            <a:endParaRPr/>
          </a:p>
        </p:txBody>
      </p:sp>
      <p:sp>
        <p:nvSpPr>
          <p:cNvPr id="38" name="Shape 38"/>
          <p:cNvSpPr txBox="1">
            <a:spLocks noGrp="1"/>
          </p:cNvSpPr>
          <p:nvPr>
            <p:ph type="subTitle" idx="1"/>
          </p:nvPr>
        </p:nvSpPr>
        <p:spPr>
          <a:xfrm>
            <a:off x="265500" y="2803075"/>
            <a:ext cx="4045199" cy="1235100"/>
          </a:xfrm>
          <a:prstGeom prst="rect">
            <a:avLst/>
          </a:prstGeom>
          <a:noFill/>
          <a:ln>
            <a:noFill/>
          </a:ln>
        </p:spPr>
        <p:txBody>
          <a:bodyPr lIns="91425" tIns="91425" rIns="91425" bIns="91425" anchor="t" anchorCtr="0"/>
          <a:lstStyle>
            <a:lvl1pPr marL="0" marR="0" lvl="0" indent="0" algn="ctr" rtl="0">
              <a:lnSpc>
                <a:spcPct val="100000"/>
              </a:lnSpc>
              <a:spcBef>
                <a:spcPts val="0"/>
              </a:spcBef>
              <a:spcAft>
                <a:spcPts val="0"/>
              </a:spcAft>
              <a:buClr>
                <a:schemeClr val="lt2"/>
              </a:buClr>
              <a:buFont typeface="Arial"/>
              <a:buNone/>
              <a:defRPr sz="2100" b="0" i="0" u="none" strike="noStrike" cap="none">
                <a:solidFill>
                  <a:schemeClr val="lt2"/>
                </a:solidFill>
                <a:latin typeface="Arial"/>
                <a:ea typeface="Arial"/>
                <a:cs typeface="Arial"/>
                <a:sym typeface="Arial"/>
              </a:defRPr>
            </a:lvl1pPr>
            <a:lvl2pPr marL="457200" marR="0" lvl="1" indent="0" algn="ctr" rtl="0">
              <a:lnSpc>
                <a:spcPct val="100000"/>
              </a:lnSpc>
              <a:spcBef>
                <a:spcPts val="0"/>
              </a:spcBef>
              <a:spcAft>
                <a:spcPts val="0"/>
              </a:spcAft>
              <a:buClr>
                <a:schemeClr val="lt2"/>
              </a:buClr>
              <a:buFont typeface="Arial"/>
              <a:buNone/>
              <a:defRPr sz="2100" b="0" i="0" u="none" strike="noStrike" cap="none">
                <a:solidFill>
                  <a:schemeClr val="lt2"/>
                </a:solidFill>
                <a:latin typeface="Arial"/>
                <a:ea typeface="Arial"/>
                <a:cs typeface="Arial"/>
                <a:sym typeface="Arial"/>
              </a:defRPr>
            </a:lvl2pPr>
            <a:lvl3pPr marL="914400" marR="0" lvl="2" indent="0" algn="ctr" rtl="0">
              <a:lnSpc>
                <a:spcPct val="100000"/>
              </a:lnSpc>
              <a:spcBef>
                <a:spcPts val="0"/>
              </a:spcBef>
              <a:spcAft>
                <a:spcPts val="0"/>
              </a:spcAft>
              <a:buClr>
                <a:schemeClr val="lt2"/>
              </a:buClr>
              <a:buFont typeface="Arial"/>
              <a:buNone/>
              <a:defRPr sz="2100" b="0" i="0" u="none" strike="noStrike" cap="none">
                <a:solidFill>
                  <a:schemeClr val="lt2"/>
                </a:solidFill>
                <a:latin typeface="Arial"/>
                <a:ea typeface="Arial"/>
                <a:cs typeface="Arial"/>
                <a:sym typeface="Arial"/>
              </a:defRPr>
            </a:lvl3pPr>
            <a:lvl4pPr marL="1371600" marR="0" lvl="3" indent="0" algn="ctr" rtl="0">
              <a:lnSpc>
                <a:spcPct val="100000"/>
              </a:lnSpc>
              <a:spcBef>
                <a:spcPts val="0"/>
              </a:spcBef>
              <a:spcAft>
                <a:spcPts val="0"/>
              </a:spcAft>
              <a:buClr>
                <a:schemeClr val="lt2"/>
              </a:buClr>
              <a:buFont typeface="Arial"/>
              <a:buNone/>
              <a:defRPr sz="2100" b="0" i="0" u="none" strike="noStrike" cap="none">
                <a:solidFill>
                  <a:schemeClr val="lt2"/>
                </a:solidFill>
                <a:latin typeface="Arial"/>
                <a:ea typeface="Arial"/>
                <a:cs typeface="Arial"/>
                <a:sym typeface="Arial"/>
              </a:defRPr>
            </a:lvl4pPr>
            <a:lvl5pPr marL="1828800" marR="0" lvl="4" indent="0" algn="ctr" rtl="0">
              <a:lnSpc>
                <a:spcPct val="100000"/>
              </a:lnSpc>
              <a:spcBef>
                <a:spcPts val="0"/>
              </a:spcBef>
              <a:spcAft>
                <a:spcPts val="0"/>
              </a:spcAft>
              <a:buClr>
                <a:schemeClr val="lt2"/>
              </a:buClr>
              <a:buFont typeface="Arial"/>
              <a:buNone/>
              <a:defRPr sz="2100" b="0" i="0" u="none" strike="noStrike" cap="none">
                <a:solidFill>
                  <a:schemeClr val="lt2"/>
                </a:solidFill>
                <a:latin typeface="Arial"/>
                <a:ea typeface="Arial"/>
                <a:cs typeface="Arial"/>
                <a:sym typeface="Arial"/>
              </a:defRPr>
            </a:lvl5pPr>
            <a:lvl6pPr marL="2286000" marR="0" lvl="5" indent="0" algn="ctr" rtl="0">
              <a:lnSpc>
                <a:spcPct val="100000"/>
              </a:lnSpc>
              <a:spcBef>
                <a:spcPts val="0"/>
              </a:spcBef>
              <a:spcAft>
                <a:spcPts val="0"/>
              </a:spcAft>
              <a:buClr>
                <a:schemeClr val="lt2"/>
              </a:buClr>
              <a:buFont typeface="Arial"/>
              <a:buNone/>
              <a:defRPr sz="2100" b="0" i="0" u="none" strike="noStrike" cap="none">
                <a:solidFill>
                  <a:schemeClr val="lt2"/>
                </a:solidFill>
                <a:latin typeface="Arial"/>
                <a:ea typeface="Arial"/>
                <a:cs typeface="Arial"/>
                <a:sym typeface="Arial"/>
              </a:defRPr>
            </a:lvl6pPr>
            <a:lvl7pPr marL="2743200" marR="0" lvl="6" indent="0" algn="ctr" rtl="0">
              <a:lnSpc>
                <a:spcPct val="100000"/>
              </a:lnSpc>
              <a:spcBef>
                <a:spcPts val="0"/>
              </a:spcBef>
              <a:spcAft>
                <a:spcPts val="0"/>
              </a:spcAft>
              <a:buClr>
                <a:schemeClr val="lt2"/>
              </a:buClr>
              <a:buFont typeface="Arial"/>
              <a:buNone/>
              <a:defRPr sz="2100" b="0" i="0" u="none" strike="noStrike" cap="none">
                <a:solidFill>
                  <a:schemeClr val="lt2"/>
                </a:solidFill>
                <a:latin typeface="Arial"/>
                <a:ea typeface="Arial"/>
                <a:cs typeface="Arial"/>
                <a:sym typeface="Arial"/>
              </a:defRPr>
            </a:lvl7pPr>
            <a:lvl8pPr marL="3200400" marR="0" lvl="7" indent="0" algn="ctr" rtl="0">
              <a:lnSpc>
                <a:spcPct val="100000"/>
              </a:lnSpc>
              <a:spcBef>
                <a:spcPts val="0"/>
              </a:spcBef>
              <a:spcAft>
                <a:spcPts val="0"/>
              </a:spcAft>
              <a:buClr>
                <a:schemeClr val="lt2"/>
              </a:buClr>
              <a:buFont typeface="Arial"/>
              <a:buNone/>
              <a:defRPr sz="2100" b="0" i="0" u="none" strike="noStrike" cap="none">
                <a:solidFill>
                  <a:schemeClr val="lt2"/>
                </a:solidFill>
                <a:latin typeface="Arial"/>
                <a:ea typeface="Arial"/>
                <a:cs typeface="Arial"/>
                <a:sym typeface="Arial"/>
              </a:defRPr>
            </a:lvl8pPr>
            <a:lvl9pPr marL="3657600" marR="0" lvl="8" indent="0" algn="ctr" rtl="0">
              <a:lnSpc>
                <a:spcPct val="100000"/>
              </a:lnSpc>
              <a:spcBef>
                <a:spcPts val="0"/>
              </a:spcBef>
              <a:spcAft>
                <a:spcPts val="0"/>
              </a:spcAft>
              <a:buClr>
                <a:schemeClr val="lt2"/>
              </a:buClr>
              <a:buFont typeface="Arial"/>
              <a:buNone/>
              <a:defRPr sz="2100" b="0" i="0" u="none" strike="noStrike" cap="none">
                <a:solidFill>
                  <a:schemeClr val="lt2"/>
                </a:solidFill>
                <a:latin typeface="Arial"/>
                <a:ea typeface="Arial"/>
                <a:cs typeface="Arial"/>
                <a:sym typeface="Arial"/>
              </a:defRPr>
            </a:lvl9pPr>
          </a:lstStyle>
          <a:p>
            <a:endParaRPr/>
          </a:p>
        </p:txBody>
      </p:sp>
      <p:sp>
        <p:nvSpPr>
          <p:cNvPr id="39" name="Shape 39"/>
          <p:cNvSpPr txBox="1">
            <a:spLocks noGrp="1"/>
          </p:cNvSpPr>
          <p:nvPr>
            <p:ph type="body" idx="2"/>
          </p:nvPr>
        </p:nvSpPr>
        <p:spPr>
          <a:xfrm>
            <a:off x="4939500" y="724200"/>
            <a:ext cx="3837000" cy="3695099"/>
          </a:xfrm>
          <a:prstGeom prst="rect">
            <a:avLst/>
          </a:prstGeom>
          <a:noFill/>
          <a:ln>
            <a:noFill/>
          </a:ln>
        </p:spPr>
        <p:txBody>
          <a:bodyPr lIns="91425" tIns="91425" rIns="91425" bIns="91425" anchor="ctr" anchorCtr="0"/>
          <a:lstStyle>
            <a:lvl1pPr marL="0" marR="0" lvl="0" indent="0" algn="l" rtl="0">
              <a:lnSpc>
                <a:spcPct val="115000"/>
              </a:lnSpc>
              <a:spcBef>
                <a:spcPts val="0"/>
              </a:spcBef>
              <a:spcAft>
                <a:spcPts val="1600"/>
              </a:spcAft>
              <a:buClr>
                <a:schemeClr val="dk1"/>
              </a:buClr>
              <a:buFont typeface="Arial"/>
              <a:buNone/>
              <a:defRPr sz="1800" b="0" i="0" u="none" strike="noStrike" cap="none">
                <a:solidFill>
                  <a:schemeClr val="dk1"/>
                </a:solidFill>
                <a:latin typeface="Arial"/>
                <a:ea typeface="Arial"/>
                <a:cs typeface="Arial"/>
                <a:sym typeface="Arial"/>
              </a:defRPr>
            </a:lvl1pPr>
            <a:lvl2pPr marL="457200" marR="0" lvl="1" indent="0" algn="l" rtl="0">
              <a:lnSpc>
                <a:spcPct val="115000"/>
              </a:lnSpc>
              <a:spcBef>
                <a:spcPts val="0"/>
              </a:spcBef>
              <a:spcAft>
                <a:spcPts val="1600"/>
              </a:spcAft>
              <a:buClr>
                <a:schemeClr val="dk1"/>
              </a:buClr>
              <a:buFont typeface="Arial"/>
              <a:buNone/>
              <a:defRPr sz="1400" b="0" i="0" u="none" strike="noStrike" cap="none">
                <a:solidFill>
                  <a:schemeClr val="dk1"/>
                </a:solidFill>
                <a:latin typeface="Arial"/>
                <a:ea typeface="Arial"/>
                <a:cs typeface="Arial"/>
                <a:sym typeface="Arial"/>
              </a:defRPr>
            </a:lvl2pPr>
            <a:lvl3pPr marL="914400" marR="0" lvl="2" indent="0" algn="l" rtl="0">
              <a:lnSpc>
                <a:spcPct val="115000"/>
              </a:lnSpc>
              <a:spcBef>
                <a:spcPts val="0"/>
              </a:spcBef>
              <a:spcAft>
                <a:spcPts val="1600"/>
              </a:spcAft>
              <a:buClr>
                <a:schemeClr val="dk1"/>
              </a:buClr>
              <a:buFont typeface="Arial"/>
              <a:buNone/>
              <a:defRPr sz="1400" b="0" i="0" u="none" strike="noStrike" cap="none">
                <a:solidFill>
                  <a:schemeClr val="dk1"/>
                </a:solidFill>
                <a:latin typeface="Arial"/>
                <a:ea typeface="Arial"/>
                <a:cs typeface="Arial"/>
                <a:sym typeface="Arial"/>
              </a:defRPr>
            </a:lvl3pPr>
            <a:lvl4pPr marL="1371600" marR="0" lvl="3" indent="0" algn="l" rtl="0">
              <a:lnSpc>
                <a:spcPct val="115000"/>
              </a:lnSpc>
              <a:spcBef>
                <a:spcPts val="0"/>
              </a:spcBef>
              <a:spcAft>
                <a:spcPts val="160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lnSpc>
                <a:spcPct val="115000"/>
              </a:lnSpc>
              <a:spcBef>
                <a:spcPts val="0"/>
              </a:spcBef>
              <a:spcAft>
                <a:spcPts val="160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lnSpc>
                <a:spcPct val="115000"/>
              </a:lnSpc>
              <a:spcBef>
                <a:spcPts val="0"/>
              </a:spcBef>
              <a:spcAft>
                <a:spcPts val="160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lnSpc>
                <a:spcPct val="115000"/>
              </a:lnSpc>
              <a:spcBef>
                <a:spcPts val="0"/>
              </a:spcBef>
              <a:spcAft>
                <a:spcPts val="160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lnSpc>
                <a:spcPct val="115000"/>
              </a:lnSpc>
              <a:spcBef>
                <a:spcPts val="0"/>
              </a:spcBef>
              <a:spcAft>
                <a:spcPts val="160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lnSpc>
                <a:spcPct val="115000"/>
              </a:lnSpc>
              <a:spcBef>
                <a:spcPts val="0"/>
              </a:spcBef>
              <a:spcAft>
                <a:spcPts val="160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chemeClr val="lt2"/>
              </a:buClr>
              <a:buFont typeface="Arial"/>
              <a:buNone/>
              <a:defRPr sz="1800" b="0" i="0" u="none" strike="noStrike" cap="none">
                <a:solidFill>
                  <a:schemeClr val="lt2"/>
                </a:solidFill>
                <a:latin typeface="Arial"/>
                <a:ea typeface="Arial"/>
                <a:cs typeface="Arial"/>
                <a:sym typeface="Arial"/>
              </a:defRPr>
            </a:lvl1pPr>
            <a:lvl2pPr marL="457200" marR="0" lvl="1"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2pPr>
            <a:lvl3pPr marL="914400" marR="0" lvl="2"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3pPr>
            <a:lvl4pPr marL="1371600" marR="0" lvl="3"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4pPr>
            <a:lvl5pPr marL="1828800" marR="0" lvl="4"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5pPr>
            <a:lvl6pPr marL="2286000" marR="0" lvl="5"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6pPr>
            <a:lvl7pPr marL="2743200" marR="0" lvl="6"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7pPr>
            <a:lvl8pPr marL="3200400" marR="0" lvl="7"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8pPr>
            <a:lvl9pPr marL="3657600" marR="0" lvl="8"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SzPct val="25000"/>
              <a:buFont typeface="Arial"/>
              <a:buNone/>
            </a:pPr>
            <a:fld id="{00000000-1234-1234-1234-123412341234}" type="slidenum">
              <a:rPr lang="en" sz="1400" b="0" i="0" u="none" strike="noStrike" cap="none">
                <a:solidFill>
                  <a:srgbClr val="000000"/>
                </a:solidFill>
                <a:latin typeface="Arial"/>
                <a:ea typeface="Arial"/>
                <a:cs typeface="Arial"/>
                <a:sym typeface="Arial"/>
              </a:rPr>
              <a:t>‹#›</a:t>
            </a:fld>
            <a:endParaRPr lang="en" sz="1400" b="0" i="0" u="none" strike="noStrike" cap="non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1pPr>
            <a:lvl2pPr lvl="1" indent="0">
              <a:spcBef>
                <a:spcPts val="0"/>
              </a:spcBef>
              <a:buClr>
                <a:schemeClr val="dk1"/>
              </a:buClr>
              <a:buFont typeface="Arial"/>
              <a:buNone/>
              <a:defRPr sz="2800">
                <a:solidFill>
                  <a:schemeClr val="dk1"/>
                </a:solidFill>
              </a:defRPr>
            </a:lvl2pPr>
            <a:lvl3pPr lvl="2" indent="0">
              <a:spcBef>
                <a:spcPts val="0"/>
              </a:spcBef>
              <a:buClr>
                <a:schemeClr val="dk1"/>
              </a:buClr>
              <a:buFont typeface="Arial"/>
              <a:buNone/>
              <a:defRPr sz="2800">
                <a:solidFill>
                  <a:schemeClr val="dk1"/>
                </a:solidFill>
              </a:defRPr>
            </a:lvl3pPr>
            <a:lvl4pPr lvl="3" indent="0">
              <a:spcBef>
                <a:spcPts val="0"/>
              </a:spcBef>
              <a:buClr>
                <a:schemeClr val="dk1"/>
              </a:buClr>
              <a:buFont typeface="Arial"/>
              <a:buNone/>
              <a:defRPr sz="2800">
                <a:solidFill>
                  <a:schemeClr val="dk1"/>
                </a:solidFill>
              </a:defRPr>
            </a:lvl4pPr>
            <a:lvl5pPr lvl="4" indent="0">
              <a:spcBef>
                <a:spcPts val="0"/>
              </a:spcBef>
              <a:buClr>
                <a:schemeClr val="dk1"/>
              </a:buClr>
              <a:buFont typeface="Arial"/>
              <a:buNone/>
              <a:defRPr sz="2800">
                <a:solidFill>
                  <a:schemeClr val="dk1"/>
                </a:solidFill>
              </a:defRPr>
            </a:lvl5pPr>
            <a:lvl6pPr lvl="5" indent="0">
              <a:spcBef>
                <a:spcPts val="0"/>
              </a:spcBef>
              <a:buClr>
                <a:schemeClr val="dk1"/>
              </a:buClr>
              <a:buFont typeface="Arial"/>
              <a:buNone/>
              <a:defRPr sz="2800">
                <a:solidFill>
                  <a:schemeClr val="dk1"/>
                </a:solidFill>
              </a:defRPr>
            </a:lvl6pPr>
            <a:lvl7pPr lvl="6" indent="0">
              <a:spcBef>
                <a:spcPts val="0"/>
              </a:spcBef>
              <a:buClr>
                <a:schemeClr val="dk1"/>
              </a:buClr>
              <a:buFont typeface="Arial"/>
              <a:buNone/>
              <a:defRPr sz="2800">
                <a:solidFill>
                  <a:schemeClr val="dk1"/>
                </a:solidFill>
              </a:defRPr>
            </a:lvl7pPr>
            <a:lvl8pPr lvl="7" indent="0">
              <a:spcBef>
                <a:spcPts val="0"/>
              </a:spcBef>
              <a:buClr>
                <a:schemeClr val="dk1"/>
              </a:buClr>
              <a:buFont typeface="Arial"/>
              <a:buNone/>
              <a:defRPr sz="2800">
                <a:solidFill>
                  <a:schemeClr val="dk1"/>
                </a:solidFill>
              </a:defRPr>
            </a:lvl8pPr>
            <a:lvl9pPr lvl="8" indent="0">
              <a:spcBef>
                <a:spcPts val="0"/>
              </a:spcBef>
              <a:buClr>
                <a:schemeClr val="dk1"/>
              </a:buClr>
              <a:buFont typeface="Arial"/>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marL="0" marR="0" lvl="0" indent="0" algn="l" rtl="0">
              <a:lnSpc>
                <a:spcPct val="115000"/>
              </a:lnSpc>
              <a:spcBef>
                <a:spcPts val="0"/>
              </a:spcBef>
              <a:spcAft>
                <a:spcPts val="1600"/>
              </a:spcAft>
              <a:buClr>
                <a:schemeClr val="lt2"/>
              </a:buClr>
              <a:buFont typeface="Arial"/>
              <a:buNone/>
              <a:defRPr sz="1800" b="0" i="0" u="none" strike="noStrike" cap="none">
                <a:solidFill>
                  <a:schemeClr val="lt2"/>
                </a:solidFill>
                <a:latin typeface="Arial"/>
                <a:ea typeface="Arial"/>
                <a:cs typeface="Arial"/>
                <a:sym typeface="Arial"/>
              </a:defRPr>
            </a:lvl1pPr>
            <a:lvl2pPr marL="457200" marR="0" lvl="1"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2pPr>
            <a:lvl3pPr marL="914400" marR="0" lvl="2"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3pPr>
            <a:lvl4pPr marL="1371600" marR="0" lvl="3"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4pPr>
            <a:lvl5pPr marL="1828800" marR="0" lvl="4"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5pPr>
            <a:lvl6pPr marL="2286000" marR="0" lvl="5"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6pPr>
            <a:lvl7pPr marL="2743200" marR="0" lvl="6"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7pPr>
            <a:lvl8pPr marL="3200400" marR="0" lvl="7"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8pPr>
            <a:lvl9pPr marL="3657600" marR="0" lvl="8" indent="0" algn="l" rtl="0">
              <a:lnSpc>
                <a:spcPct val="115000"/>
              </a:lnSpc>
              <a:spcBef>
                <a:spcPts val="0"/>
              </a:spcBef>
              <a:spcAft>
                <a:spcPts val="1600"/>
              </a:spcAft>
              <a:buClr>
                <a:schemeClr val="lt2"/>
              </a:buClr>
              <a:buFont typeface="Arial"/>
              <a:buNone/>
              <a:defRPr sz="1400" b="0" i="0" u="none" strike="noStrike" cap="none">
                <a:solidFill>
                  <a:schemeClr val="lt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marL="0" marR="0" lvl="0" indent="0" algn="r" rtl="0">
              <a:lnSpc>
                <a:spcPct val="100000"/>
              </a:lnSpc>
              <a:spcBef>
                <a:spcPts val="0"/>
              </a:spcBef>
              <a:spcAft>
                <a:spcPts val="0"/>
              </a:spcAft>
              <a:buClr>
                <a:schemeClr val="lt2"/>
              </a:buClr>
              <a:buSzPct val="25000"/>
              <a:buFont typeface="Arial"/>
              <a:buNone/>
            </a:pPr>
            <a:fld id="{00000000-1234-1234-1234-123412341234}" type="slidenum">
              <a:rPr lang="en" sz="1000" b="0" i="0" u="none" strike="noStrike" cap="none">
                <a:solidFill>
                  <a:schemeClr val="lt2"/>
                </a:solidFill>
                <a:latin typeface="Arial"/>
                <a:ea typeface="Arial"/>
                <a:cs typeface="Arial"/>
                <a:sym typeface="Arial"/>
              </a:rPr>
              <a:t>‹#›</a:t>
            </a:fld>
            <a:endParaRPr lang="en" sz="1000" b="0" i="0" u="none" strike="noStrike" cap="none">
              <a:solidFill>
                <a:schemeClr val="lt2"/>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599" cy="2052599"/>
          </a:xfrm>
          <a:prstGeom prst="rect">
            <a:avLst/>
          </a:prstGeom>
          <a:noFill/>
          <a:ln>
            <a:noFill/>
          </a:ln>
        </p:spPr>
        <p:txBody>
          <a:bodyPr lIns="91425" tIns="91425" rIns="91425" bIns="91425" anchor="b" anchorCtr="0">
            <a:noAutofit/>
          </a:bodyPr>
          <a:lstStyle/>
          <a:p>
            <a:pPr marL="0" marR="0" lvl="0" indent="0" algn="ctr" rtl="0">
              <a:lnSpc>
                <a:spcPct val="100000"/>
              </a:lnSpc>
              <a:spcBef>
                <a:spcPts val="0"/>
              </a:spcBef>
              <a:spcAft>
                <a:spcPts val="0"/>
              </a:spcAft>
              <a:buClr>
                <a:schemeClr val="dk1"/>
              </a:buClr>
              <a:buSzPct val="25000"/>
              <a:buFont typeface="Arial"/>
              <a:buNone/>
            </a:pPr>
            <a:r>
              <a:rPr lang="en" sz="8000" b="1" i="0" u="none" strike="noStrike" cap="none">
                <a:solidFill>
                  <a:schemeClr val="dk1"/>
                </a:solidFill>
                <a:latin typeface="Arial"/>
                <a:ea typeface="Arial"/>
                <a:cs typeface="Arial"/>
                <a:sym typeface="Arial"/>
              </a:rPr>
              <a:t>NeoPhotonics</a:t>
            </a:r>
          </a:p>
        </p:txBody>
      </p:sp>
      <p:sp>
        <p:nvSpPr>
          <p:cNvPr id="55" name="Shape 55"/>
          <p:cNvSpPr txBox="1">
            <a:spLocks noGrp="1"/>
          </p:cNvSpPr>
          <p:nvPr>
            <p:ph type="subTitle" idx="1"/>
          </p:nvPr>
        </p:nvSpPr>
        <p:spPr>
          <a:xfrm>
            <a:off x="311700" y="2834125"/>
            <a:ext cx="8520599" cy="792600"/>
          </a:xfrm>
          <a:prstGeom prst="rect">
            <a:avLst/>
          </a:prstGeom>
          <a:noFill/>
          <a:ln>
            <a:noFill/>
          </a:ln>
        </p:spPr>
        <p:txBody>
          <a:bodyPr lIns="91425" tIns="91425" rIns="91425" bIns="91425" anchor="t" anchorCtr="0">
            <a:noAutofit/>
          </a:bodyPr>
          <a:lstStyle/>
          <a:p>
            <a:pPr marL="0" marR="0" lvl="0" indent="0" algn="ctr" rtl="0">
              <a:lnSpc>
                <a:spcPct val="100000"/>
              </a:lnSpc>
              <a:spcBef>
                <a:spcPts val="0"/>
              </a:spcBef>
              <a:spcAft>
                <a:spcPts val="0"/>
              </a:spcAft>
              <a:buClr>
                <a:schemeClr val="lt2"/>
              </a:buClr>
              <a:buSzPct val="25000"/>
              <a:buFont typeface="Arial"/>
              <a:buNone/>
            </a:pPr>
            <a:r>
              <a:rPr lang="en" sz="2800" b="0" i="0" u="none" strike="noStrike" cap="none">
                <a:solidFill>
                  <a:schemeClr val="lt2"/>
                </a:solidFill>
                <a:latin typeface="Arial"/>
                <a:ea typeface="Arial"/>
                <a:cs typeface="Arial"/>
                <a:sym typeface="Arial"/>
              </a:rPr>
              <a:t>Lorraine Christianson &amp; Xin Zhou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Direct Holders</a:t>
            </a:r>
          </a:p>
        </p:txBody>
      </p:sp>
      <p:sp>
        <p:nvSpPr>
          <p:cNvPr id="119" name="Shape 119"/>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noAutofit/>
          </a:bodyPr>
          <a:lstStyle/>
          <a:p>
            <a:pPr marL="457200" marR="0" lvl="0" indent="-317500" algn="l" rtl="0">
              <a:lnSpc>
                <a:spcPct val="115000"/>
              </a:lnSpc>
              <a:spcBef>
                <a:spcPts val="0"/>
              </a:spcBef>
              <a:spcAft>
                <a:spcPts val="0"/>
              </a:spcAft>
              <a:buClr>
                <a:schemeClr val="lt2"/>
              </a:buClr>
              <a:buSzPct val="100000"/>
              <a:buFont typeface="Arial"/>
              <a:buAutoNum type="arabicPeriod"/>
            </a:pPr>
            <a:r>
              <a:rPr lang="en" sz="1600" b="0" i="0" u="none" strike="noStrike" cap="none">
                <a:solidFill>
                  <a:schemeClr val="lt2"/>
                </a:solidFill>
                <a:latin typeface="Arial"/>
                <a:ea typeface="Arial"/>
                <a:cs typeface="Arial"/>
                <a:sym typeface="Arial"/>
              </a:rPr>
              <a:t>Carano Bandel L (Managing Partner of Oak Investment Team)	$45.07M</a:t>
            </a:r>
          </a:p>
          <a:p>
            <a:pPr marL="457200" marR="0" lvl="0" indent="-317500" algn="l" rtl="0">
              <a:lnSpc>
                <a:spcPct val="115000"/>
              </a:lnSpc>
              <a:spcBef>
                <a:spcPts val="1600"/>
              </a:spcBef>
              <a:spcAft>
                <a:spcPts val="0"/>
              </a:spcAft>
              <a:buClr>
                <a:schemeClr val="lt2"/>
              </a:buClr>
              <a:buSzPct val="100000"/>
              <a:buFont typeface="Arial"/>
              <a:buAutoNum type="arabicPeriod"/>
            </a:pPr>
            <a:r>
              <a:rPr lang="en" sz="1600" b="0" i="0" u="none" strike="noStrike" cap="none">
                <a:solidFill>
                  <a:schemeClr val="lt2"/>
                </a:solidFill>
                <a:latin typeface="Arial"/>
                <a:ea typeface="Arial"/>
                <a:cs typeface="Arial"/>
                <a:sym typeface="Arial"/>
              </a:rPr>
              <a:t>Jenks Timothy Storrs (President &amp; CEO)			$1.45M</a:t>
            </a:r>
          </a:p>
          <a:p>
            <a:pPr marL="457200" marR="0" lvl="0" indent="-317500" algn="l" rtl="0">
              <a:lnSpc>
                <a:spcPct val="115000"/>
              </a:lnSpc>
              <a:spcBef>
                <a:spcPts val="1600"/>
              </a:spcBef>
              <a:spcAft>
                <a:spcPts val="0"/>
              </a:spcAft>
              <a:buClr>
                <a:schemeClr val="lt2"/>
              </a:buClr>
              <a:buSzPct val="100000"/>
              <a:buFont typeface="Arial"/>
              <a:buAutoNum type="arabicPeriod"/>
            </a:pPr>
            <a:r>
              <a:rPr lang="en" sz="1600" b="0" i="0" u="none" strike="noStrike" cap="none">
                <a:solidFill>
                  <a:schemeClr val="lt2"/>
                </a:solidFill>
                <a:latin typeface="Arial"/>
                <a:ea typeface="Arial"/>
                <a:cs typeface="Arial"/>
                <a:sym typeface="Arial"/>
              </a:rPr>
              <a:t>Sitler Benjamin Lee (Vice President of Global Sale)		$.63M</a:t>
            </a:r>
          </a:p>
          <a:p>
            <a:pPr marL="457200" marR="0" lvl="0" indent="-317500" algn="l" rtl="0">
              <a:lnSpc>
                <a:spcPct val="115000"/>
              </a:lnSpc>
              <a:spcBef>
                <a:spcPts val="1600"/>
              </a:spcBef>
              <a:spcAft>
                <a:spcPts val="0"/>
              </a:spcAft>
              <a:buClr>
                <a:schemeClr val="lt2"/>
              </a:buClr>
              <a:buSzPct val="100000"/>
              <a:buFont typeface="Arial"/>
              <a:buAutoNum type="arabicPeriod"/>
            </a:pPr>
            <a:r>
              <a:rPr lang="en" sz="1600" b="0" i="0" u="none" strike="noStrike" cap="none">
                <a:solidFill>
                  <a:schemeClr val="lt2"/>
                </a:solidFill>
                <a:latin typeface="Arial"/>
                <a:ea typeface="Arial"/>
                <a:cs typeface="Arial"/>
                <a:sym typeface="Arial"/>
              </a:rPr>
              <a:t>Abbe Charles J (Independent Director)			$489.7K</a:t>
            </a:r>
          </a:p>
          <a:p>
            <a:pPr marL="457200" marR="0" lvl="0" indent="-317500" algn="l" rtl="0">
              <a:lnSpc>
                <a:spcPct val="115000"/>
              </a:lnSpc>
              <a:spcBef>
                <a:spcPts val="1600"/>
              </a:spcBef>
              <a:spcAft>
                <a:spcPts val="0"/>
              </a:spcAft>
              <a:buClr>
                <a:schemeClr val="lt2"/>
              </a:buClr>
              <a:buSzPct val="100000"/>
              <a:buFont typeface="Arial"/>
              <a:buAutoNum type="arabicPeriod"/>
            </a:pPr>
            <a:r>
              <a:rPr lang="en" sz="1600" b="0" i="0" u="none" strike="noStrike" cap="none">
                <a:solidFill>
                  <a:schemeClr val="lt2"/>
                </a:solidFill>
                <a:latin typeface="Arial"/>
                <a:ea typeface="Arial"/>
                <a:cs typeface="Arial"/>
                <a:sym typeface="Arial"/>
              </a:rPr>
              <a:t>Wupen Yuen (Vice President and General Manager)          	$180.5K</a:t>
            </a:r>
          </a:p>
          <a:p>
            <a:pPr marL="457200" marR="0" lvl="0" indent="-317500" algn="l" rtl="0">
              <a:lnSpc>
                <a:spcPct val="115000"/>
              </a:lnSpc>
              <a:spcBef>
                <a:spcPts val="1600"/>
              </a:spcBef>
              <a:spcAft>
                <a:spcPts val="0"/>
              </a:spcAft>
              <a:buClr>
                <a:schemeClr val="lt2"/>
              </a:buClr>
              <a:buSzPct val="25000"/>
              <a:buFont typeface="Arial"/>
              <a:buNone/>
            </a:pPr>
            <a:r>
              <a:rPr lang="en" sz="1600" b="0" i="0" u="none" strike="noStrike" cap="none">
                <a:solidFill>
                  <a:schemeClr val="lt2"/>
                </a:solidFill>
                <a:latin typeface="Arial"/>
                <a:ea typeface="Arial"/>
                <a:cs typeface="Arial"/>
                <a:sym typeface="Arial"/>
              </a:rPr>
              <a:t>	Company insiders must own at least 10% (currently 14.54%) of the company's outstanding shares</a:t>
            </a:r>
            <a:r>
              <a:rPr lang="en" sz="1400" b="0" i="0" u="none" strike="noStrike" cap="none">
                <a:solidFill>
                  <a:schemeClr val="lt2"/>
                </a:solidFill>
                <a:latin typeface="Arial"/>
                <a:ea typeface="Arial"/>
                <a:cs typeface="Arial"/>
                <a:sym typeface="Arial"/>
              </a:rPr>
              <a:t/>
            </a:r>
            <a:br>
              <a:rPr lang="en" sz="1400" b="0" i="0" u="none" strike="noStrike" cap="none">
                <a:solidFill>
                  <a:schemeClr val="lt2"/>
                </a:solidFill>
                <a:latin typeface="Arial"/>
                <a:ea typeface="Arial"/>
                <a:cs typeface="Arial"/>
                <a:sym typeface="Arial"/>
              </a:rPr>
            </a:br>
            <a:endParaRPr lang="en" sz="1400" b="0" i="0" u="none" strike="noStrike" cap="none">
              <a:solidFill>
                <a:schemeClr val="lt2"/>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26587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Revenue Growth</a:t>
            </a:r>
          </a:p>
        </p:txBody>
      </p:sp>
      <p:pic>
        <p:nvPicPr>
          <p:cNvPr id="125" name="Shape 125"/>
          <p:cNvPicPr preferRelativeResize="0"/>
          <p:nvPr/>
        </p:nvPicPr>
        <p:blipFill rotWithShape="1">
          <a:blip r:embed="rId3">
            <a:alphaModFix/>
          </a:blip>
          <a:srcRect/>
          <a:stretch/>
        </p:blipFill>
        <p:spPr>
          <a:xfrm>
            <a:off x="187061" y="1125179"/>
            <a:ext cx="5620061" cy="3416400"/>
          </a:xfrm>
          <a:prstGeom prst="rect">
            <a:avLst/>
          </a:prstGeom>
          <a:noFill/>
          <a:ln>
            <a:noFill/>
          </a:ln>
        </p:spPr>
      </p:pic>
      <p:sp>
        <p:nvSpPr>
          <p:cNvPr id="126" name="Shape 126"/>
          <p:cNvSpPr txBox="1"/>
          <p:nvPr/>
        </p:nvSpPr>
        <p:spPr>
          <a:xfrm>
            <a:off x="5602405" y="1050625"/>
            <a:ext cx="3436417" cy="3051599"/>
          </a:xfrm>
          <a:prstGeom prst="rect">
            <a:avLst/>
          </a:prstGeom>
          <a:noFill/>
          <a:ln>
            <a:noFill/>
          </a:ln>
        </p:spPr>
        <p:txBody>
          <a:bodyPr lIns="91425" tIns="91425" rIns="91425" bIns="91425" anchor="t" anchorCtr="0">
            <a:noAutofit/>
          </a:bodyPr>
          <a:lstStyle/>
          <a:p>
            <a:pPr marL="457200" marR="0" lvl="0" indent="-228600" algn="l" rtl="0">
              <a:lnSpc>
                <a:spcPct val="100000"/>
              </a:lnSpc>
              <a:spcBef>
                <a:spcPts val="0"/>
              </a:spcBef>
              <a:spcAft>
                <a:spcPts val="0"/>
              </a:spcAft>
              <a:buClr>
                <a:srgbClr val="FFFFFF"/>
              </a:buClr>
              <a:buSzPct val="100000"/>
              <a:buFont typeface="Arial"/>
              <a:buChar char="●"/>
            </a:pPr>
            <a:r>
              <a:rPr lang="en" sz="2000" b="0" i="0" u="none" strike="noStrike" cap="none">
                <a:solidFill>
                  <a:srgbClr val="FFFFFF"/>
                </a:solidFill>
                <a:latin typeface="Arial"/>
                <a:ea typeface="Arial"/>
                <a:cs typeface="Arial"/>
                <a:sym typeface="Arial"/>
              </a:rPr>
              <a:t>Sale of NPTN has been consistently grown over past four years:</a:t>
            </a:r>
          </a:p>
          <a:p>
            <a:pPr marL="914400" marR="0" lvl="1" indent="-228600" algn="l" rtl="0">
              <a:lnSpc>
                <a:spcPct val="100000"/>
              </a:lnSpc>
              <a:spcBef>
                <a:spcPts val="0"/>
              </a:spcBef>
              <a:spcAft>
                <a:spcPts val="0"/>
              </a:spcAft>
              <a:buClr>
                <a:srgbClr val="FFFFFF"/>
              </a:buClr>
              <a:buSzPct val="100000"/>
              <a:buFont typeface="Arial"/>
              <a:buChar char="○"/>
            </a:pPr>
            <a:r>
              <a:rPr lang="en" sz="2000" b="0" i="0" u="none" strike="noStrike" cap="none">
                <a:solidFill>
                  <a:srgbClr val="FFFFFF"/>
                </a:solidFill>
                <a:latin typeface="Arial"/>
                <a:ea typeface="Arial"/>
                <a:cs typeface="Arial"/>
                <a:sym typeface="Arial"/>
              </a:rPr>
              <a:t>current: $411.4M </a:t>
            </a:r>
          </a:p>
          <a:p>
            <a:pPr marL="914400" marR="0" lvl="1" indent="-228600" algn="l" rtl="0">
              <a:lnSpc>
                <a:spcPct val="100000"/>
              </a:lnSpc>
              <a:spcBef>
                <a:spcPts val="0"/>
              </a:spcBef>
              <a:spcAft>
                <a:spcPts val="0"/>
              </a:spcAft>
              <a:buClr>
                <a:srgbClr val="FFFFFF"/>
              </a:buClr>
              <a:buSzPct val="100000"/>
              <a:buFont typeface="Arial"/>
              <a:buChar char="○"/>
            </a:pPr>
            <a:r>
              <a:rPr lang="en" sz="2000" b="0" i="0" u="none" strike="noStrike" cap="none">
                <a:solidFill>
                  <a:srgbClr val="FFFFFF"/>
                </a:solidFill>
                <a:latin typeface="Arial"/>
                <a:ea typeface="Arial"/>
                <a:cs typeface="Arial"/>
                <a:sym typeface="Arial"/>
              </a:rPr>
              <a:t>2015: $339.4M </a:t>
            </a:r>
          </a:p>
          <a:p>
            <a:pPr marL="914400" marR="0" lvl="1" indent="-228600" algn="l" rtl="0">
              <a:lnSpc>
                <a:spcPct val="100000"/>
              </a:lnSpc>
              <a:spcBef>
                <a:spcPts val="0"/>
              </a:spcBef>
              <a:spcAft>
                <a:spcPts val="0"/>
              </a:spcAft>
              <a:buClr>
                <a:srgbClr val="FFFFFF"/>
              </a:buClr>
              <a:buSzPct val="100000"/>
              <a:buFont typeface="Arial"/>
              <a:buChar char="○"/>
            </a:pPr>
            <a:r>
              <a:rPr lang="en" sz="2000" b="0" i="0" u="none" strike="noStrike" cap="none">
                <a:solidFill>
                  <a:srgbClr val="FFFFFF"/>
                </a:solidFill>
                <a:latin typeface="Arial"/>
                <a:ea typeface="Arial"/>
                <a:cs typeface="Arial"/>
                <a:sym typeface="Arial"/>
              </a:rPr>
              <a:t>2014: $306.2M </a:t>
            </a:r>
          </a:p>
          <a:p>
            <a:pPr marL="914400" marR="0" lvl="1" indent="-228600" algn="l" rtl="0">
              <a:lnSpc>
                <a:spcPct val="100000"/>
              </a:lnSpc>
              <a:spcBef>
                <a:spcPts val="0"/>
              </a:spcBef>
              <a:spcAft>
                <a:spcPts val="0"/>
              </a:spcAft>
              <a:buClr>
                <a:srgbClr val="FFFFFF"/>
              </a:buClr>
              <a:buSzPct val="100000"/>
              <a:buFont typeface="Arial"/>
              <a:buChar char="○"/>
            </a:pPr>
            <a:r>
              <a:rPr lang="en" sz="2000" b="0" i="0" u="none" strike="noStrike" cap="none">
                <a:solidFill>
                  <a:srgbClr val="FFFFFF"/>
                </a:solidFill>
                <a:latin typeface="Arial"/>
                <a:ea typeface="Arial"/>
                <a:cs typeface="Arial"/>
                <a:sym typeface="Arial"/>
              </a:rPr>
              <a:t>2013: $282.2M</a:t>
            </a:r>
          </a:p>
          <a:p>
            <a:pPr marL="0" marR="0" lvl="0" indent="0" algn="l" rtl="0">
              <a:lnSpc>
                <a:spcPct val="100000"/>
              </a:lnSpc>
              <a:spcBef>
                <a:spcPts val="0"/>
              </a:spcBef>
              <a:spcAft>
                <a:spcPts val="0"/>
              </a:spcAft>
              <a:buClr>
                <a:srgbClr val="000000"/>
              </a:buClr>
              <a:buFont typeface="Arial"/>
              <a:buNone/>
            </a:pPr>
            <a:endParaRPr sz="2000" b="0" i="0" u="none" strike="noStrike" cap="none">
              <a:solidFill>
                <a:srgbClr val="FFFFFF"/>
              </a:solidFill>
              <a:latin typeface="Arial"/>
              <a:ea typeface="Arial"/>
              <a:cs typeface="Arial"/>
              <a:sym typeface="Arial"/>
            </a:endParaRPr>
          </a:p>
          <a:p>
            <a:pPr marL="457200" marR="0" lvl="0" indent="-228600" algn="l" rtl="0">
              <a:lnSpc>
                <a:spcPct val="100000"/>
              </a:lnSpc>
              <a:spcBef>
                <a:spcPts val="0"/>
              </a:spcBef>
              <a:spcAft>
                <a:spcPts val="0"/>
              </a:spcAft>
              <a:buClr>
                <a:srgbClr val="FFFFFF"/>
              </a:buClr>
              <a:buSzPct val="100000"/>
              <a:buFont typeface="Arial"/>
              <a:buChar char="●"/>
            </a:pPr>
            <a:r>
              <a:rPr lang="en" sz="2000" b="0" i="0" u="none" strike="noStrike" cap="none">
                <a:solidFill>
                  <a:srgbClr val="FFFFFF"/>
                </a:solidFill>
                <a:latin typeface="Arial"/>
                <a:ea typeface="Arial"/>
                <a:cs typeface="Arial"/>
                <a:sym typeface="Arial"/>
              </a:rPr>
              <a:t>Confident about growing and positive earning forecast and stock price.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04876" y="349489"/>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Financial Margins</a:t>
            </a:r>
          </a:p>
        </p:txBody>
      </p:sp>
      <p:sp>
        <p:nvSpPr>
          <p:cNvPr id="132" name="Shape 132"/>
          <p:cNvSpPr txBox="1"/>
          <p:nvPr/>
        </p:nvSpPr>
        <p:spPr>
          <a:xfrm>
            <a:off x="6159825" y="1152450"/>
            <a:ext cx="2331000" cy="29466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FFFFFF"/>
              </a:solidFill>
              <a:latin typeface="Arial"/>
              <a:ea typeface="Arial"/>
              <a:cs typeface="Arial"/>
              <a:sym typeface="Arial"/>
            </a:endParaRPr>
          </a:p>
        </p:txBody>
      </p:sp>
      <p:pic>
        <p:nvPicPr>
          <p:cNvPr id="133" name="Shape 133"/>
          <p:cNvPicPr preferRelativeResize="0"/>
          <p:nvPr/>
        </p:nvPicPr>
        <p:blipFill rotWithShape="1">
          <a:blip r:embed="rId3">
            <a:alphaModFix/>
          </a:blip>
          <a:srcRect/>
          <a:stretch/>
        </p:blipFill>
        <p:spPr>
          <a:xfrm>
            <a:off x="61415" y="1126091"/>
            <a:ext cx="5756933" cy="3528767"/>
          </a:xfrm>
          <a:prstGeom prst="rect">
            <a:avLst/>
          </a:prstGeom>
          <a:noFill/>
          <a:ln>
            <a:noFill/>
          </a:ln>
        </p:spPr>
      </p:pic>
      <p:sp>
        <p:nvSpPr>
          <p:cNvPr id="134" name="Shape 134"/>
          <p:cNvSpPr txBox="1"/>
          <p:nvPr/>
        </p:nvSpPr>
        <p:spPr>
          <a:xfrm>
            <a:off x="5629591" y="1126091"/>
            <a:ext cx="3391468" cy="3276900"/>
          </a:xfrm>
          <a:prstGeom prst="rect">
            <a:avLst/>
          </a:prstGeom>
          <a:noFill/>
          <a:ln>
            <a:noFill/>
          </a:ln>
        </p:spPr>
        <p:txBody>
          <a:bodyPr lIns="91425" tIns="91425" rIns="91425" bIns="91425" anchor="t" anchorCtr="0">
            <a:noAutofit/>
          </a:bodyPr>
          <a:lstStyle/>
          <a:p>
            <a:pPr marL="457200" marR="0" lvl="0" indent="-228600" algn="l" rtl="0">
              <a:lnSpc>
                <a:spcPct val="100000"/>
              </a:lnSpc>
              <a:spcBef>
                <a:spcPts val="0"/>
              </a:spcBef>
              <a:spcAft>
                <a:spcPts val="0"/>
              </a:spcAft>
              <a:buClr>
                <a:srgbClr val="FFFFFF"/>
              </a:buClr>
              <a:buSzPct val="100000"/>
              <a:buFont typeface="Arial"/>
              <a:buChar char="●"/>
            </a:pPr>
            <a:r>
              <a:rPr lang="en" sz="1800" b="0" i="0" u="none" strike="noStrike" cap="none">
                <a:solidFill>
                  <a:srgbClr val="FFFFFF"/>
                </a:solidFill>
                <a:latin typeface="Arial"/>
                <a:ea typeface="Arial"/>
                <a:cs typeface="Arial"/>
                <a:sym typeface="Arial"/>
              </a:rPr>
              <a:t>Profit margin consistently increasing:</a:t>
            </a:r>
          </a:p>
          <a:p>
            <a:pPr marL="228600" marR="0" lvl="0" indent="0" algn="l" rtl="0">
              <a:lnSpc>
                <a:spcPct val="100000"/>
              </a:lnSpc>
              <a:spcBef>
                <a:spcPts val="0"/>
              </a:spcBef>
              <a:spcAft>
                <a:spcPts val="0"/>
              </a:spcAft>
              <a:buClr>
                <a:srgbClr val="FFFFFF"/>
              </a:buClr>
              <a:buSzPct val="25000"/>
              <a:buFont typeface="Arial"/>
              <a:buNone/>
            </a:pPr>
            <a:r>
              <a:rPr lang="en" sz="1800" b="0" i="0" u="none" strike="noStrike" cap="none">
                <a:solidFill>
                  <a:srgbClr val="FFFFFF"/>
                </a:solidFill>
                <a:latin typeface="Arial"/>
                <a:ea typeface="Arial"/>
                <a:cs typeface="Arial"/>
                <a:sym typeface="Arial"/>
              </a:rPr>
              <a:t>	2015: 1.08%</a:t>
            </a:r>
          </a:p>
          <a:p>
            <a:pPr marL="228600" marR="0" lvl="0" indent="0" algn="l" rtl="0">
              <a:lnSpc>
                <a:spcPct val="100000"/>
              </a:lnSpc>
              <a:spcBef>
                <a:spcPts val="0"/>
              </a:spcBef>
              <a:spcAft>
                <a:spcPts val="0"/>
              </a:spcAft>
              <a:buClr>
                <a:srgbClr val="FFFFFF"/>
              </a:buClr>
              <a:buSzPct val="25000"/>
              <a:buFont typeface="Arial"/>
              <a:buNone/>
            </a:pPr>
            <a:r>
              <a:rPr lang="en" sz="1800" b="0" i="0" u="none" strike="noStrike" cap="none">
                <a:solidFill>
                  <a:srgbClr val="FFFFFF"/>
                </a:solidFill>
                <a:latin typeface="Arial"/>
                <a:ea typeface="Arial"/>
                <a:cs typeface="Arial"/>
                <a:sym typeface="Arial"/>
              </a:rPr>
              <a:t>	2014: -6.44%</a:t>
            </a:r>
          </a:p>
          <a:p>
            <a:pPr marL="228600" marR="0" lvl="0" indent="0" algn="l" rtl="0">
              <a:lnSpc>
                <a:spcPct val="100000"/>
              </a:lnSpc>
              <a:spcBef>
                <a:spcPts val="0"/>
              </a:spcBef>
              <a:spcAft>
                <a:spcPts val="0"/>
              </a:spcAft>
              <a:buClr>
                <a:srgbClr val="FFFFFF"/>
              </a:buClr>
              <a:buSzPct val="25000"/>
              <a:buFont typeface="Arial"/>
              <a:buNone/>
            </a:pPr>
            <a:r>
              <a:rPr lang="en" sz="1800" b="0" i="0" u="none" strike="noStrike" cap="none">
                <a:solidFill>
                  <a:srgbClr val="FFFFFF"/>
                </a:solidFill>
                <a:latin typeface="Arial"/>
                <a:ea typeface="Arial"/>
                <a:cs typeface="Arial"/>
                <a:sym typeface="Arial"/>
              </a:rPr>
              <a:t>	2013: -12.17%</a:t>
            </a:r>
          </a:p>
          <a:p>
            <a:pPr marL="0" marR="0" lvl="0" indent="0" algn="l" rtl="0">
              <a:lnSpc>
                <a:spcPct val="100000"/>
              </a:lnSpc>
              <a:spcBef>
                <a:spcPts val="0"/>
              </a:spcBef>
              <a:spcAft>
                <a:spcPts val="0"/>
              </a:spcAft>
              <a:buClr>
                <a:srgbClr val="000000"/>
              </a:buClr>
              <a:buFont typeface="Arial"/>
              <a:buNone/>
            </a:pPr>
            <a:endParaRPr sz="1800" b="0" i="0" u="none" strike="noStrike" cap="none">
              <a:solidFill>
                <a:srgbClr val="FFFFFF"/>
              </a:solidFill>
              <a:latin typeface="Arial"/>
              <a:ea typeface="Arial"/>
              <a:cs typeface="Arial"/>
              <a:sym typeface="Arial"/>
            </a:endParaRPr>
          </a:p>
          <a:p>
            <a:pPr marL="457200" marR="0" lvl="0" indent="-228600" algn="l" rtl="0">
              <a:lnSpc>
                <a:spcPct val="100000"/>
              </a:lnSpc>
              <a:spcBef>
                <a:spcPts val="0"/>
              </a:spcBef>
              <a:spcAft>
                <a:spcPts val="0"/>
              </a:spcAft>
              <a:buClr>
                <a:srgbClr val="FFFFFF"/>
              </a:buClr>
              <a:buSzPct val="100000"/>
              <a:buFont typeface="Arial"/>
              <a:buChar char="●"/>
            </a:pPr>
            <a:r>
              <a:rPr lang="en" sz="1800" b="0" i="0" u="none" strike="noStrike" cap="none">
                <a:solidFill>
                  <a:srgbClr val="FFFFFF"/>
                </a:solidFill>
                <a:latin typeface="Arial"/>
                <a:ea typeface="Arial"/>
                <a:cs typeface="Arial"/>
                <a:sym typeface="Arial"/>
              </a:rPr>
              <a:t>Sign of good management and a healthy and competitive enterprise.</a:t>
            </a:r>
          </a:p>
          <a:p>
            <a:pPr marL="0" marR="0" lvl="0" indent="0" algn="l" rtl="0">
              <a:lnSpc>
                <a:spcPct val="100000"/>
              </a:lnSpc>
              <a:spcBef>
                <a:spcPts val="0"/>
              </a:spcBef>
              <a:spcAft>
                <a:spcPts val="0"/>
              </a:spcAft>
              <a:buClr>
                <a:srgbClr val="000000"/>
              </a:buClr>
              <a:buFont typeface="Arial"/>
              <a:buNone/>
            </a:pPr>
            <a:endParaRPr sz="1800" b="0" i="0" u="none" strike="noStrike" cap="none">
              <a:solidFill>
                <a:srgbClr val="FFFFFF"/>
              </a:solidFill>
              <a:latin typeface="Arial"/>
              <a:ea typeface="Arial"/>
              <a:cs typeface="Arial"/>
              <a:sym typeface="Arial"/>
            </a:endParaRPr>
          </a:p>
          <a:p>
            <a:pPr marL="457200" marR="0" lvl="0" indent="-228600" algn="l" rtl="0">
              <a:lnSpc>
                <a:spcPct val="100000"/>
              </a:lnSpc>
              <a:spcBef>
                <a:spcPts val="0"/>
              </a:spcBef>
              <a:spcAft>
                <a:spcPts val="0"/>
              </a:spcAft>
              <a:buClr>
                <a:srgbClr val="FFFFFF"/>
              </a:buClr>
              <a:buSzPct val="100000"/>
              <a:buFont typeface="Arial"/>
              <a:buChar char="●"/>
            </a:pPr>
            <a:r>
              <a:rPr lang="en" sz="1800" b="0" i="0" u="none" strike="noStrike" cap="none">
                <a:solidFill>
                  <a:srgbClr val="FFFFFF"/>
                </a:solidFill>
                <a:latin typeface="Arial"/>
                <a:ea typeface="Arial"/>
                <a:cs typeface="Arial"/>
                <a:sym typeface="Arial"/>
              </a:rPr>
              <a:t>Test of the quality of a company−can they sustain this up-trend of margin.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252481"/>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R&amp;D</a:t>
            </a:r>
          </a:p>
        </p:txBody>
      </p:sp>
      <p:pic>
        <p:nvPicPr>
          <p:cNvPr id="140" name="Shape 140"/>
          <p:cNvPicPr preferRelativeResize="0"/>
          <p:nvPr/>
        </p:nvPicPr>
        <p:blipFill rotWithShape="1">
          <a:blip r:embed="rId3">
            <a:alphaModFix/>
          </a:blip>
          <a:srcRect t="1892"/>
          <a:stretch/>
        </p:blipFill>
        <p:spPr>
          <a:xfrm>
            <a:off x="172032" y="1070587"/>
            <a:ext cx="5877560" cy="3863076"/>
          </a:xfrm>
          <a:prstGeom prst="rect">
            <a:avLst/>
          </a:prstGeom>
          <a:noFill/>
          <a:ln>
            <a:noFill/>
          </a:ln>
        </p:spPr>
      </p:pic>
      <p:sp>
        <p:nvSpPr>
          <p:cNvPr id="141" name="Shape 141"/>
          <p:cNvSpPr txBox="1"/>
          <p:nvPr/>
        </p:nvSpPr>
        <p:spPr>
          <a:xfrm>
            <a:off x="5887246" y="1017725"/>
            <a:ext cx="3107399" cy="2995499"/>
          </a:xfrm>
          <a:prstGeom prst="rect">
            <a:avLst/>
          </a:prstGeom>
          <a:noFill/>
          <a:ln>
            <a:noFill/>
          </a:ln>
        </p:spPr>
        <p:txBody>
          <a:bodyPr lIns="91425" tIns="91425" rIns="91425" bIns="91425" anchor="t" anchorCtr="0">
            <a:noAutofit/>
          </a:bodyPr>
          <a:lstStyle/>
          <a:p>
            <a:pPr marL="457200" marR="0" lvl="0" indent="-228600" algn="l" rtl="0">
              <a:lnSpc>
                <a:spcPct val="100000"/>
              </a:lnSpc>
              <a:spcBef>
                <a:spcPts val="0"/>
              </a:spcBef>
              <a:spcAft>
                <a:spcPts val="0"/>
              </a:spcAft>
              <a:buClr>
                <a:srgbClr val="FFFFFF"/>
              </a:buClr>
              <a:buSzPct val="100000"/>
              <a:buFont typeface="Arial"/>
              <a:buChar char="●"/>
            </a:pPr>
            <a:r>
              <a:rPr lang="en" sz="1800" b="0" i="0" u="none" strike="noStrike" cap="none">
                <a:solidFill>
                  <a:srgbClr val="FFFFFF"/>
                </a:solidFill>
                <a:latin typeface="Arial"/>
                <a:ea typeface="Arial"/>
                <a:cs typeface="Arial"/>
                <a:sym typeface="Arial"/>
              </a:rPr>
              <a:t>NeoPhotonics as high-tech company. </a:t>
            </a:r>
          </a:p>
          <a:p>
            <a:pPr marL="457200" marR="0" lvl="0" indent="-228600" algn="l" rtl="0">
              <a:lnSpc>
                <a:spcPct val="100000"/>
              </a:lnSpc>
              <a:spcBef>
                <a:spcPts val="0"/>
              </a:spcBef>
              <a:spcAft>
                <a:spcPts val="0"/>
              </a:spcAft>
              <a:buClr>
                <a:srgbClr val="FFFFFF"/>
              </a:buClr>
              <a:buFont typeface="Arial"/>
              <a:buNone/>
            </a:pPr>
            <a:endParaRPr sz="1800" b="0" i="0" u="none" strike="noStrike" cap="none">
              <a:solidFill>
                <a:srgbClr val="FFFFFF"/>
              </a:solidFill>
              <a:latin typeface="Arial"/>
              <a:ea typeface="Arial"/>
              <a:cs typeface="Arial"/>
              <a:sym typeface="Arial"/>
            </a:endParaRPr>
          </a:p>
          <a:p>
            <a:pPr marL="457200" marR="0" lvl="0" indent="-228600" algn="l" rtl="0">
              <a:lnSpc>
                <a:spcPct val="100000"/>
              </a:lnSpc>
              <a:spcBef>
                <a:spcPts val="0"/>
              </a:spcBef>
              <a:spcAft>
                <a:spcPts val="0"/>
              </a:spcAft>
              <a:buClr>
                <a:srgbClr val="FFFFFF"/>
              </a:buClr>
              <a:buSzPct val="100000"/>
              <a:buFont typeface="Arial"/>
              <a:buChar char="●"/>
            </a:pPr>
            <a:r>
              <a:rPr lang="en" sz="1800" b="0" i="0" u="none" strike="noStrike" cap="none">
                <a:solidFill>
                  <a:srgbClr val="FFFFFF"/>
                </a:solidFill>
                <a:latin typeface="Arial"/>
                <a:ea typeface="Arial"/>
                <a:cs typeface="Arial"/>
                <a:sym typeface="Arial"/>
              </a:rPr>
              <a:t>Consistently investing in research and development similar with competitors is a good sign. </a:t>
            </a:r>
          </a:p>
          <a:p>
            <a:pPr marL="0" marR="0" lvl="0" indent="0" algn="l" rtl="0">
              <a:lnSpc>
                <a:spcPct val="100000"/>
              </a:lnSpc>
              <a:spcBef>
                <a:spcPts val="0"/>
              </a:spcBef>
              <a:spcAft>
                <a:spcPts val="0"/>
              </a:spcAft>
              <a:buClr>
                <a:srgbClr val="000000"/>
              </a:buClr>
              <a:buFont typeface="Arial"/>
              <a:buNone/>
            </a:pPr>
            <a:endParaRPr sz="1800" b="0" i="0" u="none" strike="noStrike" cap="none">
              <a:solidFill>
                <a:srgbClr val="FFFFFF"/>
              </a:solidFill>
              <a:latin typeface="Arial"/>
              <a:ea typeface="Arial"/>
              <a:cs typeface="Arial"/>
              <a:sym typeface="Arial"/>
            </a:endParaRPr>
          </a:p>
          <a:p>
            <a:pPr marL="457200" marR="0" lvl="0" indent="-228600" algn="l" rtl="0">
              <a:lnSpc>
                <a:spcPct val="100000"/>
              </a:lnSpc>
              <a:spcBef>
                <a:spcPts val="0"/>
              </a:spcBef>
              <a:spcAft>
                <a:spcPts val="0"/>
              </a:spcAft>
              <a:buClr>
                <a:srgbClr val="FFFFFF"/>
              </a:buClr>
              <a:buSzPct val="100000"/>
              <a:buFont typeface="Arial"/>
              <a:buChar char="●"/>
            </a:pPr>
            <a:r>
              <a:rPr lang="en" sz="1800" b="0" i="0" u="none" strike="noStrike" cap="none">
                <a:solidFill>
                  <a:srgbClr val="FFFFFF"/>
                </a:solidFill>
                <a:latin typeface="Arial"/>
                <a:ea typeface="Arial"/>
                <a:cs typeface="Arial"/>
                <a:sym typeface="Arial"/>
              </a:rPr>
              <a:t>Major competitors invest between 12%-20% of sale into R&amp;D activities.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Tax Considerations</a:t>
            </a:r>
          </a:p>
        </p:txBody>
      </p:sp>
      <p:sp>
        <p:nvSpPr>
          <p:cNvPr id="147" name="Shape 14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lt2"/>
              </a:buClr>
              <a:buSzPct val="25000"/>
              <a:buFont typeface="Arial"/>
              <a:buNone/>
            </a:pPr>
            <a:r>
              <a:rPr lang="en" sz="1800" b="0" i="0" u="none" strike="noStrike" cap="none">
                <a:solidFill>
                  <a:schemeClr val="lt2"/>
                </a:solidFill>
                <a:latin typeface="Arial"/>
                <a:ea typeface="Arial"/>
                <a:cs typeface="Arial"/>
                <a:sym typeface="Arial"/>
              </a:rPr>
              <a:t>Income Taxes				  </a:t>
            </a:r>
            <a:r>
              <a:rPr lang="en" sz="1800" b="0" i="0" u="sng" strike="noStrike" cap="none">
                <a:solidFill>
                  <a:schemeClr val="lt2"/>
                </a:solidFill>
                <a:latin typeface="Arial"/>
                <a:ea typeface="Arial"/>
                <a:cs typeface="Arial"/>
                <a:sym typeface="Arial"/>
              </a:rPr>
              <a:t>2015	  2014	  2013</a:t>
            </a:r>
          </a:p>
          <a:p>
            <a:pPr marL="0" marR="0" lvl="0" indent="0" algn="l" rtl="0">
              <a:lnSpc>
                <a:spcPct val="100000"/>
              </a:lnSpc>
              <a:spcBef>
                <a:spcPts val="1600"/>
              </a:spcBef>
              <a:spcAft>
                <a:spcPts val="0"/>
              </a:spcAft>
              <a:buClr>
                <a:schemeClr val="lt2"/>
              </a:buClr>
              <a:buSzPct val="25000"/>
              <a:buFont typeface="Arial"/>
              <a:buNone/>
            </a:pPr>
            <a:r>
              <a:rPr lang="en" sz="1800" b="0" i="0" u="none" strike="noStrike" cap="none">
                <a:solidFill>
                  <a:schemeClr val="lt2"/>
                </a:solidFill>
                <a:latin typeface="Arial"/>
                <a:ea typeface="Arial"/>
                <a:cs typeface="Arial"/>
                <a:sym typeface="Arial"/>
              </a:rPr>
              <a:t>	Provision for income taxes		(3,104)	(2,519)	(1,204)</a:t>
            </a:r>
          </a:p>
          <a:p>
            <a:pPr marL="0" marR="0" lvl="0" indent="0" algn="l" rtl="0">
              <a:lnSpc>
                <a:spcPct val="100000"/>
              </a:lnSpc>
              <a:spcBef>
                <a:spcPts val="1600"/>
              </a:spcBef>
              <a:spcAft>
                <a:spcPts val="0"/>
              </a:spcAft>
              <a:buClr>
                <a:schemeClr val="lt2"/>
              </a:buClr>
              <a:buSzPct val="25000"/>
              <a:buFont typeface="Arial"/>
              <a:buNone/>
            </a:pPr>
            <a:r>
              <a:rPr lang="en" sz="1800" b="0" i="0" u="none" strike="noStrike" cap="none">
                <a:solidFill>
                  <a:schemeClr val="lt2"/>
                </a:solidFill>
                <a:latin typeface="Arial"/>
                <a:ea typeface="Arial"/>
                <a:cs typeface="Arial"/>
                <a:sym typeface="Arial"/>
              </a:rPr>
              <a:t>	Effective tax rate			    46%	  (15)%	    (4)%</a:t>
            </a:r>
          </a:p>
        </p:txBody>
      </p:sp>
      <p:sp>
        <p:nvSpPr>
          <p:cNvPr id="148" name="Shape 148"/>
          <p:cNvSpPr txBox="1"/>
          <p:nvPr/>
        </p:nvSpPr>
        <p:spPr>
          <a:xfrm>
            <a:off x="450450" y="2691400"/>
            <a:ext cx="8100299" cy="2083200"/>
          </a:xfrm>
          <a:prstGeom prst="rect">
            <a:avLst/>
          </a:prstGeom>
          <a:noFill/>
          <a:ln>
            <a:noFill/>
          </a:ln>
        </p:spPr>
        <p:txBody>
          <a:bodyPr lIns="91425" tIns="91425" rIns="91425" bIns="91425" anchor="t" anchorCtr="0">
            <a:noAutofit/>
          </a:bodyPr>
          <a:lstStyle/>
          <a:p>
            <a:pPr marL="457200" marR="0" lvl="0" indent="-228600" algn="l" rtl="0">
              <a:lnSpc>
                <a:spcPct val="100000"/>
              </a:lnSpc>
              <a:spcBef>
                <a:spcPts val="0"/>
              </a:spcBef>
              <a:spcAft>
                <a:spcPts val="0"/>
              </a:spcAft>
              <a:buClr>
                <a:srgbClr val="FFFFFF"/>
              </a:buClr>
              <a:buSzPct val="100000"/>
              <a:buFont typeface="Arial"/>
              <a:buChar char="●"/>
            </a:pPr>
            <a:r>
              <a:rPr lang="en" sz="1600" b="0" i="0" u="none" strike="noStrike" cap="none">
                <a:solidFill>
                  <a:srgbClr val="FFFFFF"/>
                </a:solidFill>
                <a:latin typeface="Arial"/>
                <a:ea typeface="Arial"/>
                <a:cs typeface="Arial"/>
                <a:sym typeface="Arial"/>
              </a:rPr>
              <a:t>The effective tax rate in 2015 was 31 percentage points higher than the 2014 </a:t>
            </a:r>
          </a:p>
          <a:p>
            <a:pPr marR="0" lvl="0" algn="l" rtl="0">
              <a:lnSpc>
                <a:spcPct val="100000"/>
              </a:lnSpc>
              <a:spcBef>
                <a:spcPts val="0"/>
              </a:spcBef>
              <a:spcAft>
                <a:spcPts val="0"/>
              </a:spcAft>
              <a:buNone/>
            </a:pPr>
            <a:endParaRPr sz="1600">
              <a:solidFill>
                <a:srgbClr val="FFFFFF"/>
              </a:solidFill>
            </a:endParaRPr>
          </a:p>
          <a:p>
            <a:pPr marL="457200" marR="0" lvl="0" indent="-228600" algn="l" rtl="0">
              <a:lnSpc>
                <a:spcPct val="100000"/>
              </a:lnSpc>
              <a:spcBef>
                <a:spcPts val="0"/>
              </a:spcBef>
              <a:spcAft>
                <a:spcPts val="0"/>
              </a:spcAft>
              <a:buClr>
                <a:srgbClr val="FFFFFF"/>
              </a:buClr>
              <a:buSzPct val="100000"/>
              <a:buFont typeface="Arial"/>
              <a:buChar char="●"/>
            </a:pPr>
            <a:r>
              <a:rPr lang="en" sz="1600">
                <a:solidFill>
                  <a:srgbClr val="FFFFFF"/>
                </a:solidFill>
              </a:rPr>
              <a:t>Exposuring to exchange risks because of not entering into any hedging position</a:t>
            </a:r>
          </a:p>
          <a:p>
            <a:pPr marR="0" lvl="0" algn="l" rtl="0">
              <a:lnSpc>
                <a:spcPct val="100000"/>
              </a:lnSpc>
              <a:spcBef>
                <a:spcPts val="0"/>
              </a:spcBef>
              <a:spcAft>
                <a:spcPts val="0"/>
              </a:spcAft>
              <a:buNone/>
            </a:pPr>
            <a:endParaRPr sz="1600">
              <a:solidFill>
                <a:srgbClr val="FFFFFF"/>
              </a:solidFill>
            </a:endParaRPr>
          </a:p>
          <a:p>
            <a:pPr marL="457200" marR="0" lvl="0" indent="-228600" algn="l" rtl="0">
              <a:lnSpc>
                <a:spcPct val="100000"/>
              </a:lnSpc>
              <a:spcBef>
                <a:spcPts val="0"/>
              </a:spcBef>
              <a:spcAft>
                <a:spcPts val="0"/>
              </a:spcAft>
              <a:buClr>
                <a:srgbClr val="FFFFFF"/>
              </a:buClr>
              <a:buSzPct val="100000"/>
              <a:buFont typeface="Arial"/>
              <a:buChar char="●"/>
            </a:pPr>
            <a:r>
              <a:rPr lang="en" sz="1600" b="0" i="0" u="none" strike="noStrike" cap="none">
                <a:solidFill>
                  <a:srgbClr val="FFFFFF"/>
                </a:solidFill>
                <a:latin typeface="Arial"/>
                <a:ea typeface="Arial"/>
                <a:cs typeface="Arial"/>
                <a:sym typeface="Arial"/>
              </a:rPr>
              <a:t>Chinese exchange control regulations that may restrict ability to convert </a:t>
            </a:r>
            <a:r>
              <a:rPr lang="en" sz="1600">
                <a:solidFill>
                  <a:srgbClr val="FFFFFF"/>
                </a:solidFill>
              </a:rPr>
              <a:t>foreign capital back</a:t>
            </a:r>
            <a:r>
              <a:rPr lang="en" sz="1600" b="0" i="0" u="none" strike="noStrike" cap="none">
                <a:solidFill>
                  <a:srgbClr val="FFFFFF"/>
                </a:solidFill>
                <a:latin typeface="Arial"/>
                <a:ea typeface="Arial"/>
                <a:cs typeface="Arial"/>
                <a:sym typeface="Arial"/>
              </a:rPr>
              <a:t> to </a:t>
            </a:r>
            <a:r>
              <a:rPr lang="en" sz="1600">
                <a:solidFill>
                  <a:srgbClr val="FFFFFF"/>
                </a:solidFill>
              </a:rPr>
              <a:t>home country</a:t>
            </a:r>
            <a:r>
              <a:rPr lang="en" sz="1600" b="0" i="0" u="none" strike="noStrike" cap="none">
                <a:solidFill>
                  <a:srgbClr val="FFFFFF"/>
                </a:solidFill>
                <a:latin typeface="Arial"/>
                <a:ea typeface="Arial"/>
                <a:cs typeface="Arial"/>
                <a:sym typeface="Arial"/>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Recommendation</a:t>
            </a:r>
          </a:p>
        </p:txBody>
      </p:sp>
      <p:sp>
        <p:nvSpPr>
          <p:cNvPr id="154" name="Shape 154"/>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noAutofit/>
          </a:bodyPr>
          <a:lstStyle/>
          <a:p>
            <a:pPr marL="457200" marR="0" lvl="0" indent="-355600" algn="l" rtl="0">
              <a:lnSpc>
                <a:spcPct val="115000"/>
              </a:lnSpc>
              <a:spcBef>
                <a:spcPts val="0"/>
              </a:spcBef>
              <a:spcAft>
                <a:spcPts val="0"/>
              </a:spcAft>
              <a:buClr>
                <a:schemeClr val="lt2"/>
              </a:buClr>
              <a:buSzPct val="100000"/>
              <a:buFont typeface="Arial"/>
              <a:buChar char="•"/>
            </a:pPr>
            <a:r>
              <a:rPr lang="en" sz="2000" b="0" i="0" u="none" strike="noStrike" cap="none">
                <a:solidFill>
                  <a:schemeClr val="lt2"/>
                </a:solidFill>
                <a:latin typeface="Arial"/>
                <a:ea typeface="Arial"/>
                <a:cs typeface="Arial"/>
                <a:sym typeface="Arial"/>
              </a:rPr>
              <a:t>What makes NeoPhotonics Special? Potential Growth.</a:t>
            </a:r>
          </a:p>
          <a:p>
            <a:pPr marL="457200" marR="0" lvl="0" indent="-355600" algn="l" rtl="0">
              <a:lnSpc>
                <a:spcPct val="115000"/>
              </a:lnSpc>
              <a:spcBef>
                <a:spcPts val="1600"/>
              </a:spcBef>
              <a:spcAft>
                <a:spcPts val="0"/>
              </a:spcAft>
              <a:buClr>
                <a:schemeClr val="lt2"/>
              </a:buClr>
              <a:buSzPct val="100000"/>
              <a:buFont typeface="Arial"/>
              <a:buChar char="•"/>
            </a:pPr>
            <a:r>
              <a:rPr lang="en" sz="2000" b="0" i="0" u="none" strike="noStrike" cap="none">
                <a:solidFill>
                  <a:schemeClr val="lt2"/>
                </a:solidFill>
                <a:latin typeface="Arial"/>
                <a:ea typeface="Arial"/>
                <a:cs typeface="Arial"/>
                <a:sym typeface="Arial"/>
              </a:rPr>
              <a:t>The investment recommendation for NeoPhotonics stock is to </a:t>
            </a:r>
            <a:r>
              <a:rPr lang="en" sz="2000" b="1" i="0" u="none" strike="noStrike" cap="none">
                <a:solidFill>
                  <a:schemeClr val="dk1"/>
                </a:solidFill>
                <a:latin typeface="Arial"/>
                <a:ea typeface="Arial"/>
                <a:cs typeface="Arial"/>
                <a:sym typeface="Arial"/>
              </a:rPr>
              <a:t>buy or hold </a:t>
            </a:r>
            <a:r>
              <a:rPr lang="en" sz="2000" b="0" i="0" u="none" strike="noStrike" cap="none">
                <a:solidFill>
                  <a:schemeClr val="lt2"/>
                </a:solidFill>
                <a:latin typeface="Arial"/>
                <a:ea typeface="Arial"/>
                <a:cs typeface="Arial"/>
                <a:sym typeface="Arial"/>
              </a:rPr>
              <a:t>under the assumption that the investor will pay close attention to developments within NeoPhotonics and the industry as a whole</a:t>
            </a:r>
          </a:p>
          <a:p>
            <a:pPr marL="457200" marR="0" lvl="0" indent="-355600" algn="l" rtl="0">
              <a:lnSpc>
                <a:spcPct val="115000"/>
              </a:lnSpc>
              <a:spcBef>
                <a:spcPts val="1600"/>
              </a:spcBef>
              <a:spcAft>
                <a:spcPts val="0"/>
              </a:spcAft>
              <a:buClr>
                <a:schemeClr val="lt2"/>
              </a:buClr>
              <a:buSzPct val="100000"/>
              <a:buFont typeface="Arial"/>
              <a:buChar char="•"/>
            </a:pPr>
            <a:r>
              <a:rPr lang="en" sz="2000" b="0" i="0" u="none" strike="noStrike" cap="none">
                <a:solidFill>
                  <a:schemeClr val="lt2"/>
                </a:solidFill>
                <a:latin typeface="Arial"/>
                <a:ea typeface="Arial"/>
                <a:cs typeface="Arial"/>
                <a:sym typeface="Arial"/>
              </a:rPr>
              <a:t>High risk, but offers a high reward.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Company Snapshot (April 21, 2017)</a:t>
            </a:r>
          </a:p>
        </p:txBody>
      </p:sp>
      <p:sp>
        <p:nvSpPr>
          <p:cNvPr id="61" name="Shape 61"/>
          <p:cNvSpPr txBox="1">
            <a:spLocks noGrp="1"/>
          </p:cNvSpPr>
          <p:nvPr>
            <p:ph type="body" idx="1"/>
          </p:nvPr>
        </p:nvSpPr>
        <p:spPr>
          <a:xfrm>
            <a:off x="114347" y="1185367"/>
            <a:ext cx="8520599" cy="3416400"/>
          </a:xfrm>
          <a:prstGeom prst="rect">
            <a:avLst/>
          </a:prstGeom>
          <a:noFill/>
          <a:ln>
            <a:noFill/>
          </a:ln>
        </p:spPr>
        <p:txBody>
          <a:bodyPr lIns="91425" tIns="91425" rIns="91425" bIns="91425" anchor="t" anchorCtr="0">
            <a:noAutofit/>
          </a:bodyPr>
          <a:lstStyle/>
          <a:p>
            <a:pPr marL="457200" marR="0" lvl="0" indent="-228600" algn="l" rtl="0">
              <a:lnSpc>
                <a:spcPct val="115000"/>
              </a:lnSpc>
              <a:spcBef>
                <a:spcPts val="0"/>
              </a:spcBef>
              <a:spcAft>
                <a:spcPts val="0"/>
              </a:spcAft>
              <a:buClr>
                <a:schemeClr val="lt2"/>
              </a:buClr>
              <a:buSzPct val="25000"/>
              <a:buFont typeface="Arial"/>
              <a:buNone/>
            </a:pPr>
            <a:r>
              <a:rPr lang="en" sz="2400" b="0" i="0" u="none" strike="noStrike" cap="none">
                <a:solidFill>
                  <a:schemeClr val="lt2"/>
                </a:solidFill>
                <a:latin typeface="Arial"/>
                <a:ea typeface="Arial"/>
                <a:cs typeface="Arial"/>
                <a:sym typeface="Arial"/>
              </a:rPr>
              <a:t>Founded: 1996 as NanoGram Corporation</a:t>
            </a:r>
          </a:p>
          <a:p>
            <a:pPr marL="457200" marR="0" lvl="0" indent="-228600" algn="l" rtl="0">
              <a:lnSpc>
                <a:spcPct val="115000"/>
              </a:lnSpc>
              <a:spcBef>
                <a:spcPts val="1600"/>
              </a:spcBef>
              <a:spcAft>
                <a:spcPts val="0"/>
              </a:spcAft>
              <a:buClr>
                <a:schemeClr val="lt2"/>
              </a:buClr>
              <a:buSzPct val="25000"/>
              <a:buFont typeface="Arial"/>
              <a:buNone/>
            </a:pPr>
            <a:r>
              <a:rPr lang="en" sz="2400" b="0" i="0" u="none" strike="noStrike" cap="none">
                <a:solidFill>
                  <a:schemeClr val="lt2"/>
                </a:solidFill>
                <a:latin typeface="Arial"/>
                <a:ea typeface="Arial"/>
                <a:cs typeface="Arial"/>
                <a:sym typeface="Arial"/>
              </a:rPr>
              <a:t>Sector: Information Technology</a:t>
            </a:r>
          </a:p>
          <a:p>
            <a:pPr marL="457200" marR="0" lvl="0" indent="-228600" algn="l" rtl="0">
              <a:lnSpc>
                <a:spcPct val="115000"/>
              </a:lnSpc>
              <a:spcBef>
                <a:spcPts val="1600"/>
              </a:spcBef>
              <a:spcAft>
                <a:spcPts val="0"/>
              </a:spcAft>
              <a:buClr>
                <a:schemeClr val="lt2"/>
              </a:buClr>
              <a:buSzPct val="25000"/>
              <a:buFont typeface="Arial"/>
              <a:buNone/>
            </a:pPr>
            <a:r>
              <a:rPr lang="en" sz="2400" b="0" i="0" u="none" strike="noStrike" cap="none">
                <a:solidFill>
                  <a:schemeClr val="lt2"/>
                </a:solidFill>
                <a:latin typeface="Arial"/>
                <a:ea typeface="Arial"/>
                <a:cs typeface="Arial"/>
                <a:sym typeface="Arial"/>
              </a:rPr>
              <a:t>Industry: Semiconductor and Semiconductor Equipment</a:t>
            </a:r>
          </a:p>
          <a:p>
            <a:pPr marL="457200" marR="0" lvl="0" indent="-228600" algn="l" rtl="0">
              <a:lnSpc>
                <a:spcPct val="115000"/>
              </a:lnSpc>
              <a:spcBef>
                <a:spcPts val="1600"/>
              </a:spcBef>
              <a:spcAft>
                <a:spcPts val="0"/>
              </a:spcAft>
              <a:buClr>
                <a:schemeClr val="lt2"/>
              </a:buClr>
              <a:buSzPct val="25000"/>
              <a:buFont typeface="Arial"/>
              <a:buNone/>
            </a:pPr>
            <a:r>
              <a:rPr lang="en" sz="2400" b="0" i="0" u="none" strike="noStrike" cap="none">
                <a:solidFill>
                  <a:schemeClr val="lt2"/>
                </a:solidFill>
                <a:latin typeface="Arial"/>
                <a:ea typeface="Arial"/>
                <a:cs typeface="Arial"/>
                <a:sym typeface="Arial"/>
              </a:rPr>
              <a:t>Exchange: NYSE (NPTN)</a:t>
            </a:r>
          </a:p>
          <a:p>
            <a:pPr marL="457200" marR="0" lvl="0" indent="-228600" algn="l" rtl="0">
              <a:lnSpc>
                <a:spcPct val="115000"/>
              </a:lnSpc>
              <a:spcBef>
                <a:spcPts val="1600"/>
              </a:spcBef>
              <a:spcAft>
                <a:spcPts val="0"/>
              </a:spcAft>
              <a:buClr>
                <a:schemeClr val="lt2"/>
              </a:buClr>
              <a:buSzPct val="25000"/>
              <a:buFont typeface="Arial"/>
              <a:buNone/>
            </a:pPr>
            <a:r>
              <a:rPr lang="en" sz="2400" b="0" i="0" u="none" strike="noStrike" cap="none">
                <a:solidFill>
                  <a:schemeClr val="lt2"/>
                </a:solidFill>
                <a:latin typeface="Arial"/>
                <a:ea typeface="Arial"/>
                <a:cs typeface="Arial"/>
                <a:sym typeface="Arial"/>
              </a:rPr>
              <a:t>Stock Price: $8.63 </a:t>
            </a:r>
          </a:p>
          <a:p>
            <a:pPr marL="457200" marR="0" lvl="0" indent="-228600" algn="l" rtl="0">
              <a:lnSpc>
                <a:spcPct val="115000"/>
              </a:lnSpc>
              <a:spcBef>
                <a:spcPts val="1600"/>
              </a:spcBef>
              <a:spcAft>
                <a:spcPts val="0"/>
              </a:spcAft>
              <a:buClr>
                <a:schemeClr val="lt2"/>
              </a:buClr>
              <a:buSzPct val="25000"/>
              <a:buFont typeface="Arial"/>
              <a:buNone/>
            </a:pPr>
            <a:r>
              <a:rPr lang="en" sz="2400" b="0" i="0" u="none" strike="noStrike" cap="none">
                <a:solidFill>
                  <a:schemeClr val="lt2"/>
                </a:solidFill>
                <a:latin typeface="Arial"/>
                <a:ea typeface="Arial"/>
                <a:cs typeface="Arial"/>
                <a:sym typeface="Arial"/>
              </a:rPr>
              <a:t>Recommendation: Buy or Hold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Business Description </a:t>
            </a:r>
          </a:p>
        </p:txBody>
      </p:sp>
      <p:sp>
        <p:nvSpPr>
          <p:cNvPr id="67" name="Shape 67"/>
          <p:cNvSpPr txBox="1">
            <a:spLocks noGrp="1"/>
          </p:cNvSpPr>
          <p:nvPr>
            <p:ph type="body" idx="1"/>
          </p:nvPr>
        </p:nvSpPr>
        <p:spPr>
          <a:xfrm>
            <a:off x="311700" y="1017725"/>
            <a:ext cx="8520599" cy="3416400"/>
          </a:xfrm>
          <a:prstGeom prst="rect">
            <a:avLst/>
          </a:prstGeom>
          <a:noFill/>
          <a:ln>
            <a:noFill/>
          </a:ln>
        </p:spPr>
        <p:txBody>
          <a:bodyPr lIns="91425" tIns="91425" rIns="91425" bIns="91425" anchor="t" anchorCtr="0">
            <a:noAutofit/>
          </a:bodyPr>
          <a:lstStyle/>
          <a:p>
            <a:pPr marL="457200" marR="0" lvl="0" indent="-228600" algn="l" rtl="0">
              <a:lnSpc>
                <a:spcPct val="115000"/>
              </a:lnSpc>
              <a:spcBef>
                <a:spcPts val="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Leading designer and manufacturer of photonic integrated circuit based modules and subsystems for bandwidth-intensive, high-speed communications networks</a:t>
            </a:r>
          </a:p>
          <a:p>
            <a:pPr marL="457200" marR="0" lvl="0" indent="-228600" algn="l" rtl="0">
              <a:lnSpc>
                <a:spcPct val="115000"/>
              </a:lnSpc>
              <a:spcBef>
                <a:spcPts val="160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Light/lasers and electricity to  increase bandwidth</a:t>
            </a:r>
          </a:p>
          <a:p>
            <a:pPr marL="914400" marR="0" lvl="1" indent="-342900" algn="l" rtl="0">
              <a:lnSpc>
                <a:spcPct val="115000"/>
              </a:lnSpc>
              <a:spcBef>
                <a:spcPts val="160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Allows businesses to handle larger internet volumes of high traffic </a:t>
            </a:r>
          </a:p>
          <a:p>
            <a:pPr marL="914400" marR="0" lvl="1" indent="-342900" algn="l" rtl="0">
              <a:lnSpc>
                <a:spcPct val="115000"/>
              </a:lnSpc>
              <a:spcBef>
                <a:spcPts val="160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Shape of light is the center of this technology </a:t>
            </a:r>
          </a:p>
          <a:p>
            <a:pPr marL="914400" marR="0" lvl="1" indent="-342900" algn="l" rtl="0">
              <a:lnSpc>
                <a:spcPct val="115000"/>
              </a:lnSpc>
              <a:spcBef>
                <a:spcPts val="160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Facebook Example</a:t>
            </a:r>
          </a:p>
          <a:p>
            <a:pPr marL="457200" marR="0" lvl="0" indent="-228600" algn="l" rtl="0">
              <a:lnSpc>
                <a:spcPct val="115000"/>
              </a:lnSpc>
              <a:spcBef>
                <a:spcPts val="160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Leading the research and development of optical technology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Products</a:t>
            </a:r>
          </a:p>
        </p:txBody>
      </p:sp>
      <p:sp>
        <p:nvSpPr>
          <p:cNvPr id="73" name="Shape 73"/>
          <p:cNvSpPr txBox="1">
            <a:spLocks noGrp="1"/>
          </p:cNvSpPr>
          <p:nvPr>
            <p:ph type="body" idx="1"/>
          </p:nvPr>
        </p:nvSpPr>
        <p:spPr>
          <a:xfrm>
            <a:off x="311700" y="1152475"/>
            <a:ext cx="3020400" cy="3416400"/>
          </a:xfrm>
          <a:prstGeom prst="rect">
            <a:avLst/>
          </a:prstGeom>
          <a:noFill/>
          <a:ln>
            <a:noFill/>
          </a:ln>
        </p:spPr>
        <p:txBody>
          <a:bodyPr lIns="91425" tIns="91425" rIns="91425" bIns="91425" anchor="t" anchorCtr="0">
            <a:noAutofit/>
          </a:bodyPr>
          <a:lstStyle/>
          <a:p>
            <a:pPr marL="457200" marR="0" lvl="0" indent="-228600" algn="l" rtl="0">
              <a:lnSpc>
                <a:spcPct val="115000"/>
              </a:lnSpc>
              <a:spcBef>
                <a:spcPts val="0"/>
              </a:spcBef>
              <a:spcAft>
                <a:spcPts val="0"/>
              </a:spcAft>
              <a:buClr>
                <a:schemeClr val="lt2"/>
              </a:buClr>
              <a:buSzPct val="25000"/>
              <a:buFont typeface="Arial"/>
              <a:buNone/>
            </a:pPr>
            <a:r>
              <a:rPr lang="en" sz="1800" b="0" i="0" u="none" strike="noStrike" cap="none">
                <a:solidFill>
                  <a:schemeClr val="lt2"/>
                </a:solidFill>
                <a:latin typeface="Arial"/>
                <a:ea typeface="Arial"/>
                <a:cs typeface="Arial"/>
                <a:sym typeface="Arial"/>
              </a:rPr>
              <a:t>High product turnover</a:t>
            </a:r>
          </a:p>
          <a:p>
            <a:pPr marL="457200" marR="0" lvl="0" indent="-228600" algn="l" rtl="0">
              <a:lnSpc>
                <a:spcPct val="115000"/>
              </a:lnSpc>
              <a:spcBef>
                <a:spcPts val="1600"/>
              </a:spcBef>
              <a:spcAft>
                <a:spcPts val="0"/>
              </a:spcAft>
              <a:buClr>
                <a:schemeClr val="lt2"/>
              </a:buClr>
              <a:buSzPct val="25000"/>
              <a:buFont typeface="Arial"/>
              <a:buNone/>
            </a:pPr>
            <a:r>
              <a:rPr lang="en" sz="1800" b="0" i="0" u="none" strike="noStrike" cap="none">
                <a:solidFill>
                  <a:schemeClr val="lt2"/>
                </a:solidFill>
                <a:latin typeface="Arial"/>
                <a:ea typeface="Arial"/>
                <a:cs typeface="Arial"/>
                <a:sym typeface="Arial"/>
              </a:rPr>
              <a:t>100G products main source of revenue</a:t>
            </a:r>
          </a:p>
        </p:txBody>
      </p:sp>
      <p:pic>
        <p:nvPicPr>
          <p:cNvPr id="74" name="Shape 74" descr="products.JPG"/>
          <p:cNvPicPr preferRelativeResize="0"/>
          <p:nvPr/>
        </p:nvPicPr>
        <p:blipFill rotWithShape="1">
          <a:blip r:embed="rId3">
            <a:alphaModFix/>
          </a:blip>
          <a:srcRect/>
          <a:stretch/>
        </p:blipFill>
        <p:spPr>
          <a:xfrm>
            <a:off x="3032616" y="636991"/>
            <a:ext cx="5497925" cy="41562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Locations</a:t>
            </a:r>
          </a:p>
        </p:txBody>
      </p:sp>
      <p:pic>
        <p:nvPicPr>
          <p:cNvPr id="80" name="Shape 80" descr="NLoc.JPG"/>
          <p:cNvPicPr preferRelativeResize="0"/>
          <p:nvPr/>
        </p:nvPicPr>
        <p:blipFill rotWithShape="1">
          <a:blip r:embed="rId3">
            <a:alphaModFix/>
          </a:blip>
          <a:srcRect/>
          <a:stretch/>
        </p:blipFill>
        <p:spPr>
          <a:xfrm>
            <a:off x="218215" y="1269388"/>
            <a:ext cx="8707566" cy="311806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Competitive Environment</a:t>
            </a:r>
          </a:p>
        </p:txBody>
      </p:sp>
      <p:sp>
        <p:nvSpPr>
          <p:cNvPr id="86" name="Shape 86"/>
          <p:cNvSpPr txBox="1">
            <a:spLocks noGrp="1"/>
          </p:cNvSpPr>
          <p:nvPr>
            <p:ph type="body" idx="1"/>
          </p:nvPr>
        </p:nvSpPr>
        <p:spPr>
          <a:xfrm>
            <a:off x="311700" y="1017725"/>
            <a:ext cx="8520599" cy="3416400"/>
          </a:xfrm>
          <a:prstGeom prst="rect">
            <a:avLst/>
          </a:prstGeom>
          <a:noFill/>
          <a:ln>
            <a:noFill/>
          </a:ln>
        </p:spPr>
        <p:txBody>
          <a:bodyPr lIns="91425" tIns="91425" rIns="91425" bIns="91425" anchor="t" anchorCtr="0">
            <a:noAutofit/>
          </a:bodyPr>
          <a:lstStyle/>
          <a:p>
            <a:pPr marL="457200" marR="0" lvl="0" indent="-355600" algn="l" rtl="0">
              <a:lnSpc>
                <a:spcPct val="100000"/>
              </a:lnSpc>
              <a:spcBef>
                <a:spcPts val="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Factors:</a:t>
            </a:r>
          </a:p>
          <a:p>
            <a:pPr marL="914400" marR="0" lvl="1" indent="-355600" algn="l" rtl="0">
              <a:lnSpc>
                <a:spcPct val="100000"/>
              </a:lnSpc>
              <a:spcBef>
                <a:spcPts val="1600"/>
              </a:spcBef>
              <a:spcAft>
                <a:spcPts val="0"/>
              </a:spcAft>
              <a:buClr>
                <a:schemeClr val="lt2"/>
              </a:buClr>
              <a:buSzPct val="100000"/>
              <a:buFont typeface="Arial"/>
              <a:buChar char="•"/>
            </a:pPr>
            <a:r>
              <a:rPr lang="en" sz="2000" b="0" i="0" u="none" strike="noStrike" cap="none">
                <a:solidFill>
                  <a:schemeClr val="lt2"/>
                </a:solidFill>
                <a:latin typeface="Arial"/>
                <a:ea typeface="Arial"/>
                <a:cs typeface="Arial"/>
                <a:sym typeface="Arial"/>
              </a:rPr>
              <a:t>Ability to retain customers</a:t>
            </a:r>
          </a:p>
          <a:p>
            <a:pPr marL="914400" marR="0" lvl="1" indent="-355600" algn="l" rtl="0">
              <a:lnSpc>
                <a:spcPct val="100000"/>
              </a:lnSpc>
              <a:spcBef>
                <a:spcPts val="1600"/>
              </a:spcBef>
              <a:spcAft>
                <a:spcPts val="0"/>
              </a:spcAft>
              <a:buClr>
                <a:schemeClr val="lt2"/>
              </a:buClr>
              <a:buSzPct val="100000"/>
              <a:buFont typeface="Arial"/>
              <a:buChar char="•"/>
            </a:pPr>
            <a:r>
              <a:rPr lang="en" sz="2000" b="0" i="0" u="none" strike="noStrike" cap="none">
                <a:solidFill>
                  <a:schemeClr val="lt2"/>
                </a:solidFill>
                <a:latin typeface="Arial"/>
                <a:ea typeface="Arial"/>
                <a:cs typeface="Arial"/>
                <a:sym typeface="Arial"/>
              </a:rPr>
              <a:t>Ability to provide leading edge technology</a:t>
            </a:r>
          </a:p>
          <a:p>
            <a:pPr marL="1371600" marR="0" lvl="2" indent="-355600" algn="l" rtl="0">
              <a:lnSpc>
                <a:spcPct val="100000"/>
              </a:lnSpc>
              <a:spcBef>
                <a:spcPts val="1600"/>
              </a:spcBef>
              <a:spcAft>
                <a:spcPts val="0"/>
              </a:spcAft>
              <a:buClr>
                <a:schemeClr val="lt2"/>
              </a:buClr>
              <a:buSzPct val="100000"/>
              <a:buFont typeface="Arial"/>
              <a:buChar char="•"/>
            </a:pPr>
            <a:r>
              <a:rPr lang="en" sz="2000" b="0" i="0" u="none" strike="noStrike" cap="none">
                <a:solidFill>
                  <a:schemeClr val="lt2"/>
                </a:solidFill>
                <a:latin typeface="Arial"/>
                <a:ea typeface="Arial"/>
                <a:cs typeface="Arial"/>
                <a:sym typeface="Arial"/>
              </a:rPr>
              <a:t>High quality, reliable, customizable</a:t>
            </a:r>
          </a:p>
          <a:p>
            <a:pPr marL="1371600" marR="0" lvl="2" indent="-355600" algn="l" rtl="0">
              <a:lnSpc>
                <a:spcPct val="100000"/>
              </a:lnSpc>
              <a:spcBef>
                <a:spcPts val="1600"/>
              </a:spcBef>
              <a:spcAft>
                <a:spcPts val="0"/>
              </a:spcAft>
              <a:buClr>
                <a:schemeClr val="lt2"/>
              </a:buClr>
              <a:buSzPct val="100000"/>
              <a:buFont typeface="Arial"/>
              <a:buChar char="•"/>
            </a:pPr>
            <a:r>
              <a:rPr lang="en" sz="2000" b="0" i="0" u="none" strike="noStrike" cap="none">
                <a:solidFill>
                  <a:schemeClr val="lt2"/>
                </a:solidFill>
                <a:latin typeface="Arial"/>
                <a:ea typeface="Arial"/>
                <a:cs typeface="Arial"/>
                <a:sym typeface="Arial"/>
              </a:rPr>
              <a:t>Produce high volumes quickly</a:t>
            </a:r>
          </a:p>
          <a:p>
            <a:pPr marL="914400" marR="0" lvl="1" indent="-355600" algn="l" rtl="0">
              <a:lnSpc>
                <a:spcPct val="100000"/>
              </a:lnSpc>
              <a:spcBef>
                <a:spcPts val="1600"/>
              </a:spcBef>
              <a:spcAft>
                <a:spcPts val="0"/>
              </a:spcAft>
              <a:buClr>
                <a:schemeClr val="lt2"/>
              </a:buClr>
              <a:buSzPct val="100000"/>
              <a:buFont typeface="Arial"/>
              <a:buChar char="•"/>
            </a:pPr>
            <a:r>
              <a:rPr lang="en" sz="2000" b="0" i="0" u="none" strike="noStrike" cap="none">
                <a:solidFill>
                  <a:schemeClr val="lt2"/>
                </a:solidFill>
                <a:latin typeface="Arial"/>
                <a:ea typeface="Arial"/>
                <a:cs typeface="Arial"/>
                <a:sym typeface="Arial"/>
              </a:rPr>
              <a:t>Price to performance characteristics</a:t>
            </a:r>
          </a:p>
          <a:p>
            <a:pPr marL="914400" marR="0" lvl="1" indent="-355600" algn="l" rtl="0">
              <a:lnSpc>
                <a:spcPct val="100000"/>
              </a:lnSpc>
              <a:spcBef>
                <a:spcPts val="1600"/>
              </a:spcBef>
              <a:spcAft>
                <a:spcPts val="0"/>
              </a:spcAft>
              <a:buClr>
                <a:schemeClr val="lt2"/>
              </a:buClr>
              <a:buSzPct val="100000"/>
              <a:buFont typeface="Arial"/>
              <a:buChar char="•"/>
            </a:pPr>
            <a:r>
              <a:rPr lang="en" sz="2000" b="0" i="0" u="none" strike="noStrike" cap="none">
                <a:solidFill>
                  <a:schemeClr val="lt2"/>
                </a:solidFill>
                <a:latin typeface="Arial"/>
                <a:ea typeface="Arial"/>
                <a:cs typeface="Arial"/>
                <a:sym typeface="Arial"/>
              </a:rPr>
              <a:t>Competing favorably with respect to these factors</a:t>
            </a:r>
          </a:p>
          <a:p>
            <a:pPr marL="0" marR="0" lvl="0" indent="0" algn="l" rtl="0">
              <a:lnSpc>
                <a:spcPct val="100000"/>
              </a:lnSpc>
              <a:spcBef>
                <a:spcPts val="1600"/>
              </a:spcBef>
              <a:spcAft>
                <a:spcPts val="0"/>
              </a:spcAft>
              <a:buClr>
                <a:schemeClr val="lt2"/>
              </a:buClr>
              <a:buSzPct val="25000"/>
              <a:buFont typeface="Arial"/>
              <a:buNone/>
            </a:pPr>
            <a:endParaRPr sz="1800" b="0" i="0" u="none" strike="noStrike" cap="none">
              <a:solidFill>
                <a:schemeClr val="lt2"/>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327000"/>
            <a:ext cx="8270100" cy="498599"/>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Stock Price (5 year trend)</a:t>
            </a:r>
          </a:p>
        </p:txBody>
      </p:sp>
      <p:sp>
        <p:nvSpPr>
          <p:cNvPr id="92" name="Shape 92"/>
          <p:cNvSpPr txBox="1">
            <a:spLocks noGrp="1"/>
          </p:cNvSpPr>
          <p:nvPr>
            <p:ph type="body" idx="1"/>
          </p:nvPr>
        </p:nvSpPr>
        <p:spPr>
          <a:xfrm>
            <a:off x="324250" y="1072525"/>
            <a:ext cx="2807999" cy="385800"/>
          </a:xfrm>
          <a:prstGeom prst="rect">
            <a:avLst/>
          </a:prstGeom>
          <a:noFill/>
          <a:ln>
            <a:noFill/>
          </a:ln>
        </p:spPr>
        <p:txBody>
          <a:bodyPr lIns="91425" tIns="91425" rIns="91425" bIns="91425" anchor="t" anchorCtr="0">
            <a:noAutofit/>
          </a:bodyPr>
          <a:lstStyle/>
          <a:p>
            <a:pPr marL="0" marR="0" lvl="0" indent="0" algn="l" rtl="0">
              <a:lnSpc>
                <a:spcPct val="115000"/>
              </a:lnSpc>
              <a:spcBef>
                <a:spcPts val="0"/>
              </a:spcBef>
              <a:spcAft>
                <a:spcPts val="0"/>
              </a:spcAft>
              <a:buClr>
                <a:schemeClr val="lt2"/>
              </a:buClr>
              <a:buSzPct val="25000"/>
              <a:buFont typeface="Arial"/>
              <a:buNone/>
            </a:pPr>
            <a:r>
              <a:rPr lang="en" sz="1800" b="0" i="0" u="none" strike="noStrike" cap="none">
                <a:solidFill>
                  <a:schemeClr val="lt2"/>
                </a:solidFill>
                <a:latin typeface="Arial"/>
                <a:ea typeface="Arial"/>
                <a:cs typeface="Arial"/>
                <a:sym typeface="Arial"/>
              </a:rPr>
              <a:t>NeoPhotonics</a:t>
            </a:r>
          </a:p>
        </p:txBody>
      </p:sp>
      <p:sp>
        <p:nvSpPr>
          <p:cNvPr id="93" name="Shape 93"/>
          <p:cNvSpPr txBox="1"/>
          <p:nvPr/>
        </p:nvSpPr>
        <p:spPr>
          <a:xfrm>
            <a:off x="324250" y="3132750"/>
            <a:ext cx="1240799" cy="385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lt2"/>
              </a:buClr>
              <a:buSzPct val="25000"/>
              <a:buFont typeface="Proxima Nova"/>
              <a:buNone/>
            </a:pPr>
            <a:r>
              <a:rPr lang="en" sz="1800" b="0" i="0" u="none" strike="noStrike" cap="none">
                <a:solidFill>
                  <a:schemeClr val="lt2"/>
                </a:solidFill>
                <a:latin typeface="Proxima Nova"/>
                <a:ea typeface="Proxima Nova"/>
                <a:cs typeface="Proxima Nova"/>
                <a:sym typeface="Proxima Nova"/>
              </a:rPr>
              <a:t>MA/COM</a:t>
            </a:r>
          </a:p>
        </p:txBody>
      </p:sp>
      <p:sp>
        <p:nvSpPr>
          <p:cNvPr id="94" name="Shape 94"/>
          <p:cNvSpPr txBox="1"/>
          <p:nvPr/>
        </p:nvSpPr>
        <p:spPr>
          <a:xfrm>
            <a:off x="4650175" y="1016125"/>
            <a:ext cx="2163299" cy="4985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lt2"/>
              </a:buClr>
              <a:buSzPct val="25000"/>
              <a:buFont typeface="Proxima Nova"/>
              <a:buNone/>
            </a:pPr>
            <a:r>
              <a:rPr lang="en" sz="1800" b="0" i="0" u="none" strike="noStrike" cap="none">
                <a:solidFill>
                  <a:schemeClr val="lt2"/>
                </a:solidFill>
                <a:latin typeface="Proxima Nova"/>
                <a:ea typeface="Proxima Nova"/>
                <a:cs typeface="Proxima Nova"/>
                <a:sym typeface="Proxima Nova"/>
              </a:rPr>
              <a:t>Oclaro</a:t>
            </a:r>
          </a:p>
        </p:txBody>
      </p:sp>
      <p:sp>
        <p:nvSpPr>
          <p:cNvPr id="95" name="Shape 95"/>
          <p:cNvSpPr txBox="1"/>
          <p:nvPr/>
        </p:nvSpPr>
        <p:spPr>
          <a:xfrm>
            <a:off x="4650175" y="3073050"/>
            <a:ext cx="2852700" cy="4454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lt2"/>
              </a:buClr>
              <a:buSzPct val="25000"/>
              <a:buFont typeface="Proxima Nova"/>
              <a:buNone/>
            </a:pPr>
            <a:r>
              <a:rPr lang="en" sz="1800" b="0" i="0" u="none" strike="noStrike" cap="none">
                <a:solidFill>
                  <a:schemeClr val="lt2"/>
                </a:solidFill>
                <a:latin typeface="Proxima Nova"/>
                <a:ea typeface="Proxima Nova"/>
                <a:cs typeface="Proxima Nova"/>
                <a:sym typeface="Proxima Nova"/>
              </a:rPr>
              <a:t>Applied Optoelectronics</a:t>
            </a:r>
          </a:p>
        </p:txBody>
      </p:sp>
      <p:pic>
        <p:nvPicPr>
          <p:cNvPr id="96" name="Shape 96" descr="N.JPG"/>
          <p:cNvPicPr preferRelativeResize="0"/>
          <p:nvPr/>
        </p:nvPicPr>
        <p:blipFill rotWithShape="1">
          <a:blip r:embed="rId3">
            <a:alphaModFix/>
          </a:blip>
          <a:srcRect/>
          <a:stretch/>
        </p:blipFill>
        <p:spPr>
          <a:xfrm>
            <a:off x="311700" y="1474699"/>
            <a:ext cx="4021248" cy="1436774"/>
          </a:xfrm>
          <a:prstGeom prst="rect">
            <a:avLst/>
          </a:prstGeom>
          <a:noFill/>
          <a:ln>
            <a:noFill/>
          </a:ln>
        </p:spPr>
      </p:pic>
      <p:pic>
        <p:nvPicPr>
          <p:cNvPr id="97" name="Shape 97" descr="o.JPG"/>
          <p:cNvPicPr preferRelativeResize="0"/>
          <p:nvPr/>
        </p:nvPicPr>
        <p:blipFill rotWithShape="1">
          <a:blip r:embed="rId4">
            <a:alphaModFix/>
          </a:blip>
          <a:srcRect/>
          <a:stretch/>
        </p:blipFill>
        <p:spPr>
          <a:xfrm>
            <a:off x="4650175" y="1474700"/>
            <a:ext cx="4207651" cy="1436774"/>
          </a:xfrm>
          <a:prstGeom prst="rect">
            <a:avLst/>
          </a:prstGeom>
          <a:noFill/>
          <a:ln>
            <a:noFill/>
          </a:ln>
        </p:spPr>
      </p:pic>
      <p:pic>
        <p:nvPicPr>
          <p:cNvPr id="98" name="Shape 98" descr="ao.JPG"/>
          <p:cNvPicPr preferRelativeResize="0"/>
          <p:nvPr/>
        </p:nvPicPr>
        <p:blipFill rotWithShape="1">
          <a:blip r:embed="rId5">
            <a:alphaModFix/>
          </a:blip>
          <a:srcRect/>
          <a:stretch/>
        </p:blipFill>
        <p:spPr>
          <a:xfrm>
            <a:off x="4650175" y="3442350"/>
            <a:ext cx="4273174" cy="1486124"/>
          </a:xfrm>
          <a:prstGeom prst="rect">
            <a:avLst/>
          </a:prstGeom>
          <a:noFill/>
          <a:ln>
            <a:noFill/>
          </a:ln>
        </p:spPr>
      </p:pic>
      <p:pic>
        <p:nvPicPr>
          <p:cNvPr id="99" name="Shape 99" descr="MA.JPG"/>
          <p:cNvPicPr preferRelativeResize="0"/>
          <p:nvPr/>
        </p:nvPicPr>
        <p:blipFill rotWithShape="1">
          <a:blip r:embed="rId6">
            <a:alphaModFix/>
          </a:blip>
          <a:srcRect/>
          <a:stretch/>
        </p:blipFill>
        <p:spPr>
          <a:xfrm>
            <a:off x="311700" y="3442355"/>
            <a:ext cx="4021248" cy="148611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Top Competitors, 2016</a:t>
            </a:r>
          </a:p>
          <a:p>
            <a:pPr marL="0" marR="0" lvl="0" indent="0" algn="l" rtl="0">
              <a:lnSpc>
                <a:spcPct val="100000"/>
              </a:lnSpc>
              <a:spcBef>
                <a:spcPts val="0"/>
              </a:spcBef>
              <a:spcAft>
                <a:spcPts val="0"/>
              </a:spcAft>
              <a:buClr>
                <a:schemeClr val="dk1"/>
              </a:buClr>
              <a:buSzPct val="25000"/>
              <a:buFont typeface="Arial"/>
              <a:buNone/>
            </a:pPr>
            <a:endParaRPr sz="2800" b="0" i="0" u="none" strike="noStrike" cap="none">
              <a:solidFill>
                <a:schemeClr val="dk1"/>
              </a:solidFill>
              <a:latin typeface="Arial"/>
              <a:ea typeface="Arial"/>
              <a:cs typeface="Arial"/>
              <a:sym typeface="Arial"/>
            </a:endParaRPr>
          </a:p>
        </p:txBody>
      </p:sp>
      <p:pic>
        <p:nvPicPr>
          <p:cNvPr id="105" name="Shape 105"/>
          <p:cNvPicPr preferRelativeResize="0"/>
          <p:nvPr/>
        </p:nvPicPr>
        <p:blipFill>
          <a:blip r:embed="rId3">
            <a:alphaModFix/>
          </a:blip>
          <a:stretch>
            <a:fillRect/>
          </a:stretch>
        </p:blipFill>
        <p:spPr>
          <a:xfrm>
            <a:off x="236545" y="1536149"/>
            <a:ext cx="3727080" cy="2928075"/>
          </a:xfrm>
          <a:prstGeom prst="rect">
            <a:avLst/>
          </a:prstGeom>
          <a:noFill/>
          <a:ln>
            <a:noFill/>
          </a:ln>
        </p:spPr>
      </p:pic>
      <p:graphicFrame>
        <p:nvGraphicFramePr>
          <p:cNvPr id="106" name="Shape 106"/>
          <p:cNvGraphicFramePr/>
          <p:nvPr>
            <p:extLst>
              <p:ext uri="{D42A27DB-BD31-4B8C-83A1-F6EECF244321}">
                <p14:modId xmlns:p14="http://schemas.microsoft.com/office/powerpoint/2010/main" val="1177215145"/>
              </p:ext>
            </p:extLst>
          </p:nvPr>
        </p:nvGraphicFramePr>
        <p:xfrm>
          <a:off x="4208225" y="1540600"/>
          <a:ext cx="4732200" cy="2905215"/>
        </p:xfrm>
        <a:graphic>
          <a:graphicData uri="http://schemas.openxmlformats.org/drawingml/2006/table">
            <a:tbl>
              <a:tblPr>
                <a:noFill/>
                <a:tableStyleId>{9172151D-7938-4EE2-B97A-A5820ED52426}</a:tableStyleId>
              </a:tblPr>
              <a:tblGrid>
                <a:gridCol w="1956325"/>
                <a:gridCol w="923450"/>
                <a:gridCol w="992050"/>
                <a:gridCol w="860375"/>
              </a:tblGrid>
              <a:tr h="527925">
                <a:tc>
                  <a:txBody>
                    <a:bodyPr/>
                    <a:lstStyle/>
                    <a:p>
                      <a:pPr lvl="0" rtl="0">
                        <a:spcBef>
                          <a:spcPts val="0"/>
                        </a:spcBef>
                        <a:buNone/>
                      </a:pPr>
                      <a:endParaRPr dirty="0"/>
                    </a:p>
                  </a:txBody>
                  <a:tcPr marL="91425" marR="91425" marT="91425" marB="91425">
                    <a:lnR w="9525" cap="flat" cmpd="sng">
                      <a:solidFill>
                        <a:srgbClr val="FFFFFF"/>
                      </a:solidFill>
                      <a:prstDash val="solid"/>
                      <a:round/>
                      <a:headEnd type="none" w="med" len="med"/>
                      <a:tailEnd type="none" w="med" len="med"/>
                    </a:lnR>
                    <a:lnB w="9525" cap="flat" cmpd="sng">
                      <a:solidFill>
                        <a:srgbClr val="FFFFFF"/>
                      </a:solidFill>
                      <a:prstDash val="solid"/>
                      <a:round/>
                      <a:headEnd type="none" w="med" len="med"/>
                      <a:tailEnd type="none" w="med" len="med"/>
                    </a:lnB>
                    <a:solidFill>
                      <a:srgbClr val="FFFFFF"/>
                    </a:solidFill>
                  </a:tcPr>
                </a:tc>
                <a:tc>
                  <a:txBody>
                    <a:bodyPr/>
                    <a:lstStyle/>
                    <a:p>
                      <a:pPr lvl="0" rtl="0">
                        <a:spcBef>
                          <a:spcPts val="0"/>
                        </a:spcBef>
                        <a:buNone/>
                      </a:pPr>
                      <a:endParaRPr/>
                    </a:p>
                  </a:txBody>
                  <a:tcPr marL="91425" marR="91425" marT="91425" marB="91425">
                    <a:lnL w="9525" cap="flat" cmpd="sng">
                      <a:solidFill>
                        <a:srgbClr val="FFFFFF"/>
                      </a:solidFill>
                      <a:prstDash val="solid"/>
                      <a:round/>
                      <a:headEnd type="none" w="med" len="med"/>
                      <a:tailEnd type="none" w="med" len="med"/>
                    </a:lnL>
                    <a:lnR w="9525" cap="flat" cmpd="sng">
                      <a:solidFill>
                        <a:srgbClr val="FFFFFF"/>
                      </a:solidFill>
                      <a:prstDash val="solid"/>
                      <a:round/>
                      <a:headEnd type="none" w="med" len="med"/>
                      <a:tailEnd type="none" w="med" len="med"/>
                    </a:lnR>
                    <a:solidFill>
                      <a:srgbClr val="FFFFFF"/>
                    </a:solidFill>
                  </a:tcPr>
                </a:tc>
                <a:tc>
                  <a:txBody>
                    <a:bodyPr/>
                    <a:lstStyle/>
                    <a:p>
                      <a:pPr lvl="0" rtl="0">
                        <a:spcBef>
                          <a:spcPts val="0"/>
                        </a:spcBef>
                        <a:buNone/>
                      </a:pPr>
                      <a:endParaRPr/>
                    </a:p>
                  </a:txBody>
                  <a:tcPr marL="91425" marR="91425" marT="91425" marB="91425">
                    <a:lnL w="9525" cap="flat" cmpd="sng">
                      <a:solidFill>
                        <a:srgbClr val="FFFFFF"/>
                      </a:solidFill>
                      <a:prstDash val="solid"/>
                      <a:round/>
                      <a:headEnd type="none" w="med" len="med"/>
                      <a:tailEnd type="none" w="med" len="med"/>
                    </a:lnL>
                    <a:lnR w="9525" cap="flat" cmpd="sng">
                      <a:solidFill>
                        <a:srgbClr val="FFFFFF"/>
                      </a:solidFill>
                      <a:prstDash val="solid"/>
                      <a:round/>
                      <a:headEnd type="none" w="med" len="med"/>
                      <a:tailEnd type="none" w="med" len="med"/>
                    </a:lnR>
                    <a:solidFill>
                      <a:srgbClr val="FFFFFF"/>
                    </a:solidFill>
                  </a:tcPr>
                </a:tc>
                <a:tc>
                  <a:txBody>
                    <a:bodyPr/>
                    <a:lstStyle/>
                    <a:p>
                      <a:pPr lvl="0" rtl="0">
                        <a:spcBef>
                          <a:spcPts val="0"/>
                        </a:spcBef>
                        <a:buNone/>
                      </a:pPr>
                      <a:endParaRPr/>
                    </a:p>
                  </a:txBody>
                  <a:tcPr marL="91425" marR="91425" marT="91425" marB="91425">
                    <a:lnL w="9525" cap="flat" cmpd="sng">
                      <a:solidFill>
                        <a:srgbClr val="FFFFFF"/>
                      </a:solidFill>
                      <a:prstDash val="solid"/>
                      <a:round/>
                      <a:headEnd type="none" w="med" len="med"/>
                      <a:tailEnd type="none" w="med" len="med"/>
                    </a:lnL>
                    <a:solidFill>
                      <a:srgbClr val="FFFFFF"/>
                    </a:solidFill>
                  </a:tcPr>
                </a:tc>
              </a:tr>
              <a:tr h="396200">
                <a:tc>
                  <a:txBody>
                    <a:bodyPr/>
                    <a:lstStyle/>
                    <a:p>
                      <a:pPr lvl="0" rtl="0">
                        <a:spcBef>
                          <a:spcPts val="0"/>
                        </a:spcBef>
                        <a:buNone/>
                      </a:pPr>
                      <a:endParaRPr sz="1600" dirty="0">
                        <a:solidFill>
                          <a:schemeClr val="bg1"/>
                        </a:solidFill>
                      </a:endParaRPr>
                    </a:p>
                  </a:txBody>
                  <a:tcPr marL="91425" marR="91425" marT="91425" marB="91425">
                    <a:lnT w="9525" cap="flat" cmpd="sng">
                      <a:solidFill>
                        <a:srgbClr val="FFFFFF"/>
                      </a:solidFill>
                      <a:prstDash val="solid"/>
                      <a:round/>
                      <a:headEnd type="none" w="med" len="med"/>
                      <a:tailEnd type="none" w="med" len="med"/>
                    </a:lnT>
                    <a:solidFill>
                      <a:srgbClr val="FFFFFF"/>
                    </a:solidFill>
                  </a:tcPr>
                </a:tc>
                <a:tc>
                  <a:txBody>
                    <a:bodyPr/>
                    <a:lstStyle/>
                    <a:p>
                      <a:pPr lvl="0" rtl="0">
                        <a:spcBef>
                          <a:spcPts val="0"/>
                        </a:spcBef>
                        <a:buNone/>
                      </a:pPr>
                      <a:r>
                        <a:rPr lang="en" sz="1600" b="1">
                          <a:solidFill>
                            <a:schemeClr val="bg1"/>
                          </a:solidFill>
                        </a:rPr>
                        <a:t>2014</a:t>
                      </a:r>
                    </a:p>
                  </a:txBody>
                  <a:tcPr marL="91425" marR="91425" marT="91425" marB="91425">
                    <a:solidFill>
                      <a:srgbClr val="FFFFFF"/>
                    </a:solidFill>
                  </a:tcPr>
                </a:tc>
                <a:tc>
                  <a:txBody>
                    <a:bodyPr/>
                    <a:lstStyle/>
                    <a:p>
                      <a:pPr lvl="0" rtl="0">
                        <a:spcBef>
                          <a:spcPts val="0"/>
                        </a:spcBef>
                        <a:buNone/>
                      </a:pPr>
                      <a:r>
                        <a:rPr lang="en" sz="1600" b="1">
                          <a:solidFill>
                            <a:schemeClr val="bg1"/>
                          </a:solidFill>
                        </a:rPr>
                        <a:t>2015</a:t>
                      </a:r>
                    </a:p>
                  </a:txBody>
                  <a:tcPr marL="91425" marR="91425" marT="91425" marB="91425">
                    <a:solidFill>
                      <a:srgbClr val="FFFFFF"/>
                    </a:solidFill>
                  </a:tcPr>
                </a:tc>
                <a:tc>
                  <a:txBody>
                    <a:bodyPr/>
                    <a:lstStyle/>
                    <a:p>
                      <a:pPr lvl="0" rtl="0">
                        <a:spcBef>
                          <a:spcPts val="0"/>
                        </a:spcBef>
                        <a:buNone/>
                      </a:pPr>
                      <a:r>
                        <a:rPr lang="en" sz="1600" b="1">
                          <a:solidFill>
                            <a:schemeClr val="bg1"/>
                          </a:solidFill>
                        </a:rPr>
                        <a:t>2016</a:t>
                      </a:r>
                    </a:p>
                  </a:txBody>
                  <a:tcPr marL="91425" marR="91425" marT="91425" marB="91425">
                    <a:solidFill>
                      <a:srgbClr val="FFFFFF"/>
                    </a:solidFill>
                  </a:tcPr>
                </a:tc>
              </a:tr>
              <a:tr h="396200">
                <a:tc>
                  <a:txBody>
                    <a:bodyPr/>
                    <a:lstStyle/>
                    <a:p>
                      <a:pPr lvl="0" rtl="0">
                        <a:spcBef>
                          <a:spcPts val="0"/>
                        </a:spcBef>
                        <a:buNone/>
                      </a:pPr>
                      <a:r>
                        <a:rPr lang="en" sz="1600" b="1" dirty="0">
                          <a:solidFill>
                            <a:schemeClr val="bg1"/>
                          </a:solidFill>
                        </a:rPr>
                        <a:t>NeoPhotonics</a:t>
                      </a:r>
                    </a:p>
                  </a:txBody>
                  <a:tcPr marL="91425" marR="91425" marT="91425" marB="91425">
                    <a:solidFill>
                      <a:srgbClr val="FFFFFF"/>
                    </a:solidFill>
                  </a:tcPr>
                </a:tc>
                <a:tc>
                  <a:txBody>
                    <a:bodyPr/>
                    <a:lstStyle/>
                    <a:p>
                      <a:pPr lvl="0" rtl="0">
                        <a:spcBef>
                          <a:spcPts val="0"/>
                        </a:spcBef>
                        <a:buNone/>
                      </a:pPr>
                      <a:r>
                        <a:rPr lang="en" sz="1600" dirty="0">
                          <a:solidFill>
                            <a:schemeClr val="bg1"/>
                          </a:solidFill>
                        </a:rPr>
                        <a:t>-110%</a:t>
                      </a:r>
                    </a:p>
                  </a:txBody>
                  <a:tcPr marL="91425" marR="91425" marT="91425" marB="91425">
                    <a:solidFill>
                      <a:srgbClr val="FFFFFF"/>
                    </a:solidFill>
                  </a:tcPr>
                </a:tc>
                <a:tc>
                  <a:txBody>
                    <a:bodyPr/>
                    <a:lstStyle/>
                    <a:p>
                      <a:pPr lvl="0" rtl="0">
                        <a:spcBef>
                          <a:spcPts val="0"/>
                        </a:spcBef>
                        <a:buNone/>
                      </a:pPr>
                      <a:r>
                        <a:rPr lang="en" sz="1600">
                          <a:solidFill>
                            <a:schemeClr val="bg1"/>
                          </a:solidFill>
                        </a:rPr>
                        <a:t>5895%</a:t>
                      </a:r>
                    </a:p>
                  </a:txBody>
                  <a:tcPr marL="91425" marR="91425" marT="91425" marB="91425">
                    <a:solidFill>
                      <a:srgbClr val="FFFFFF"/>
                    </a:solidFill>
                  </a:tcPr>
                </a:tc>
                <a:tc>
                  <a:txBody>
                    <a:bodyPr/>
                    <a:lstStyle/>
                    <a:p>
                      <a:pPr lvl="0" rtl="0">
                        <a:spcBef>
                          <a:spcPts val="0"/>
                        </a:spcBef>
                        <a:buNone/>
                      </a:pPr>
                      <a:r>
                        <a:rPr lang="en" sz="1600">
                          <a:solidFill>
                            <a:schemeClr val="bg1"/>
                          </a:solidFill>
                        </a:rPr>
                        <a:t>106%</a:t>
                      </a:r>
                    </a:p>
                  </a:txBody>
                  <a:tcPr marL="91425" marR="91425" marT="91425" marB="91425">
                    <a:solidFill>
                      <a:srgbClr val="FFFFFF"/>
                    </a:solidFill>
                  </a:tcPr>
                </a:tc>
              </a:tr>
              <a:tr h="0">
                <a:tc>
                  <a:txBody>
                    <a:bodyPr/>
                    <a:lstStyle/>
                    <a:p>
                      <a:pPr lvl="0" rtl="0">
                        <a:spcBef>
                          <a:spcPts val="0"/>
                        </a:spcBef>
                        <a:buNone/>
                      </a:pPr>
                      <a:r>
                        <a:rPr lang="en" sz="1600" b="1" dirty="0">
                          <a:solidFill>
                            <a:schemeClr val="bg1"/>
                          </a:solidFill>
                        </a:rPr>
                        <a:t>MACOM</a:t>
                      </a:r>
                    </a:p>
                  </a:txBody>
                  <a:tcPr marL="91425" marR="91425" marT="91425" marB="91425">
                    <a:solidFill>
                      <a:srgbClr val="FFFFFF"/>
                    </a:solidFill>
                  </a:tcPr>
                </a:tc>
                <a:tc>
                  <a:txBody>
                    <a:bodyPr/>
                    <a:lstStyle/>
                    <a:p>
                      <a:pPr lvl="0" rtl="0">
                        <a:spcBef>
                          <a:spcPts val="0"/>
                        </a:spcBef>
                        <a:buNone/>
                      </a:pPr>
                      <a:r>
                        <a:rPr lang="en" sz="1600" dirty="0">
                          <a:solidFill>
                            <a:schemeClr val="bg1"/>
                          </a:solidFill>
                        </a:rPr>
                        <a:t>-31%</a:t>
                      </a:r>
                    </a:p>
                  </a:txBody>
                  <a:tcPr marL="91425" marR="91425" marT="91425" marB="91425">
                    <a:solidFill>
                      <a:srgbClr val="FFFFFF"/>
                    </a:solidFill>
                  </a:tcPr>
                </a:tc>
                <a:tc>
                  <a:txBody>
                    <a:bodyPr/>
                    <a:lstStyle/>
                    <a:p>
                      <a:pPr lvl="0" rtl="0">
                        <a:spcBef>
                          <a:spcPts val="0"/>
                        </a:spcBef>
                        <a:buNone/>
                      </a:pPr>
                      <a:r>
                        <a:rPr lang="en" sz="1600" dirty="0">
                          <a:solidFill>
                            <a:schemeClr val="bg1"/>
                          </a:solidFill>
                        </a:rPr>
                        <a:t>32%</a:t>
                      </a:r>
                    </a:p>
                  </a:txBody>
                  <a:tcPr marL="91425" marR="91425" marT="91425" marB="91425">
                    <a:solidFill>
                      <a:srgbClr val="FFFFFF"/>
                    </a:solidFill>
                  </a:tcPr>
                </a:tc>
                <a:tc>
                  <a:txBody>
                    <a:bodyPr/>
                    <a:lstStyle/>
                    <a:p>
                      <a:pPr lvl="0" rtl="0">
                        <a:spcBef>
                          <a:spcPts val="0"/>
                        </a:spcBef>
                        <a:buNone/>
                      </a:pPr>
                      <a:r>
                        <a:rPr lang="en" sz="1600">
                          <a:solidFill>
                            <a:schemeClr val="bg1"/>
                          </a:solidFill>
                        </a:rPr>
                        <a:t>135%</a:t>
                      </a:r>
                    </a:p>
                  </a:txBody>
                  <a:tcPr marL="91425" marR="91425" marT="91425" marB="91425">
                    <a:solidFill>
                      <a:srgbClr val="FFFFFF"/>
                    </a:solidFill>
                  </a:tcPr>
                </a:tc>
              </a:tr>
              <a:tr h="0">
                <a:tc>
                  <a:txBody>
                    <a:bodyPr/>
                    <a:lstStyle/>
                    <a:p>
                      <a:pPr lvl="0" rtl="0">
                        <a:spcBef>
                          <a:spcPts val="0"/>
                        </a:spcBef>
                        <a:buNone/>
                      </a:pPr>
                      <a:r>
                        <a:rPr lang="en" sz="1600" b="1">
                          <a:solidFill>
                            <a:schemeClr val="bg1"/>
                          </a:solidFill>
                        </a:rPr>
                        <a:t>Oclaro</a:t>
                      </a:r>
                    </a:p>
                  </a:txBody>
                  <a:tcPr marL="91425" marR="91425" marT="91425" marB="91425">
                    <a:solidFill>
                      <a:srgbClr val="FFFFFF"/>
                    </a:solidFill>
                  </a:tcPr>
                </a:tc>
                <a:tc>
                  <a:txBody>
                    <a:bodyPr/>
                    <a:lstStyle/>
                    <a:p>
                      <a:pPr lvl="0" rtl="0">
                        <a:spcBef>
                          <a:spcPts val="0"/>
                        </a:spcBef>
                        <a:buNone/>
                      </a:pPr>
                      <a:r>
                        <a:rPr lang="en" sz="1600">
                          <a:solidFill>
                            <a:schemeClr val="bg1"/>
                          </a:solidFill>
                        </a:rPr>
                        <a:t>7%</a:t>
                      </a:r>
                    </a:p>
                  </a:txBody>
                  <a:tcPr marL="91425" marR="91425" marT="91425" marB="91425">
                    <a:solidFill>
                      <a:srgbClr val="FFFFFF"/>
                    </a:solidFill>
                  </a:tcPr>
                </a:tc>
                <a:tc>
                  <a:txBody>
                    <a:bodyPr/>
                    <a:lstStyle/>
                    <a:p>
                      <a:pPr lvl="0" rtl="0">
                        <a:spcBef>
                          <a:spcPts val="0"/>
                        </a:spcBef>
                        <a:buNone/>
                      </a:pPr>
                      <a:r>
                        <a:rPr lang="en" sz="1600" dirty="0">
                          <a:solidFill>
                            <a:schemeClr val="bg1"/>
                          </a:solidFill>
                        </a:rPr>
                        <a:t>43%</a:t>
                      </a:r>
                    </a:p>
                  </a:txBody>
                  <a:tcPr marL="91425" marR="91425" marT="91425" marB="91425">
                    <a:solidFill>
                      <a:srgbClr val="FFFFFF"/>
                    </a:solidFill>
                  </a:tcPr>
                </a:tc>
                <a:tc>
                  <a:txBody>
                    <a:bodyPr/>
                    <a:lstStyle/>
                    <a:p>
                      <a:pPr lvl="0" rtl="0">
                        <a:spcBef>
                          <a:spcPts val="0"/>
                        </a:spcBef>
                        <a:buNone/>
                      </a:pPr>
                      <a:r>
                        <a:rPr lang="en" sz="1600" dirty="0">
                          <a:solidFill>
                            <a:schemeClr val="bg1"/>
                          </a:solidFill>
                        </a:rPr>
                        <a:t>114%</a:t>
                      </a:r>
                    </a:p>
                  </a:txBody>
                  <a:tcPr marL="91425" marR="91425" marT="91425" marB="91425">
                    <a:solidFill>
                      <a:srgbClr val="FFFFFF"/>
                    </a:solidFill>
                  </a:tcPr>
                </a:tc>
              </a:tr>
              <a:tr h="0">
                <a:tc>
                  <a:txBody>
                    <a:bodyPr/>
                    <a:lstStyle/>
                    <a:p>
                      <a:pPr lvl="0" rtl="0">
                        <a:spcBef>
                          <a:spcPts val="0"/>
                        </a:spcBef>
                        <a:buNone/>
                      </a:pPr>
                      <a:r>
                        <a:rPr lang="en" sz="1600" b="1">
                          <a:solidFill>
                            <a:schemeClr val="bg1"/>
                          </a:solidFill>
                        </a:rPr>
                        <a:t>Applied Optoelectronics</a:t>
                      </a:r>
                    </a:p>
                  </a:txBody>
                  <a:tcPr marL="91425" marR="91425" marT="91425" marB="91425">
                    <a:solidFill>
                      <a:srgbClr val="FFFFFF"/>
                    </a:solidFill>
                  </a:tcPr>
                </a:tc>
                <a:tc>
                  <a:txBody>
                    <a:bodyPr/>
                    <a:lstStyle/>
                    <a:p>
                      <a:pPr lvl="0" rtl="0">
                        <a:spcBef>
                          <a:spcPts val="0"/>
                        </a:spcBef>
                        <a:buNone/>
                      </a:pPr>
                      <a:r>
                        <a:rPr lang="en" sz="1600">
                          <a:solidFill>
                            <a:schemeClr val="bg1"/>
                          </a:solidFill>
                        </a:rPr>
                        <a:t>210%</a:t>
                      </a:r>
                    </a:p>
                  </a:txBody>
                  <a:tcPr marL="91425" marR="91425" marT="91425" marB="91425">
                    <a:solidFill>
                      <a:srgbClr val="FFFFFF"/>
                    </a:solidFill>
                  </a:tcPr>
                </a:tc>
                <a:tc>
                  <a:txBody>
                    <a:bodyPr/>
                    <a:lstStyle/>
                    <a:p>
                      <a:pPr lvl="0" rtl="0">
                        <a:spcBef>
                          <a:spcPts val="0"/>
                        </a:spcBef>
                        <a:buNone/>
                      </a:pPr>
                      <a:r>
                        <a:rPr lang="en" sz="1600" dirty="0">
                          <a:solidFill>
                            <a:schemeClr val="bg1"/>
                          </a:solidFill>
                        </a:rPr>
                        <a:t>-310%</a:t>
                      </a:r>
                    </a:p>
                  </a:txBody>
                  <a:tcPr marL="91425" marR="91425" marT="91425" marB="91425">
                    <a:solidFill>
                      <a:srgbClr val="FFFFFF"/>
                    </a:solidFill>
                  </a:tcPr>
                </a:tc>
                <a:tc>
                  <a:txBody>
                    <a:bodyPr/>
                    <a:lstStyle/>
                    <a:p>
                      <a:pPr lvl="0" rtl="0">
                        <a:spcBef>
                          <a:spcPts val="0"/>
                        </a:spcBef>
                        <a:buNone/>
                      </a:pPr>
                      <a:r>
                        <a:rPr lang="en" sz="1600" dirty="0">
                          <a:solidFill>
                            <a:schemeClr val="bg1"/>
                          </a:solidFill>
                        </a:rPr>
                        <a:t>476%</a:t>
                      </a:r>
                    </a:p>
                  </a:txBody>
                  <a:tcPr marL="91425" marR="91425" marT="91425" marB="91425">
                    <a:solidFill>
                      <a:srgbClr val="FFFFFF"/>
                    </a:solidFill>
                  </a:tcPr>
                </a:tc>
              </a:tr>
            </a:tbl>
          </a:graphicData>
        </a:graphic>
      </p:graphicFrame>
      <p:sp>
        <p:nvSpPr>
          <p:cNvPr id="107" name="Shape 107"/>
          <p:cNvSpPr txBox="1"/>
          <p:nvPr/>
        </p:nvSpPr>
        <p:spPr>
          <a:xfrm>
            <a:off x="4848000" y="1581450"/>
            <a:ext cx="3470700" cy="309600"/>
          </a:xfrm>
          <a:prstGeom prst="rect">
            <a:avLst/>
          </a:prstGeom>
          <a:noFill/>
          <a:ln>
            <a:noFill/>
          </a:ln>
        </p:spPr>
        <p:txBody>
          <a:bodyPr lIns="91425" tIns="91425" rIns="91425" bIns="91425" anchor="t" anchorCtr="0">
            <a:noAutofit/>
          </a:bodyPr>
          <a:lstStyle/>
          <a:p>
            <a:pPr lvl="0">
              <a:spcBef>
                <a:spcPts val="0"/>
              </a:spcBef>
              <a:buNone/>
            </a:pPr>
            <a:r>
              <a:rPr lang="en" sz="1800"/>
              <a:t>Cash From Operations Growth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 sz="3600" b="1" i="0" u="none" strike="noStrike" cap="none">
                <a:solidFill>
                  <a:schemeClr val="dk1"/>
                </a:solidFill>
                <a:latin typeface="Arial"/>
                <a:ea typeface="Arial"/>
                <a:cs typeface="Arial"/>
                <a:sym typeface="Arial"/>
              </a:rPr>
              <a:t>Investors</a:t>
            </a:r>
          </a:p>
        </p:txBody>
      </p:sp>
      <p:sp>
        <p:nvSpPr>
          <p:cNvPr id="113" name="Shape 113"/>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noAutofit/>
          </a:bodyPr>
          <a:lstStyle/>
          <a:p>
            <a:pPr marL="457200" marR="0" lvl="0" indent="-228600" algn="l" rtl="0">
              <a:lnSpc>
                <a:spcPct val="115000"/>
              </a:lnSpc>
              <a:spcBef>
                <a:spcPts val="0"/>
              </a:spcBef>
              <a:spcAft>
                <a:spcPts val="0"/>
              </a:spcAft>
              <a:buClr>
                <a:schemeClr val="lt2"/>
              </a:buClr>
              <a:buSzPct val="25000"/>
              <a:buFont typeface="Arial"/>
              <a:buNone/>
            </a:pPr>
            <a:r>
              <a:rPr lang="en" sz="2400" b="0" i="0" u="none" strike="noStrike" cap="none">
                <a:solidFill>
                  <a:schemeClr val="lt2"/>
                </a:solidFill>
                <a:latin typeface="Arial"/>
                <a:ea typeface="Arial"/>
                <a:cs typeface="Arial"/>
                <a:sym typeface="Arial"/>
              </a:rPr>
              <a:t>30.55% shares held by insider and 5% owners</a:t>
            </a:r>
          </a:p>
          <a:p>
            <a:pPr marL="457200" marR="0" lvl="0" indent="-228600" algn="l" rtl="0">
              <a:lnSpc>
                <a:spcPct val="115000"/>
              </a:lnSpc>
              <a:spcBef>
                <a:spcPts val="0"/>
              </a:spcBef>
              <a:spcAft>
                <a:spcPts val="0"/>
              </a:spcAft>
              <a:buClr>
                <a:schemeClr val="lt2"/>
              </a:buClr>
              <a:buSzPct val="25000"/>
              <a:buFont typeface="Arial"/>
              <a:buNone/>
            </a:pPr>
            <a:r>
              <a:rPr lang="en" sz="2400" b="0" i="0" u="none" strike="noStrike" cap="none">
                <a:solidFill>
                  <a:schemeClr val="lt2"/>
                </a:solidFill>
                <a:latin typeface="Arial"/>
                <a:ea typeface="Arial"/>
                <a:cs typeface="Arial"/>
                <a:sym typeface="Arial"/>
              </a:rPr>
              <a:t>57.50% shares held by institutional &amp; mutual fund owners</a:t>
            </a:r>
          </a:p>
          <a:p>
            <a:pPr marL="0" marR="0" lvl="0" indent="0" algn="l" rtl="0">
              <a:lnSpc>
                <a:spcPct val="115000"/>
              </a:lnSpc>
              <a:spcBef>
                <a:spcPts val="0"/>
              </a:spcBef>
              <a:spcAft>
                <a:spcPts val="0"/>
              </a:spcAft>
              <a:buClr>
                <a:schemeClr val="lt2"/>
              </a:buClr>
              <a:buSzPct val="25000"/>
              <a:buFont typeface="Arial"/>
              <a:buNone/>
            </a:pPr>
            <a:endParaRPr sz="2000" b="0" i="0" u="none" strike="noStrike" cap="none">
              <a:solidFill>
                <a:schemeClr val="lt2"/>
              </a:solidFill>
              <a:latin typeface="Arial"/>
              <a:ea typeface="Arial"/>
              <a:cs typeface="Arial"/>
              <a:sym typeface="Arial"/>
            </a:endParaRPr>
          </a:p>
          <a:p>
            <a:pPr marL="0" marR="0" lvl="0" indent="0" algn="l" rtl="0">
              <a:lnSpc>
                <a:spcPct val="115000"/>
              </a:lnSpc>
              <a:spcBef>
                <a:spcPts val="0"/>
              </a:spcBef>
              <a:spcAft>
                <a:spcPts val="0"/>
              </a:spcAft>
              <a:buClr>
                <a:schemeClr val="lt2"/>
              </a:buClr>
              <a:buSzPct val="25000"/>
              <a:buFont typeface="Arial"/>
              <a:buNone/>
            </a:pPr>
            <a:r>
              <a:rPr lang="en" sz="2000" b="0" i="0" u="sng" strike="noStrike" cap="none">
                <a:solidFill>
                  <a:schemeClr val="lt2"/>
                </a:solidFill>
                <a:latin typeface="Arial"/>
                <a:ea typeface="Arial"/>
                <a:cs typeface="Arial"/>
                <a:sym typeface="Arial"/>
              </a:rPr>
              <a:t>Top Institutional holders:</a:t>
            </a:r>
          </a:p>
          <a:p>
            <a:pPr marL="0" marR="0" lvl="0" indent="0" algn="l" rtl="0">
              <a:lnSpc>
                <a:spcPct val="115000"/>
              </a:lnSpc>
              <a:spcBef>
                <a:spcPts val="160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Oak Management Corp                                     $45.9M       13.16% </a:t>
            </a:r>
          </a:p>
          <a:p>
            <a:pPr marL="0" marR="0" lvl="0" indent="0" algn="l" rtl="0">
              <a:lnSpc>
                <a:spcPct val="115000"/>
              </a:lnSpc>
              <a:spcBef>
                <a:spcPts val="160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Dimensional Fund Advisors LP                         $21.5M         6.17%</a:t>
            </a:r>
          </a:p>
          <a:p>
            <a:pPr marL="0" marR="0" lvl="0" indent="0" algn="l" rtl="0">
              <a:lnSpc>
                <a:spcPct val="115000"/>
              </a:lnSpc>
              <a:spcBef>
                <a:spcPts val="1600"/>
              </a:spcBef>
              <a:spcAft>
                <a:spcPts val="0"/>
              </a:spcAft>
              <a:buClr>
                <a:schemeClr val="lt2"/>
              </a:buClr>
              <a:buSzPct val="25000"/>
              <a:buFont typeface="Arial"/>
              <a:buNone/>
            </a:pPr>
            <a:r>
              <a:rPr lang="en" sz="2000" b="0" i="0" u="none" strike="noStrike" cap="none">
                <a:solidFill>
                  <a:schemeClr val="lt2"/>
                </a:solidFill>
                <a:latin typeface="Arial"/>
                <a:ea typeface="Arial"/>
                <a:cs typeface="Arial"/>
                <a:sym typeface="Arial"/>
              </a:rPr>
              <a:t>Wellington Management Company,LLP            $19.1M         5.50%</a:t>
            </a:r>
          </a:p>
        </p:txBody>
      </p:sp>
    </p:spTree>
  </p:cSld>
  <p:clrMapOvr>
    <a:masterClrMapping/>
  </p:clrMapOvr>
</p:sld>
</file>

<file path=ppt/theme/theme1.xml><?xml version="1.0" encoding="utf-8"?>
<a:theme xmlns:a="http://schemas.openxmlformats.org/drawingml/2006/main"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666</Words>
  <Application>Microsoft Office PowerPoint</Application>
  <PresentationFormat>On-screen Show (16:9)</PresentationFormat>
  <Paragraphs>161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Proxima Nova</vt:lpstr>
      <vt:lpstr>Times New Roman</vt:lpstr>
      <vt:lpstr>Arial</vt:lpstr>
      <vt:lpstr>simple-dark-2</vt:lpstr>
      <vt:lpstr>NeoPhotonics</vt:lpstr>
      <vt:lpstr>Company Snapshot (April 21, 2017)</vt:lpstr>
      <vt:lpstr>Business Description </vt:lpstr>
      <vt:lpstr>Products</vt:lpstr>
      <vt:lpstr>Locations</vt:lpstr>
      <vt:lpstr>Competitive Environment</vt:lpstr>
      <vt:lpstr>Stock Price (5 year trend)</vt:lpstr>
      <vt:lpstr>Top Competitors, 2016 </vt:lpstr>
      <vt:lpstr>Investors</vt:lpstr>
      <vt:lpstr>Direct Holders</vt:lpstr>
      <vt:lpstr>Revenue Growth</vt:lpstr>
      <vt:lpstr>Financial Margins</vt:lpstr>
      <vt:lpstr>R&amp;D</vt:lpstr>
      <vt:lpstr>Tax Considerations</vt:lpstr>
      <vt:lpstr>Recommendation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NeoPhotonics</dc:title>
  <dc:creator>Christianson, Lorraine L</dc:creator>
  <cp:lastModifiedBy>Christianson, Lorraine L</cp:lastModifiedBy>
  <cp:revision>2</cp:revision>
  <dcterms:modified xsi:type="dcterms:W3CDTF">2017-04-25T03:59:52Z</dcterms:modified>
</cp:coreProperties>
</file>