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Wingdings 3" panose="05040102010807070707" pitchFamily="18" charset="2"/>
      <p:regular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001139-EE54-4338-A79C-B65A4659007B}">
  <a:tblStyle styleId="{B4001139-EE54-4338-A79C-B65A465900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04119C-2874-4812-AD82-337EF222C52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2FB41E6-2662-4F66-B7CB-463CDF338EF2}">
      <dgm:prSet/>
      <dgm:spPr/>
      <dgm:t>
        <a:bodyPr/>
        <a:lstStyle/>
        <a:p>
          <a:r>
            <a:rPr lang="en-US"/>
            <a:t>Strong science teams with good financial management </a:t>
          </a:r>
        </a:p>
      </dgm:t>
    </dgm:pt>
    <dgm:pt modelId="{5B94CA1A-140D-4B63-9ED9-31F6E8F0FA0D}" type="parTrans" cxnId="{E5BE0CC2-4E05-4AC9-879A-AE26E05450F9}">
      <dgm:prSet/>
      <dgm:spPr/>
      <dgm:t>
        <a:bodyPr/>
        <a:lstStyle/>
        <a:p>
          <a:endParaRPr lang="en-US"/>
        </a:p>
      </dgm:t>
    </dgm:pt>
    <dgm:pt modelId="{A7A36F80-6E11-47F6-A589-DB51C6D074D0}" type="sibTrans" cxnId="{E5BE0CC2-4E05-4AC9-879A-AE26E05450F9}">
      <dgm:prSet/>
      <dgm:spPr/>
      <dgm:t>
        <a:bodyPr/>
        <a:lstStyle/>
        <a:p>
          <a:endParaRPr lang="en-US"/>
        </a:p>
      </dgm:t>
    </dgm:pt>
    <dgm:pt modelId="{8B5BDD4E-EA0D-4AB8-820D-5948203362F0}">
      <dgm:prSet/>
      <dgm:spPr/>
      <dgm:t>
        <a:bodyPr/>
        <a:lstStyle/>
        <a:p>
          <a:r>
            <a:rPr lang="en-US"/>
            <a:t>Royalty management</a:t>
          </a:r>
        </a:p>
      </dgm:t>
    </dgm:pt>
    <dgm:pt modelId="{DF9C89DB-D652-461C-AC1B-5CE2A00963BD}" type="parTrans" cxnId="{D60E26A4-2EAE-4DDE-A545-6F7051ED7FF1}">
      <dgm:prSet/>
      <dgm:spPr/>
      <dgm:t>
        <a:bodyPr/>
        <a:lstStyle/>
        <a:p>
          <a:endParaRPr lang="en-US"/>
        </a:p>
      </dgm:t>
    </dgm:pt>
    <dgm:pt modelId="{2F43B7D3-4732-4643-B641-863B4B6DEE09}" type="sibTrans" cxnId="{D60E26A4-2EAE-4DDE-A545-6F7051ED7FF1}">
      <dgm:prSet/>
      <dgm:spPr/>
      <dgm:t>
        <a:bodyPr/>
        <a:lstStyle/>
        <a:p>
          <a:endParaRPr lang="en-US"/>
        </a:p>
      </dgm:t>
    </dgm:pt>
    <dgm:pt modelId="{86062B00-019C-41C1-889B-C2AB5097E0C3}">
      <dgm:prSet/>
      <dgm:spPr/>
      <dgm:t>
        <a:bodyPr/>
        <a:lstStyle/>
        <a:p>
          <a:r>
            <a:rPr lang="en-US"/>
            <a:t>Main patents in respiratory medicine</a:t>
          </a:r>
        </a:p>
      </dgm:t>
    </dgm:pt>
    <dgm:pt modelId="{7F69C342-047C-411F-949C-4AAA454484E4}" type="parTrans" cxnId="{DA6796EF-CF70-4193-ABBD-A487C59A10DE}">
      <dgm:prSet/>
      <dgm:spPr/>
      <dgm:t>
        <a:bodyPr/>
        <a:lstStyle/>
        <a:p>
          <a:endParaRPr lang="en-US"/>
        </a:p>
      </dgm:t>
    </dgm:pt>
    <dgm:pt modelId="{D9D66FED-D403-4325-AF8E-122D31C372AF}" type="sibTrans" cxnId="{DA6796EF-CF70-4193-ABBD-A487C59A10DE}">
      <dgm:prSet/>
      <dgm:spPr/>
      <dgm:t>
        <a:bodyPr/>
        <a:lstStyle/>
        <a:p>
          <a:endParaRPr lang="en-US"/>
        </a:p>
      </dgm:t>
    </dgm:pt>
    <dgm:pt modelId="{5563B01F-1ABF-4635-AC21-A015C01CEE72}">
      <dgm:prSet/>
      <dgm:spPr/>
      <dgm:t>
        <a:bodyPr/>
        <a:lstStyle/>
        <a:p>
          <a:r>
            <a:rPr lang="en-US"/>
            <a:t>Low corporate costs</a:t>
          </a:r>
        </a:p>
      </dgm:t>
    </dgm:pt>
    <dgm:pt modelId="{F16A3457-E2CC-477C-BCD3-529B77874127}" type="parTrans" cxnId="{B551949E-CF79-481D-9A5C-541200EA6AD5}">
      <dgm:prSet/>
      <dgm:spPr/>
      <dgm:t>
        <a:bodyPr/>
        <a:lstStyle/>
        <a:p>
          <a:endParaRPr lang="en-US"/>
        </a:p>
      </dgm:t>
    </dgm:pt>
    <dgm:pt modelId="{C09AECC7-A043-4E4D-B476-43E56B21E90C}" type="sibTrans" cxnId="{B551949E-CF79-481D-9A5C-541200EA6AD5}">
      <dgm:prSet/>
      <dgm:spPr/>
      <dgm:t>
        <a:bodyPr/>
        <a:lstStyle/>
        <a:p>
          <a:endParaRPr lang="en-US"/>
        </a:p>
      </dgm:t>
    </dgm:pt>
    <dgm:pt modelId="{19DF3BD2-E294-4391-8A27-A94F7F1A3F14}" type="pres">
      <dgm:prSet presAssocID="{D404119C-2874-4812-AD82-337EF222C521}" presName="root" presStyleCnt="0">
        <dgm:presLayoutVars>
          <dgm:dir/>
          <dgm:resizeHandles val="exact"/>
        </dgm:presLayoutVars>
      </dgm:prSet>
      <dgm:spPr/>
    </dgm:pt>
    <dgm:pt modelId="{3090CB9B-48E4-429A-973D-00FC60C168AD}" type="pres">
      <dgm:prSet presAssocID="{32FB41E6-2662-4F66-B7CB-463CDF338EF2}" presName="compNode" presStyleCnt="0"/>
      <dgm:spPr/>
    </dgm:pt>
    <dgm:pt modelId="{889FB4E1-2162-4160-89D8-18E4CA46B9BB}" type="pres">
      <dgm:prSet presAssocID="{32FB41E6-2662-4F66-B7CB-463CDF338EF2}" presName="bgRect" presStyleLbl="bgShp" presStyleIdx="0" presStyleCnt="4"/>
      <dgm:spPr/>
    </dgm:pt>
    <dgm:pt modelId="{13B10754-F439-468C-A8CA-3D7ED26A382C}" type="pres">
      <dgm:prSet presAssocID="{32FB41E6-2662-4F66-B7CB-463CDF338EF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92309106-355A-48B0-BA7D-3A6AE015B737}" type="pres">
      <dgm:prSet presAssocID="{32FB41E6-2662-4F66-B7CB-463CDF338EF2}" presName="spaceRect" presStyleCnt="0"/>
      <dgm:spPr/>
    </dgm:pt>
    <dgm:pt modelId="{D1FEAF52-16E6-485E-BCB3-7460ECA0A4B6}" type="pres">
      <dgm:prSet presAssocID="{32FB41E6-2662-4F66-B7CB-463CDF338EF2}" presName="parTx" presStyleLbl="revTx" presStyleIdx="0" presStyleCnt="4">
        <dgm:presLayoutVars>
          <dgm:chMax val="0"/>
          <dgm:chPref val="0"/>
        </dgm:presLayoutVars>
      </dgm:prSet>
      <dgm:spPr/>
    </dgm:pt>
    <dgm:pt modelId="{9F3E9478-8A1C-414C-99DF-FBD9AF349952}" type="pres">
      <dgm:prSet presAssocID="{A7A36F80-6E11-47F6-A589-DB51C6D074D0}" presName="sibTrans" presStyleCnt="0"/>
      <dgm:spPr/>
    </dgm:pt>
    <dgm:pt modelId="{789B6646-6F84-4FEF-8F8C-3C90DCF1F5CD}" type="pres">
      <dgm:prSet presAssocID="{8B5BDD4E-EA0D-4AB8-820D-5948203362F0}" presName="compNode" presStyleCnt="0"/>
      <dgm:spPr/>
    </dgm:pt>
    <dgm:pt modelId="{3D0F1763-C6FD-4B1B-97AD-BEA324CA79B5}" type="pres">
      <dgm:prSet presAssocID="{8B5BDD4E-EA0D-4AB8-820D-5948203362F0}" presName="bgRect" presStyleLbl="bgShp" presStyleIdx="1" presStyleCnt="4"/>
      <dgm:spPr/>
    </dgm:pt>
    <dgm:pt modelId="{C8EB605D-F15E-4D27-A1D1-0C661E88EC0C}" type="pres">
      <dgm:prSet presAssocID="{8B5BDD4E-EA0D-4AB8-820D-5948203362F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E4C534F-E334-4107-93EC-7DC86D40DB43}" type="pres">
      <dgm:prSet presAssocID="{8B5BDD4E-EA0D-4AB8-820D-5948203362F0}" presName="spaceRect" presStyleCnt="0"/>
      <dgm:spPr/>
    </dgm:pt>
    <dgm:pt modelId="{8D824A19-2FCF-4676-9AF3-B0343AD20FB8}" type="pres">
      <dgm:prSet presAssocID="{8B5BDD4E-EA0D-4AB8-820D-5948203362F0}" presName="parTx" presStyleLbl="revTx" presStyleIdx="1" presStyleCnt="4">
        <dgm:presLayoutVars>
          <dgm:chMax val="0"/>
          <dgm:chPref val="0"/>
        </dgm:presLayoutVars>
      </dgm:prSet>
      <dgm:spPr/>
    </dgm:pt>
    <dgm:pt modelId="{78A4E05A-3DE1-4BC2-BEA6-263AC669C298}" type="pres">
      <dgm:prSet presAssocID="{2F43B7D3-4732-4643-B641-863B4B6DEE09}" presName="sibTrans" presStyleCnt="0"/>
      <dgm:spPr/>
    </dgm:pt>
    <dgm:pt modelId="{9187FB46-D604-4FDC-B5A0-D2C84CBD1E82}" type="pres">
      <dgm:prSet presAssocID="{86062B00-019C-41C1-889B-C2AB5097E0C3}" presName="compNode" presStyleCnt="0"/>
      <dgm:spPr/>
    </dgm:pt>
    <dgm:pt modelId="{41F2F46E-DF9A-4B19-9BC8-F0F966407EA1}" type="pres">
      <dgm:prSet presAssocID="{86062B00-019C-41C1-889B-C2AB5097E0C3}" presName="bgRect" presStyleLbl="bgShp" presStyleIdx="2" presStyleCnt="4"/>
      <dgm:spPr/>
    </dgm:pt>
    <dgm:pt modelId="{81F13DEF-3319-4F01-9ECA-CAEC795A1510}" type="pres">
      <dgm:prSet presAssocID="{86062B00-019C-41C1-889B-C2AB5097E0C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3E3668C3-C8FA-4AA4-B89B-096778CBB023}" type="pres">
      <dgm:prSet presAssocID="{86062B00-019C-41C1-889B-C2AB5097E0C3}" presName="spaceRect" presStyleCnt="0"/>
      <dgm:spPr/>
    </dgm:pt>
    <dgm:pt modelId="{C4EA01C3-6496-49F7-9D35-625000A2221A}" type="pres">
      <dgm:prSet presAssocID="{86062B00-019C-41C1-889B-C2AB5097E0C3}" presName="parTx" presStyleLbl="revTx" presStyleIdx="2" presStyleCnt="4">
        <dgm:presLayoutVars>
          <dgm:chMax val="0"/>
          <dgm:chPref val="0"/>
        </dgm:presLayoutVars>
      </dgm:prSet>
      <dgm:spPr/>
    </dgm:pt>
    <dgm:pt modelId="{A35F81CB-4BBF-49D9-B091-BA1CD03C14EA}" type="pres">
      <dgm:prSet presAssocID="{D9D66FED-D403-4325-AF8E-122D31C372AF}" presName="sibTrans" presStyleCnt="0"/>
      <dgm:spPr/>
    </dgm:pt>
    <dgm:pt modelId="{F190E219-4EAC-4733-926C-ABC6F6B248E3}" type="pres">
      <dgm:prSet presAssocID="{5563B01F-1ABF-4635-AC21-A015C01CEE72}" presName="compNode" presStyleCnt="0"/>
      <dgm:spPr/>
    </dgm:pt>
    <dgm:pt modelId="{7E1E408F-A6C0-479C-A4EE-B84EA06C1C4D}" type="pres">
      <dgm:prSet presAssocID="{5563B01F-1ABF-4635-AC21-A015C01CEE72}" presName="bgRect" presStyleLbl="bgShp" presStyleIdx="3" presStyleCnt="4"/>
      <dgm:spPr/>
    </dgm:pt>
    <dgm:pt modelId="{AD7B772B-CF5D-45F0-855F-41EEDCBF19F4}" type="pres">
      <dgm:prSet presAssocID="{5563B01F-1ABF-4635-AC21-A015C01CEE7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DD98535C-AC29-4917-9F21-9C8800A62757}" type="pres">
      <dgm:prSet presAssocID="{5563B01F-1ABF-4635-AC21-A015C01CEE72}" presName="spaceRect" presStyleCnt="0"/>
      <dgm:spPr/>
    </dgm:pt>
    <dgm:pt modelId="{B0201DDC-DAB0-426C-A935-E40B0DDA8E00}" type="pres">
      <dgm:prSet presAssocID="{5563B01F-1ABF-4635-AC21-A015C01CEE7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0984419-D809-49AB-84C2-3B6D7F2AEE39}" type="presOf" srcId="{8B5BDD4E-EA0D-4AB8-820D-5948203362F0}" destId="{8D824A19-2FCF-4676-9AF3-B0343AD20FB8}" srcOrd="0" destOrd="0" presId="urn:microsoft.com/office/officeart/2018/2/layout/IconVerticalSolidList"/>
    <dgm:cxn modelId="{1BA52A3F-64D3-4E2D-AC4A-6D62BAC6761D}" type="presOf" srcId="{D404119C-2874-4812-AD82-337EF222C521}" destId="{19DF3BD2-E294-4391-8A27-A94F7F1A3F14}" srcOrd="0" destOrd="0" presId="urn:microsoft.com/office/officeart/2018/2/layout/IconVerticalSolidList"/>
    <dgm:cxn modelId="{2A55DC5C-2D1F-4FA1-9966-285C490CE366}" type="presOf" srcId="{86062B00-019C-41C1-889B-C2AB5097E0C3}" destId="{C4EA01C3-6496-49F7-9D35-625000A2221A}" srcOrd="0" destOrd="0" presId="urn:microsoft.com/office/officeart/2018/2/layout/IconVerticalSolidList"/>
    <dgm:cxn modelId="{87445755-47FA-4B5E-8CCD-50D1C20B49E5}" type="presOf" srcId="{5563B01F-1ABF-4635-AC21-A015C01CEE72}" destId="{B0201DDC-DAB0-426C-A935-E40B0DDA8E00}" srcOrd="0" destOrd="0" presId="urn:microsoft.com/office/officeart/2018/2/layout/IconVerticalSolidList"/>
    <dgm:cxn modelId="{B551949E-CF79-481D-9A5C-541200EA6AD5}" srcId="{D404119C-2874-4812-AD82-337EF222C521}" destId="{5563B01F-1ABF-4635-AC21-A015C01CEE72}" srcOrd="3" destOrd="0" parTransId="{F16A3457-E2CC-477C-BCD3-529B77874127}" sibTransId="{C09AECC7-A043-4E4D-B476-43E56B21E90C}"/>
    <dgm:cxn modelId="{D60E26A4-2EAE-4DDE-A545-6F7051ED7FF1}" srcId="{D404119C-2874-4812-AD82-337EF222C521}" destId="{8B5BDD4E-EA0D-4AB8-820D-5948203362F0}" srcOrd="1" destOrd="0" parTransId="{DF9C89DB-D652-461C-AC1B-5CE2A00963BD}" sibTransId="{2F43B7D3-4732-4643-B641-863B4B6DEE09}"/>
    <dgm:cxn modelId="{E5BE0CC2-4E05-4AC9-879A-AE26E05450F9}" srcId="{D404119C-2874-4812-AD82-337EF222C521}" destId="{32FB41E6-2662-4F66-B7CB-463CDF338EF2}" srcOrd="0" destOrd="0" parTransId="{5B94CA1A-140D-4B63-9ED9-31F6E8F0FA0D}" sibTransId="{A7A36F80-6E11-47F6-A589-DB51C6D074D0}"/>
    <dgm:cxn modelId="{C453D8D5-3243-41BD-B2B6-E24455834C23}" type="presOf" srcId="{32FB41E6-2662-4F66-B7CB-463CDF338EF2}" destId="{D1FEAF52-16E6-485E-BCB3-7460ECA0A4B6}" srcOrd="0" destOrd="0" presId="urn:microsoft.com/office/officeart/2018/2/layout/IconVerticalSolidList"/>
    <dgm:cxn modelId="{DA6796EF-CF70-4193-ABBD-A487C59A10DE}" srcId="{D404119C-2874-4812-AD82-337EF222C521}" destId="{86062B00-019C-41C1-889B-C2AB5097E0C3}" srcOrd="2" destOrd="0" parTransId="{7F69C342-047C-411F-949C-4AAA454484E4}" sibTransId="{D9D66FED-D403-4325-AF8E-122D31C372AF}"/>
    <dgm:cxn modelId="{CEF7EE49-9E9C-45AF-9020-0B99A272B3E5}" type="presParOf" srcId="{19DF3BD2-E294-4391-8A27-A94F7F1A3F14}" destId="{3090CB9B-48E4-429A-973D-00FC60C168AD}" srcOrd="0" destOrd="0" presId="urn:microsoft.com/office/officeart/2018/2/layout/IconVerticalSolidList"/>
    <dgm:cxn modelId="{F078CB4B-2A79-443A-934E-4DC3252EB7F5}" type="presParOf" srcId="{3090CB9B-48E4-429A-973D-00FC60C168AD}" destId="{889FB4E1-2162-4160-89D8-18E4CA46B9BB}" srcOrd="0" destOrd="0" presId="urn:microsoft.com/office/officeart/2018/2/layout/IconVerticalSolidList"/>
    <dgm:cxn modelId="{25C8DDE8-8761-4210-A231-4785E6BE5E81}" type="presParOf" srcId="{3090CB9B-48E4-429A-973D-00FC60C168AD}" destId="{13B10754-F439-468C-A8CA-3D7ED26A382C}" srcOrd="1" destOrd="0" presId="urn:microsoft.com/office/officeart/2018/2/layout/IconVerticalSolidList"/>
    <dgm:cxn modelId="{4A61006F-B619-4645-A618-916D7B1ABECF}" type="presParOf" srcId="{3090CB9B-48E4-429A-973D-00FC60C168AD}" destId="{92309106-355A-48B0-BA7D-3A6AE015B737}" srcOrd="2" destOrd="0" presId="urn:microsoft.com/office/officeart/2018/2/layout/IconVerticalSolidList"/>
    <dgm:cxn modelId="{1072C695-59CE-40B4-A4DB-581F01E28B77}" type="presParOf" srcId="{3090CB9B-48E4-429A-973D-00FC60C168AD}" destId="{D1FEAF52-16E6-485E-BCB3-7460ECA0A4B6}" srcOrd="3" destOrd="0" presId="urn:microsoft.com/office/officeart/2018/2/layout/IconVerticalSolidList"/>
    <dgm:cxn modelId="{10936255-6CFD-4724-BDD3-A03CA5A0FF7B}" type="presParOf" srcId="{19DF3BD2-E294-4391-8A27-A94F7F1A3F14}" destId="{9F3E9478-8A1C-414C-99DF-FBD9AF349952}" srcOrd="1" destOrd="0" presId="urn:microsoft.com/office/officeart/2018/2/layout/IconVerticalSolidList"/>
    <dgm:cxn modelId="{957CEC36-20F8-4471-AEEA-58D60ED70945}" type="presParOf" srcId="{19DF3BD2-E294-4391-8A27-A94F7F1A3F14}" destId="{789B6646-6F84-4FEF-8F8C-3C90DCF1F5CD}" srcOrd="2" destOrd="0" presId="urn:microsoft.com/office/officeart/2018/2/layout/IconVerticalSolidList"/>
    <dgm:cxn modelId="{D2C51917-A63F-4C55-AA80-EE8E118116C9}" type="presParOf" srcId="{789B6646-6F84-4FEF-8F8C-3C90DCF1F5CD}" destId="{3D0F1763-C6FD-4B1B-97AD-BEA324CA79B5}" srcOrd="0" destOrd="0" presId="urn:microsoft.com/office/officeart/2018/2/layout/IconVerticalSolidList"/>
    <dgm:cxn modelId="{8C6F4B4C-046D-4DE8-BECB-5DFDABC6AB6E}" type="presParOf" srcId="{789B6646-6F84-4FEF-8F8C-3C90DCF1F5CD}" destId="{C8EB605D-F15E-4D27-A1D1-0C661E88EC0C}" srcOrd="1" destOrd="0" presId="urn:microsoft.com/office/officeart/2018/2/layout/IconVerticalSolidList"/>
    <dgm:cxn modelId="{BC2EDC83-44E0-4909-A4DA-D1B8427E84A6}" type="presParOf" srcId="{789B6646-6F84-4FEF-8F8C-3C90DCF1F5CD}" destId="{8E4C534F-E334-4107-93EC-7DC86D40DB43}" srcOrd="2" destOrd="0" presId="urn:microsoft.com/office/officeart/2018/2/layout/IconVerticalSolidList"/>
    <dgm:cxn modelId="{A463135E-AAF7-437B-8015-A7931ABD16D0}" type="presParOf" srcId="{789B6646-6F84-4FEF-8F8C-3C90DCF1F5CD}" destId="{8D824A19-2FCF-4676-9AF3-B0343AD20FB8}" srcOrd="3" destOrd="0" presId="urn:microsoft.com/office/officeart/2018/2/layout/IconVerticalSolidList"/>
    <dgm:cxn modelId="{70C59EB4-98EA-4756-8180-283A7C2B5086}" type="presParOf" srcId="{19DF3BD2-E294-4391-8A27-A94F7F1A3F14}" destId="{78A4E05A-3DE1-4BC2-BEA6-263AC669C298}" srcOrd="3" destOrd="0" presId="urn:microsoft.com/office/officeart/2018/2/layout/IconVerticalSolidList"/>
    <dgm:cxn modelId="{8CB6B9E4-6BCE-4A7E-9197-8320C7FD3768}" type="presParOf" srcId="{19DF3BD2-E294-4391-8A27-A94F7F1A3F14}" destId="{9187FB46-D604-4FDC-B5A0-D2C84CBD1E82}" srcOrd="4" destOrd="0" presId="urn:microsoft.com/office/officeart/2018/2/layout/IconVerticalSolidList"/>
    <dgm:cxn modelId="{BF010154-7EDD-4E99-9517-35BABF2E328E}" type="presParOf" srcId="{9187FB46-D604-4FDC-B5A0-D2C84CBD1E82}" destId="{41F2F46E-DF9A-4B19-9BC8-F0F966407EA1}" srcOrd="0" destOrd="0" presId="urn:microsoft.com/office/officeart/2018/2/layout/IconVerticalSolidList"/>
    <dgm:cxn modelId="{6229BE46-6A34-4B6E-B862-34FEEF661DA9}" type="presParOf" srcId="{9187FB46-D604-4FDC-B5A0-D2C84CBD1E82}" destId="{81F13DEF-3319-4F01-9ECA-CAEC795A1510}" srcOrd="1" destOrd="0" presId="urn:microsoft.com/office/officeart/2018/2/layout/IconVerticalSolidList"/>
    <dgm:cxn modelId="{5C68E120-AE0F-4F16-A0BF-8901602E0F7A}" type="presParOf" srcId="{9187FB46-D604-4FDC-B5A0-D2C84CBD1E82}" destId="{3E3668C3-C8FA-4AA4-B89B-096778CBB023}" srcOrd="2" destOrd="0" presId="urn:microsoft.com/office/officeart/2018/2/layout/IconVerticalSolidList"/>
    <dgm:cxn modelId="{DBC60AA3-96DD-4328-B96D-92B58383CECA}" type="presParOf" srcId="{9187FB46-D604-4FDC-B5A0-D2C84CBD1E82}" destId="{C4EA01C3-6496-49F7-9D35-625000A2221A}" srcOrd="3" destOrd="0" presId="urn:microsoft.com/office/officeart/2018/2/layout/IconVerticalSolidList"/>
    <dgm:cxn modelId="{17963F9C-E7B1-44D0-8C57-8F38E24B1B05}" type="presParOf" srcId="{19DF3BD2-E294-4391-8A27-A94F7F1A3F14}" destId="{A35F81CB-4BBF-49D9-B091-BA1CD03C14EA}" srcOrd="5" destOrd="0" presId="urn:microsoft.com/office/officeart/2018/2/layout/IconVerticalSolidList"/>
    <dgm:cxn modelId="{38A01799-2A7F-4F0B-BA1A-F7864B63A8D6}" type="presParOf" srcId="{19DF3BD2-E294-4391-8A27-A94F7F1A3F14}" destId="{F190E219-4EAC-4733-926C-ABC6F6B248E3}" srcOrd="6" destOrd="0" presId="urn:microsoft.com/office/officeart/2018/2/layout/IconVerticalSolidList"/>
    <dgm:cxn modelId="{4DAC866B-64B5-403C-93AF-69B237A5B73B}" type="presParOf" srcId="{F190E219-4EAC-4733-926C-ABC6F6B248E3}" destId="{7E1E408F-A6C0-479C-A4EE-B84EA06C1C4D}" srcOrd="0" destOrd="0" presId="urn:microsoft.com/office/officeart/2018/2/layout/IconVerticalSolidList"/>
    <dgm:cxn modelId="{342F00F0-1E26-4371-830D-6CCD1AC6383D}" type="presParOf" srcId="{F190E219-4EAC-4733-926C-ABC6F6B248E3}" destId="{AD7B772B-CF5D-45F0-855F-41EEDCBF19F4}" srcOrd="1" destOrd="0" presId="urn:microsoft.com/office/officeart/2018/2/layout/IconVerticalSolidList"/>
    <dgm:cxn modelId="{21E1175D-CFE5-4329-A5B2-28FC813F96FA}" type="presParOf" srcId="{F190E219-4EAC-4733-926C-ABC6F6B248E3}" destId="{DD98535C-AC29-4917-9F21-9C8800A62757}" srcOrd="2" destOrd="0" presId="urn:microsoft.com/office/officeart/2018/2/layout/IconVerticalSolidList"/>
    <dgm:cxn modelId="{A2C3B98C-07F8-4653-91D4-06879BC5C2EC}" type="presParOf" srcId="{F190E219-4EAC-4733-926C-ABC6F6B248E3}" destId="{B0201DDC-DAB0-426C-A935-E40B0DDA8E0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FB4E1-2162-4160-89D8-18E4CA46B9BB}">
      <dsp:nvSpPr>
        <dsp:cNvPr id="0" name=""/>
        <dsp:cNvSpPr/>
      </dsp:nvSpPr>
      <dsp:spPr>
        <a:xfrm>
          <a:off x="0" y="1484"/>
          <a:ext cx="4642845" cy="75232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10754-F439-468C-A8CA-3D7ED26A382C}">
      <dsp:nvSpPr>
        <dsp:cNvPr id="0" name=""/>
        <dsp:cNvSpPr/>
      </dsp:nvSpPr>
      <dsp:spPr>
        <a:xfrm>
          <a:off x="227579" y="170758"/>
          <a:ext cx="413781" cy="4137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EAF52-16E6-485E-BCB3-7460ECA0A4B6}">
      <dsp:nvSpPr>
        <dsp:cNvPr id="0" name=""/>
        <dsp:cNvSpPr/>
      </dsp:nvSpPr>
      <dsp:spPr>
        <a:xfrm>
          <a:off x="868940" y="1484"/>
          <a:ext cx="3773904" cy="752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622" tIns="79622" rIns="79622" bIns="7962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Strong science teams with good financial management </a:t>
          </a:r>
        </a:p>
      </dsp:txBody>
      <dsp:txXfrm>
        <a:off x="868940" y="1484"/>
        <a:ext cx="3773904" cy="752329"/>
      </dsp:txXfrm>
    </dsp:sp>
    <dsp:sp modelId="{3D0F1763-C6FD-4B1B-97AD-BEA324CA79B5}">
      <dsp:nvSpPr>
        <dsp:cNvPr id="0" name=""/>
        <dsp:cNvSpPr/>
      </dsp:nvSpPr>
      <dsp:spPr>
        <a:xfrm>
          <a:off x="0" y="941896"/>
          <a:ext cx="4642845" cy="75232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B605D-F15E-4D27-A1D1-0C661E88EC0C}">
      <dsp:nvSpPr>
        <dsp:cNvPr id="0" name=""/>
        <dsp:cNvSpPr/>
      </dsp:nvSpPr>
      <dsp:spPr>
        <a:xfrm>
          <a:off x="227579" y="1111170"/>
          <a:ext cx="413781" cy="4137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24A19-2FCF-4676-9AF3-B0343AD20FB8}">
      <dsp:nvSpPr>
        <dsp:cNvPr id="0" name=""/>
        <dsp:cNvSpPr/>
      </dsp:nvSpPr>
      <dsp:spPr>
        <a:xfrm>
          <a:off x="868940" y="941896"/>
          <a:ext cx="3773904" cy="752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622" tIns="79622" rIns="79622" bIns="7962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Royalty management</a:t>
          </a:r>
        </a:p>
      </dsp:txBody>
      <dsp:txXfrm>
        <a:off x="868940" y="941896"/>
        <a:ext cx="3773904" cy="752329"/>
      </dsp:txXfrm>
    </dsp:sp>
    <dsp:sp modelId="{41F2F46E-DF9A-4B19-9BC8-F0F966407EA1}">
      <dsp:nvSpPr>
        <dsp:cNvPr id="0" name=""/>
        <dsp:cNvSpPr/>
      </dsp:nvSpPr>
      <dsp:spPr>
        <a:xfrm>
          <a:off x="0" y="1882308"/>
          <a:ext cx="4642845" cy="75232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13DEF-3319-4F01-9ECA-CAEC795A1510}">
      <dsp:nvSpPr>
        <dsp:cNvPr id="0" name=""/>
        <dsp:cNvSpPr/>
      </dsp:nvSpPr>
      <dsp:spPr>
        <a:xfrm>
          <a:off x="227579" y="2051582"/>
          <a:ext cx="413781" cy="4137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A01C3-6496-49F7-9D35-625000A2221A}">
      <dsp:nvSpPr>
        <dsp:cNvPr id="0" name=""/>
        <dsp:cNvSpPr/>
      </dsp:nvSpPr>
      <dsp:spPr>
        <a:xfrm>
          <a:off x="868940" y="1882308"/>
          <a:ext cx="3773904" cy="752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622" tIns="79622" rIns="79622" bIns="7962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Main patents in respiratory medicine</a:t>
          </a:r>
        </a:p>
      </dsp:txBody>
      <dsp:txXfrm>
        <a:off x="868940" y="1882308"/>
        <a:ext cx="3773904" cy="752329"/>
      </dsp:txXfrm>
    </dsp:sp>
    <dsp:sp modelId="{7E1E408F-A6C0-479C-A4EE-B84EA06C1C4D}">
      <dsp:nvSpPr>
        <dsp:cNvPr id="0" name=""/>
        <dsp:cNvSpPr/>
      </dsp:nvSpPr>
      <dsp:spPr>
        <a:xfrm>
          <a:off x="0" y="2822720"/>
          <a:ext cx="4642845" cy="75232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B772B-CF5D-45F0-855F-41EEDCBF19F4}">
      <dsp:nvSpPr>
        <dsp:cNvPr id="0" name=""/>
        <dsp:cNvSpPr/>
      </dsp:nvSpPr>
      <dsp:spPr>
        <a:xfrm>
          <a:off x="227579" y="2991994"/>
          <a:ext cx="413781" cy="4137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01DDC-DAB0-426C-A935-E40B0DDA8E00}">
      <dsp:nvSpPr>
        <dsp:cNvPr id="0" name=""/>
        <dsp:cNvSpPr/>
      </dsp:nvSpPr>
      <dsp:spPr>
        <a:xfrm>
          <a:off x="868940" y="2822720"/>
          <a:ext cx="3773904" cy="752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622" tIns="79622" rIns="79622" bIns="79622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Low corporate costs</a:t>
          </a:r>
        </a:p>
      </dsp:txBody>
      <dsp:txXfrm>
        <a:off x="868940" y="2822720"/>
        <a:ext cx="3773904" cy="752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6497cc8f3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6497cc8f3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6497cc8f3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6497cc8f3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6497cc8f3_0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6497cc8f3_0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6497cc8f3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6497cc8f3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6c49ac78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6c49ac78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6497cc8f3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6497cc8f3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6c49ac78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6c49ac78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90683a7d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90683a7d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90683a7d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90683a7d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into the companies that we receive royalties from and then kind of more about how GlaxoSmithKline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into the three patents and what exactly they do and why they are going to stay relevant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6497cc8f3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6497cc8f3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taking out all expenses including tax on royalties, they are also taking out an income tax expense, but in 2018 it became a tax benefit amounting in 406,328. From there net income is found after they take out net income attributable to non-controlling interest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6497cc8f3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6497cc8f3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stock prices -- High: $20.54 , Low: $13.26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the stock price went down and why it not going to continue to go down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79872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7553000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81225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485630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2931973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435454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849091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4104604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5557180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8930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54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662957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736699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9269992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097066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0682180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5121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0703644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54233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5/1/2019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5404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91353" y="1029908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Innoviva 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91350" y="3166683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Nick Cimaglia, Isaac Westlake, Brittany Schyvinck, Sam Kohnle, and Trent Seagren</a:t>
            </a:r>
            <a:endParaRPr/>
          </a:p>
        </p:txBody>
      </p:sp>
      <p:sp>
        <p:nvSpPr>
          <p:cNvPr id="130" name="Google Shape;130;p13"/>
          <p:cNvSpPr txBox="1"/>
          <p:nvPr/>
        </p:nvSpPr>
        <p:spPr>
          <a:xfrm>
            <a:off x="3093300" y="2378850"/>
            <a:ext cx="29574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Ticker on NYSE: INVA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3450" y="102990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675" y="1215050"/>
            <a:ext cx="2317149" cy="1534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>
            <a:spLocks noGrp="1"/>
          </p:cNvSpPr>
          <p:nvPr>
            <p:ph type="title"/>
          </p:nvPr>
        </p:nvSpPr>
        <p:spPr>
          <a:xfrm>
            <a:off x="819150" y="461499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Average Ratios of Competitors vs Innoviva</a:t>
            </a:r>
            <a:endParaRPr dirty="0"/>
          </a:p>
        </p:txBody>
      </p:sp>
      <p:sp>
        <p:nvSpPr>
          <p:cNvPr id="183" name="Google Shape;183;p22"/>
          <p:cNvSpPr txBox="1">
            <a:spLocks noGrp="1"/>
          </p:cNvSpPr>
          <p:nvPr>
            <p:ph type="body" idx="1"/>
          </p:nvPr>
        </p:nvSpPr>
        <p:spPr>
          <a:xfrm>
            <a:off x="819150" y="1905197"/>
            <a:ext cx="3617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of Competitors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8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P/E Ratio: 16.66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Quick Ratio: 0.9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EPS: 3.27</a:t>
            </a:r>
            <a:endParaRPr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u="sng" dirty="0"/>
          </a:p>
        </p:txBody>
      </p:sp>
      <p:sp>
        <p:nvSpPr>
          <p:cNvPr id="184" name="Google Shape;184;p22"/>
          <p:cNvSpPr txBox="1"/>
          <p:nvPr/>
        </p:nvSpPr>
        <p:spPr>
          <a:xfrm>
            <a:off x="4885050" y="1905197"/>
            <a:ext cx="3439800" cy="22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>
                <a:latin typeface="Calibri"/>
                <a:ea typeface="Calibri"/>
                <a:cs typeface="Calibri"/>
                <a:sym typeface="Calibri"/>
              </a:rPr>
              <a:t>Innoviva</a:t>
            </a:r>
            <a:endParaRPr sz="1800" u="sng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u="sng" dirty="0">
              <a:latin typeface="Calibri"/>
              <a:ea typeface="Calibri"/>
              <a:cs typeface="Calibri"/>
              <a:sym typeface="Calibri"/>
            </a:endParaRPr>
          </a:p>
          <a:p>
            <a:pPr marL="1028700" lvl="1">
              <a:lnSpc>
                <a:spcPct val="115000"/>
              </a:lnSpc>
              <a:buClr>
                <a:schemeClr val="dk2"/>
              </a:buClr>
              <a:buSzPts val="1800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P/E Ratio: 4.14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 Quick Ratio: 34.77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       EPS: 3.53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>
            <a:spLocks noGrp="1"/>
          </p:cNvSpPr>
          <p:nvPr>
            <p:ph type="title"/>
          </p:nvPr>
        </p:nvSpPr>
        <p:spPr>
          <a:xfrm>
            <a:off x="311700" y="175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SWOT Analysis</a:t>
            </a:r>
            <a:endParaRPr b="1"/>
          </a:p>
        </p:txBody>
      </p:sp>
      <p:graphicFrame>
        <p:nvGraphicFramePr>
          <p:cNvPr id="190" name="Google Shape;190;p23"/>
          <p:cNvGraphicFramePr/>
          <p:nvPr>
            <p:extLst>
              <p:ext uri="{D42A27DB-BD31-4B8C-83A1-F6EECF244321}">
                <p14:modId xmlns:p14="http://schemas.microsoft.com/office/powerpoint/2010/main" val="1350116270"/>
              </p:ext>
            </p:extLst>
          </p:nvPr>
        </p:nvGraphicFramePr>
        <p:xfrm>
          <a:off x="311700" y="747750"/>
          <a:ext cx="8520600" cy="4073090"/>
        </p:xfrm>
        <a:graphic>
          <a:graphicData uri="http://schemas.openxmlformats.org/drawingml/2006/table">
            <a:tbl>
              <a:tblPr>
                <a:noFill/>
                <a:tableStyleId>{B4001139-EE54-4338-A79C-B65A4659007B}</a:tableStyleId>
              </a:tblPr>
              <a:tblGrid>
                <a:gridCol w="426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tx1"/>
                          </a:solidFill>
                        </a:rPr>
                        <a:t>Strengths</a:t>
                      </a:r>
                      <a:endParaRPr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tx1"/>
                          </a:solidFill>
                        </a:rPr>
                        <a:t>Weaknesses </a:t>
                      </a:r>
                      <a:endParaRPr sz="1800" b="1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4300"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" sz="1800" dirty="0">
                          <a:solidFill>
                            <a:schemeClr val="tx1"/>
                          </a:solidFill>
                        </a:rPr>
                        <a:t>Growing company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" sz="1800" dirty="0">
                          <a:solidFill>
                            <a:schemeClr val="tx1"/>
                          </a:solidFill>
                        </a:rPr>
                        <a:t>Increase in revenue and net income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tx1"/>
                          </a:solidFill>
                        </a:rPr>
                        <a:t>Smaller than most in the industry</a:t>
                      </a:r>
                      <a:endParaRPr sz="1800">
                        <a:solidFill>
                          <a:schemeClr val="tx1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tx1"/>
                        </a:solidFill>
                      </a:endParaRPr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tx1"/>
                          </a:solidFill>
                        </a:rPr>
                        <a:t>Opportunities</a:t>
                      </a:r>
                      <a:endParaRPr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tx1"/>
                          </a:solidFill>
                        </a:rPr>
                        <a:t>Threats</a:t>
                      </a:r>
                      <a:endParaRPr sz="1800" b="1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1850"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" sz="1800" dirty="0">
                          <a:solidFill>
                            <a:schemeClr val="tx1"/>
                          </a:solidFill>
                        </a:rPr>
                        <a:t>Expanding market for pharmaceutical drugs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" sz="1800" dirty="0">
                          <a:solidFill>
                            <a:schemeClr val="tx1"/>
                          </a:solidFill>
                        </a:rPr>
                        <a:t>Driven by desire to cure illness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" sz="1800" dirty="0">
                          <a:solidFill>
                            <a:schemeClr val="tx1"/>
                          </a:solidFill>
                        </a:rPr>
                        <a:t>Need to discover and market new drugs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" sz="1800" dirty="0">
                          <a:solidFill>
                            <a:schemeClr val="tx1"/>
                          </a:solidFill>
                        </a:rPr>
                        <a:t>Getting drugs FDA approved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  <a:p>
                      <a:pPr marL="4572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Char char="●"/>
                      </a:pPr>
                      <a:r>
                        <a:rPr lang="en" sz="1800" dirty="0">
                          <a:solidFill>
                            <a:schemeClr val="tx1"/>
                          </a:solidFill>
                        </a:rPr>
                        <a:t>Trump’s proposal to reduce pharmaceutical drug prices </a:t>
                      </a:r>
                      <a:endParaRPr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>
            <a:spLocks noGrp="1"/>
          </p:cNvSpPr>
          <p:nvPr>
            <p:ph type="title"/>
          </p:nvPr>
        </p:nvSpPr>
        <p:spPr>
          <a:xfrm>
            <a:off x="510800" y="1712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Reasons to Invest in Innoviva</a:t>
            </a:r>
            <a:endParaRPr lang="en-US" dirty="0"/>
          </a:p>
        </p:txBody>
      </p:sp>
      <p:sp>
        <p:nvSpPr>
          <p:cNvPr id="196" name="Google Shape;196;p24"/>
          <p:cNvSpPr txBox="1">
            <a:spLocks noGrp="1"/>
          </p:cNvSpPr>
          <p:nvPr>
            <p:ph type="body" idx="1"/>
          </p:nvPr>
        </p:nvSpPr>
        <p:spPr>
          <a:xfrm>
            <a:off x="1933350" y="870669"/>
            <a:ext cx="5277300" cy="30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 dirty="0">
                <a:solidFill>
                  <a:schemeClr val="tx1"/>
                </a:solidFill>
              </a:rPr>
              <a:t>Opportunity to invest at such a low stock price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 dirty="0">
                <a:solidFill>
                  <a:schemeClr val="tx1"/>
                </a:solidFill>
              </a:rPr>
              <a:t>Heavily royalty managed company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 dirty="0">
                <a:solidFill>
                  <a:schemeClr val="tx1"/>
                </a:solidFill>
              </a:rPr>
              <a:t>Exceptional management team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 dirty="0">
                <a:solidFill>
                  <a:schemeClr val="tx1"/>
                </a:solidFill>
              </a:rPr>
              <a:t>Increasing pharmaceutical industry demand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 dirty="0">
                <a:solidFill>
                  <a:schemeClr val="tx1"/>
                </a:solidFill>
              </a:rPr>
              <a:t>Partnered with strong companies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 dirty="0">
                <a:solidFill>
                  <a:schemeClr val="tx1"/>
                </a:solidFill>
              </a:rPr>
              <a:t>Increasing Expected Growth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>
            <a:spLocks noGrp="1"/>
          </p:cNvSpPr>
          <p:nvPr>
            <p:ph type="title"/>
          </p:nvPr>
        </p:nvSpPr>
        <p:spPr>
          <a:xfrm>
            <a:off x="819150" y="42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Overview</a:t>
            </a:r>
            <a:endParaRPr/>
          </a:p>
        </p:txBody>
      </p:sp>
      <p:sp>
        <p:nvSpPr>
          <p:cNvPr id="138" name="Google Shape;138;p14"/>
          <p:cNvSpPr txBox="1"/>
          <p:nvPr/>
        </p:nvSpPr>
        <p:spPr>
          <a:xfrm>
            <a:off x="350600" y="1376550"/>
            <a:ext cx="5078700" cy="23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" sz="3000" dirty="0">
                <a:latin typeface="Calibri"/>
                <a:ea typeface="Calibri"/>
                <a:cs typeface="Calibri"/>
                <a:sym typeface="Calibri"/>
              </a:rPr>
              <a:t>Company Background 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" sz="3000" dirty="0">
                <a:latin typeface="Calibri"/>
                <a:ea typeface="Calibri"/>
                <a:cs typeface="Calibri"/>
                <a:sym typeface="Calibri"/>
              </a:rPr>
              <a:t>Industry Overview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" sz="3000" dirty="0">
                <a:latin typeface="Calibri"/>
                <a:ea typeface="Calibri"/>
                <a:cs typeface="Calibri"/>
                <a:sym typeface="Calibri"/>
              </a:rPr>
              <a:t>Management Team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" sz="3000" dirty="0">
                <a:latin typeface="Calibri"/>
                <a:ea typeface="Calibri"/>
                <a:cs typeface="Calibri"/>
                <a:sym typeface="Calibri"/>
              </a:rPr>
              <a:t>Royalties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4"/>
          <p:cNvSpPr txBox="1"/>
          <p:nvPr/>
        </p:nvSpPr>
        <p:spPr>
          <a:xfrm>
            <a:off x="5251350" y="1380200"/>
            <a:ext cx="3541800" cy="27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S&amp;P Comparison</a:t>
            </a:r>
            <a:endParaRPr lang="en"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" sz="3000" dirty="0">
                <a:latin typeface="Calibri"/>
                <a:ea typeface="Calibri"/>
                <a:cs typeface="Calibri"/>
                <a:sym typeface="Calibri"/>
              </a:rPr>
              <a:t>Ratios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" sz="3000" dirty="0">
                <a:latin typeface="Calibri"/>
                <a:ea typeface="Calibri"/>
                <a:cs typeface="Calibri"/>
                <a:sym typeface="Calibri"/>
              </a:rPr>
              <a:t>SWOT Analysis 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" sz="3000" dirty="0">
                <a:latin typeface="Calibri"/>
                <a:ea typeface="Calibri"/>
                <a:cs typeface="Calibri"/>
                <a:sym typeface="Calibri"/>
              </a:rPr>
              <a:t>Reasons to Invest 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B455B88A-C127-47B3-B317-724BD4EA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222498"/>
            <a:ext cx="2236395" cy="2406650"/>
            <a:chOff x="9206969" y="2963333"/>
            <a:chExt cx="2981858" cy="320886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F07A923-368D-45E6-AACC-9ECE4057A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FE16B44-FE3C-4330-AF20-E869FC7B7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1CB6733-6A12-4A1C-87C3-B676FB381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754CCFD-DC5E-453F-B95A-F045ED9B2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E826A39-89EA-44EA-ABC5-F44693492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097404" cy="5143501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222498"/>
            <a:ext cx="2236395" cy="2406650"/>
            <a:chOff x="9206969" y="2963333"/>
            <a:chExt cx="2981858" cy="3208867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Google Shape;144;p15"/>
          <p:cNvSpPr txBox="1">
            <a:spLocks noGrp="1"/>
          </p:cNvSpPr>
          <p:nvPr>
            <p:ph type="title"/>
          </p:nvPr>
        </p:nvSpPr>
        <p:spPr>
          <a:xfrm>
            <a:off x="6441495" y="706068"/>
            <a:ext cx="2282922" cy="243645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457200">
              <a:spcBef>
                <a:spcPct val="0"/>
              </a:spcBef>
              <a:spcAft>
                <a:spcPts val="0"/>
              </a:spcAft>
            </a:pPr>
            <a:r>
              <a:rPr lang="en-US" sz="3100" kern="1200" cap="all">
                <a:ln w="3175" cmpd="sng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Company Overview</a:t>
            </a:r>
          </a:p>
        </p:txBody>
      </p:sp>
      <p:graphicFrame>
        <p:nvGraphicFramePr>
          <p:cNvPr id="151" name="Google Shape;145;p15">
            <a:extLst>
              <a:ext uri="{FF2B5EF4-FFF2-40B4-BE49-F238E27FC236}">
                <a16:creationId xmlns:a16="http://schemas.microsoft.com/office/drawing/2014/main" id="{2F034244-D007-4E84-8747-404DCACD94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3962684"/>
              </p:ext>
            </p:extLst>
          </p:nvPr>
        </p:nvGraphicFramePr>
        <p:xfrm>
          <a:off x="705483" y="706068"/>
          <a:ext cx="4642845" cy="3576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474" y="353749"/>
            <a:ext cx="7383051" cy="44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title"/>
          </p:nvPr>
        </p:nvSpPr>
        <p:spPr>
          <a:xfrm>
            <a:off x="342625" y="2009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Management Team </a:t>
            </a:r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body" idx="1"/>
          </p:nvPr>
        </p:nvSpPr>
        <p:spPr>
          <a:xfrm>
            <a:off x="622900" y="717075"/>
            <a:ext cx="7505700" cy="40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Board of Directors</a:t>
            </a:r>
            <a:endParaRPr sz="12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Chairperson: Odysseas Kostas, M. D. </a:t>
            </a: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3850" indent="-171450"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Chairman of the Board of Directors since April 2018. </a:t>
            </a: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3850" indent="-171450"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He is currently a member of the Audit and Nominating/Corporate Governance Committee.</a:t>
            </a: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indent="-171450">
              <a:buFont typeface="Arial" panose="020B0604020202020204" pitchFamily="34" charset="0"/>
              <a:buChar char="•"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3850" indent="-171450"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Engaged as a consultant to various biotechnology strategies</a:t>
            </a: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tx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Management</a:t>
            </a:r>
            <a:endParaRPr sz="12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Interim Principal Executive Officer: Geoffrey Hulme</a:t>
            </a: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38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Started this position in May, 2018.</a:t>
            </a: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38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Prior to his hiring, served as the owner and manager of Steel Valley Capital LLC and served as Director of Research for Amici.</a:t>
            </a: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38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25 year career in finance and investment management with a record of creating and maximizing shareholder value.</a:t>
            </a:r>
            <a:endParaRPr sz="1200" dirty="0">
              <a:solidFill>
                <a:schemeClr val="tx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102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05229" y="2222498"/>
            <a:ext cx="2236395" cy="2406650"/>
            <a:chOff x="9206969" y="2963333"/>
            <a:chExt cx="2981858" cy="3208867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65" name="Rectangle 109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513159" y="514349"/>
            <a:ext cx="2810333" cy="366903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r" defTabSz="457200">
              <a:spcBef>
                <a:spcPct val="0"/>
              </a:spcBef>
              <a:spcAft>
                <a:spcPts val="0"/>
              </a:spcAft>
            </a:pPr>
            <a:r>
              <a:rPr lang="en-US" sz="3300" dirty="0" err="1"/>
              <a:t>Innoviva’s</a:t>
            </a:r>
            <a:r>
              <a:rPr lang="en-US" sz="3300" dirty="0"/>
              <a:t> Royalties </a:t>
            </a:r>
          </a:p>
        </p:txBody>
      </p:sp>
      <p:cxnSp>
        <p:nvCxnSpPr>
          <p:cNvPr id="166" name="Straight Connector 111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88087" y="1149279"/>
            <a:ext cx="0" cy="2399169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Google Shape;162;p18"/>
          <p:cNvSpPr txBox="1">
            <a:spLocks noGrp="1"/>
          </p:cNvSpPr>
          <p:nvPr>
            <p:ph type="body" idx="1"/>
          </p:nvPr>
        </p:nvSpPr>
        <p:spPr>
          <a:xfrm>
            <a:off x="3740817" y="737235"/>
            <a:ext cx="4716195" cy="366903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L="457200" lvl="0" indent="-381000" defTabSz="457200">
              <a:spcBef>
                <a:spcPct val="20000"/>
              </a:spcBef>
              <a:spcAft>
                <a:spcPts val="600"/>
              </a:spcAft>
              <a:buSzPct val="80000"/>
              <a:buFont typeface="Wingdings 3" panose="05040102010807070707" pitchFamily="18" charset="2"/>
              <a:buChar char=""/>
            </a:pPr>
            <a:r>
              <a:rPr lang="en-US" sz="2200" dirty="0">
                <a:solidFill>
                  <a:schemeClr val="tx1"/>
                </a:solidFill>
              </a:rPr>
              <a:t>Pharmaceutical company with big emphasis in Respiratory Medicine and royalty management</a:t>
            </a:r>
          </a:p>
          <a:p>
            <a:pPr marL="419100" indent="-342900" defTabSz="457200">
              <a:spcBef>
                <a:spcPct val="20000"/>
              </a:spcBef>
              <a:spcAft>
                <a:spcPts val="600"/>
              </a:spcAft>
              <a:buSzPct val="80000"/>
              <a:buFont typeface="Wingdings 3" panose="05040102010807070707" pitchFamily="18" charset="2"/>
              <a:buChar char=""/>
            </a:pPr>
            <a:endParaRPr lang="en-US" sz="2200" dirty="0">
              <a:solidFill>
                <a:schemeClr val="tx1"/>
              </a:solidFill>
            </a:endParaRPr>
          </a:p>
          <a:p>
            <a:pPr marL="457200" lvl="0" indent="-381000" defTabSz="457200">
              <a:spcBef>
                <a:spcPct val="20000"/>
              </a:spcBef>
              <a:spcAft>
                <a:spcPts val="600"/>
              </a:spcAft>
              <a:buSzPct val="80000"/>
              <a:buFont typeface="Wingdings 3" panose="05040102010807070707" pitchFamily="18" charset="2"/>
              <a:buChar char=""/>
            </a:pPr>
            <a:r>
              <a:rPr lang="en-US" sz="2200" dirty="0">
                <a:solidFill>
                  <a:schemeClr val="tx1"/>
                </a:solidFill>
              </a:rPr>
              <a:t>Has 3 major patents sold to GlaxoSmithKline</a:t>
            </a:r>
          </a:p>
          <a:p>
            <a:pPr marL="419100" indent="-342900" defTabSz="457200">
              <a:spcBef>
                <a:spcPct val="20000"/>
              </a:spcBef>
              <a:spcAft>
                <a:spcPts val="600"/>
              </a:spcAft>
              <a:buSzPct val="80000"/>
              <a:buFont typeface="Wingdings 3" panose="05040102010807070707" pitchFamily="18" charset="2"/>
              <a:buChar char=""/>
            </a:pPr>
            <a:endParaRPr lang="en-US" sz="2200" dirty="0">
              <a:solidFill>
                <a:schemeClr val="tx1"/>
              </a:solidFill>
            </a:endParaRPr>
          </a:p>
          <a:p>
            <a:pPr marL="457200" lvl="0" indent="-381000" defTabSz="457200">
              <a:spcBef>
                <a:spcPct val="20000"/>
              </a:spcBef>
              <a:spcAft>
                <a:spcPts val="600"/>
              </a:spcAft>
              <a:buSzPct val="80000"/>
              <a:buFont typeface="Wingdings 3" panose="05040102010807070707" pitchFamily="18" charset="2"/>
              <a:buChar char=""/>
            </a:pPr>
            <a:r>
              <a:rPr lang="en-US" sz="2200" dirty="0">
                <a:solidFill>
                  <a:schemeClr val="tx1"/>
                </a:solidFill>
              </a:rPr>
              <a:t>Portfolio includes the respiratory assets partnered with Glaxo Group Limited (“GSK”)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938" y="573875"/>
            <a:ext cx="8330125" cy="39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F40460-2C7F-4DDF-BBA8-DCB350B62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24" y="517978"/>
            <a:ext cx="8554552" cy="41075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075" y="326200"/>
            <a:ext cx="7403851" cy="44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On-screen Show (16:9)</PresentationFormat>
  <Paragraphs>83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Arial</vt:lpstr>
      <vt:lpstr>Century Gothic</vt:lpstr>
      <vt:lpstr>Wingdings 3</vt:lpstr>
      <vt:lpstr>Slice</vt:lpstr>
      <vt:lpstr>Innoviva </vt:lpstr>
      <vt:lpstr>Presentation Overview</vt:lpstr>
      <vt:lpstr>Company Overview</vt:lpstr>
      <vt:lpstr>PowerPoint Presentation</vt:lpstr>
      <vt:lpstr>Management Team </vt:lpstr>
      <vt:lpstr>Innoviva’s Royalties </vt:lpstr>
      <vt:lpstr>PowerPoint Presentation</vt:lpstr>
      <vt:lpstr>PowerPoint Presentation</vt:lpstr>
      <vt:lpstr>PowerPoint Presentation</vt:lpstr>
      <vt:lpstr>Average Ratios of Competitors vs Innoviva</vt:lpstr>
      <vt:lpstr>SWOT Analysis</vt:lpstr>
      <vt:lpstr>Reasons to Invest in Innoviva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Innoviva </dc:title>
  <dc:creator>Cimaglia, Nicholas I</dc:creator>
  <cp:lastModifiedBy>Cimaglia, Nicholas I</cp:lastModifiedBy>
  <cp:revision>1</cp:revision>
  <dcterms:created xsi:type="dcterms:W3CDTF">2019-05-01T19:49:51Z</dcterms:created>
  <dcterms:modified xsi:type="dcterms:W3CDTF">2019-05-01T19:53:23Z</dcterms:modified>
</cp:coreProperties>
</file>