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8DA7ECA-D868-4699-A39B-FDAD4C17814E}">
  <a:tblStyle styleId="{98DA7ECA-D868-4699-A39B-FDAD4C17814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5.xml"/><Relationship Id="rId22" Type="http://schemas.openxmlformats.org/officeDocument/2006/relationships/font" Target="fonts/Roboto-boldItalic.fntdata"/><Relationship Id="rId10" Type="http://schemas.openxmlformats.org/officeDocument/2006/relationships/slide" Target="slides/slide4.xml"/><Relationship Id="rId21"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sdaq.com/symbol/hayn/financials?query=balance-shee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7d92238ae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7d92238ae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8f557d9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8f557d9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7f43553a2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7f43553a2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7d92238ae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7d92238ae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 - </a:t>
            </a:r>
            <a:endParaRPr/>
          </a:p>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rPr>
              <a:t>The 1930s were a time of rapid advancement in the aircraft industry. New, higher horsepower, air-cooled, gasoline piston engines kept pushing altitude ceilings and speed barriers.</a:t>
            </a:r>
            <a:endParaRPr sz="1200">
              <a:highlight>
                <a:srgbClr val="FFFFFF"/>
              </a:highlight>
            </a:endParaRPr>
          </a:p>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rPr>
              <a:t>By combining a STELLITE</a:t>
            </a:r>
            <a:r>
              <a:rPr baseline="30000" lang="en">
                <a:highlight>
                  <a:srgbClr val="FFFFFF"/>
                </a:highlight>
              </a:rPr>
              <a:t>®</a:t>
            </a:r>
            <a:r>
              <a:rPr lang="en" sz="1200">
                <a:highlight>
                  <a:srgbClr val="FFFFFF"/>
                </a:highlight>
              </a:rPr>
              <a:t> alloy with the precision casting process, the company was able to produce a turbine blade, also called a “bucket” that could withstand the high temperatures and stresses encountered in the supercharger. This was absolutely crucial to the U.S. military because the supercharger, with the STELLITE</a:t>
            </a:r>
            <a:r>
              <a:rPr baseline="30000" lang="en">
                <a:highlight>
                  <a:srgbClr val="FFFFFF"/>
                </a:highlight>
              </a:rPr>
              <a:t>®</a:t>
            </a:r>
            <a:r>
              <a:rPr lang="en" sz="1200">
                <a:highlight>
                  <a:srgbClr val="FFFFFF"/>
                </a:highlight>
              </a:rPr>
              <a:t> alloy buckets, allowed allied bombers to fly above anti-aircraft fire.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8d75c442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8d75c442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a:t>
            </a:r>
            <a:endParaRPr/>
          </a:p>
          <a:p>
            <a:pPr indent="0" lvl="0" marL="0" rtl="0" algn="l">
              <a:spcBef>
                <a:spcPts val="0"/>
              </a:spcBef>
              <a:spcAft>
                <a:spcPts val="0"/>
              </a:spcAft>
              <a:buNone/>
            </a:pPr>
            <a:r>
              <a:rPr lang="en" sz="1200">
                <a:highlight>
                  <a:srgbClr val="FFFFFF"/>
                </a:highlight>
              </a:rPr>
              <a:t>Research and development remains an important part of Haynes business and they continue to invent new alloys. </a:t>
            </a:r>
            <a:endParaRPr sz="1200">
              <a:highlight>
                <a:srgbClr val="FFFFFF"/>
              </a:highlight>
            </a:endParaRPr>
          </a:p>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rPr>
              <a:t>Haynes alloys enable the production of cancer-fighting drugs, as well as the common aspirin. Haynes products are used in parts for almost every commercial airline plane flying today, as well as in military aircraft for the United States and its Allies. Alloys invented and produced throughout our history have flown on every Apollo and space shuttle flight.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7d92238a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7d92238a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 - </a:t>
            </a:r>
            <a:r>
              <a:rPr lang="en" sz="1200">
                <a:solidFill>
                  <a:srgbClr val="222222"/>
                </a:solidFill>
                <a:latin typeface="Roboto"/>
                <a:ea typeface="Roboto"/>
                <a:cs typeface="Roboto"/>
                <a:sym typeface="Roboto"/>
              </a:rPr>
              <a:t>Provides millions of highly resistant alloys to the U.S. and international defense operations/stations each year. Having the resources and ability to operate in various markets and industries gives them a competitive edge over more focused firms that are not.</a:t>
            </a:r>
            <a:endParaRPr sz="1200">
              <a:solidFill>
                <a:srgbClr val="222222"/>
              </a:solidFill>
              <a:latin typeface="Roboto"/>
              <a:ea typeface="Roboto"/>
              <a:cs typeface="Roboto"/>
              <a:sym typeface="Roboto"/>
            </a:endParaRPr>
          </a:p>
          <a:p>
            <a:pPr indent="0" lvl="0" marL="0" rtl="0" algn="l">
              <a:spcBef>
                <a:spcPts val="0"/>
              </a:spcBef>
              <a:spcAft>
                <a:spcPts val="0"/>
              </a:spcAft>
              <a:buNone/>
            </a:pPr>
            <a:r>
              <a:t/>
            </a:r>
            <a:endParaRPr sz="1200">
              <a:solidFill>
                <a:srgbClr val="222222"/>
              </a:solidFill>
              <a:latin typeface="Roboto"/>
              <a:ea typeface="Roboto"/>
              <a:cs typeface="Roboto"/>
              <a:sym typeface="Roboto"/>
            </a:endParaRPr>
          </a:p>
          <a:p>
            <a:pPr indent="0" lvl="0" marL="0" rtl="0" algn="l">
              <a:spcBef>
                <a:spcPts val="0"/>
              </a:spcBef>
              <a:spcAft>
                <a:spcPts val="0"/>
              </a:spcAft>
              <a:buNone/>
            </a:pPr>
            <a:r>
              <a:rPr lang="en" sz="1200">
                <a:solidFill>
                  <a:srgbClr val="222222"/>
                </a:solidFill>
                <a:latin typeface="Roboto"/>
                <a:ea typeface="Roboto"/>
                <a:cs typeface="Roboto"/>
                <a:sym typeface="Roboto"/>
              </a:rPr>
              <a:t>As you can see from the graph: Industry is expected to grow slowly, this forecast is based on normal market activity. If there were to be another war then Haynes would be heavily relied on as they have provided millions of high-performance materials and units to U.S. personnel in the past.</a:t>
            </a:r>
            <a:endParaRPr sz="1200">
              <a:solidFill>
                <a:srgbClr val="222222"/>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6c4c28b3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6c4c28b3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loda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7d92238ae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7d92238ae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https://www.nasdaq.com/symbol/hayn/financials?query=balance-sheet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(9802 + 80677 + 273045 - 59698) / 8443 (no short term debt)</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7f43553a2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7f43553a2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7f39487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7f39487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detail on who these competitors are? If they focus in one area of operation as opposed to Haynes?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6c4c28b35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6c4c28b35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nasdaq.com/symbol/hayn/financials"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Haynes International</a:t>
            </a:r>
            <a:endParaRPr sz="4800"/>
          </a:p>
        </p:txBody>
      </p:sp>
      <p:sp>
        <p:nvSpPr>
          <p:cNvPr id="86" name="Google Shape;86;p13"/>
          <p:cNvSpPr txBox="1"/>
          <p:nvPr>
            <p:ph idx="1" type="subTitle"/>
          </p:nvPr>
        </p:nvSpPr>
        <p:spPr>
          <a:xfrm>
            <a:off x="665325" y="2758007"/>
            <a:ext cx="8222100" cy="6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Presented by:</a:t>
            </a:r>
            <a:endParaRPr sz="1600"/>
          </a:p>
          <a:p>
            <a:pPr indent="0" lvl="0" marL="0" rtl="0" algn="l">
              <a:spcBef>
                <a:spcPts val="0"/>
              </a:spcBef>
              <a:spcAft>
                <a:spcPts val="0"/>
              </a:spcAft>
              <a:buNone/>
            </a:pPr>
            <a:r>
              <a:rPr lang="en" sz="1600"/>
              <a:t>Aric Becker, Mike Strand, Omar Khader, Garrett Peterson, Yu Xi</a:t>
            </a:r>
            <a:endParaRPr sz="16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87" name="Google Shape;87;p13"/>
          <p:cNvPicPr preferRelativeResize="0"/>
          <p:nvPr/>
        </p:nvPicPr>
        <p:blipFill>
          <a:blip r:embed="rId3">
            <a:alphaModFix/>
          </a:blip>
          <a:stretch>
            <a:fillRect/>
          </a:stretch>
        </p:blipFill>
        <p:spPr>
          <a:xfrm>
            <a:off x="6579275" y="2715925"/>
            <a:ext cx="2240925" cy="2240925"/>
          </a:xfrm>
          <a:prstGeom prst="rect">
            <a:avLst/>
          </a:prstGeom>
          <a:noFill/>
          <a:ln>
            <a:noFill/>
          </a:ln>
        </p:spPr>
      </p:pic>
      <p:pic>
        <p:nvPicPr>
          <p:cNvPr id="88" name="Google Shape;88;p13"/>
          <p:cNvPicPr preferRelativeResize="0"/>
          <p:nvPr/>
        </p:nvPicPr>
        <p:blipFill>
          <a:blip r:embed="rId4">
            <a:alphaModFix/>
          </a:blip>
          <a:stretch>
            <a:fillRect/>
          </a:stretch>
        </p:blipFill>
        <p:spPr>
          <a:xfrm>
            <a:off x="665325" y="3961750"/>
            <a:ext cx="4179475" cy="995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2"/>
          <p:cNvSpPr txBox="1"/>
          <p:nvPr/>
        </p:nvSpPr>
        <p:spPr>
          <a:xfrm>
            <a:off x="312075" y="113325"/>
            <a:ext cx="3706500" cy="22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u="sng">
                <a:solidFill>
                  <a:schemeClr val="dk1"/>
                </a:solidFill>
                <a:latin typeface="Roboto"/>
                <a:ea typeface="Roboto"/>
                <a:cs typeface="Roboto"/>
                <a:sym typeface="Roboto"/>
              </a:rPr>
              <a:t>Profitability Ratios</a:t>
            </a:r>
            <a:endParaRPr b="1" sz="2800" u="sng">
              <a:solidFill>
                <a:schemeClr val="dk1"/>
              </a:solidFill>
              <a:latin typeface="Roboto"/>
              <a:ea typeface="Roboto"/>
              <a:cs typeface="Roboto"/>
              <a:sym typeface="Roboto"/>
            </a:endParaRPr>
          </a:p>
          <a:p>
            <a:pPr indent="0" lvl="0" marL="0" rtl="0" algn="l">
              <a:spcBef>
                <a:spcPts val="0"/>
              </a:spcBef>
              <a:spcAft>
                <a:spcPts val="0"/>
              </a:spcAft>
              <a:buNone/>
            </a:pPr>
            <a:r>
              <a:t/>
            </a:r>
            <a:endParaRPr b="1" sz="2800" u="sng">
              <a:latin typeface="Roboto"/>
              <a:ea typeface="Roboto"/>
              <a:cs typeface="Roboto"/>
              <a:sym typeface="Roboto"/>
            </a:endParaRPr>
          </a:p>
          <a:p>
            <a:pPr indent="-355600" lvl="0" marL="457200" rtl="0" algn="l">
              <a:spcBef>
                <a:spcPts val="0"/>
              </a:spcBef>
              <a:spcAft>
                <a:spcPts val="0"/>
              </a:spcAft>
              <a:buSzPts val="2000"/>
              <a:buFont typeface="Roboto"/>
              <a:buChar char="●"/>
            </a:pPr>
            <a:r>
              <a:rPr lang="en" sz="2000">
                <a:latin typeface="Roboto"/>
                <a:ea typeface="Roboto"/>
                <a:cs typeface="Roboto"/>
                <a:sym typeface="Roboto"/>
              </a:rPr>
              <a:t>Net Profit Margin &amp; Net Operating Margin</a:t>
            </a:r>
            <a:endParaRPr sz="20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sz="2400" u="sng">
              <a:latin typeface="Roboto"/>
              <a:ea typeface="Roboto"/>
              <a:cs typeface="Roboto"/>
              <a:sym typeface="Roboto"/>
            </a:endParaRPr>
          </a:p>
          <a:p>
            <a:pPr indent="-355600" lvl="0" marL="457200" rtl="0" algn="l">
              <a:spcBef>
                <a:spcPts val="0"/>
              </a:spcBef>
              <a:spcAft>
                <a:spcPts val="0"/>
              </a:spcAft>
              <a:buClr>
                <a:srgbClr val="000000"/>
              </a:buClr>
              <a:buSzPts val="2000"/>
              <a:buFont typeface="Roboto"/>
              <a:buChar char="●"/>
            </a:pPr>
            <a:r>
              <a:rPr lang="en" sz="2000">
                <a:latin typeface="Roboto"/>
                <a:ea typeface="Roboto"/>
                <a:cs typeface="Roboto"/>
                <a:sym typeface="Roboto"/>
              </a:rPr>
              <a:t>Industry outlook is promising as aerospace, global defense, and increasing extractions of oil &amp; gas,  and alloys</a:t>
            </a:r>
            <a:endParaRPr sz="2000">
              <a:latin typeface="Roboto"/>
              <a:ea typeface="Roboto"/>
              <a:cs typeface="Roboto"/>
              <a:sym typeface="Roboto"/>
            </a:endParaRPr>
          </a:p>
        </p:txBody>
      </p:sp>
      <p:sp>
        <p:nvSpPr>
          <p:cNvPr id="159" name="Google Shape;159;p22"/>
          <p:cNvSpPr txBox="1"/>
          <p:nvPr/>
        </p:nvSpPr>
        <p:spPr>
          <a:xfrm>
            <a:off x="4572000" y="113325"/>
            <a:ext cx="2088600" cy="191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u="sng">
                <a:solidFill>
                  <a:schemeClr val="dk1"/>
                </a:solidFill>
                <a:latin typeface="Roboto"/>
                <a:ea typeface="Roboto"/>
                <a:cs typeface="Roboto"/>
                <a:sym typeface="Roboto"/>
              </a:rPr>
              <a:t>Net Profit Margin:</a:t>
            </a:r>
            <a:endParaRPr b="1" sz="1800" u="sng">
              <a:solidFill>
                <a:schemeClr val="dk1"/>
              </a:solidFill>
              <a:latin typeface="Roboto"/>
              <a:ea typeface="Roboto"/>
              <a:cs typeface="Roboto"/>
              <a:sym typeface="Roboto"/>
            </a:endParaRPr>
          </a:p>
          <a:p>
            <a:pPr indent="0" lvl="0" marL="0" rtl="0" algn="l">
              <a:lnSpc>
                <a:spcPct val="115000"/>
              </a:lnSpc>
              <a:spcBef>
                <a:spcPts val="1600"/>
              </a:spcBef>
              <a:spcAft>
                <a:spcPts val="0"/>
              </a:spcAft>
              <a:buNone/>
            </a:pPr>
            <a:r>
              <a:rPr b="1" lang="en" sz="1300">
                <a:latin typeface="Roboto"/>
                <a:ea typeface="Roboto"/>
                <a:cs typeface="Roboto"/>
                <a:sym typeface="Roboto"/>
              </a:rPr>
              <a:t>2016: 2.63%</a:t>
            </a:r>
            <a:endParaRPr b="1" sz="1300">
              <a:latin typeface="Roboto"/>
              <a:ea typeface="Roboto"/>
              <a:cs typeface="Roboto"/>
              <a:sym typeface="Roboto"/>
            </a:endParaRPr>
          </a:p>
          <a:p>
            <a:pPr indent="0" lvl="0" marL="0" rtl="0" algn="l">
              <a:lnSpc>
                <a:spcPct val="115000"/>
              </a:lnSpc>
              <a:spcBef>
                <a:spcPts val="1600"/>
              </a:spcBef>
              <a:spcAft>
                <a:spcPts val="0"/>
              </a:spcAft>
              <a:buNone/>
            </a:pPr>
            <a:r>
              <a:rPr b="1" lang="en" sz="1300">
                <a:latin typeface="Roboto"/>
                <a:ea typeface="Roboto"/>
                <a:cs typeface="Roboto"/>
                <a:sym typeface="Roboto"/>
              </a:rPr>
              <a:t>2017: .84%</a:t>
            </a:r>
            <a:endParaRPr b="1" sz="1300">
              <a:latin typeface="Roboto"/>
              <a:ea typeface="Roboto"/>
              <a:cs typeface="Roboto"/>
              <a:sym typeface="Roboto"/>
            </a:endParaRPr>
          </a:p>
          <a:p>
            <a:pPr indent="0" lvl="0" marL="0" rtl="0" algn="l">
              <a:lnSpc>
                <a:spcPct val="115000"/>
              </a:lnSpc>
              <a:spcBef>
                <a:spcPts val="1600"/>
              </a:spcBef>
              <a:spcAft>
                <a:spcPts val="0"/>
              </a:spcAft>
              <a:buNone/>
            </a:pPr>
            <a:r>
              <a:rPr b="1" lang="en" sz="1300">
                <a:latin typeface="Roboto"/>
                <a:ea typeface="Roboto"/>
                <a:cs typeface="Roboto"/>
                <a:sym typeface="Roboto"/>
              </a:rPr>
              <a:t>2018: -8.08%</a:t>
            </a:r>
            <a:endParaRPr b="1" sz="1300">
              <a:latin typeface="Roboto"/>
              <a:ea typeface="Roboto"/>
              <a:cs typeface="Roboto"/>
              <a:sym typeface="Roboto"/>
            </a:endParaRPr>
          </a:p>
          <a:p>
            <a:pPr indent="0" lvl="0" marL="0" rtl="0" algn="l">
              <a:lnSpc>
                <a:spcPct val="115000"/>
              </a:lnSpc>
              <a:spcBef>
                <a:spcPts val="1600"/>
              </a:spcBef>
              <a:spcAft>
                <a:spcPts val="0"/>
              </a:spcAft>
              <a:buNone/>
            </a:pPr>
            <a:r>
              <a:rPr b="1" lang="en" sz="1300">
                <a:latin typeface="Roboto"/>
                <a:ea typeface="Roboto"/>
                <a:cs typeface="Roboto"/>
                <a:sym typeface="Roboto"/>
              </a:rPr>
              <a:t>End of 2018: -.16%</a:t>
            </a:r>
            <a:endParaRPr b="1" sz="1300">
              <a:latin typeface="Roboto"/>
              <a:ea typeface="Roboto"/>
              <a:cs typeface="Roboto"/>
              <a:sym typeface="Roboto"/>
            </a:endParaRPr>
          </a:p>
          <a:p>
            <a:pPr indent="0" lvl="0" marL="0" rtl="0" algn="l">
              <a:lnSpc>
                <a:spcPct val="115000"/>
              </a:lnSpc>
              <a:spcBef>
                <a:spcPts val="1600"/>
              </a:spcBef>
              <a:spcAft>
                <a:spcPts val="0"/>
              </a:spcAft>
              <a:buNone/>
            </a:pPr>
            <a:r>
              <a:t/>
            </a:r>
            <a:endParaRPr sz="1300">
              <a:latin typeface="Roboto"/>
              <a:ea typeface="Roboto"/>
              <a:cs typeface="Roboto"/>
              <a:sym typeface="Roboto"/>
            </a:endParaRPr>
          </a:p>
          <a:p>
            <a:pPr indent="0" lvl="0" marL="0" rtl="0" algn="l">
              <a:lnSpc>
                <a:spcPct val="115000"/>
              </a:lnSpc>
              <a:spcBef>
                <a:spcPts val="1600"/>
              </a:spcBef>
              <a:spcAft>
                <a:spcPts val="0"/>
              </a:spcAft>
              <a:buNone/>
            </a:pPr>
            <a:r>
              <a:t/>
            </a:r>
            <a:endParaRPr sz="1300">
              <a:latin typeface="Roboto"/>
              <a:ea typeface="Roboto"/>
              <a:cs typeface="Roboto"/>
              <a:sym typeface="Roboto"/>
            </a:endParaRPr>
          </a:p>
          <a:p>
            <a:pPr indent="0" lvl="0" marL="0" rtl="0" algn="l">
              <a:lnSpc>
                <a:spcPct val="115000"/>
              </a:lnSpc>
              <a:spcBef>
                <a:spcPts val="1600"/>
              </a:spcBef>
              <a:spcAft>
                <a:spcPts val="0"/>
              </a:spcAft>
              <a:buNone/>
            </a:pPr>
            <a:r>
              <a:t/>
            </a:r>
            <a:endParaRPr b="1" sz="1050" u="sng">
              <a:latin typeface="Roboto"/>
              <a:ea typeface="Roboto"/>
              <a:cs typeface="Roboto"/>
              <a:sym typeface="Roboto"/>
            </a:endParaRPr>
          </a:p>
          <a:p>
            <a:pPr indent="0" lvl="0" marL="0" rtl="0" algn="l">
              <a:lnSpc>
                <a:spcPct val="115000"/>
              </a:lnSpc>
              <a:spcBef>
                <a:spcPts val="1600"/>
              </a:spcBef>
              <a:spcAft>
                <a:spcPts val="1600"/>
              </a:spcAft>
              <a:buNone/>
            </a:pPr>
            <a:r>
              <a:t/>
            </a:r>
            <a:endParaRPr sz="1300">
              <a:solidFill>
                <a:srgbClr val="666666"/>
              </a:solidFill>
              <a:latin typeface="Roboto"/>
              <a:ea typeface="Roboto"/>
              <a:cs typeface="Roboto"/>
              <a:sym typeface="Roboto"/>
            </a:endParaRPr>
          </a:p>
        </p:txBody>
      </p:sp>
      <p:sp>
        <p:nvSpPr>
          <p:cNvPr id="160" name="Google Shape;160;p22"/>
          <p:cNvSpPr txBox="1"/>
          <p:nvPr/>
        </p:nvSpPr>
        <p:spPr>
          <a:xfrm>
            <a:off x="6660600" y="113325"/>
            <a:ext cx="2483400" cy="191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u="sng">
                <a:solidFill>
                  <a:schemeClr val="dk1"/>
                </a:solidFill>
                <a:latin typeface="Roboto"/>
                <a:ea typeface="Roboto"/>
                <a:cs typeface="Roboto"/>
                <a:sym typeface="Roboto"/>
              </a:rPr>
              <a:t>Net Operating Margin:</a:t>
            </a:r>
            <a:endParaRPr b="1" sz="1800" u="sng">
              <a:solidFill>
                <a:schemeClr val="dk1"/>
              </a:solidFill>
              <a:latin typeface="Roboto"/>
              <a:ea typeface="Roboto"/>
              <a:cs typeface="Roboto"/>
              <a:sym typeface="Roboto"/>
            </a:endParaRPr>
          </a:p>
          <a:p>
            <a:pPr indent="0" lvl="0" marL="0" rtl="0" algn="l">
              <a:lnSpc>
                <a:spcPct val="115000"/>
              </a:lnSpc>
              <a:spcBef>
                <a:spcPts val="1600"/>
              </a:spcBef>
              <a:spcAft>
                <a:spcPts val="0"/>
              </a:spcAft>
              <a:buNone/>
            </a:pPr>
            <a:r>
              <a:rPr b="1" lang="en" sz="1300">
                <a:latin typeface="Roboto"/>
                <a:ea typeface="Roboto"/>
                <a:cs typeface="Roboto"/>
                <a:sym typeface="Roboto"/>
              </a:rPr>
              <a:t>2016: 4.59%</a:t>
            </a:r>
            <a:endParaRPr b="1" sz="1300">
              <a:latin typeface="Roboto"/>
              <a:ea typeface="Roboto"/>
              <a:cs typeface="Roboto"/>
              <a:sym typeface="Roboto"/>
            </a:endParaRPr>
          </a:p>
          <a:p>
            <a:pPr indent="0" lvl="0" marL="0" rtl="0" algn="l">
              <a:lnSpc>
                <a:spcPct val="115000"/>
              </a:lnSpc>
              <a:spcBef>
                <a:spcPts val="1600"/>
              </a:spcBef>
              <a:spcAft>
                <a:spcPts val="0"/>
              </a:spcAft>
              <a:buNone/>
            </a:pPr>
            <a:r>
              <a:rPr b="1" lang="en" sz="1300">
                <a:latin typeface="Roboto"/>
                <a:ea typeface="Roboto"/>
                <a:cs typeface="Roboto"/>
                <a:sym typeface="Roboto"/>
              </a:rPr>
              <a:t>2017: .49%</a:t>
            </a:r>
            <a:endParaRPr b="1" sz="1300">
              <a:latin typeface="Roboto"/>
              <a:ea typeface="Roboto"/>
              <a:cs typeface="Roboto"/>
              <a:sym typeface="Roboto"/>
            </a:endParaRPr>
          </a:p>
          <a:p>
            <a:pPr indent="0" lvl="0" marL="0" rtl="0" algn="l">
              <a:lnSpc>
                <a:spcPct val="115000"/>
              </a:lnSpc>
              <a:spcBef>
                <a:spcPts val="1600"/>
              </a:spcBef>
              <a:spcAft>
                <a:spcPts val="0"/>
              </a:spcAft>
              <a:buNone/>
            </a:pPr>
            <a:r>
              <a:rPr b="1" lang="en" sz="1300">
                <a:latin typeface="Roboto"/>
                <a:ea typeface="Roboto"/>
                <a:cs typeface="Roboto"/>
                <a:sym typeface="Roboto"/>
              </a:rPr>
              <a:t>2018: -4.79%</a:t>
            </a:r>
            <a:endParaRPr b="1" sz="1300">
              <a:latin typeface="Roboto"/>
              <a:ea typeface="Roboto"/>
              <a:cs typeface="Roboto"/>
              <a:sym typeface="Roboto"/>
            </a:endParaRPr>
          </a:p>
          <a:p>
            <a:pPr indent="0" lvl="0" marL="0" rtl="0" algn="l">
              <a:lnSpc>
                <a:spcPct val="115000"/>
              </a:lnSpc>
              <a:spcBef>
                <a:spcPts val="1600"/>
              </a:spcBef>
              <a:spcAft>
                <a:spcPts val="0"/>
              </a:spcAft>
              <a:buNone/>
            </a:pPr>
            <a:r>
              <a:rPr b="1" lang="en" sz="1300">
                <a:latin typeface="Roboto"/>
                <a:ea typeface="Roboto"/>
                <a:cs typeface="Roboto"/>
                <a:sym typeface="Roboto"/>
              </a:rPr>
              <a:t>End of 2018: -.22%</a:t>
            </a:r>
            <a:endParaRPr b="1" sz="1300">
              <a:latin typeface="Roboto"/>
              <a:ea typeface="Roboto"/>
              <a:cs typeface="Roboto"/>
              <a:sym typeface="Roboto"/>
            </a:endParaRPr>
          </a:p>
          <a:p>
            <a:pPr indent="0" lvl="0" marL="0" rtl="0" algn="l">
              <a:lnSpc>
                <a:spcPct val="115000"/>
              </a:lnSpc>
              <a:spcBef>
                <a:spcPts val="1600"/>
              </a:spcBef>
              <a:spcAft>
                <a:spcPts val="0"/>
              </a:spcAft>
              <a:buNone/>
            </a:pPr>
            <a:r>
              <a:t/>
            </a:r>
            <a:endParaRPr sz="1300">
              <a:latin typeface="Roboto"/>
              <a:ea typeface="Roboto"/>
              <a:cs typeface="Roboto"/>
              <a:sym typeface="Roboto"/>
            </a:endParaRPr>
          </a:p>
          <a:p>
            <a:pPr indent="0" lvl="0" marL="0" rtl="0" algn="l">
              <a:lnSpc>
                <a:spcPct val="115000"/>
              </a:lnSpc>
              <a:spcBef>
                <a:spcPts val="1600"/>
              </a:spcBef>
              <a:spcAft>
                <a:spcPts val="0"/>
              </a:spcAft>
              <a:buNone/>
            </a:pPr>
            <a:r>
              <a:t/>
            </a:r>
            <a:endParaRPr b="1" sz="1050" u="sng">
              <a:latin typeface="Roboto"/>
              <a:ea typeface="Roboto"/>
              <a:cs typeface="Roboto"/>
              <a:sym typeface="Roboto"/>
            </a:endParaRPr>
          </a:p>
          <a:p>
            <a:pPr indent="0" lvl="0" marL="0" rtl="0" algn="l">
              <a:lnSpc>
                <a:spcPct val="115000"/>
              </a:lnSpc>
              <a:spcBef>
                <a:spcPts val="1600"/>
              </a:spcBef>
              <a:spcAft>
                <a:spcPts val="1600"/>
              </a:spcAft>
              <a:buNone/>
            </a:pPr>
            <a:r>
              <a:t/>
            </a:r>
            <a:endParaRPr sz="1300">
              <a:solidFill>
                <a:srgbClr val="666666"/>
              </a:solidFill>
              <a:latin typeface="Roboto"/>
              <a:ea typeface="Roboto"/>
              <a:cs typeface="Roboto"/>
              <a:sym typeface="Roboto"/>
            </a:endParaRPr>
          </a:p>
        </p:txBody>
      </p:sp>
      <p:pic>
        <p:nvPicPr>
          <p:cNvPr id="161" name="Google Shape;161;p22"/>
          <p:cNvPicPr preferRelativeResize="0"/>
          <p:nvPr/>
        </p:nvPicPr>
        <p:blipFill>
          <a:blip r:embed="rId3">
            <a:alphaModFix/>
          </a:blip>
          <a:stretch>
            <a:fillRect/>
          </a:stretch>
        </p:blipFill>
        <p:spPr>
          <a:xfrm>
            <a:off x="4419450" y="2180325"/>
            <a:ext cx="4572150" cy="2496925"/>
          </a:xfrm>
          <a:prstGeom prst="rect">
            <a:avLst/>
          </a:prstGeom>
          <a:noFill/>
          <a:ln>
            <a:noFill/>
          </a:ln>
        </p:spPr>
      </p:pic>
      <p:pic>
        <p:nvPicPr>
          <p:cNvPr id="162" name="Google Shape;162;p22"/>
          <p:cNvPicPr preferRelativeResize="0"/>
          <p:nvPr/>
        </p:nvPicPr>
        <p:blipFill>
          <a:blip r:embed="rId4">
            <a:alphaModFix/>
          </a:blip>
          <a:stretch>
            <a:fillRect/>
          </a:stretch>
        </p:blipFill>
        <p:spPr>
          <a:xfrm>
            <a:off x="486675" y="3997125"/>
            <a:ext cx="3463500" cy="824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3"/>
          <p:cNvSpPr txBox="1"/>
          <p:nvPr>
            <p:ph type="title"/>
          </p:nvPr>
        </p:nvSpPr>
        <p:spPr>
          <a:xfrm>
            <a:off x="311700" y="471425"/>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Importance of Ratios Increasing</a:t>
            </a:r>
            <a:endParaRPr/>
          </a:p>
        </p:txBody>
      </p:sp>
      <p:sp>
        <p:nvSpPr>
          <p:cNvPr id="168" name="Google Shape;168;p23"/>
          <p:cNvSpPr txBox="1"/>
          <p:nvPr>
            <p:ph idx="1" type="body"/>
          </p:nvPr>
        </p:nvSpPr>
        <p:spPr>
          <a:xfrm>
            <a:off x="311700" y="1204625"/>
            <a:ext cx="6904500" cy="2855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Net Profit Margin and Net Operating Margin returning to positives at the end of 2018</a:t>
            </a:r>
            <a:endParaRPr>
              <a:solidFill>
                <a:srgbClr val="000000"/>
              </a:solidFill>
            </a:endParaRPr>
          </a:p>
          <a:p>
            <a:pPr indent="0" lvl="0" marL="457200" rtl="0" algn="l">
              <a:spcBef>
                <a:spcPts val="1600"/>
              </a:spcBef>
              <a:spcAft>
                <a:spcPts val="0"/>
              </a:spcAft>
              <a:buNone/>
            </a:pPr>
            <a:r>
              <a:t/>
            </a:r>
            <a:endParaRPr>
              <a:solidFill>
                <a:srgbClr val="000000"/>
              </a:solidFill>
            </a:endParaRPr>
          </a:p>
          <a:p>
            <a:pPr indent="-342900" lvl="0" marL="457200" rtl="0" algn="l">
              <a:spcBef>
                <a:spcPts val="1600"/>
              </a:spcBef>
              <a:spcAft>
                <a:spcPts val="0"/>
              </a:spcAft>
              <a:buClr>
                <a:srgbClr val="000000"/>
              </a:buClr>
              <a:buSzPts val="1800"/>
              <a:buChar char="●"/>
            </a:pPr>
            <a:r>
              <a:rPr lang="en">
                <a:solidFill>
                  <a:srgbClr val="000000"/>
                </a:solidFill>
              </a:rPr>
              <a:t>Due to the expanding industry, Haynes stands a higher chance of retaining these increases</a:t>
            </a:r>
            <a:endParaRPr>
              <a:solidFill>
                <a:srgbClr val="000000"/>
              </a:solidFill>
            </a:endParaRPr>
          </a:p>
          <a:p>
            <a:pPr indent="0" lvl="0" marL="457200" rtl="0" algn="l">
              <a:spcBef>
                <a:spcPts val="1600"/>
              </a:spcBef>
              <a:spcAft>
                <a:spcPts val="0"/>
              </a:spcAft>
              <a:buNone/>
            </a:pPr>
            <a:r>
              <a:t/>
            </a:r>
            <a:endParaRPr>
              <a:solidFill>
                <a:srgbClr val="000000"/>
              </a:solidFill>
            </a:endParaRPr>
          </a:p>
          <a:p>
            <a:pPr indent="-342900" lvl="0" marL="457200" rtl="0" algn="l">
              <a:spcBef>
                <a:spcPts val="1600"/>
              </a:spcBef>
              <a:spcAft>
                <a:spcPts val="0"/>
              </a:spcAft>
              <a:buClr>
                <a:srgbClr val="000000"/>
              </a:buClr>
              <a:buSzPts val="1800"/>
              <a:buChar char="●"/>
            </a:pPr>
            <a:r>
              <a:rPr lang="en">
                <a:solidFill>
                  <a:srgbClr val="000000"/>
                </a:solidFill>
              </a:rPr>
              <a:t>Indicating that its current price is much less than it is truly worth assuming these percent increases stay steady</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 - Reasons to Buy</a:t>
            </a:r>
            <a:endParaRPr/>
          </a:p>
        </p:txBody>
      </p:sp>
      <p:sp>
        <p:nvSpPr>
          <p:cNvPr id="174" name="Google Shape;174;p2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Safe liquidity ratios for the uncertain investors</a:t>
            </a:r>
            <a:endParaRPr/>
          </a:p>
          <a:p>
            <a:pPr indent="-342900" lvl="0" marL="457200" rtl="0" algn="l">
              <a:lnSpc>
                <a:spcPct val="200000"/>
              </a:lnSpc>
              <a:spcBef>
                <a:spcPts val="0"/>
              </a:spcBef>
              <a:spcAft>
                <a:spcPts val="0"/>
              </a:spcAft>
              <a:buSzPts val="1800"/>
              <a:buChar char="●"/>
            </a:pPr>
            <a:r>
              <a:rPr lang="en"/>
              <a:t>Long steady history</a:t>
            </a:r>
            <a:endParaRPr/>
          </a:p>
          <a:p>
            <a:pPr indent="-342900" lvl="0" marL="457200" rtl="0" algn="l">
              <a:lnSpc>
                <a:spcPct val="200000"/>
              </a:lnSpc>
              <a:spcBef>
                <a:spcPts val="0"/>
              </a:spcBef>
              <a:spcAft>
                <a:spcPts val="0"/>
              </a:spcAft>
              <a:buSzPts val="1800"/>
              <a:buChar char="●"/>
            </a:pPr>
            <a:r>
              <a:rPr lang="en"/>
              <a:t>Strong future industry outlook</a:t>
            </a:r>
            <a:endParaRPr/>
          </a:p>
          <a:p>
            <a:pPr indent="-342900" lvl="0" marL="457200" rtl="0" algn="l">
              <a:lnSpc>
                <a:spcPct val="200000"/>
              </a:lnSpc>
              <a:spcBef>
                <a:spcPts val="0"/>
              </a:spcBef>
              <a:spcAft>
                <a:spcPts val="0"/>
              </a:spcAft>
              <a:buSzPts val="1800"/>
              <a:buChar char="●"/>
            </a:pPr>
            <a:r>
              <a:rPr lang="en"/>
              <a:t>Undervalued with rising net income</a:t>
            </a:r>
            <a:endParaRPr/>
          </a:p>
          <a:p>
            <a:pPr indent="0" lvl="0" marL="0" rtl="0" algn="l">
              <a:lnSpc>
                <a:spcPct val="150000"/>
              </a:lnSpc>
              <a:spcBef>
                <a:spcPts val="1600"/>
              </a:spcBef>
              <a:spcAft>
                <a:spcPts val="1600"/>
              </a:spcAft>
              <a:buNone/>
            </a:pPr>
            <a:r>
              <a:t/>
            </a:r>
            <a:endParaRPr/>
          </a:p>
        </p:txBody>
      </p:sp>
      <p:pic>
        <p:nvPicPr>
          <p:cNvPr id="175" name="Google Shape;175;p24"/>
          <p:cNvPicPr preferRelativeResize="0"/>
          <p:nvPr/>
        </p:nvPicPr>
        <p:blipFill>
          <a:blip r:embed="rId3">
            <a:alphaModFix/>
          </a:blip>
          <a:stretch>
            <a:fillRect/>
          </a:stretch>
        </p:blipFill>
        <p:spPr>
          <a:xfrm>
            <a:off x="916075" y="3778413"/>
            <a:ext cx="3697175" cy="880275"/>
          </a:xfrm>
          <a:prstGeom prst="rect">
            <a:avLst/>
          </a:prstGeom>
          <a:noFill/>
          <a:ln>
            <a:noFill/>
          </a:ln>
        </p:spPr>
      </p:pic>
      <p:pic>
        <p:nvPicPr>
          <p:cNvPr id="176" name="Google Shape;176;p24"/>
          <p:cNvPicPr preferRelativeResize="0"/>
          <p:nvPr/>
        </p:nvPicPr>
        <p:blipFill>
          <a:blip r:embed="rId4">
            <a:alphaModFix/>
          </a:blip>
          <a:stretch>
            <a:fillRect/>
          </a:stretch>
        </p:blipFill>
        <p:spPr>
          <a:xfrm>
            <a:off x="5707500" y="1399000"/>
            <a:ext cx="3124801" cy="17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ph type="title"/>
          </p:nvPr>
        </p:nvSpPr>
        <p:spPr>
          <a:xfrm>
            <a:off x="250275" y="21495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Company Overview </a:t>
            </a:r>
            <a:endParaRPr sz="2400"/>
          </a:p>
        </p:txBody>
      </p:sp>
      <p:sp>
        <p:nvSpPr>
          <p:cNvPr id="94" name="Google Shape;94;p14"/>
          <p:cNvSpPr txBox="1"/>
          <p:nvPr>
            <p:ph idx="1" type="body"/>
          </p:nvPr>
        </p:nvSpPr>
        <p:spPr>
          <a:xfrm>
            <a:off x="311700" y="822750"/>
            <a:ext cx="8520600" cy="38343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rgbClr val="000000"/>
              </a:buClr>
              <a:buSzPts val="2000"/>
              <a:buChar char="●"/>
            </a:pPr>
            <a:r>
              <a:rPr lang="en" sz="2000">
                <a:solidFill>
                  <a:srgbClr val="000000"/>
                </a:solidFill>
              </a:rPr>
              <a:t>Formed in 1912</a:t>
            </a:r>
            <a:endParaRPr sz="2000">
              <a:solidFill>
                <a:srgbClr val="000000"/>
              </a:solidFill>
            </a:endParaRPr>
          </a:p>
          <a:p>
            <a:pPr indent="-330200" lvl="1" marL="914400" rtl="0" algn="l">
              <a:lnSpc>
                <a:spcPct val="150000"/>
              </a:lnSpc>
              <a:spcBef>
                <a:spcPts val="0"/>
              </a:spcBef>
              <a:spcAft>
                <a:spcPts val="0"/>
              </a:spcAft>
              <a:buClr>
                <a:srgbClr val="000000"/>
              </a:buClr>
              <a:buSzPts val="1600"/>
              <a:buChar char="○"/>
            </a:pPr>
            <a:r>
              <a:rPr lang="en" sz="1600">
                <a:solidFill>
                  <a:srgbClr val="000000"/>
                </a:solidFill>
              </a:rPr>
              <a:t>One of the largest developers, manufacturers, and distributors of high-performance alloys in the world.</a:t>
            </a:r>
            <a:endParaRPr sz="1600">
              <a:solidFill>
                <a:srgbClr val="000000"/>
              </a:solidFill>
            </a:endParaRPr>
          </a:p>
          <a:p>
            <a:pPr indent="-355600" lvl="0" marL="457200" rtl="0" algn="l">
              <a:lnSpc>
                <a:spcPct val="150000"/>
              </a:lnSpc>
              <a:spcBef>
                <a:spcPts val="0"/>
              </a:spcBef>
              <a:spcAft>
                <a:spcPts val="0"/>
              </a:spcAft>
              <a:buClr>
                <a:srgbClr val="000000"/>
              </a:buClr>
              <a:buSzPts val="2000"/>
              <a:buChar char="●"/>
            </a:pPr>
            <a:r>
              <a:rPr lang="en" sz="2000">
                <a:solidFill>
                  <a:srgbClr val="000000"/>
                </a:solidFill>
              </a:rPr>
              <a:t>Vital role in providing the U.S. with the best tarnish-resisting materials and supplies during WWI and WWII</a:t>
            </a:r>
            <a:endParaRPr sz="2000">
              <a:solidFill>
                <a:srgbClr val="000000"/>
              </a:solidFill>
            </a:endParaRPr>
          </a:p>
          <a:p>
            <a:pPr indent="-355600" lvl="0" marL="457200" rtl="0" algn="l">
              <a:lnSpc>
                <a:spcPct val="150000"/>
              </a:lnSpc>
              <a:spcBef>
                <a:spcPts val="0"/>
              </a:spcBef>
              <a:spcAft>
                <a:spcPts val="0"/>
              </a:spcAft>
              <a:buClr>
                <a:srgbClr val="000000"/>
              </a:buClr>
              <a:buSzPts val="2000"/>
              <a:buChar char="●"/>
            </a:pPr>
            <a:r>
              <a:rPr lang="en" sz="2000">
                <a:solidFill>
                  <a:srgbClr val="000000"/>
                </a:solidFill>
              </a:rPr>
              <a:t>Haynes </a:t>
            </a:r>
            <a:r>
              <a:rPr lang="en" sz="2000">
                <a:solidFill>
                  <a:srgbClr val="000000"/>
                </a:solidFill>
                <a:highlight>
                  <a:srgbClr val="FFFFFF"/>
                </a:highlight>
              </a:rPr>
              <a:t>STELLITE</a:t>
            </a:r>
            <a:r>
              <a:rPr baseline="30000" lang="en" sz="2000">
                <a:solidFill>
                  <a:srgbClr val="000000"/>
                </a:solidFill>
                <a:highlight>
                  <a:srgbClr val="FFFFFF"/>
                </a:highlight>
              </a:rPr>
              <a:t>® </a:t>
            </a:r>
            <a:r>
              <a:rPr lang="en" sz="2000">
                <a:solidFill>
                  <a:srgbClr val="000000"/>
                </a:solidFill>
                <a:highlight>
                  <a:srgbClr val="FFFFFF"/>
                </a:highlight>
              </a:rPr>
              <a:t>Division</a:t>
            </a:r>
            <a:endParaRPr sz="2000">
              <a:solidFill>
                <a:srgbClr val="000000"/>
              </a:solidFill>
              <a:highlight>
                <a:srgbClr val="FFFFFF"/>
              </a:highlight>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highlight>
                  <a:srgbClr val="FFFFFF"/>
                </a:highlight>
              </a:rPr>
              <a:t>By combining a STELLITE</a:t>
            </a:r>
            <a:r>
              <a:rPr baseline="30000" lang="en" sz="1600">
                <a:solidFill>
                  <a:srgbClr val="000000"/>
                </a:solidFill>
                <a:highlight>
                  <a:srgbClr val="FFFFFF"/>
                </a:highlight>
              </a:rPr>
              <a:t>®</a:t>
            </a:r>
            <a:r>
              <a:rPr lang="en" sz="1600">
                <a:solidFill>
                  <a:srgbClr val="000000"/>
                </a:solidFill>
                <a:highlight>
                  <a:srgbClr val="FFFFFF"/>
                </a:highlight>
              </a:rPr>
              <a:t> alloy with the casting process</a:t>
            </a:r>
            <a:endParaRPr sz="1600">
              <a:solidFill>
                <a:srgbClr val="000000"/>
              </a:solidFill>
              <a:highlight>
                <a:srgbClr val="FFFFFF"/>
              </a:highlight>
            </a:endParaRPr>
          </a:p>
          <a:p>
            <a:pPr indent="0" lvl="0" marL="914400" rtl="0" algn="l">
              <a:lnSpc>
                <a:spcPct val="100000"/>
              </a:lnSpc>
              <a:spcBef>
                <a:spcPts val="0"/>
              </a:spcBef>
              <a:spcAft>
                <a:spcPts val="0"/>
              </a:spcAft>
              <a:buNone/>
            </a:pPr>
            <a:r>
              <a:rPr lang="en" sz="1600">
                <a:solidFill>
                  <a:srgbClr val="000000"/>
                </a:solidFill>
                <a:highlight>
                  <a:srgbClr val="FFFFFF"/>
                </a:highlight>
              </a:rPr>
              <a:t>the company was able to produce a turbine blade.</a:t>
            </a:r>
            <a:endParaRPr sz="1600">
              <a:solidFill>
                <a:srgbClr val="000000"/>
              </a:solidFill>
              <a:highlight>
                <a:srgbClr val="FFFFFF"/>
              </a:highlight>
            </a:endParaRPr>
          </a:p>
          <a:p>
            <a:pPr indent="0" lvl="0" marL="914400" rtl="0" algn="l">
              <a:lnSpc>
                <a:spcPct val="100000"/>
              </a:lnSpc>
              <a:spcBef>
                <a:spcPts val="0"/>
              </a:spcBef>
              <a:spcAft>
                <a:spcPts val="0"/>
              </a:spcAft>
              <a:buNone/>
            </a:pPr>
            <a:r>
              <a:t/>
            </a:r>
            <a:endParaRPr sz="1600">
              <a:solidFill>
                <a:srgbClr val="000000"/>
              </a:solidFill>
              <a:highlight>
                <a:srgbClr val="FFFFFF"/>
              </a:highlight>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highlight>
                  <a:srgbClr val="FFFFFF"/>
                </a:highlight>
              </a:rPr>
              <a:t>Over 25 million buckets were produced during the World War II</a:t>
            </a:r>
            <a:endParaRPr sz="1600">
              <a:solidFill>
                <a:srgbClr val="000000"/>
              </a:solidFill>
              <a:highlight>
                <a:srgbClr val="FFFFFF"/>
              </a:highlight>
            </a:endParaRPr>
          </a:p>
        </p:txBody>
      </p:sp>
      <p:pic>
        <p:nvPicPr>
          <p:cNvPr id="95" name="Google Shape;95;p14"/>
          <p:cNvPicPr preferRelativeResize="0"/>
          <p:nvPr/>
        </p:nvPicPr>
        <p:blipFill>
          <a:blip r:embed="rId3">
            <a:alphaModFix/>
          </a:blip>
          <a:stretch>
            <a:fillRect/>
          </a:stretch>
        </p:blipFill>
        <p:spPr>
          <a:xfrm>
            <a:off x="5226775" y="214950"/>
            <a:ext cx="3605525" cy="858450"/>
          </a:xfrm>
          <a:prstGeom prst="rect">
            <a:avLst/>
          </a:prstGeom>
          <a:noFill/>
          <a:ln>
            <a:noFill/>
          </a:ln>
        </p:spPr>
      </p:pic>
      <p:pic>
        <p:nvPicPr>
          <p:cNvPr id="96" name="Google Shape;96;p14"/>
          <p:cNvPicPr preferRelativeResize="0"/>
          <p:nvPr/>
        </p:nvPicPr>
        <p:blipFill rotWithShape="1">
          <a:blip r:embed="rId4">
            <a:alphaModFix/>
          </a:blip>
          <a:srcRect b="0" l="0" r="0" t="0"/>
          <a:stretch/>
        </p:blipFill>
        <p:spPr>
          <a:xfrm>
            <a:off x="6663850" y="2395625"/>
            <a:ext cx="2285000" cy="1801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311700" y="21495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Company Overview (cont.)</a:t>
            </a:r>
            <a:endParaRPr/>
          </a:p>
        </p:txBody>
      </p:sp>
      <p:sp>
        <p:nvSpPr>
          <p:cNvPr id="102" name="Google Shape;102;p15"/>
          <p:cNvSpPr txBox="1"/>
          <p:nvPr>
            <p:ph idx="1" type="body"/>
          </p:nvPr>
        </p:nvSpPr>
        <p:spPr>
          <a:xfrm>
            <a:off x="151500" y="933600"/>
            <a:ext cx="8680800" cy="36516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rgbClr val="000000"/>
              </a:buClr>
              <a:buSzPts val="2000"/>
              <a:buChar char="●"/>
            </a:pPr>
            <a:r>
              <a:rPr lang="en" sz="2000">
                <a:solidFill>
                  <a:srgbClr val="000000"/>
                </a:solidFill>
              </a:rPr>
              <a:t>Extensive Research and Development</a:t>
            </a:r>
            <a:endParaRPr sz="2000">
              <a:solidFill>
                <a:srgbClr val="000000"/>
              </a:solidFill>
            </a:endParaRPr>
          </a:p>
          <a:p>
            <a:pPr indent="-330200" lvl="1" marL="914400" rtl="0" algn="l">
              <a:lnSpc>
                <a:spcPct val="150000"/>
              </a:lnSpc>
              <a:spcBef>
                <a:spcPts val="0"/>
              </a:spcBef>
              <a:spcAft>
                <a:spcPts val="0"/>
              </a:spcAft>
              <a:buClr>
                <a:srgbClr val="000000"/>
              </a:buClr>
              <a:buSzPts val="1600"/>
              <a:buChar char="○"/>
            </a:pPr>
            <a:r>
              <a:rPr lang="en" sz="1600">
                <a:solidFill>
                  <a:srgbClr val="000000"/>
                </a:solidFill>
                <a:highlight>
                  <a:srgbClr val="FFFFFF"/>
                </a:highlight>
                <a:latin typeface="Arial"/>
                <a:ea typeface="Arial"/>
                <a:cs typeface="Arial"/>
                <a:sym typeface="Arial"/>
              </a:rPr>
              <a:t>On-going development of patent-protected alloys positions them as the industry leader in R&amp;D-driven products</a:t>
            </a:r>
            <a:endParaRPr sz="1600">
              <a:solidFill>
                <a:srgbClr val="000000"/>
              </a:solidFill>
            </a:endParaRPr>
          </a:p>
          <a:p>
            <a:pPr indent="-355600" lvl="0" marL="457200" rtl="0" algn="l">
              <a:lnSpc>
                <a:spcPct val="150000"/>
              </a:lnSpc>
              <a:spcBef>
                <a:spcPts val="0"/>
              </a:spcBef>
              <a:spcAft>
                <a:spcPts val="0"/>
              </a:spcAft>
              <a:buClr>
                <a:srgbClr val="000000"/>
              </a:buClr>
              <a:buSzPts val="2000"/>
              <a:buChar char="●"/>
            </a:pPr>
            <a:r>
              <a:rPr lang="en" sz="2000">
                <a:solidFill>
                  <a:srgbClr val="000000"/>
                </a:solidFill>
              </a:rPr>
              <a:t>Technology-driven</a:t>
            </a:r>
            <a:endParaRPr sz="2000">
              <a:solidFill>
                <a:srgbClr val="000000"/>
              </a:solidFill>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Arial"/>
                <a:ea typeface="Arial"/>
                <a:cs typeface="Arial"/>
                <a:sym typeface="Arial"/>
              </a:rPr>
              <a:t>Making efforts to implement efficient manufacturing </a:t>
            </a:r>
            <a:endParaRPr sz="1600">
              <a:solidFill>
                <a:srgbClr val="000000"/>
              </a:solidFill>
              <a:latin typeface="Arial"/>
              <a:ea typeface="Arial"/>
              <a:cs typeface="Arial"/>
              <a:sym typeface="Arial"/>
            </a:endParaRPr>
          </a:p>
          <a:p>
            <a:pPr indent="0" lvl="0" marL="457200" rtl="0" algn="l">
              <a:lnSpc>
                <a:spcPct val="100000"/>
              </a:lnSpc>
              <a:spcBef>
                <a:spcPts val="1600"/>
              </a:spcBef>
              <a:spcAft>
                <a:spcPts val="0"/>
              </a:spcAft>
              <a:buNone/>
            </a:pPr>
            <a:r>
              <a:rPr lang="en" sz="1600">
                <a:solidFill>
                  <a:srgbClr val="000000"/>
                </a:solidFill>
                <a:latin typeface="Arial"/>
                <a:ea typeface="Arial"/>
                <a:cs typeface="Arial"/>
                <a:sym typeface="Arial"/>
              </a:rPr>
              <a:t>processes to support a seamless production &amp; distribution</a:t>
            </a:r>
            <a:endParaRPr sz="1600">
              <a:solidFill>
                <a:srgbClr val="000000"/>
              </a:solidFill>
            </a:endParaRPr>
          </a:p>
          <a:p>
            <a:pPr indent="-355600" lvl="0" marL="457200" rtl="0" algn="l">
              <a:lnSpc>
                <a:spcPct val="150000"/>
              </a:lnSpc>
              <a:spcBef>
                <a:spcPts val="1600"/>
              </a:spcBef>
              <a:spcAft>
                <a:spcPts val="0"/>
              </a:spcAft>
              <a:buClr>
                <a:srgbClr val="000000"/>
              </a:buClr>
              <a:buSzPts val="2000"/>
              <a:buChar char="●"/>
            </a:pPr>
            <a:r>
              <a:rPr lang="en" sz="2000">
                <a:solidFill>
                  <a:srgbClr val="000000"/>
                </a:solidFill>
              </a:rPr>
              <a:t>Various product functions</a:t>
            </a:r>
            <a:endParaRPr>
              <a:solidFill>
                <a:srgbClr val="000000"/>
              </a:solidFill>
            </a:endParaRPr>
          </a:p>
          <a:p>
            <a:pPr indent="-330200" lvl="1" marL="914400" rtl="0" algn="l">
              <a:lnSpc>
                <a:spcPct val="150000"/>
              </a:lnSpc>
              <a:spcBef>
                <a:spcPts val="0"/>
              </a:spcBef>
              <a:spcAft>
                <a:spcPts val="0"/>
              </a:spcAft>
              <a:buClr>
                <a:srgbClr val="000000"/>
              </a:buClr>
              <a:buSzPts val="1600"/>
              <a:buChar char="○"/>
            </a:pPr>
            <a:r>
              <a:rPr lang="en" sz="1600">
                <a:solidFill>
                  <a:srgbClr val="000000"/>
                </a:solidFill>
                <a:highlight>
                  <a:srgbClr val="FFFFFF"/>
                </a:highlight>
              </a:rPr>
              <a:t>Enable the production of cancer-fighting drugs </a:t>
            </a:r>
            <a:endParaRPr sz="1600">
              <a:solidFill>
                <a:srgbClr val="000000"/>
              </a:solidFill>
              <a:highlight>
                <a:srgbClr val="FFFFFF"/>
              </a:highlight>
            </a:endParaRPr>
          </a:p>
          <a:p>
            <a:pPr indent="-330200" lvl="1" marL="914400" rtl="0" algn="l">
              <a:lnSpc>
                <a:spcPct val="150000"/>
              </a:lnSpc>
              <a:spcBef>
                <a:spcPts val="0"/>
              </a:spcBef>
              <a:spcAft>
                <a:spcPts val="0"/>
              </a:spcAft>
              <a:buClr>
                <a:srgbClr val="000000"/>
              </a:buClr>
              <a:buSzPts val="1600"/>
              <a:buChar char="○"/>
            </a:pPr>
            <a:r>
              <a:rPr lang="en" sz="1600">
                <a:solidFill>
                  <a:srgbClr val="000000"/>
                </a:solidFill>
                <a:highlight>
                  <a:srgbClr val="FFFFFF"/>
                </a:highlight>
              </a:rPr>
              <a:t>Used in parts for almost every commercial airline plane flying today</a:t>
            </a:r>
            <a:endParaRPr sz="1600">
              <a:solidFill>
                <a:srgbClr val="000000"/>
              </a:solidFill>
              <a:highlight>
                <a:srgbClr val="FFFFFF"/>
              </a:highlight>
            </a:endParaRPr>
          </a:p>
          <a:p>
            <a:pPr indent="-330200" lvl="1" marL="914400" rtl="0" algn="l">
              <a:lnSpc>
                <a:spcPct val="150000"/>
              </a:lnSpc>
              <a:spcBef>
                <a:spcPts val="0"/>
              </a:spcBef>
              <a:spcAft>
                <a:spcPts val="0"/>
              </a:spcAft>
              <a:buClr>
                <a:srgbClr val="000000"/>
              </a:buClr>
              <a:buSzPts val="1600"/>
              <a:buChar char="○"/>
            </a:pPr>
            <a:r>
              <a:rPr lang="en" sz="1600">
                <a:solidFill>
                  <a:srgbClr val="000000"/>
                </a:solidFill>
                <a:highlight>
                  <a:schemeClr val="lt1"/>
                </a:highlight>
              </a:rPr>
              <a:t>Alloys produced have flown on every Apollo and space shuttle flight.</a:t>
            </a:r>
            <a:endParaRPr sz="1600">
              <a:solidFill>
                <a:srgbClr val="000000"/>
              </a:solidFill>
              <a:highlight>
                <a:srgbClr val="FFFFFF"/>
              </a:highlight>
            </a:endParaRPr>
          </a:p>
          <a:p>
            <a:pPr indent="0" lvl="0" marL="0" rtl="0" algn="l">
              <a:lnSpc>
                <a:spcPct val="150000"/>
              </a:lnSpc>
              <a:spcBef>
                <a:spcPts val="0"/>
              </a:spcBef>
              <a:spcAft>
                <a:spcPts val="1600"/>
              </a:spcAft>
              <a:buNone/>
            </a:pPr>
            <a:r>
              <a:t/>
            </a:r>
            <a:endParaRPr>
              <a:solidFill>
                <a:srgbClr val="000000"/>
              </a:solidFill>
            </a:endParaRPr>
          </a:p>
        </p:txBody>
      </p:sp>
      <p:pic>
        <p:nvPicPr>
          <p:cNvPr id="103" name="Google Shape;103;p15"/>
          <p:cNvPicPr preferRelativeResize="0"/>
          <p:nvPr/>
        </p:nvPicPr>
        <p:blipFill>
          <a:blip r:embed="rId3">
            <a:alphaModFix/>
          </a:blip>
          <a:stretch>
            <a:fillRect/>
          </a:stretch>
        </p:blipFill>
        <p:spPr>
          <a:xfrm>
            <a:off x="5226775" y="214950"/>
            <a:ext cx="3605525" cy="858450"/>
          </a:xfrm>
          <a:prstGeom prst="rect">
            <a:avLst/>
          </a:prstGeom>
          <a:noFill/>
          <a:ln>
            <a:noFill/>
          </a:ln>
        </p:spPr>
      </p:pic>
      <p:pic>
        <p:nvPicPr>
          <p:cNvPr id="104" name="Google Shape;104;p15"/>
          <p:cNvPicPr preferRelativeResize="0"/>
          <p:nvPr/>
        </p:nvPicPr>
        <p:blipFill rotWithShape="1">
          <a:blip r:embed="rId4">
            <a:alphaModFix/>
          </a:blip>
          <a:srcRect b="24413" l="52097" r="2608" t="7619"/>
          <a:stretch/>
        </p:blipFill>
        <p:spPr>
          <a:xfrm>
            <a:off x="6212425" y="2243417"/>
            <a:ext cx="2552551" cy="16866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Industry Outlook </a:t>
            </a:r>
            <a:endParaRPr/>
          </a:p>
        </p:txBody>
      </p:sp>
      <p:sp>
        <p:nvSpPr>
          <p:cNvPr id="110" name="Google Shape;110;p16"/>
          <p:cNvSpPr txBox="1"/>
          <p:nvPr>
            <p:ph idx="1" type="body"/>
          </p:nvPr>
        </p:nvSpPr>
        <p:spPr>
          <a:xfrm>
            <a:off x="311700" y="11706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Industries in which they operate are:</a:t>
            </a:r>
            <a:endParaRPr b="1" sz="1400">
              <a:solidFill>
                <a:srgbClr val="222222"/>
              </a:solidFill>
              <a:highlight>
                <a:srgbClr val="FFFFFF"/>
              </a:highlight>
            </a:endParaRPr>
          </a:p>
          <a:p>
            <a:pPr indent="457200" lvl="0" marL="0" rtl="0" algn="l">
              <a:spcBef>
                <a:spcPts val="1600"/>
              </a:spcBef>
              <a:spcAft>
                <a:spcPts val="0"/>
              </a:spcAft>
              <a:buNone/>
            </a:pPr>
            <a:r>
              <a:rPr b="1" lang="en" sz="2000">
                <a:solidFill>
                  <a:srgbClr val="222222"/>
                </a:solidFill>
              </a:rPr>
              <a:t>Aerospace					</a:t>
            </a:r>
            <a:r>
              <a:rPr b="1" lang="en" sz="2000">
                <a:solidFill>
                  <a:srgbClr val="222222"/>
                </a:solidFill>
              </a:rPr>
              <a:t>Power generation							Chemical processing		Emerging technologies</a:t>
            </a:r>
            <a:endParaRPr b="1" sz="2000">
              <a:solidFill>
                <a:srgbClr val="222222"/>
              </a:solidFill>
            </a:endParaRPr>
          </a:p>
          <a:p>
            <a:pPr indent="0" lvl="0" marL="0" rtl="0" algn="l">
              <a:spcBef>
                <a:spcPts val="1600"/>
              </a:spcBef>
              <a:spcAft>
                <a:spcPts val="1600"/>
              </a:spcAft>
              <a:buNone/>
            </a:pPr>
            <a:r>
              <a:t/>
            </a:r>
            <a:endParaRPr b="1" sz="1400">
              <a:solidFill>
                <a:srgbClr val="222222"/>
              </a:solidFill>
            </a:endParaRPr>
          </a:p>
        </p:txBody>
      </p:sp>
      <p:pic>
        <p:nvPicPr>
          <p:cNvPr id="111" name="Google Shape;111;p16"/>
          <p:cNvPicPr preferRelativeResize="0"/>
          <p:nvPr/>
        </p:nvPicPr>
        <p:blipFill>
          <a:blip r:embed="rId3">
            <a:alphaModFix/>
          </a:blip>
          <a:stretch>
            <a:fillRect/>
          </a:stretch>
        </p:blipFill>
        <p:spPr>
          <a:xfrm>
            <a:off x="2176025" y="899775"/>
            <a:ext cx="4791949" cy="2449400"/>
          </a:xfrm>
          <a:prstGeom prst="rect">
            <a:avLst/>
          </a:prstGeom>
          <a:noFill/>
          <a:ln>
            <a:noFill/>
          </a:ln>
        </p:spPr>
      </p:pic>
      <p:pic>
        <p:nvPicPr>
          <p:cNvPr id="112" name="Google Shape;112;p16"/>
          <p:cNvPicPr preferRelativeResize="0"/>
          <p:nvPr/>
        </p:nvPicPr>
        <p:blipFill>
          <a:blip r:embed="rId4">
            <a:alphaModFix/>
          </a:blip>
          <a:stretch>
            <a:fillRect/>
          </a:stretch>
        </p:blipFill>
        <p:spPr>
          <a:xfrm>
            <a:off x="5602350" y="130750"/>
            <a:ext cx="3229950" cy="769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Industry SWOT Analysis </a:t>
            </a:r>
            <a:endParaRPr/>
          </a:p>
        </p:txBody>
      </p:sp>
      <p:graphicFrame>
        <p:nvGraphicFramePr>
          <p:cNvPr id="118" name="Google Shape;118;p17"/>
          <p:cNvGraphicFramePr/>
          <p:nvPr/>
        </p:nvGraphicFramePr>
        <p:xfrm>
          <a:off x="645700" y="1256725"/>
          <a:ext cx="3000000" cy="3000000"/>
        </p:xfrm>
        <a:graphic>
          <a:graphicData uri="http://schemas.openxmlformats.org/drawingml/2006/table">
            <a:tbl>
              <a:tblPr>
                <a:noFill/>
                <a:tableStyleId>{98DA7ECA-D868-4699-A39B-FDAD4C17814E}</a:tableStyleId>
              </a:tblPr>
              <a:tblGrid>
                <a:gridCol w="3865275"/>
                <a:gridCol w="3865275"/>
              </a:tblGrid>
              <a:tr h="454075">
                <a:tc>
                  <a:txBody>
                    <a:bodyPr>
                      <a:noAutofit/>
                    </a:bodyPr>
                    <a:lstStyle/>
                    <a:p>
                      <a:pPr indent="0" lvl="0" marL="0" rtl="0" algn="l">
                        <a:spcBef>
                          <a:spcPts val="0"/>
                        </a:spcBef>
                        <a:spcAft>
                          <a:spcPts val="0"/>
                        </a:spcAft>
                        <a:buNone/>
                      </a:pPr>
                      <a:r>
                        <a:rPr lang="en" sz="1800"/>
                        <a:t>Strengths</a:t>
                      </a:r>
                      <a:endParaRPr sz="1800"/>
                    </a:p>
                  </a:txBody>
                  <a:tcPr marT="91425" marB="91425" marR="91425" marL="91425"/>
                </a:tc>
                <a:tc>
                  <a:txBody>
                    <a:bodyPr>
                      <a:noAutofit/>
                    </a:bodyPr>
                    <a:lstStyle/>
                    <a:p>
                      <a:pPr indent="0" lvl="0" marL="0" rtl="0" algn="l">
                        <a:spcBef>
                          <a:spcPts val="0"/>
                        </a:spcBef>
                        <a:spcAft>
                          <a:spcPts val="0"/>
                        </a:spcAft>
                        <a:buNone/>
                      </a:pPr>
                      <a:r>
                        <a:rPr lang="en" sz="1800"/>
                        <a:t>Weaknesses</a:t>
                      </a:r>
                      <a:endParaRPr sz="1800"/>
                    </a:p>
                  </a:txBody>
                  <a:tcPr marT="91425" marB="91425" marR="91425" marL="91425"/>
                </a:tc>
              </a:tr>
              <a:tr h="566200">
                <a:tc>
                  <a:txBody>
                    <a:bodyPr>
                      <a:noAutofit/>
                    </a:bodyPr>
                    <a:lstStyle/>
                    <a:p>
                      <a:pPr indent="-317500" lvl="0" marL="457200" rtl="0" algn="l">
                        <a:spcBef>
                          <a:spcPts val="0"/>
                        </a:spcBef>
                        <a:spcAft>
                          <a:spcPts val="0"/>
                        </a:spcAft>
                        <a:buSzPts val="1400"/>
                        <a:buChar char="●"/>
                      </a:pPr>
                      <a:r>
                        <a:rPr lang="en"/>
                        <a:t>Increasing</a:t>
                      </a:r>
                      <a:r>
                        <a:rPr lang="en"/>
                        <a:t> demand for high-performance alloy</a:t>
                      </a:r>
                      <a:endParaRPr/>
                    </a:p>
                    <a:p>
                      <a:pPr indent="-317500" lvl="0" marL="457200" rtl="0" algn="l">
                        <a:spcBef>
                          <a:spcPts val="0"/>
                        </a:spcBef>
                        <a:spcAft>
                          <a:spcPts val="0"/>
                        </a:spcAft>
                        <a:buSzPts val="1400"/>
                        <a:buChar char="●"/>
                      </a:pPr>
                      <a:r>
                        <a:rPr lang="en"/>
                        <a:t>Availability of raw materials</a:t>
                      </a:r>
                      <a:endParaRPr/>
                    </a:p>
                    <a:p>
                      <a:pPr indent="-317500" lvl="0" marL="457200" rtl="0" algn="l">
                        <a:spcBef>
                          <a:spcPts val="0"/>
                        </a:spcBef>
                        <a:spcAft>
                          <a:spcPts val="0"/>
                        </a:spcAft>
                        <a:buSzPts val="1400"/>
                        <a:buChar char="●"/>
                      </a:pPr>
                      <a:r>
                        <a:rPr lang="en"/>
                        <a:t>Has a long steady history</a:t>
                      </a:r>
                      <a:endParaRPr/>
                    </a:p>
                    <a:p>
                      <a:pPr indent="-317500" lvl="0" marL="457200" rtl="0" algn="l">
                        <a:spcBef>
                          <a:spcPts val="0"/>
                        </a:spcBef>
                        <a:spcAft>
                          <a:spcPts val="0"/>
                        </a:spcAft>
                        <a:buSzPts val="1400"/>
                        <a:buChar char="●"/>
                      </a:pPr>
                      <a:r>
                        <a:rPr lang="en"/>
                        <a:t>Low labor costs</a:t>
                      </a:r>
                      <a:endParaRPr/>
                    </a:p>
                  </a:txBody>
                  <a:tcPr marT="91425" marB="91425" marR="91425" marL="91425"/>
                </a:tc>
                <a:tc>
                  <a:txBody>
                    <a:bodyPr>
                      <a:noAutofit/>
                    </a:bodyPr>
                    <a:lstStyle/>
                    <a:p>
                      <a:pPr indent="-317500" lvl="0" marL="457200" rtl="0" algn="l">
                        <a:spcBef>
                          <a:spcPts val="0"/>
                        </a:spcBef>
                        <a:spcAft>
                          <a:spcPts val="0"/>
                        </a:spcAft>
                        <a:buSzPts val="1400"/>
                        <a:buChar char="●"/>
                      </a:pPr>
                      <a:r>
                        <a:rPr lang="en"/>
                        <a:t>High manufacturing costs</a:t>
                      </a:r>
                      <a:endParaRPr/>
                    </a:p>
                    <a:p>
                      <a:pPr indent="-317500" lvl="0" marL="457200" rtl="0" algn="l">
                        <a:spcBef>
                          <a:spcPts val="0"/>
                        </a:spcBef>
                        <a:spcAft>
                          <a:spcPts val="0"/>
                        </a:spcAft>
                        <a:buSzPts val="1400"/>
                        <a:buChar char="●"/>
                      </a:pPr>
                      <a:r>
                        <a:rPr lang="en"/>
                        <a:t>Difficult to adapt to the rapid changes in the tech and manufacturing</a:t>
                      </a:r>
                      <a:endParaRPr/>
                    </a:p>
                    <a:p>
                      <a:pPr indent="-317500" lvl="0" marL="457200" rtl="0" algn="l">
                        <a:spcBef>
                          <a:spcPts val="0"/>
                        </a:spcBef>
                        <a:spcAft>
                          <a:spcPts val="0"/>
                        </a:spcAft>
                        <a:buSzPts val="1400"/>
                        <a:buChar char="●"/>
                      </a:pPr>
                      <a:r>
                        <a:rPr lang="en"/>
                        <a:t>High capital costs</a:t>
                      </a:r>
                      <a:endParaRPr/>
                    </a:p>
                    <a:p>
                      <a:pPr indent="-317500" lvl="0" marL="457200" rtl="0" algn="l">
                        <a:spcBef>
                          <a:spcPts val="0"/>
                        </a:spcBef>
                        <a:spcAft>
                          <a:spcPts val="0"/>
                        </a:spcAft>
                        <a:buSzPts val="1400"/>
                        <a:buChar char="●"/>
                      </a:pPr>
                      <a:r>
                        <a:rPr lang="en"/>
                        <a:t>Expensive R&amp;D</a:t>
                      </a:r>
                      <a:endParaRPr/>
                    </a:p>
                  </a:txBody>
                  <a:tcPr marT="91425" marB="91425" marR="91425" marL="91425"/>
                </a:tc>
              </a:tr>
              <a:tr h="454075">
                <a:tc>
                  <a:txBody>
                    <a:bodyPr>
                      <a:noAutofit/>
                    </a:bodyPr>
                    <a:lstStyle/>
                    <a:p>
                      <a:pPr indent="0" lvl="0" marL="0" rtl="0" algn="l">
                        <a:spcBef>
                          <a:spcPts val="0"/>
                        </a:spcBef>
                        <a:spcAft>
                          <a:spcPts val="0"/>
                        </a:spcAft>
                        <a:buNone/>
                      </a:pPr>
                      <a:r>
                        <a:rPr lang="en" sz="1800"/>
                        <a:t>Opportunities</a:t>
                      </a:r>
                      <a:endParaRPr sz="1800"/>
                    </a:p>
                  </a:txBody>
                  <a:tcPr marT="91425" marB="91425" marR="91425" marL="91425"/>
                </a:tc>
                <a:tc>
                  <a:txBody>
                    <a:bodyPr>
                      <a:noAutofit/>
                    </a:bodyPr>
                    <a:lstStyle/>
                    <a:p>
                      <a:pPr indent="0" lvl="0" marL="0" rtl="0" algn="l">
                        <a:spcBef>
                          <a:spcPts val="0"/>
                        </a:spcBef>
                        <a:spcAft>
                          <a:spcPts val="0"/>
                        </a:spcAft>
                        <a:buNone/>
                      </a:pPr>
                      <a:r>
                        <a:rPr lang="en" sz="1800"/>
                        <a:t>Threats</a:t>
                      </a:r>
                      <a:endParaRPr sz="1800"/>
                    </a:p>
                  </a:txBody>
                  <a:tcPr marT="91425" marB="91425" marR="91425" marL="91425"/>
                </a:tc>
              </a:tr>
              <a:tr h="566200">
                <a:tc>
                  <a:txBody>
                    <a:bodyPr>
                      <a:noAutofit/>
                    </a:bodyPr>
                    <a:lstStyle/>
                    <a:p>
                      <a:pPr indent="-317500" lvl="0" marL="457200" rtl="0" algn="just">
                        <a:lnSpc>
                          <a:spcPct val="100000"/>
                        </a:lnSpc>
                        <a:spcBef>
                          <a:spcPts val="0"/>
                        </a:spcBef>
                        <a:spcAft>
                          <a:spcPts val="0"/>
                        </a:spcAft>
                        <a:buSzPts val="1400"/>
                        <a:buChar char="●"/>
                      </a:pPr>
                      <a:r>
                        <a:rPr lang="en"/>
                        <a:t>G</a:t>
                      </a:r>
                      <a:r>
                        <a:rPr lang="en"/>
                        <a:t>rowing demand from the aerospace &amp; defense industry</a:t>
                      </a:r>
                      <a:endParaRPr/>
                    </a:p>
                    <a:p>
                      <a:pPr indent="-317500" lvl="0" marL="457200" rtl="0" algn="just">
                        <a:lnSpc>
                          <a:spcPct val="100000"/>
                        </a:lnSpc>
                        <a:spcBef>
                          <a:spcPts val="0"/>
                        </a:spcBef>
                        <a:spcAft>
                          <a:spcPts val="0"/>
                        </a:spcAft>
                        <a:buSzPts val="1400"/>
                        <a:buChar char="●"/>
                      </a:pPr>
                      <a:r>
                        <a:rPr lang="en"/>
                        <a:t>North America is expected to have the most market demand</a:t>
                      </a:r>
                      <a:endParaRPr/>
                    </a:p>
                    <a:p>
                      <a:pPr indent="-317500" lvl="0" marL="457200" rtl="0" algn="just">
                        <a:lnSpc>
                          <a:spcPct val="100000"/>
                        </a:lnSpc>
                        <a:spcBef>
                          <a:spcPts val="0"/>
                        </a:spcBef>
                        <a:spcAft>
                          <a:spcPts val="0"/>
                        </a:spcAft>
                        <a:buSzPts val="1400"/>
                        <a:buChar char="●"/>
                      </a:pPr>
                      <a:r>
                        <a:rPr lang="en"/>
                        <a:t>Developed supply-chain operations</a:t>
                      </a:r>
                      <a:endParaRPr/>
                    </a:p>
                  </a:txBody>
                  <a:tcPr marT="91425" marB="91425" marR="91425" marL="91425"/>
                </a:tc>
                <a:tc>
                  <a:txBody>
                    <a:bodyPr>
                      <a:noAutofit/>
                    </a:bodyPr>
                    <a:lstStyle/>
                    <a:p>
                      <a:pPr indent="-317500" lvl="0" marL="457200" rtl="0" algn="l">
                        <a:spcBef>
                          <a:spcPts val="0"/>
                        </a:spcBef>
                        <a:spcAft>
                          <a:spcPts val="0"/>
                        </a:spcAft>
                        <a:buSzPts val="1400"/>
                        <a:buChar char="●"/>
                      </a:pPr>
                      <a:r>
                        <a:rPr lang="en"/>
                        <a:t>High price sensitivity</a:t>
                      </a:r>
                      <a:endParaRPr/>
                    </a:p>
                    <a:p>
                      <a:pPr indent="-317500" lvl="0" marL="457200" rtl="0" algn="l">
                        <a:spcBef>
                          <a:spcPts val="0"/>
                        </a:spcBef>
                        <a:spcAft>
                          <a:spcPts val="0"/>
                        </a:spcAft>
                        <a:buSzPts val="1400"/>
                        <a:buChar char="●"/>
                      </a:pPr>
                      <a:r>
                        <a:rPr lang="en"/>
                        <a:t>Tough competitors looking to “one up” each other</a:t>
                      </a:r>
                      <a:endParaRPr/>
                    </a:p>
                  </a:txBody>
                  <a:tcPr marT="91425" marB="91425" marR="91425" marL="91425"/>
                </a:tc>
              </a:tr>
            </a:tbl>
          </a:graphicData>
        </a:graphic>
      </p:graphicFrame>
      <p:pic>
        <p:nvPicPr>
          <p:cNvPr id="119" name="Google Shape;119;p17"/>
          <p:cNvPicPr preferRelativeResize="0"/>
          <p:nvPr/>
        </p:nvPicPr>
        <p:blipFill>
          <a:blip r:embed="rId3">
            <a:alphaModFix/>
          </a:blip>
          <a:stretch>
            <a:fillRect/>
          </a:stretch>
        </p:blipFill>
        <p:spPr>
          <a:xfrm>
            <a:off x="5226775" y="214950"/>
            <a:ext cx="3605525" cy="858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Liquidity</a:t>
            </a:r>
            <a:endParaRPr/>
          </a:p>
        </p:txBody>
      </p:sp>
      <p:sp>
        <p:nvSpPr>
          <p:cNvPr id="125" name="Google Shape;125;p1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666666"/>
                </a:solidFill>
              </a:rPr>
              <a:t>Current liability:</a:t>
            </a:r>
            <a:r>
              <a:rPr lang="en">
                <a:solidFill>
                  <a:srgbClr val="666666"/>
                </a:solidFill>
              </a:rPr>
              <a:t> (accounts payable + short term debt + other current liabilities)/total liability</a:t>
            </a:r>
            <a:endParaRPr>
              <a:solidFill>
                <a:srgbClr val="666666"/>
              </a:solidFill>
            </a:endParaRPr>
          </a:p>
          <a:p>
            <a:pPr indent="0" lvl="0" marL="0" rtl="0" algn="l">
              <a:lnSpc>
                <a:spcPct val="100000"/>
              </a:lnSpc>
              <a:spcBef>
                <a:spcPts val="1600"/>
              </a:spcBef>
              <a:spcAft>
                <a:spcPts val="0"/>
              </a:spcAft>
              <a:buNone/>
            </a:pPr>
            <a:r>
              <a:rPr b="1" lang="en">
                <a:solidFill>
                  <a:srgbClr val="666666"/>
                </a:solidFill>
              </a:rPr>
              <a:t>24.34% </a:t>
            </a:r>
            <a:r>
              <a:rPr lang="en">
                <a:solidFill>
                  <a:srgbClr val="666666"/>
                </a:solidFill>
              </a:rPr>
              <a:t>compared to </a:t>
            </a:r>
            <a:r>
              <a:rPr b="1" lang="en">
                <a:solidFill>
                  <a:srgbClr val="666666"/>
                </a:solidFill>
              </a:rPr>
              <a:t>62.20%</a:t>
            </a:r>
            <a:r>
              <a:rPr lang="en">
                <a:solidFill>
                  <a:srgbClr val="666666"/>
                </a:solidFill>
              </a:rPr>
              <a:t> NDAQ</a:t>
            </a:r>
            <a:endParaRPr>
              <a:solidFill>
                <a:srgbClr val="666666"/>
              </a:solidFill>
            </a:endParaRPr>
          </a:p>
          <a:p>
            <a:pPr indent="0" lvl="0" marL="0" rtl="0" algn="l">
              <a:lnSpc>
                <a:spcPct val="100000"/>
              </a:lnSpc>
              <a:spcBef>
                <a:spcPts val="1600"/>
              </a:spcBef>
              <a:spcAft>
                <a:spcPts val="0"/>
              </a:spcAft>
              <a:buNone/>
            </a:pPr>
            <a:r>
              <a:t/>
            </a:r>
            <a:endParaRPr>
              <a:solidFill>
                <a:srgbClr val="666666"/>
              </a:solidFill>
            </a:endParaRPr>
          </a:p>
          <a:p>
            <a:pPr indent="0" lvl="0" marL="0" rtl="0" algn="l">
              <a:lnSpc>
                <a:spcPct val="100000"/>
              </a:lnSpc>
              <a:spcBef>
                <a:spcPts val="1600"/>
              </a:spcBef>
              <a:spcAft>
                <a:spcPts val="0"/>
              </a:spcAft>
              <a:buNone/>
            </a:pPr>
            <a:r>
              <a:rPr b="1" lang="en">
                <a:solidFill>
                  <a:srgbClr val="666666"/>
                </a:solidFill>
              </a:rPr>
              <a:t>Working capital to debt ratio:</a:t>
            </a:r>
            <a:r>
              <a:rPr lang="en">
                <a:solidFill>
                  <a:srgbClr val="666666"/>
                </a:solidFill>
              </a:rPr>
              <a:t> (cash + accounts receivable + inventory - accounts payable)/debt</a:t>
            </a:r>
            <a:endParaRPr>
              <a:solidFill>
                <a:srgbClr val="666666"/>
              </a:solidFill>
            </a:endParaRPr>
          </a:p>
          <a:p>
            <a:pPr indent="0" lvl="0" marL="0" rtl="0" algn="l">
              <a:lnSpc>
                <a:spcPct val="100000"/>
              </a:lnSpc>
              <a:spcBef>
                <a:spcPts val="1600"/>
              </a:spcBef>
              <a:spcAft>
                <a:spcPts val="0"/>
              </a:spcAft>
              <a:buNone/>
            </a:pPr>
            <a:r>
              <a:rPr b="1" lang="en">
                <a:solidFill>
                  <a:srgbClr val="666666"/>
                </a:solidFill>
              </a:rPr>
              <a:t>3598.55%</a:t>
            </a:r>
            <a:r>
              <a:rPr lang="en">
                <a:solidFill>
                  <a:srgbClr val="666666"/>
                </a:solidFill>
              </a:rPr>
              <a:t> compared to </a:t>
            </a:r>
            <a:r>
              <a:rPr b="1" lang="en">
                <a:solidFill>
                  <a:srgbClr val="666666"/>
                </a:solidFill>
              </a:rPr>
              <a:t>12.11%</a:t>
            </a:r>
            <a:r>
              <a:rPr lang="en">
                <a:solidFill>
                  <a:srgbClr val="666666"/>
                </a:solidFill>
              </a:rPr>
              <a:t> NDAQ</a:t>
            </a:r>
            <a:endParaRPr>
              <a:solidFill>
                <a:srgbClr val="666666"/>
              </a:solidFill>
            </a:endParaRPr>
          </a:p>
          <a:p>
            <a:pPr indent="0" lvl="0" marL="0" rtl="0" algn="l">
              <a:lnSpc>
                <a:spcPct val="100000"/>
              </a:lnSpc>
              <a:spcBef>
                <a:spcPts val="1600"/>
              </a:spcBef>
              <a:spcAft>
                <a:spcPts val="0"/>
              </a:spcAft>
              <a:buNone/>
            </a:pPr>
            <a:r>
              <a:rPr b="1" lang="en">
                <a:solidFill>
                  <a:srgbClr val="666666"/>
                </a:solidFill>
              </a:rPr>
              <a:t>Haynes: Very low debt and high inventory</a:t>
            </a:r>
            <a:endParaRPr b="1">
              <a:solidFill>
                <a:srgbClr val="666666"/>
              </a:solidFill>
            </a:endParaRPr>
          </a:p>
          <a:p>
            <a:pPr indent="0" lvl="0" marL="0" rtl="0" algn="l">
              <a:spcBef>
                <a:spcPts val="1600"/>
              </a:spcBef>
              <a:spcAft>
                <a:spcPts val="0"/>
              </a:spcAft>
              <a:buNone/>
            </a:pPr>
            <a:r>
              <a:t/>
            </a:r>
            <a:endParaRPr sz="1300">
              <a:solidFill>
                <a:srgbClr val="666666"/>
              </a:solidFill>
            </a:endParaRPr>
          </a:p>
          <a:p>
            <a:pPr indent="0" lvl="0" marL="0" rtl="0" algn="l">
              <a:spcBef>
                <a:spcPts val="1600"/>
              </a:spcBef>
              <a:spcAft>
                <a:spcPts val="1600"/>
              </a:spcAft>
              <a:buNone/>
            </a:pPr>
            <a:r>
              <a:rPr lang="en" sz="1100" u="sng">
                <a:solidFill>
                  <a:srgbClr val="009384"/>
                </a:solidFill>
                <a:latin typeface="Arial"/>
                <a:ea typeface="Arial"/>
                <a:cs typeface="Arial"/>
                <a:sym typeface="Arial"/>
                <a:hlinkClick r:id="rId3"/>
              </a:rPr>
              <a:t>https://www.nasdaq.com/symbol/hayn/financials</a:t>
            </a:r>
            <a:endParaRPr/>
          </a:p>
        </p:txBody>
      </p:sp>
      <p:pic>
        <p:nvPicPr>
          <p:cNvPr id="126" name="Google Shape;126;p18"/>
          <p:cNvPicPr preferRelativeResize="0"/>
          <p:nvPr/>
        </p:nvPicPr>
        <p:blipFill>
          <a:blip r:embed="rId4">
            <a:alphaModFix/>
          </a:blip>
          <a:stretch>
            <a:fillRect/>
          </a:stretch>
        </p:blipFill>
        <p:spPr>
          <a:xfrm>
            <a:off x="4955775" y="351475"/>
            <a:ext cx="3689325" cy="878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Stock History</a:t>
            </a:r>
            <a:endParaRPr/>
          </a:p>
        </p:txBody>
      </p:sp>
      <p:sp>
        <p:nvSpPr>
          <p:cNvPr id="132" name="Google Shape;132;p19"/>
          <p:cNvSpPr txBox="1"/>
          <p:nvPr>
            <p:ph idx="1" type="body"/>
          </p:nvPr>
        </p:nvSpPr>
        <p:spPr>
          <a:xfrm>
            <a:off x="311700" y="1229875"/>
            <a:ext cx="4004700" cy="3339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Char char="●"/>
            </a:pPr>
            <a:r>
              <a:rPr lang="en">
                <a:solidFill>
                  <a:srgbClr val="000000"/>
                </a:solidFill>
              </a:rPr>
              <a:t>Previous 6 months</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Stock fell in December 2018 along with the S&amp;P 500</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Generally consistent with the S&amp;P 500</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Growing market-demand of high performance alloys to raise stock value</a:t>
            </a:r>
            <a:endParaRPr>
              <a:solidFill>
                <a:srgbClr val="000000"/>
              </a:solidFill>
            </a:endParaRPr>
          </a:p>
        </p:txBody>
      </p:sp>
      <p:pic>
        <p:nvPicPr>
          <p:cNvPr id="133" name="Google Shape;133;p19"/>
          <p:cNvPicPr preferRelativeResize="0"/>
          <p:nvPr/>
        </p:nvPicPr>
        <p:blipFill>
          <a:blip r:embed="rId3">
            <a:alphaModFix/>
          </a:blip>
          <a:stretch>
            <a:fillRect/>
          </a:stretch>
        </p:blipFill>
        <p:spPr>
          <a:xfrm>
            <a:off x="4886125" y="2470875"/>
            <a:ext cx="3281275" cy="2498674"/>
          </a:xfrm>
          <a:prstGeom prst="rect">
            <a:avLst/>
          </a:prstGeom>
          <a:noFill/>
          <a:ln>
            <a:noFill/>
          </a:ln>
        </p:spPr>
      </p:pic>
      <p:pic>
        <p:nvPicPr>
          <p:cNvPr id="134" name="Google Shape;134;p19"/>
          <p:cNvPicPr preferRelativeResize="0"/>
          <p:nvPr/>
        </p:nvPicPr>
        <p:blipFill>
          <a:blip r:embed="rId4">
            <a:alphaModFix/>
          </a:blip>
          <a:stretch>
            <a:fillRect/>
          </a:stretch>
        </p:blipFill>
        <p:spPr>
          <a:xfrm>
            <a:off x="4886129" y="95075"/>
            <a:ext cx="3281269" cy="2375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Competitors</a:t>
            </a:r>
            <a:endParaRPr/>
          </a:p>
        </p:txBody>
      </p:sp>
      <p:sp>
        <p:nvSpPr>
          <p:cNvPr id="140" name="Google Shape;140;p2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sz="2400"/>
              <a:t>Haynes International</a:t>
            </a:r>
            <a:endParaRPr sz="2400"/>
          </a:p>
          <a:p>
            <a:pPr indent="-342900" lvl="1" marL="914400" rtl="0" algn="l">
              <a:lnSpc>
                <a:spcPct val="115000"/>
              </a:lnSpc>
              <a:spcBef>
                <a:spcPts val="0"/>
              </a:spcBef>
              <a:spcAft>
                <a:spcPts val="0"/>
              </a:spcAft>
              <a:buSzPts val="1800"/>
              <a:buChar char="○"/>
            </a:pPr>
            <a:r>
              <a:rPr lang="en" sz="1800"/>
              <a:t>440 M annual revenue</a:t>
            </a:r>
            <a:endParaRPr sz="1800"/>
          </a:p>
          <a:p>
            <a:pPr indent="-381000" lvl="0" marL="457200" rtl="0" algn="l">
              <a:lnSpc>
                <a:spcPct val="115000"/>
              </a:lnSpc>
              <a:spcBef>
                <a:spcPts val="0"/>
              </a:spcBef>
              <a:spcAft>
                <a:spcPts val="0"/>
              </a:spcAft>
              <a:buSzPts val="2400"/>
              <a:buChar char="●"/>
            </a:pPr>
            <a:r>
              <a:rPr lang="en" sz="2400"/>
              <a:t>Allegheny Tech - </a:t>
            </a:r>
            <a:r>
              <a:rPr lang="en"/>
              <a:t>specialty metals </a:t>
            </a:r>
            <a:r>
              <a:rPr lang="en"/>
              <a:t>manufacturer</a:t>
            </a:r>
            <a:endParaRPr/>
          </a:p>
          <a:p>
            <a:pPr indent="-342900" lvl="1" marL="914400" rtl="0" algn="l">
              <a:lnSpc>
                <a:spcPct val="115000"/>
              </a:lnSpc>
              <a:spcBef>
                <a:spcPts val="0"/>
              </a:spcBef>
              <a:spcAft>
                <a:spcPts val="0"/>
              </a:spcAft>
              <a:buSzPts val="1800"/>
              <a:buChar char="○"/>
            </a:pPr>
            <a:r>
              <a:rPr lang="en" sz="1800"/>
              <a:t>$3.9 B annual revenue</a:t>
            </a:r>
            <a:endParaRPr sz="1800"/>
          </a:p>
          <a:p>
            <a:pPr indent="-381000" lvl="0" marL="457200" rtl="0" algn="l">
              <a:spcBef>
                <a:spcPts val="0"/>
              </a:spcBef>
              <a:spcAft>
                <a:spcPts val="0"/>
              </a:spcAft>
              <a:buSzPts val="2400"/>
              <a:buChar char="●"/>
            </a:pPr>
            <a:r>
              <a:rPr lang="en" sz="2400"/>
              <a:t>Carpenter Tech - </a:t>
            </a:r>
            <a:r>
              <a:rPr lang="en"/>
              <a:t>steel manufacturer</a:t>
            </a:r>
            <a:endParaRPr/>
          </a:p>
          <a:p>
            <a:pPr indent="-342900" lvl="1" marL="914400" rtl="0" algn="l">
              <a:spcBef>
                <a:spcPts val="0"/>
              </a:spcBef>
              <a:spcAft>
                <a:spcPts val="0"/>
              </a:spcAft>
              <a:buSzPts val="1800"/>
              <a:buChar char="○"/>
            </a:pPr>
            <a:r>
              <a:rPr lang="en" sz="1800"/>
              <a:t>$2.3 B annual revenue</a:t>
            </a:r>
            <a:endParaRPr sz="2400"/>
          </a:p>
          <a:p>
            <a:pPr indent="-381000" lvl="0" marL="457200" rtl="0" algn="l">
              <a:lnSpc>
                <a:spcPct val="115000"/>
              </a:lnSpc>
              <a:spcBef>
                <a:spcPts val="0"/>
              </a:spcBef>
              <a:spcAft>
                <a:spcPts val="0"/>
              </a:spcAft>
              <a:buSzPts val="2400"/>
              <a:buChar char="●"/>
            </a:pPr>
            <a:r>
              <a:rPr lang="en" sz="2400"/>
              <a:t>Gerdau - </a:t>
            </a:r>
            <a:r>
              <a:rPr lang="en"/>
              <a:t>long steel producer</a:t>
            </a:r>
            <a:endParaRPr/>
          </a:p>
          <a:p>
            <a:pPr indent="-342900" lvl="1" marL="914400" rtl="0" algn="l">
              <a:lnSpc>
                <a:spcPct val="115000"/>
              </a:lnSpc>
              <a:spcBef>
                <a:spcPts val="0"/>
              </a:spcBef>
              <a:spcAft>
                <a:spcPts val="0"/>
              </a:spcAft>
              <a:buSzPts val="1800"/>
              <a:buChar char="○"/>
            </a:pPr>
            <a:r>
              <a:rPr lang="en" sz="1800"/>
              <a:t>$12.9 B annual revenue </a:t>
            </a:r>
            <a:endParaRPr sz="1800"/>
          </a:p>
          <a:p>
            <a:pPr indent="0" lvl="0" marL="0" marR="0" rtl="0" algn="l">
              <a:lnSpc>
                <a:spcPct val="115000"/>
              </a:lnSpc>
              <a:spcBef>
                <a:spcPts val="1600"/>
              </a:spcBef>
              <a:spcAft>
                <a:spcPts val="1600"/>
              </a:spcAft>
              <a:buNone/>
            </a:pPr>
            <a:r>
              <a:t/>
            </a:r>
            <a:endParaRPr sz="1800"/>
          </a:p>
        </p:txBody>
      </p:sp>
      <p:pic>
        <p:nvPicPr>
          <p:cNvPr id="141" name="Google Shape;141;p20"/>
          <p:cNvPicPr preferRelativeResize="0"/>
          <p:nvPr/>
        </p:nvPicPr>
        <p:blipFill>
          <a:blip r:embed="rId3">
            <a:alphaModFix/>
          </a:blip>
          <a:stretch>
            <a:fillRect/>
          </a:stretch>
        </p:blipFill>
        <p:spPr>
          <a:xfrm>
            <a:off x="6339225" y="2017975"/>
            <a:ext cx="1369817" cy="607800"/>
          </a:xfrm>
          <a:prstGeom prst="rect">
            <a:avLst/>
          </a:prstGeom>
          <a:noFill/>
          <a:ln>
            <a:noFill/>
          </a:ln>
        </p:spPr>
      </p:pic>
      <p:pic>
        <p:nvPicPr>
          <p:cNvPr id="142" name="Google Shape;142;p20"/>
          <p:cNvPicPr preferRelativeResize="0"/>
          <p:nvPr/>
        </p:nvPicPr>
        <p:blipFill>
          <a:blip r:embed="rId4">
            <a:alphaModFix/>
          </a:blip>
          <a:stretch>
            <a:fillRect/>
          </a:stretch>
        </p:blipFill>
        <p:spPr>
          <a:xfrm>
            <a:off x="4353575" y="3097200"/>
            <a:ext cx="1617750" cy="1617750"/>
          </a:xfrm>
          <a:prstGeom prst="rect">
            <a:avLst/>
          </a:prstGeom>
          <a:noFill/>
          <a:ln>
            <a:noFill/>
          </a:ln>
        </p:spPr>
      </p:pic>
      <p:pic>
        <p:nvPicPr>
          <p:cNvPr id="143" name="Google Shape;143;p20"/>
          <p:cNvPicPr preferRelativeResize="0"/>
          <p:nvPr/>
        </p:nvPicPr>
        <p:blipFill>
          <a:blip r:embed="rId5">
            <a:alphaModFix/>
          </a:blip>
          <a:stretch>
            <a:fillRect/>
          </a:stretch>
        </p:blipFill>
        <p:spPr>
          <a:xfrm>
            <a:off x="5303176" y="2625776"/>
            <a:ext cx="1496075" cy="821772"/>
          </a:xfrm>
          <a:prstGeom prst="rect">
            <a:avLst/>
          </a:prstGeom>
          <a:noFill/>
          <a:ln>
            <a:noFill/>
          </a:ln>
        </p:spPr>
      </p:pic>
      <p:pic>
        <p:nvPicPr>
          <p:cNvPr id="144" name="Google Shape;144;p20"/>
          <p:cNvPicPr preferRelativeResize="0"/>
          <p:nvPr/>
        </p:nvPicPr>
        <p:blipFill>
          <a:blip r:embed="rId6">
            <a:alphaModFix/>
          </a:blip>
          <a:stretch>
            <a:fillRect/>
          </a:stretch>
        </p:blipFill>
        <p:spPr>
          <a:xfrm>
            <a:off x="3843300" y="1322325"/>
            <a:ext cx="2415563" cy="575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Earnings Report</a:t>
            </a:r>
            <a:endParaRPr/>
          </a:p>
        </p:txBody>
      </p:sp>
      <p:pic>
        <p:nvPicPr>
          <p:cNvPr id="150" name="Google Shape;150;p21"/>
          <p:cNvPicPr preferRelativeResize="0"/>
          <p:nvPr/>
        </p:nvPicPr>
        <p:blipFill>
          <a:blip r:embed="rId3">
            <a:alphaModFix/>
          </a:blip>
          <a:stretch>
            <a:fillRect/>
          </a:stretch>
        </p:blipFill>
        <p:spPr>
          <a:xfrm>
            <a:off x="4955775" y="351475"/>
            <a:ext cx="3689325" cy="878399"/>
          </a:xfrm>
          <a:prstGeom prst="rect">
            <a:avLst/>
          </a:prstGeom>
          <a:noFill/>
          <a:ln>
            <a:noFill/>
          </a:ln>
        </p:spPr>
      </p:pic>
      <p:sp>
        <p:nvSpPr>
          <p:cNvPr id="151" name="Google Shape;151;p21"/>
          <p:cNvSpPr txBox="1"/>
          <p:nvPr/>
        </p:nvSpPr>
        <p:spPr>
          <a:xfrm>
            <a:off x="455000" y="1414775"/>
            <a:ext cx="12354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latin typeface="Roboto"/>
              <a:ea typeface="Roboto"/>
              <a:cs typeface="Roboto"/>
              <a:sym typeface="Roboto"/>
            </a:endParaRPr>
          </a:p>
        </p:txBody>
      </p:sp>
      <p:sp>
        <p:nvSpPr>
          <p:cNvPr id="152" name="Google Shape;152;p21"/>
          <p:cNvSpPr txBox="1"/>
          <p:nvPr/>
        </p:nvSpPr>
        <p:spPr>
          <a:xfrm>
            <a:off x="6133100" y="1229863"/>
            <a:ext cx="1235400" cy="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153" name="Google Shape;153;p21"/>
          <p:cNvPicPr preferRelativeResize="0"/>
          <p:nvPr/>
        </p:nvPicPr>
        <p:blipFill>
          <a:blip r:embed="rId4">
            <a:alphaModFix/>
          </a:blip>
          <a:stretch>
            <a:fillRect/>
          </a:stretch>
        </p:blipFill>
        <p:spPr>
          <a:xfrm>
            <a:off x="1439375" y="1229875"/>
            <a:ext cx="6166725" cy="3659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