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5"/>
  </p:notesMasterIdLst>
  <p:sldIdLst>
    <p:sldId id="256" r:id="rId2"/>
    <p:sldId id="257" r:id="rId3"/>
    <p:sldId id="258" r:id="rId4"/>
    <p:sldId id="266" r:id="rId5"/>
    <p:sldId id="259" r:id="rId6"/>
    <p:sldId id="263" r:id="rId7"/>
    <p:sldId id="264" r:id="rId8"/>
    <p:sldId id="260" r:id="rId9"/>
    <p:sldId id="262" r:id="rId10"/>
    <p:sldId id="268" r:id="rId11"/>
    <p:sldId id="267" r:id="rId12"/>
    <p:sldId id="261" r:id="rId13"/>
    <p:sldId id="269" r:id="rId14"/>
  </p:sldIdLst>
  <p:sldSz cx="12192000" cy="6858000"/>
  <p:notesSz cx="6858000" cy="914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7EB30-278B-4BF0-AC6D-526C0AEA54F9}" type="datetimeFigureOut">
              <a:rPr lang="en-US"/>
              <a:t>5/1/2019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52AD7-872D-4809-B062-AEE4DB7FDAB0}" type="slidenum">
              <a:rPr lang="en-US"/>
              <a:t>‹#›</a:t>
            </a:fld>
            <a:endParaRPr lang="en-US"/>
          </a:p>
        </p:txBody>
      </p:sp>
    </p:spTree>
    <p:extLst>
      <p:ext uri="{BB962C8B-B14F-4D97-AF65-F5344CB8AC3E}">
        <p14:creationId xmlns:p14="http://schemas.microsoft.com/office/powerpoint/2010/main" val="1054101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Include a graph of stock price</a:t>
            </a:r>
          </a:p>
          <a:p>
            <a:endParaRPr lang="en-US">
              <a:cs typeface="Calibri"/>
            </a:endParaRPr>
          </a:p>
          <a:p>
            <a:r>
              <a:rPr lang="en-US">
                <a:cs typeface="Calibri"/>
              </a:rPr>
              <a:t>Include stock price before recommendations</a:t>
            </a:r>
          </a:p>
          <a:p>
            <a:endParaRPr lang="en-US">
              <a:cs typeface="Calibri"/>
            </a:endParaRPr>
          </a:p>
          <a:p>
            <a:r>
              <a:rPr lang="en-US">
                <a:cs typeface="Calibri"/>
              </a:rPr>
              <a:t>30 point font</a:t>
            </a:r>
          </a:p>
        </p:txBody>
      </p:sp>
      <p:sp>
        <p:nvSpPr>
          <p:cNvPr id="4" name="Slide Number Placeholder 3"/>
          <p:cNvSpPr>
            <a:spLocks noGrp="1"/>
          </p:cNvSpPr>
          <p:nvPr>
            <p:ph type="sldNum" sz="quarter" idx="5"/>
          </p:nvPr>
        </p:nvSpPr>
        <p:spPr/>
        <p:txBody>
          <a:bodyPr/>
          <a:lstStyle/>
          <a:p>
            <a:fld id="{E4652AD7-872D-4809-B062-AEE4DB7FDAB0}" type="slidenum">
              <a:rPr lang="en-US"/>
              <a:t>1</a:t>
            </a:fld>
            <a:endParaRPr lang="en-US"/>
          </a:p>
        </p:txBody>
      </p:sp>
    </p:spTree>
    <p:extLst>
      <p:ext uri="{BB962C8B-B14F-4D97-AF65-F5344CB8AC3E}">
        <p14:creationId xmlns:p14="http://schemas.microsoft.com/office/powerpoint/2010/main" val="2559519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Keep graphs off last page</a:t>
            </a:r>
          </a:p>
          <a:p>
            <a:endParaRPr lang="en-US">
              <a:cs typeface="Calibri"/>
            </a:endParaRPr>
          </a:p>
          <a:p>
            <a:r>
              <a:rPr lang="en-US">
                <a:cs typeface="Calibri"/>
              </a:rPr>
              <a:t>We are missing futures prices for </a:t>
            </a:r>
            <a:r>
              <a:rPr lang="en-US" err="1">
                <a:cs typeface="Calibri"/>
              </a:rPr>
              <a:t>thai</a:t>
            </a:r>
            <a:r>
              <a:rPr lang="en-US">
                <a:cs typeface="Calibri"/>
              </a:rPr>
              <a:t> baht exchange</a:t>
            </a:r>
          </a:p>
          <a:p>
            <a:r>
              <a:rPr lang="en-US">
                <a:cs typeface="Calibri"/>
              </a:rPr>
              <a:t>[</a:t>
            </a:r>
          </a:p>
          <a:p>
            <a:r>
              <a:rPr lang="en-US">
                <a:cs typeface="Calibri"/>
              </a:rPr>
              <a:t>Put current add a dotted line based on futures</a:t>
            </a:r>
          </a:p>
          <a:p>
            <a:endParaRPr lang="en-US">
              <a:cs typeface="Calibri"/>
            </a:endParaRPr>
          </a:p>
          <a:p>
            <a:r>
              <a:rPr lang="en-US">
                <a:cs typeface="Calibri"/>
              </a:rPr>
              <a:t>Mispricing- EXPLAIN THIS ESPECIALLY IN THE CONCLUSION. WHY DOESN'T THE CURRENT PRICE REFLECT ALL OF THIS? Why is it underpriced?</a:t>
            </a:r>
          </a:p>
          <a:p>
            <a:endParaRPr lang="en-US">
              <a:cs typeface="Calibri"/>
            </a:endParaRPr>
          </a:p>
          <a:p>
            <a:r>
              <a:rPr lang="en-US">
                <a:cs typeface="Calibri"/>
              </a:rPr>
              <a:t>Why did the  market get it wrong?</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E4652AD7-872D-4809-B062-AEE4DB7FDAB0}" type="slidenum">
              <a:rPr lang="en-US"/>
              <a:t>12</a:t>
            </a:fld>
            <a:endParaRPr lang="en-US"/>
          </a:p>
        </p:txBody>
      </p:sp>
    </p:spTree>
    <p:extLst>
      <p:ext uri="{BB962C8B-B14F-4D97-AF65-F5344CB8AC3E}">
        <p14:creationId xmlns:p14="http://schemas.microsoft.com/office/powerpoint/2010/main" val="79370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Value line on EGCO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E4652AD7-872D-4809-B062-AEE4DB7FDAB0}" type="slidenum">
              <a:rPr lang="en-US"/>
              <a:t>13</a:t>
            </a:fld>
            <a:endParaRPr lang="en-US"/>
          </a:p>
        </p:txBody>
      </p:sp>
    </p:spTree>
    <p:extLst>
      <p:ext uri="{BB962C8B-B14F-4D97-AF65-F5344CB8AC3E}">
        <p14:creationId xmlns:p14="http://schemas.microsoft.com/office/powerpoint/2010/main" val="2223653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SWOT</a:t>
            </a:r>
          </a:p>
          <a:p>
            <a:r>
              <a:rPr lang="en-US">
                <a:cs typeface="Calibri"/>
              </a:rPr>
              <a:t>Growth</a:t>
            </a:r>
          </a:p>
          <a:p>
            <a:r>
              <a:rPr lang="en-US" err="1">
                <a:cs typeface="Calibri"/>
              </a:rPr>
              <a:t>Competitiors</a:t>
            </a:r>
          </a:p>
          <a:p>
            <a:r>
              <a:rPr lang="en-US">
                <a:cs typeface="Calibri"/>
              </a:rPr>
              <a:t>Full Names</a:t>
            </a:r>
          </a:p>
        </p:txBody>
      </p:sp>
      <p:sp>
        <p:nvSpPr>
          <p:cNvPr id="4" name="Slide Number Placeholder 3"/>
          <p:cNvSpPr>
            <a:spLocks noGrp="1"/>
          </p:cNvSpPr>
          <p:nvPr>
            <p:ph type="sldNum" sz="quarter" idx="5"/>
          </p:nvPr>
        </p:nvSpPr>
        <p:spPr/>
        <p:txBody>
          <a:bodyPr/>
          <a:lstStyle/>
          <a:p>
            <a:fld id="{E4652AD7-872D-4809-B062-AEE4DB7FDAB0}" type="slidenum">
              <a:rPr lang="en-US"/>
              <a:t>2</a:t>
            </a:fld>
            <a:endParaRPr lang="en-US"/>
          </a:p>
        </p:txBody>
      </p:sp>
    </p:spTree>
    <p:extLst>
      <p:ext uri="{BB962C8B-B14F-4D97-AF65-F5344CB8AC3E}">
        <p14:creationId xmlns:p14="http://schemas.microsoft.com/office/powerpoint/2010/main" val="460551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Industry</a:t>
            </a:r>
          </a:p>
          <a:p>
            <a:r>
              <a:rPr lang="en-US"/>
              <a:t>Growth opportunities occurring right now</a:t>
            </a:r>
            <a:endParaRPr lang="en-US">
              <a:cs typeface="Calibri"/>
            </a:endParaRPr>
          </a:p>
          <a:p>
            <a:r>
              <a:rPr lang="en-US" b="1">
                <a:cs typeface="Calibri"/>
              </a:rPr>
              <a:t>EGCO</a:t>
            </a:r>
            <a:endParaRPr lang="en-US">
              <a:cs typeface="Calibri"/>
            </a:endParaRPr>
          </a:p>
          <a:p>
            <a:r>
              <a:rPr lang="en-US"/>
              <a:t>Established in 1992</a:t>
            </a:r>
            <a:endParaRPr lang="en-US">
              <a:cs typeface="Calibri"/>
            </a:endParaRPr>
          </a:p>
          <a:p>
            <a:r>
              <a:rPr lang="en-US" b="1"/>
              <a:t>6 Operating Countries :</a:t>
            </a:r>
            <a:endParaRPr lang="en-US" b="1">
              <a:cs typeface="Calibri"/>
            </a:endParaRPr>
          </a:p>
          <a:p>
            <a:r>
              <a:rPr lang="en-US"/>
              <a:t>Thailand, Lao, Philippines, Indonesia, Australia and South Korea</a:t>
            </a:r>
            <a:endParaRPr lang="en-US">
              <a:cs typeface="Calibri"/>
            </a:endParaRPr>
          </a:p>
          <a:p>
            <a:endParaRPr lang="en-US"/>
          </a:p>
          <a:p>
            <a:r>
              <a:rPr lang="en-US"/>
              <a:t>$1 Billion in overseas operations</a:t>
            </a:r>
            <a:endParaRPr lang="en-US">
              <a:cs typeface="Calibri"/>
            </a:endParaRPr>
          </a:p>
        </p:txBody>
      </p:sp>
      <p:sp>
        <p:nvSpPr>
          <p:cNvPr id="4" name="Slide Number Placeholder 3"/>
          <p:cNvSpPr>
            <a:spLocks noGrp="1"/>
          </p:cNvSpPr>
          <p:nvPr>
            <p:ph type="sldNum" sz="quarter" idx="5"/>
          </p:nvPr>
        </p:nvSpPr>
        <p:spPr/>
        <p:txBody>
          <a:bodyPr/>
          <a:lstStyle/>
          <a:p>
            <a:fld id="{E4652AD7-872D-4809-B062-AEE4DB7FDAB0}" type="slidenum">
              <a:rPr lang="en-US"/>
              <a:t>3</a:t>
            </a:fld>
            <a:endParaRPr lang="en-US"/>
          </a:p>
        </p:txBody>
      </p:sp>
    </p:spTree>
    <p:extLst>
      <p:ext uri="{BB962C8B-B14F-4D97-AF65-F5344CB8AC3E}">
        <p14:creationId xmlns:p14="http://schemas.microsoft.com/office/powerpoint/2010/main" val="283767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E4652AD7-872D-4809-B062-AEE4DB7FDAB0}" type="slidenum">
              <a:rPr lang="en-US"/>
              <a:t>4</a:t>
            </a:fld>
            <a:endParaRPr lang="en-US"/>
          </a:p>
        </p:txBody>
      </p:sp>
    </p:spTree>
    <p:extLst>
      <p:ext uri="{BB962C8B-B14F-4D97-AF65-F5344CB8AC3E}">
        <p14:creationId xmlns:p14="http://schemas.microsoft.com/office/powerpoint/2010/main" val="787258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Currently the Bhat is on an upward trending, so when we convert these financials it will be worth more.</a:t>
            </a:r>
          </a:p>
          <a:p>
            <a:r>
              <a:rPr lang="en-US">
                <a:cs typeface="Calibri"/>
              </a:rPr>
              <a:t>(Out of the countries EGCO does business in all currencies look stable besides the BAHT to PESO has increased due to politics)</a:t>
            </a:r>
          </a:p>
          <a:p>
            <a:r>
              <a:rPr lang="en-US">
                <a:cs typeface="Calibri"/>
              </a:rPr>
              <a:t>In 2006, there was a control system in place to keep the currency stable but it was lifted in 2008.</a:t>
            </a:r>
          </a:p>
        </p:txBody>
      </p:sp>
      <p:sp>
        <p:nvSpPr>
          <p:cNvPr id="4" name="Slide Number Placeholder 3"/>
          <p:cNvSpPr>
            <a:spLocks noGrp="1"/>
          </p:cNvSpPr>
          <p:nvPr>
            <p:ph type="sldNum" sz="quarter" idx="5"/>
          </p:nvPr>
        </p:nvSpPr>
        <p:spPr/>
        <p:txBody>
          <a:bodyPr/>
          <a:lstStyle/>
          <a:p>
            <a:fld id="{E4652AD7-872D-4809-B062-AEE4DB7FDAB0}" type="slidenum">
              <a:rPr lang="en-US"/>
              <a:t>5</a:t>
            </a:fld>
            <a:endParaRPr lang="en-US"/>
          </a:p>
        </p:txBody>
      </p:sp>
    </p:spTree>
    <p:extLst>
      <p:ext uri="{BB962C8B-B14F-4D97-AF65-F5344CB8AC3E}">
        <p14:creationId xmlns:p14="http://schemas.microsoft.com/office/powerpoint/2010/main" val="931335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So we can see here that their dividend per share went down in 2017 and that is because they took that money and invested it back into growth opportunities, we can see the payout of that growth in 2018 as they increased dividends again significantly.</a:t>
            </a:r>
          </a:p>
          <a:p>
            <a:endParaRPr lang="en-US">
              <a:cs typeface="Calibri"/>
            </a:endParaRPr>
          </a:p>
          <a:p>
            <a:r>
              <a:rPr lang="en-US">
                <a:cs typeface="Calibri"/>
              </a:rPr>
              <a:t>On quarterly basis</a:t>
            </a:r>
          </a:p>
          <a:p>
            <a:r>
              <a:rPr lang="en-US">
                <a:cs typeface="Calibri"/>
              </a:rPr>
              <a:t>Show both if it tells a story</a:t>
            </a:r>
          </a:p>
          <a:p>
            <a:r>
              <a:rPr lang="en-US">
                <a:cs typeface="Calibri"/>
              </a:rPr>
              <a:t>Don’t use "took a hit:"</a:t>
            </a:r>
          </a:p>
        </p:txBody>
      </p:sp>
      <p:sp>
        <p:nvSpPr>
          <p:cNvPr id="4" name="Slide Number Placeholder 3"/>
          <p:cNvSpPr>
            <a:spLocks noGrp="1"/>
          </p:cNvSpPr>
          <p:nvPr>
            <p:ph type="sldNum" sz="quarter" idx="5"/>
          </p:nvPr>
        </p:nvSpPr>
        <p:spPr/>
        <p:txBody>
          <a:bodyPr/>
          <a:lstStyle/>
          <a:p>
            <a:fld id="{E4652AD7-872D-4809-B062-AEE4DB7FDAB0}" type="slidenum">
              <a:rPr lang="en-US"/>
              <a:t>6</a:t>
            </a:fld>
            <a:endParaRPr lang="en-US"/>
          </a:p>
        </p:txBody>
      </p:sp>
    </p:spTree>
    <p:extLst>
      <p:ext uri="{BB962C8B-B14F-4D97-AF65-F5344CB8AC3E}">
        <p14:creationId xmlns:p14="http://schemas.microsoft.com/office/powerpoint/2010/main" val="2524175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Since EGCO is investing in growth opportunities people aren't valuing their stock correctly, therefore PE is going down, </a:t>
            </a:r>
          </a:p>
          <a:p>
            <a:r>
              <a:rPr lang="en-US">
                <a:cs typeface="Calibri"/>
              </a:rPr>
              <a:t>We expect that once people see that EGCO is growing globally that should correct itself and go back up.</a:t>
            </a:r>
          </a:p>
          <a:p>
            <a:r>
              <a:rPr lang="en-US">
                <a:cs typeface="Calibri"/>
              </a:rPr>
              <a:t>We also looked into the source of PE declining</a:t>
            </a:r>
          </a:p>
          <a:p>
            <a:r>
              <a:rPr lang="en-US">
                <a:cs typeface="Calibri"/>
              </a:rPr>
              <a:t>The Price (P) is not growing as fast as the earnings (E)</a:t>
            </a:r>
          </a:p>
          <a:p>
            <a:endParaRPr lang="en-US">
              <a:cs typeface="Calibri"/>
            </a:endParaRPr>
          </a:p>
        </p:txBody>
      </p:sp>
      <p:sp>
        <p:nvSpPr>
          <p:cNvPr id="4" name="Slide Number Placeholder 3"/>
          <p:cNvSpPr>
            <a:spLocks noGrp="1"/>
          </p:cNvSpPr>
          <p:nvPr>
            <p:ph type="sldNum" sz="quarter" idx="5"/>
          </p:nvPr>
        </p:nvSpPr>
        <p:spPr/>
        <p:txBody>
          <a:bodyPr/>
          <a:lstStyle/>
          <a:p>
            <a:fld id="{E4652AD7-872D-4809-B062-AEE4DB7FDAB0}" type="slidenum">
              <a:rPr lang="en-US"/>
              <a:t>7</a:t>
            </a:fld>
            <a:endParaRPr lang="en-US"/>
          </a:p>
        </p:txBody>
      </p:sp>
    </p:spTree>
    <p:extLst>
      <p:ext uri="{BB962C8B-B14F-4D97-AF65-F5344CB8AC3E}">
        <p14:creationId xmlns:p14="http://schemas.microsoft.com/office/powerpoint/2010/main" val="89859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As we see their ROE has grown since they have invested in growth opportunities which is why they chose to decrease their dividend.</a:t>
            </a:r>
          </a:p>
          <a:p>
            <a:endParaRPr lang="en-US">
              <a:cs typeface="Calibri"/>
            </a:endParaRPr>
          </a:p>
          <a:p>
            <a:r>
              <a:rPr lang="en-US">
                <a:cs typeface="Calibri"/>
              </a:rPr>
              <a:t>"Which is exactly what they invested in"</a:t>
            </a:r>
          </a:p>
          <a:p>
            <a:endParaRPr lang="en-US">
              <a:cs typeface="Calibri"/>
            </a:endParaRPr>
          </a:p>
          <a:p>
            <a:r>
              <a:rPr lang="en-US">
                <a:cs typeface="Calibri"/>
              </a:rPr>
              <a:t>PE to ROE peak in 2015, explanation????? -Wolf</a:t>
            </a:r>
          </a:p>
        </p:txBody>
      </p:sp>
      <p:sp>
        <p:nvSpPr>
          <p:cNvPr id="4" name="Slide Number Placeholder 3"/>
          <p:cNvSpPr>
            <a:spLocks noGrp="1"/>
          </p:cNvSpPr>
          <p:nvPr>
            <p:ph type="sldNum" sz="quarter" idx="5"/>
          </p:nvPr>
        </p:nvSpPr>
        <p:spPr/>
        <p:txBody>
          <a:bodyPr/>
          <a:lstStyle/>
          <a:p>
            <a:fld id="{E4652AD7-872D-4809-B062-AEE4DB7FDAB0}" type="slidenum">
              <a:rPr lang="en-US"/>
              <a:t>8</a:t>
            </a:fld>
            <a:endParaRPr lang="en-US"/>
          </a:p>
        </p:txBody>
      </p:sp>
    </p:spTree>
    <p:extLst>
      <p:ext uri="{BB962C8B-B14F-4D97-AF65-F5344CB8AC3E}">
        <p14:creationId xmlns:p14="http://schemas.microsoft.com/office/powerpoint/2010/main" val="941832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Current Stock Value: $297</a:t>
            </a:r>
          </a:p>
          <a:p>
            <a:r>
              <a:rPr lang="en-US">
                <a:cs typeface="Calibri"/>
              </a:rPr>
              <a:t>Intrinsic Value: $403.37</a:t>
            </a:r>
          </a:p>
          <a:p>
            <a:r>
              <a:rPr lang="en-US">
                <a:cs typeface="Calibri"/>
              </a:rPr>
              <a:t>Undervalued by 35.81%</a:t>
            </a:r>
          </a:p>
          <a:p>
            <a:endParaRPr lang="en-US">
              <a:cs typeface="Calibri"/>
            </a:endParaRPr>
          </a:p>
          <a:p>
            <a:r>
              <a:rPr lang="en-US">
                <a:cs typeface="Calibri"/>
              </a:rPr>
              <a:t>… along that projection as if it will continue at that 4%</a:t>
            </a:r>
          </a:p>
        </p:txBody>
      </p:sp>
      <p:sp>
        <p:nvSpPr>
          <p:cNvPr id="4" name="Slide Number Placeholder 3"/>
          <p:cNvSpPr>
            <a:spLocks noGrp="1"/>
          </p:cNvSpPr>
          <p:nvPr>
            <p:ph type="sldNum" sz="quarter" idx="5"/>
          </p:nvPr>
        </p:nvSpPr>
        <p:spPr/>
        <p:txBody>
          <a:bodyPr/>
          <a:lstStyle/>
          <a:p>
            <a:fld id="{E4652AD7-872D-4809-B062-AEE4DB7FDAB0}" type="slidenum">
              <a:rPr lang="en-US"/>
              <a:t>9</a:t>
            </a:fld>
            <a:endParaRPr lang="en-US"/>
          </a:p>
        </p:txBody>
      </p:sp>
    </p:spTree>
    <p:extLst>
      <p:ext uri="{BB962C8B-B14F-4D97-AF65-F5344CB8AC3E}">
        <p14:creationId xmlns:p14="http://schemas.microsoft.com/office/powerpoint/2010/main" val="30421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1640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7487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49542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27302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262590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23179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92564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61638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0301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4816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78732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3172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8596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61039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206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9733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5/1/2019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338572919"/>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t>EGCO Group</a:t>
            </a:r>
            <a:br>
              <a:rPr lang="en-US"/>
            </a:br>
            <a:r>
              <a:rPr lang="en-US" sz="3200"/>
              <a:t>Electricity Generating Public Company</a:t>
            </a:r>
          </a:p>
        </p:txBody>
      </p:sp>
      <p:sp>
        <p:nvSpPr>
          <p:cNvPr id="3" name="Subtitle 2"/>
          <p:cNvSpPr>
            <a:spLocks noGrp="1"/>
          </p:cNvSpPr>
          <p:nvPr>
            <p:ph type="subTitle" idx="1"/>
          </p:nvPr>
        </p:nvSpPr>
        <p:spPr>
          <a:xfrm>
            <a:off x="1075747" y="4050833"/>
            <a:ext cx="8198256" cy="1096899"/>
          </a:xfrm>
        </p:spPr>
        <p:txBody>
          <a:bodyPr>
            <a:normAutofit/>
          </a:bodyPr>
          <a:lstStyle/>
          <a:p>
            <a:r>
              <a:rPr lang="en-US">
                <a:solidFill>
                  <a:schemeClr val="tx1"/>
                </a:solidFill>
              </a:rPr>
              <a:t>Nick Thrune, Sam Williams, Connor Bendt, Kendra Jensen and Caroline Shen</a:t>
            </a: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7C93B-D8B6-488C-B959-00986E3516A5}"/>
              </a:ext>
            </a:extLst>
          </p:cNvPr>
          <p:cNvSpPr>
            <a:spLocks noGrp="1"/>
          </p:cNvSpPr>
          <p:nvPr>
            <p:ph type="title"/>
          </p:nvPr>
        </p:nvSpPr>
        <p:spPr/>
        <p:txBody>
          <a:bodyPr/>
          <a:lstStyle/>
          <a:p>
            <a:pPr algn="ctr"/>
            <a:r>
              <a:rPr lang="en-US"/>
              <a:t>Stock Price</a:t>
            </a:r>
          </a:p>
        </p:txBody>
      </p:sp>
      <p:pic>
        <p:nvPicPr>
          <p:cNvPr id="4" name="Picture 4" descr="A picture containing text&#10;&#10;Description generated with high confidence">
            <a:extLst>
              <a:ext uri="{FF2B5EF4-FFF2-40B4-BE49-F238E27FC236}">
                <a16:creationId xmlns:a16="http://schemas.microsoft.com/office/drawing/2014/main" id="{2B08A1ED-5389-4185-AF5F-1FABE1966D00}"/>
              </a:ext>
            </a:extLst>
          </p:cNvPr>
          <p:cNvPicPr>
            <a:picLocks noChangeAspect="1"/>
          </p:cNvPicPr>
          <p:nvPr/>
        </p:nvPicPr>
        <p:blipFill>
          <a:blip r:embed="rId2"/>
          <a:stretch>
            <a:fillRect/>
          </a:stretch>
        </p:blipFill>
        <p:spPr>
          <a:xfrm>
            <a:off x="1278557" y="1342764"/>
            <a:ext cx="7377644" cy="4457015"/>
          </a:xfrm>
          <a:prstGeom prst="rect">
            <a:avLst/>
          </a:prstGeom>
        </p:spPr>
      </p:pic>
    </p:spTree>
    <p:extLst>
      <p:ext uri="{BB962C8B-B14F-4D97-AF65-F5344CB8AC3E}">
        <p14:creationId xmlns:p14="http://schemas.microsoft.com/office/powerpoint/2010/main" val="98726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92FB9-3B53-4DFE-8828-191A300F16C7}"/>
              </a:ext>
            </a:extLst>
          </p:cNvPr>
          <p:cNvSpPr>
            <a:spLocks noGrp="1"/>
          </p:cNvSpPr>
          <p:nvPr>
            <p:ph type="title"/>
          </p:nvPr>
        </p:nvSpPr>
        <p:spPr/>
        <p:txBody>
          <a:bodyPr/>
          <a:lstStyle/>
          <a:p>
            <a:r>
              <a:rPr lang="en-US"/>
              <a:t>EGCO Strategies</a:t>
            </a:r>
          </a:p>
        </p:txBody>
      </p:sp>
      <p:sp>
        <p:nvSpPr>
          <p:cNvPr id="3" name="Content Placeholder 2">
            <a:extLst>
              <a:ext uri="{FF2B5EF4-FFF2-40B4-BE49-F238E27FC236}">
                <a16:creationId xmlns:a16="http://schemas.microsoft.com/office/drawing/2014/main" id="{3C5CC6BB-EF55-4E89-8BD7-CDC6A0248E8E}"/>
              </a:ext>
            </a:extLst>
          </p:cNvPr>
          <p:cNvSpPr>
            <a:spLocks noGrp="1"/>
          </p:cNvSpPr>
          <p:nvPr>
            <p:ph idx="1"/>
          </p:nvPr>
        </p:nvSpPr>
        <p:spPr>
          <a:xfrm>
            <a:off x="677334" y="1705141"/>
            <a:ext cx="8596668" cy="4336221"/>
          </a:xfrm>
        </p:spPr>
        <p:txBody>
          <a:bodyPr vert="horz" lIns="91440" tIns="45720" rIns="91440" bIns="45720" rtlCol="0" anchor="t">
            <a:normAutofit/>
          </a:bodyPr>
          <a:lstStyle/>
          <a:p>
            <a:r>
              <a:rPr lang="en-US" sz="2800"/>
              <a:t>Firms commitment to sustainability</a:t>
            </a:r>
          </a:p>
          <a:p>
            <a:r>
              <a:rPr lang="en-US" sz="2800"/>
              <a:t>Very diverse business model </a:t>
            </a:r>
          </a:p>
          <a:p>
            <a:r>
              <a:rPr lang="en-US" sz="2800"/>
              <a:t>Growing financially and geographically </a:t>
            </a:r>
          </a:p>
          <a:p>
            <a:endParaRPr lang="en-US"/>
          </a:p>
          <a:p>
            <a:endParaRPr lang="en-US"/>
          </a:p>
          <a:p>
            <a:endParaRPr lang="en-US"/>
          </a:p>
        </p:txBody>
      </p:sp>
      <p:pic>
        <p:nvPicPr>
          <p:cNvPr id="4" name="Picture 4" descr="A picture containing screenshot&#10;&#10;Description generated with high confidence">
            <a:extLst>
              <a:ext uri="{FF2B5EF4-FFF2-40B4-BE49-F238E27FC236}">
                <a16:creationId xmlns:a16="http://schemas.microsoft.com/office/drawing/2014/main" id="{DABBED5B-69EA-4782-BDE7-BA81F7DFEF06}"/>
              </a:ext>
            </a:extLst>
          </p:cNvPr>
          <p:cNvPicPr>
            <a:picLocks noChangeAspect="1"/>
          </p:cNvPicPr>
          <p:nvPr/>
        </p:nvPicPr>
        <p:blipFill>
          <a:blip r:embed="rId2"/>
          <a:stretch>
            <a:fillRect/>
          </a:stretch>
        </p:blipFill>
        <p:spPr>
          <a:xfrm>
            <a:off x="800537" y="3435744"/>
            <a:ext cx="7096234" cy="2596583"/>
          </a:xfrm>
          <a:prstGeom prst="rect">
            <a:avLst/>
          </a:prstGeom>
        </p:spPr>
      </p:pic>
    </p:spTree>
    <p:extLst>
      <p:ext uri="{BB962C8B-B14F-4D97-AF65-F5344CB8AC3E}">
        <p14:creationId xmlns:p14="http://schemas.microsoft.com/office/powerpoint/2010/main" val="2048810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411B3-F54E-4F4A-8239-08EDAE6E1633}"/>
              </a:ext>
            </a:extLst>
          </p:cNvPr>
          <p:cNvSpPr>
            <a:spLocks noGrp="1"/>
          </p:cNvSpPr>
          <p:nvPr>
            <p:ph type="title"/>
          </p:nvPr>
        </p:nvSpPr>
        <p:spPr/>
        <p:txBody>
          <a:bodyPr/>
          <a:lstStyle/>
          <a:p>
            <a:r>
              <a:rPr lang="en-US"/>
              <a:t>EGCO Strategies cont. </a:t>
            </a:r>
          </a:p>
        </p:txBody>
      </p:sp>
      <p:sp>
        <p:nvSpPr>
          <p:cNvPr id="3" name="Content Placeholder 2">
            <a:extLst>
              <a:ext uri="{FF2B5EF4-FFF2-40B4-BE49-F238E27FC236}">
                <a16:creationId xmlns:a16="http://schemas.microsoft.com/office/drawing/2014/main" id="{C8208CE4-0AA7-472B-BEF1-77C04C3161D3}"/>
              </a:ext>
            </a:extLst>
          </p:cNvPr>
          <p:cNvSpPr>
            <a:spLocks noGrp="1"/>
          </p:cNvSpPr>
          <p:nvPr>
            <p:ph idx="1"/>
          </p:nvPr>
        </p:nvSpPr>
        <p:spPr>
          <a:xfrm>
            <a:off x="677334" y="990380"/>
            <a:ext cx="8596668" cy="4176556"/>
          </a:xfrm>
        </p:spPr>
        <p:txBody>
          <a:bodyPr vert="horz" lIns="91440" tIns="45720" rIns="91440" bIns="45720" rtlCol="0" anchor="t">
            <a:normAutofit/>
          </a:bodyPr>
          <a:lstStyle/>
          <a:p>
            <a:pPr marL="0" indent="0">
              <a:buNone/>
            </a:pPr>
            <a:endParaRPr lang="en-US" sz="2400"/>
          </a:p>
          <a:p>
            <a:pPr>
              <a:lnSpc>
                <a:spcPct val="150000"/>
              </a:lnSpc>
            </a:pPr>
            <a:r>
              <a:rPr lang="en-US" sz="2800"/>
              <a:t>Strong ratios showing growing stock prices</a:t>
            </a:r>
          </a:p>
          <a:p>
            <a:pPr>
              <a:lnSpc>
                <a:spcPct val="150000"/>
              </a:lnSpc>
            </a:pPr>
            <a:r>
              <a:rPr lang="en-US" sz="2800"/>
              <a:t>Positive swing in our currency exchange rates</a:t>
            </a:r>
          </a:p>
          <a:p>
            <a:pPr>
              <a:lnSpc>
                <a:spcPct val="150000"/>
              </a:lnSpc>
            </a:pPr>
            <a:r>
              <a:rPr lang="en-US" sz="2800"/>
              <a:t>Strong and stable industry </a:t>
            </a:r>
          </a:p>
          <a:p>
            <a:endParaRPr lang="en-US" sz="2400"/>
          </a:p>
          <a:p>
            <a:endParaRPr lang="en-US"/>
          </a:p>
        </p:txBody>
      </p:sp>
    </p:spTree>
    <p:extLst>
      <p:ext uri="{BB962C8B-B14F-4D97-AF65-F5344CB8AC3E}">
        <p14:creationId xmlns:p14="http://schemas.microsoft.com/office/powerpoint/2010/main" val="3772485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2F408-64D1-4B95-833D-7C9725D59925}"/>
              </a:ext>
            </a:extLst>
          </p:cNvPr>
          <p:cNvSpPr>
            <a:spLocks noGrp="1"/>
          </p:cNvSpPr>
          <p:nvPr>
            <p:ph type="title"/>
          </p:nvPr>
        </p:nvSpPr>
        <p:spPr/>
        <p:txBody>
          <a:bodyPr/>
          <a:lstStyle/>
          <a:p>
            <a:r>
              <a:rPr lang="en-US"/>
              <a:t>Recommendations</a:t>
            </a:r>
          </a:p>
        </p:txBody>
      </p:sp>
      <p:sp>
        <p:nvSpPr>
          <p:cNvPr id="3" name="Content Placeholder 2">
            <a:extLst>
              <a:ext uri="{FF2B5EF4-FFF2-40B4-BE49-F238E27FC236}">
                <a16:creationId xmlns:a16="http://schemas.microsoft.com/office/drawing/2014/main" id="{A3DB0E5C-8287-49C3-85E3-F0F7FDD9D952}"/>
              </a:ext>
            </a:extLst>
          </p:cNvPr>
          <p:cNvSpPr>
            <a:spLocks noGrp="1"/>
          </p:cNvSpPr>
          <p:nvPr>
            <p:ph idx="1"/>
          </p:nvPr>
        </p:nvSpPr>
        <p:spPr>
          <a:xfrm>
            <a:off x="677334" y="1273671"/>
            <a:ext cx="9430105" cy="3880773"/>
          </a:xfrm>
        </p:spPr>
        <p:txBody>
          <a:bodyPr vert="horz" lIns="91440" tIns="45720" rIns="91440" bIns="45720" rtlCol="0" anchor="t">
            <a:normAutofit/>
          </a:bodyPr>
          <a:lstStyle/>
          <a:p>
            <a:r>
              <a:rPr lang="en-US" sz="2800"/>
              <a:t>Mispricing:</a:t>
            </a:r>
          </a:p>
          <a:p>
            <a:r>
              <a:rPr lang="en-US" sz="2800"/>
              <a:t>Stock price is rising slower than the earnings.</a:t>
            </a:r>
          </a:p>
          <a:p>
            <a:r>
              <a:rPr lang="en-US" sz="2800"/>
              <a:t>Investment-to-asset</a:t>
            </a:r>
          </a:p>
          <a:p>
            <a:pPr>
              <a:buFont typeface="Arial" charset="2"/>
              <a:buChar char="•"/>
            </a:pPr>
            <a:r>
              <a:rPr lang="en-US" sz="2800"/>
              <a:t>Recent expansions and investments skewing future forecasting</a:t>
            </a:r>
          </a:p>
          <a:p>
            <a:r>
              <a:rPr lang="en-US" sz="2800"/>
              <a:t>Intrinsic Value </a:t>
            </a:r>
          </a:p>
          <a:p>
            <a:pPr>
              <a:buFont typeface="Arial" charset="2"/>
              <a:buChar char="•"/>
            </a:pPr>
            <a:r>
              <a:rPr lang="en-US" sz="2800"/>
              <a:t>Real value of the company should be much higher</a:t>
            </a:r>
          </a:p>
          <a:p>
            <a:pPr marL="0" indent="0">
              <a:buNone/>
            </a:pPr>
            <a:endParaRPr lang="en-US" sz="2800"/>
          </a:p>
          <a:p>
            <a:pPr marL="0" indent="0">
              <a:buNone/>
            </a:pPr>
            <a:endParaRPr lang="en-US" sz="2400"/>
          </a:p>
        </p:txBody>
      </p:sp>
    </p:spTree>
    <p:extLst>
      <p:ext uri="{BB962C8B-B14F-4D97-AF65-F5344CB8AC3E}">
        <p14:creationId xmlns:p14="http://schemas.microsoft.com/office/powerpoint/2010/main" val="233522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7" name="Rectangle 3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058E53-CABB-4C32-ABC8-04A2EC306F54}"/>
              </a:ext>
            </a:extLst>
          </p:cNvPr>
          <p:cNvSpPr>
            <a:spLocks noGrp="1"/>
          </p:cNvSpPr>
          <p:nvPr>
            <p:ph type="title"/>
          </p:nvPr>
        </p:nvSpPr>
        <p:spPr>
          <a:xfrm>
            <a:off x="1245916" y="762185"/>
            <a:ext cx="8596668" cy="1320800"/>
          </a:xfrm>
        </p:spPr>
        <p:txBody>
          <a:bodyPr>
            <a:normAutofit/>
          </a:bodyPr>
          <a:lstStyle/>
          <a:p>
            <a:r>
              <a:rPr lang="en-US"/>
              <a:t>Overview </a:t>
            </a:r>
          </a:p>
        </p:txBody>
      </p:sp>
      <p:sp>
        <p:nvSpPr>
          <p:cNvPr id="42" name="Isosceles Triangle 4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2B297D1-1E71-4FC0-B2D5-E8409368CC31}"/>
              </a:ext>
            </a:extLst>
          </p:cNvPr>
          <p:cNvSpPr>
            <a:spLocks noGrp="1"/>
          </p:cNvSpPr>
          <p:nvPr>
            <p:ph idx="1"/>
          </p:nvPr>
        </p:nvSpPr>
        <p:spPr>
          <a:xfrm>
            <a:off x="1304612" y="1423221"/>
            <a:ext cx="8596668" cy="3880773"/>
          </a:xfrm>
        </p:spPr>
        <p:txBody>
          <a:bodyPr vert="horz" lIns="91440" tIns="45720" rIns="91440" bIns="45720" rtlCol="0" anchor="t">
            <a:normAutofit/>
          </a:bodyPr>
          <a:lstStyle/>
          <a:p>
            <a:r>
              <a:rPr lang="en-US" sz="3200"/>
              <a:t>Company Overview</a:t>
            </a:r>
          </a:p>
          <a:p>
            <a:r>
              <a:rPr lang="en-US" sz="3200"/>
              <a:t>Currency Overview </a:t>
            </a:r>
          </a:p>
          <a:p>
            <a:r>
              <a:rPr lang="en-US" sz="3200"/>
              <a:t>Ratio Analysis </a:t>
            </a:r>
          </a:p>
          <a:p>
            <a:r>
              <a:rPr lang="en-US" sz="3200"/>
              <a:t>Free Cash Flow </a:t>
            </a:r>
          </a:p>
          <a:p>
            <a:r>
              <a:rPr lang="en-US" sz="3200"/>
              <a:t>Stock Price</a:t>
            </a:r>
          </a:p>
          <a:p>
            <a:r>
              <a:rPr lang="en-US" sz="3200"/>
              <a:t>Recommendations</a:t>
            </a:r>
          </a:p>
          <a:p>
            <a:endParaRPr lang="en-US"/>
          </a:p>
          <a:p>
            <a:endParaRPr lang="en-US"/>
          </a:p>
        </p:txBody>
      </p:sp>
      <p:sp>
        <p:nvSpPr>
          <p:cNvPr id="44" name="Isosceles Triangle 4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4403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3F7A7-E215-43C4-8AE8-AFF1E9FDEA60}"/>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a:t>Company Overview</a:t>
            </a:r>
          </a:p>
        </p:txBody>
      </p:sp>
      <p:sp>
        <p:nvSpPr>
          <p:cNvPr id="6" name="TextBox 5">
            <a:extLst>
              <a:ext uri="{FF2B5EF4-FFF2-40B4-BE49-F238E27FC236}">
                <a16:creationId xmlns:a16="http://schemas.microsoft.com/office/drawing/2014/main" id="{5E3291C2-12AC-4ECB-9A2F-B5ED979DF140}"/>
              </a:ext>
            </a:extLst>
          </p:cNvPr>
          <p:cNvSpPr txBox="1"/>
          <p:nvPr/>
        </p:nvSpPr>
        <p:spPr>
          <a:xfrm>
            <a:off x="562397" y="1356031"/>
            <a:ext cx="9925553" cy="5271088"/>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marL="285750" indent="-285750" defTabSz="457200">
              <a:spcBef>
                <a:spcPts val="1000"/>
              </a:spcBef>
              <a:buClr>
                <a:schemeClr val="accent1"/>
              </a:buClr>
              <a:buSzPct val="80000"/>
              <a:buFont typeface="Wingdings 3" charset="2"/>
              <a:buChar char=""/>
            </a:pPr>
            <a:r>
              <a:rPr lang="en-US" sz="2000">
                <a:solidFill>
                  <a:schemeClr val="tx1">
                    <a:lumMod val="75000"/>
                    <a:lumOff val="25000"/>
                  </a:schemeClr>
                </a:solidFill>
              </a:rPr>
              <a:t>Background of Energy Industry</a:t>
            </a:r>
          </a:p>
          <a:p>
            <a:pPr marL="742950" lvl="1" indent="-285750" defTabSz="457200">
              <a:spcBef>
                <a:spcPts val="1000"/>
              </a:spcBef>
              <a:buClr>
                <a:schemeClr val="accent1"/>
              </a:buClr>
              <a:buSzPct val="80000"/>
              <a:buFont typeface="Wingdings 3" charset="2"/>
              <a:buChar char=""/>
            </a:pPr>
            <a:r>
              <a:rPr lang="en-US" sz="2000">
                <a:solidFill>
                  <a:schemeClr val="tx1">
                    <a:lumMod val="75000"/>
                    <a:lumOff val="25000"/>
                  </a:schemeClr>
                </a:solidFill>
              </a:rPr>
              <a:t>Stong growth</a:t>
            </a:r>
          </a:p>
          <a:p>
            <a:pPr marL="742950" lvl="1" indent="-285750" defTabSz="457200">
              <a:spcBef>
                <a:spcPts val="1000"/>
              </a:spcBef>
              <a:buClr>
                <a:schemeClr val="accent1"/>
              </a:buClr>
              <a:buSzPct val="80000"/>
              <a:buFont typeface="Wingdings 3" charset="2"/>
              <a:buChar char=""/>
            </a:pPr>
            <a:r>
              <a:rPr lang="en-US" sz="2000">
                <a:solidFill>
                  <a:schemeClr val="tx1">
                    <a:lumMod val="75000"/>
                    <a:lumOff val="25000"/>
                  </a:schemeClr>
                </a:solidFill>
              </a:rPr>
              <a:t>Long term Potential</a:t>
            </a:r>
          </a:p>
          <a:p>
            <a:pPr marL="285750" indent="-285750" defTabSz="457200">
              <a:spcBef>
                <a:spcPts val="1000"/>
              </a:spcBef>
              <a:buClr>
                <a:schemeClr val="accent1"/>
              </a:buClr>
              <a:buSzPct val="80000"/>
              <a:buFont typeface="Wingdings 3" charset="2"/>
              <a:buChar char=""/>
            </a:pPr>
            <a:r>
              <a:rPr lang="en-US" sz="2000">
                <a:solidFill>
                  <a:schemeClr val="tx1">
                    <a:lumMod val="75000"/>
                    <a:lumOff val="25000"/>
                  </a:schemeClr>
                </a:solidFill>
              </a:rPr>
              <a:t>Background of our company</a:t>
            </a:r>
          </a:p>
          <a:p>
            <a:pPr marL="742950" lvl="1" indent="-285750" defTabSz="457200">
              <a:spcBef>
                <a:spcPts val="1000"/>
              </a:spcBef>
              <a:buClr>
                <a:schemeClr val="accent1"/>
              </a:buClr>
              <a:buSzPct val="80000"/>
              <a:buFont typeface="Wingdings 3" charset="2"/>
              <a:buChar char=""/>
            </a:pPr>
            <a:r>
              <a:rPr lang="en-US" sz="2000">
                <a:solidFill>
                  <a:schemeClr val="tx1">
                    <a:lumMod val="75000"/>
                    <a:lumOff val="25000"/>
                  </a:schemeClr>
                </a:solidFill>
              </a:rPr>
              <a:t>First independent power company in Thailand</a:t>
            </a:r>
          </a:p>
          <a:p>
            <a:pPr marL="742950" lvl="1" indent="-285750" defTabSz="457200">
              <a:spcBef>
                <a:spcPts val="1000"/>
              </a:spcBef>
              <a:buClr>
                <a:schemeClr val="accent1"/>
              </a:buClr>
              <a:buSzPct val="80000"/>
              <a:buFont typeface="Wingdings 3" charset="2"/>
              <a:buChar char=""/>
            </a:pPr>
            <a:r>
              <a:rPr lang="en-US" sz="2000">
                <a:solidFill>
                  <a:schemeClr val="tx1">
                    <a:lumMod val="75000"/>
                    <a:lumOff val="25000"/>
                  </a:schemeClr>
                </a:solidFill>
              </a:rPr>
              <a:t>Unique company so no comparison to its competitors</a:t>
            </a:r>
          </a:p>
          <a:p>
            <a:pPr marL="742950" lvl="1" indent="-285750" defTabSz="457200">
              <a:spcBef>
                <a:spcPts val="1000"/>
              </a:spcBef>
              <a:buClr>
                <a:schemeClr val="accent1"/>
              </a:buClr>
              <a:buSzPct val="80000"/>
              <a:buFont typeface="Wingdings 3" charset="2"/>
              <a:buChar char=""/>
            </a:pPr>
            <a:r>
              <a:rPr lang="en-US" sz="2000">
                <a:solidFill>
                  <a:schemeClr val="tx1">
                    <a:lumMod val="75000"/>
                    <a:lumOff val="25000"/>
                  </a:schemeClr>
                </a:solidFill>
              </a:rPr>
              <a:t>The company has operations in 6 countries</a:t>
            </a:r>
          </a:p>
          <a:p>
            <a:pPr marL="285750" indent="-285750" defTabSz="457200">
              <a:spcBef>
                <a:spcPts val="1000"/>
              </a:spcBef>
              <a:buClr>
                <a:schemeClr val="accent1"/>
              </a:buClr>
              <a:buSzPct val="80000"/>
              <a:buFont typeface="Wingdings 3" charset="2"/>
              <a:buChar char=""/>
            </a:pPr>
            <a:r>
              <a:rPr lang="en-US" sz="2000">
                <a:solidFill>
                  <a:schemeClr val="tx1">
                    <a:lumMod val="75000"/>
                    <a:lumOff val="25000"/>
                  </a:schemeClr>
                </a:solidFill>
              </a:rPr>
              <a:t>Current Operations</a:t>
            </a:r>
          </a:p>
          <a:p>
            <a:pPr marL="742950" lvl="1" indent="-285750" defTabSz="457200">
              <a:spcBef>
                <a:spcPts val="1000"/>
              </a:spcBef>
              <a:buClr>
                <a:schemeClr val="accent1"/>
              </a:buClr>
              <a:buSzPct val="80000"/>
              <a:buFont typeface="Wingdings 3" charset="2"/>
              <a:buChar char=""/>
            </a:pPr>
            <a:r>
              <a:rPr lang="en-US" sz="2000">
                <a:solidFill>
                  <a:schemeClr val="tx1">
                    <a:lumMod val="75000"/>
                    <a:lumOff val="25000"/>
                  </a:schemeClr>
                </a:solidFill>
              </a:rPr>
              <a:t>This year the company invested significant </a:t>
            </a:r>
            <a:r>
              <a:rPr lang="en-US" sz="2000"/>
              <a:t>in operations overseas </a:t>
            </a:r>
            <a:endParaRPr lang="en-US" sz="2000">
              <a:solidFill>
                <a:schemeClr val="tx1">
                  <a:lumMod val="75000"/>
                  <a:lumOff val="25000"/>
                </a:schemeClr>
              </a:solidFill>
            </a:endParaRPr>
          </a:p>
          <a:p>
            <a:pPr marL="742950" lvl="1" indent="-285750" defTabSz="457200">
              <a:spcBef>
                <a:spcPts val="1000"/>
              </a:spcBef>
              <a:buClr>
                <a:schemeClr val="accent1"/>
              </a:buClr>
              <a:buSzPct val="80000"/>
              <a:buFont typeface="Wingdings 3" charset="2"/>
              <a:buChar char=""/>
            </a:pPr>
            <a:r>
              <a:rPr lang="en-US" sz="2000"/>
              <a:t>The company has 8 current sources of energy</a:t>
            </a:r>
          </a:p>
          <a:p>
            <a:pPr marL="742950" lvl="1" indent="-285750" defTabSz="457200">
              <a:spcBef>
                <a:spcPts val="1000"/>
              </a:spcBef>
              <a:buClr>
                <a:schemeClr val="accent1"/>
              </a:buClr>
              <a:buSzPct val="80000"/>
              <a:buFont typeface="Wingdings 3" charset="2"/>
              <a:buChar char=""/>
            </a:pPr>
            <a:endParaRPr lang="en-US"/>
          </a:p>
          <a:p>
            <a:pPr marL="285750" indent="-285750" defTabSz="457200">
              <a:spcBef>
                <a:spcPts val="1000"/>
              </a:spcBef>
              <a:buClr>
                <a:schemeClr val="accent1"/>
              </a:buClr>
              <a:buSzPct val="80000"/>
              <a:buFont typeface="Wingdings 3" charset="2"/>
              <a:buChar char=""/>
            </a:pPr>
            <a:endParaRPr lang="en-US"/>
          </a:p>
          <a:p>
            <a:pPr marL="285750" indent="-285750" defTabSz="457200">
              <a:spcBef>
                <a:spcPts val="1000"/>
              </a:spcBef>
              <a:buClr>
                <a:schemeClr val="accent1"/>
              </a:buClr>
              <a:buSzPct val="80000"/>
              <a:buFont typeface="Wingdings 3" charset="2"/>
              <a:buChar char=""/>
            </a:pPr>
            <a:endParaRPr lang="en-US"/>
          </a:p>
        </p:txBody>
      </p:sp>
    </p:spTree>
    <p:extLst>
      <p:ext uri="{BB962C8B-B14F-4D97-AF65-F5344CB8AC3E}">
        <p14:creationId xmlns:p14="http://schemas.microsoft.com/office/powerpoint/2010/main" val="3164750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DBF2CD8-09D4-48ED-922B-F25301F1F365}"/>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a:t>Energy Sources for EGCO</a:t>
            </a:r>
          </a:p>
        </p:txBody>
      </p:sp>
      <p:sp>
        <p:nvSpPr>
          <p:cNvPr id="6" name="Content Placeholder 5">
            <a:extLst>
              <a:ext uri="{FF2B5EF4-FFF2-40B4-BE49-F238E27FC236}">
                <a16:creationId xmlns:a16="http://schemas.microsoft.com/office/drawing/2014/main" id="{BFCC7ADB-676B-4893-BEA1-720460F52407}"/>
              </a:ext>
            </a:extLst>
          </p:cNvPr>
          <p:cNvSpPr>
            <a:spLocks noGrp="1"/>
          </p:cNvSpPr>
          <p:nvPr>
            <p:ph idx="1"/>
          </p:nvPr>
        </p:nvSpPr>
        <p:spPr>
          <a:xfrm>
            <a:off x="838121" y="1342517"/>
            <a:ext cx="8596668" cy="3880773"/>
          </a:xfrm>
        </p:spPr>
        <p:txBody>
          <a:bodyPr vert="horz" lIns="91440" tIns="45720" rIns="91440" bIns="45720" rtlCol="0" anchor="t">
            <a:noAutofit/>
          </a:bodyPr>
          <a:lstStyle/>
          <a:p>
            <a:r>
              <a:rPr lang="en-US" sz="2400"/>
              <a:t>Geothermal</a:t>
            </a:r>
          </a:p>
          <a:p>
            <a:r>
              <a:rPr lang="en-US" sz="2400"/>
              <a:t>Natural Gas</a:t>
            </a:r>
          </a:p>
          <a:p>
            <a:r>
              <a:rPr lang="en-US" sz="2400"/>
              <a:t>Coal</a:t>
            </a:r>
          </a:p>
          <a:p>
            <a:r>
              <a:rPr lang="en-US" sz="2400"/>
              <a:t>Biomass</a:t>
            </a:r>
          </a:p>
          <a:p>
            <a:r>
              <a:rPr lang="en-US" sz="2400"/>
              <a:t>Waste</a:t>
            </a:r>
          </a:p>
          <a:p>
            <a:r>
              <a:rPr lang="en-US" sz="2400"/>
              <a:t>Hydro</a:t>
            </a:r>
          </a:p>
          <a:p>
            <a:r>
              <a:rPr lang="en-US" sz="2400"/>
              <a:t>Solar</a:t>
            </a:r>
          </a:p>
          <a:p>
            <a:r>
              <a:rPr lang="en-US" sz="2400"/>
              <a:t>Wind</a:t>
            </a:r>
          </a:p>
        </p:txBody>
      </p:sp>
    </p:spTree>
    <p:extLst>
      <p:ext uri="{BB962C8B-B14F-4D97-AF65-F5344CB8AC3E}">
        <p14:creationId xmlns:p14="http://schemas.microsoft.com/office/powerpoint/2010/main" val="4284948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02944-18C7-490E-A752-4FB2E1A1C88C}"/>
              </a:ext>
            </a:extLst>
          </p:cNvPr>
          <p:cNvSpPr>
            <a:spLocks noGrp="1"/>
          </p:cNvSpPr>
          <p:nvPr>
            <p:ph type="title"/>
          </p:nvPr>
        </p:nvSpPr>
        <p:spPr/>
        <p:txBody>
          <a:bodyPr/>
          <a:lstStyle/>
          <a:p>
            <a:r>
              <a:rPr lang="en-US"/>
              <a:t>Currency Overview</a:t>
            </a:r>
          </a:p>
        </p:txBody>
      </p:sp>
      <p:pic>
        <p:nvPicPr>
          <p:cNvPr id="5" name="Picture 5" descr="A close up of a blackboard&#10;&#10;Description generated with high confidence">
            <a:extLst>
              <a:ext uri="{FF2B5EF4-FFF2-40B4-BE49-F238E27FC236}">
                <a16:creationId xmlns:a16="http://schemas.microsoft.com/office/drawing/2014/main" id="{2B4CF53D-4CE1-4422-A470-060B91E63322}"/>
              </a:ext>
            </a:extLst>
          </p:cNvPr>
          <p:cNvPicPr>
            <a:picLocks noGrp="1" noChangeAspect="1"/>
          </p:cNvPicPr>
          <p:nvPr>
            <p:ph idx="1"/>
          </p:nvPr>
        </p:nvPicPr>
        <p:blipFill>
          <a:blip r:embed="rId3"/>
          <a:stretch>
            <a:fillRect/>
          </a:stretch>
        </p:blipFill>
        <p:spPr>
          <a:xfrm>
            <a:off x="777479" y="1464168"/>
            <a:ext cx="8425132" cy="5057954"/>
          </a:xfrm>
          <a:prstGeom prst="rect">
            <a:avLst/>
          </a:prstGeom>
        </p:spPr>
      </p:pic>
    </p:spTree>
    <p:extLst>
      <p:ext uri="{BB962C8B-B14F-4D97-AF65-F5344CB8AC3E}">
        <p14:creationId xmlns:p14="http://schemas.microsoft.com/office/powerpoint/2010/main" val="4273776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B621D-707A-4515-90CE-60BC62A820E2}"/>
              </a:ext>
            </a:extLst>
          </p:cNvPr>
          <p:cNvSpPr>
            <a:spLocks noGrp="1"/>
          </p:cNvSpPr>
          <p:nvPr>
            <p:ph type="title"/>
          </p:nvPr>
        </p:nvSpPr>
        <p:spPr/>
        <p:txBody>
          <a:bodyPr/>
          <a:lstStyle/>
          <a:p>
            <a:r>
              <a:rPr lang="en-US"/>
              <a:t>Ratio Analysis-DPS</a:t>
            </a:r>
          </a:p>
        </p:txBody>
      </p:sp>
      <p:pic>
        <p:nvPicPr>
          <p:cNvPr id="4" name="Picture 4" descr="A picture containing tennis, ball, monitor&#10;&#10;Description generated with high confidence">
            <a:extLst>
              <a:ext uri="{FF2B5EF4-FFF2-40B4-BE49-F238E27FC236}">
                <a16:creationId xmlns:a16="http://schemas.microsoft.com/office/drawing/2014/main" id="{077201B5-76A5-4B7E-9E59-4EF3764B9602}"/>
              </a:ext>
            </a:extLst>
          </p:cNvPr>
          <p:cNvPicPr>
            <a:picLocks noGrp="1" noChangeAspect="1"/>
          </p:cNvPicPr>
          <p:nvPr>
            <p:ph idx="1"/>
          </p:nvPr>
        </p:nvPicPr>
        <p:blipFill>
          <a:blip r:embed="rId3"/>
          <a:stretch>
            <a:fillRect/>
          </a:stretch>
        </p:blipFill>
        <p:spPr>
          <a:xfrm>
            <a:off x="1007517" y="1521677"/>
            <a:ext cx="7950679" cy="4770407"/>
          </a:xfrm>
          <a:prstGeom prst="rect">
            <a:avLst/>
          </a:prstGeom>
        </p:spPr>
      </p:pic>
      <p:graphicFrame>
        <p:nvGraphicFramePr>
          <p:cNvPr id="3" name="Table 4">
            <a:extLst>
              <a:ext uri="{FF2B5EF4-FFF2-40B4-BE49-F238E27FC236}">
                <a16:creationId xmlns:a16="http://schemas.microsoft.com/office/drawing/2014/main" id="{2CCF8AEA-5D5A-4189-AA5F-B77E8077AA8D}"/>
              </a:ext>
            </a:extLst>
          </p:cNvPr>
          <p:cNvGraphicFramePr>
            <a:graphicFrameLocks noGrp="1"/>
          </p:cNvGraphicFramePr>
          <p:nvPr>
            <p:extLst>
              <p:ext uri="{D42A27DB-BD31-4B8C-83A1-F6EECF244321}">
                <p14:modId xmlns:p14="http://schemas.microsoft.com/office/powerpoint/2010/main" val="558150161"/>
              </p:ext>
            </p:extLst>
          </p:nvPr>
        </p:nvGraphicFramePr>
        <p:xfrm>
          <a:off x="1614984" y="5845791"/>
          <a:ext cx="7243614" cy="365760"/>
        </p:xfrm>
        <a:graphic>
          <a:graphicData uri="http://schemas.openxmlformats.org/drawingml/2006/table">
            <a:tbl>
              <a:tblPr firstRow="1" bandRow="1">
                <a:tableStyleId>{5C22544A-7EE6-4342-B048-85BDC9FD1C3A}</a:tableStyleId>
              </a:tblPr>
              <a:tblGrid>
                <a:gridCol w="1207269">
                  <a:extLst>
                    <a:ext uri="{9D8B030D-6E8A-4147-A177-3AD203B41FA5}">
                      <a16:colId xmlns:a16="http://schemas.microsoft.com/office/drawing/2014/main" val="969065576"/>
                    </a:ext>
                  </a:extLst>
                </a:gridCol>
                <a:gridCol w="1207269">
                  <a:extLst>
                    <a:ext uri="{9D8B030D-6E8A-4147-A177-3AD203B41FA5}">
                      <a16:colId xmlns:a16="http://schemas.microsoft.com/office/drawing/2014/main" val="861570258"/>
                    </a:ext>
                  </a:extLst>
                </a:gridCol>
                <a:gridCol w="1207269">
                  <a:extLst>
                    <a:ext uri="{9D8B030D-6E8A-4147-A177-3AD203B41FA5}">
                      <a16:colId xmlns:a16="http://schemas.microsoft.com/office/drawing/2014/main" val="1594387112"/>
                    </a:ext>
                  </a:extLst>
                </a:gridCol>
                <a:gridCol w="1207269">
                  <a:extLst>
                    <a:ext uri="{9D8B030D-6E8A-4147-A177-3AD203B41FA5}">
                      <a16:colId xmlns:a16="http://schemas.microsoft.com/office/drawing/2014/main" val="971150419"/>
                    </a:ext>
                  </a:extLst>
                </a:gridCol>
                <a:gridCol w="1207269">
                  <a:extLst>
                    <a:ext uri="{9D8B030D-6E8A-4147-A177-3AD203B41FA5}">
                      <a16:colId xmlns:a16="http://schemas.microsoft.com/office/drawing/2014/main" val="3569217715"/>
                    </a:ext>
                  </a:extLst>
                </a:gridCol>
                <a:gridCol w="1207269">
                  <a:extLst>
                    <a:ext uri="{9D8B030D-6E8A-4147-A177-3AD203B41FA5}">
                      <a16:colId xmlns:a16="http://schemas.microsoft.com/office/drawing/2014/main" val="80405768"/>
                    </a:ext>
                  </a:extLst>
                </a:gridCol>
              </a:tblGrid>
              <a:tr h="363940">
                <a:tc>
                  <a:txBody>
                    <a:bodyPr/>
                    <a:lstStyle/>
                    <a:p>
                      <a:pPr algn="ctr"/>
                      <a:r>
                        <a:rPr lang="en-US"/>
                        <a:t>2013</a:t>
                      </a:r>
                    </a:p>
                  </a:txBody>
                  <a:tcPr>
                    <a:solidFill>
                      <a:schemeClr val="bg2"/>
                    </a:solidFill>
                  </a:tcPr>
                </a:tc>
                <a:tc>
                  <a:txBody>
                    <a:bodyPr/>
                    <a:lstStyle/>
                    <a:p>
                      <a:pPr algn="ctr"/>
                      <a:r>
                        <a:rPr lang="en-US"/>
                        <a:t>2014</a:t>
                      </a:r>
                    </a:p>
                  </a:txBody>
                  <a:tcPr>
                    <a:solidFill>
                      <a:schemeClr val="bg2"/>
                    </a:solidFill>
                  </a:tcPr>
                </a:tc>
                <a:tc>
                  <a:txBody>
                    <a:bodyPr/>
                    <a:lstStyle/>
                    <a:p>
                      <a:pPr algn="ctr"/>
                      <a:r>
                        <a:rPr lang="en-US"/>
                        <a:t>2015</a:t>
                      </a:r>
                    </a:p>
                  </a:txBody>
                  <a:tcPr>
                    <a:solidFill>
                      <a:schemeClr val="bg2"/>
                    </a:solidFill>
                  </a:tcPr>
                </a:tc>
                <a:tc>
                  <a:txBody>
                    <a:bodyPr/>
                    <a:lstStyle/>
                    <a:p>
                      <a:pPr algn="ctr"/>
                      <a:r>
                        <a:rPr lang="en-US"/>
                        <a:t>2016</a:t>
                      </a:r>
                    </a:p>
                  </a:txBody>
                  <a:tcPr>
                    <a:solidFill>
                      <a:schemeClr val="bg2"/>
                    </a:solidFill>
                  </a:tcPr>
                </a:tc>
                <a:tc>
                  <a:txBody>
                    <a:bodyPr/>
                    <a:lstStyle/>
                    <a:p>
                      <a:pPr algn="ctr"/>
                      <a:r>
                        <a:rPr lang="en-US"/>
                        <a:t>2017</a:t>
                      </a:r>
                    </a:p>
                  </a:txBody>
                  <a:tcPr>
                    <a:solidFill>
                      <a:schemeClr val="bg2"/>
                    </a:solidFill>
                  </a:tcPr>
                </a:tc>
                <a:tc>
                  <a:txBody>
                    <a:bodyPr/>
                    <a:lstStyle/>
                    <a:p>
                      <a:pPr algn="ctr"/>
                      <a:r>
                        <a:rPr lang="en-US"/>
                        <a:t>2018</a:t>
                      </a:r>
                    </a:p>
                  </a:txBody>
                  <a:tcPr>
                    <a:solidFill>
                      <a:schemeClr val="bg2"/>
                    </a:solidFill>
                  </a:tcPr>
                </a:tc>
                <a:extLst>
                  <a:ext uri="{0D108BD9-81ED-4DB2-BD59-A6C34878D82A}">
                    <a16:rowId xmlns:a16="http://schemas.microsoft.com/office/drawing/2014/main" val="1866481303"/>
                  </a:ext>
                </a:extLst>
              </a:tr>
            </a:tbl>
          </a:graphicData>
        </a:graphic>
      </p:graphicFrame>
    </p:spTree>
    <p:extLst>
      <p:ext uri="{BB962C8B-B14F-4D97-AF65-F5344CB8AC3E}">
        <p14:creationId xmlns:p14="http://schemas.microsoft.com/office/powerpoint/2010/main" val="284849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03B14-E9C1-4A5F-84E0-D2A15DE7972E}"/>
              </a:ext>
            </a:extLst>
          </p:cNvPr>
          <p:cNvSpPr>
            <a:spLocks noGrp="1"/>
          </p:cNvSpPr>
          <p:nvPr>
            <p:ph type="title"/>
          </p:nvPr>
        </p:nvSpPr>
        <p:spPr/>
        <p:txBody>
          <a:bodyPr/>
          <a:lstStyle/>
          <a:p>
            <a:r>
              <a:rPr lang="en-US"/>
              <a:t>Ratio Analysis- PE Ratio</a:t>
            </a:r>
          </a:p>
        </p:txBody>
      </p:sp>
      <p:pic>
        <p:nvPicPr>
          <p:cNvPr id="4" name="Picture 4" descr="A picture containing text&#10;&#10;Description generated with very high confidence">
            <a:extLst>
              <a:ext uri="{FF2B5EF4-FFF2-40B4-BE49-F238E27FC236}">
                <a16:creationId xmlns:a16="http://schemas.microsoft.com/office/drawing/2014/main" id="{340FA4FE-5A2C-457D-9D7E-697E78FDE3BF}"/>
              </a:ext>
            </a:extLst>
          </p:cNvPr>
          <p:cNvPicPr>
            <a:picLocks noGrp="1" noChangeAspect="1"/>
          </p:cNvPicPr>
          <p:nvPr>
            <p:ph idx="1"/>
          </p:nvPr>
        </p:nvPicPr>
        <p:blipFill>
          <a:blip r:embed="rId3"/>
          <a:stretch>
            <a:fillRect/>
          </a:stretch>
        </p:blipFill>
        <p:spPr>
          <a:xfrm>
            <a:off x="1338197" y="1809224"/>
            <a:ext cx="7619999" cy="4583501"/>
          </a:xfrm>
          <a:prstGeom prst="rect">
            <a:avLst/>
          </a:prstGeom>
        </p:spPr>
      </p:pic>
      <p:graphicFrame>
        <p:nvGraphicFramePr>
          <p:cNvPr id="3" name="Table 4">
            <a:extLst>
              <a:ext uri="{FF2B5EF4-FFF2-40B4-BE49-F238E27FC236}">
                <a16:creationId xmlns:a16="http://schemas.microsoft.com/office/drawing/2014/main" id="{E4373367-0062-419C-AC0D-E8ACBA2FBFA1}"/>
              </a:ext>
            </a:extLst>
          </p:cNvPr>
          <p:cNvGraphicFramePr>
            <a:graphicFrameLocks noGrp="1"/>
          </p:cNvGraphicFramePr>
          <p:nvPr>
            <p:extLst>
              <p:ext uri="{D42A27DB-BD31-4B8C-83A1-F6EECF244321}">
                <p14:modId xmlns:p14="http://schemas.microsoft.com/office/powerpoint/2010/main" val="4062842582"/>
              </p:ext>
            </p:extLst>
          </p:nvPr>
        </p:nvGraphicFramePr>
        <p:xfrm>
          <a:off x="1887940" y="5948148"/>
          <a:ext cx="6935805" cy="365760"/>
        </p:xfrm>
        <a:graphic>
          <a:graphicData uri="http://schemas.openxmlformats.org/drawingml/2006/table">
            <a:tbl>
              <a:tblPr firstRow="1" bandRow="1">
                <a:tableStyleId>{5C22544A-7EE6-4342-B048-85BDC9FD1C3A}</a:tableStyleId>
              </a:tblPr>
              <a:tblGrid>
                <a:gridCol w="1155968">
                  <a:extLst>
                    <a:ext uri="{9D8B030D-6E8A-4147-A177-3AD203B41FA5}">
                      <a16:colId xmlns:a16="http://schemas.microsoft.com/office/drawing/2014/main" val="969065576"/>
                    </a:ext>
                  </a:extLst>
                </a:gridCol>
                <a:gridCol w="1155968">
                  <a:extLst>
                    <a:ext uri="{9D8B030D-6E8A-4147-A177-3AD203B41FA5}">
                      <a16:colId xmlns:a16="http://schemas.microsoft.com/office/drawing/2014/main" val="861570258"/>
                    </a:ext>
                  </a:extLst>
                </a:gridCol>
                <a:gridCol w="1167391">
                  <a:extLst>
                    <a:ext uri="{9D8B030D-6E8A-4147-A177-3AD203B41FA5}">
                      <a16:colId xmlns:a16="http://schemas.microsoft.com/office/drawing/2014/main" val="1594387112"/>
                    </a:ext>
                  </a:extLst>
                </a:gridCol>
                <a:gridCol w="1144542">
                  <a:extLst>
                    <a:ext uri="{9D8B030D-6E8A-4147-A177-3AD203B41FA5}">
                      <a16:colId xmlns:a16="http://schemas.microsoft.com/office/drawing/2014/main" val="971150419"/>
                    </a:ext>
                  </a:extLst>
                </a:gridCol>
                <a:gridCol w="1155968">
                  <a:extLst>
                    <a:ext uri="{9D8B030D-6E8A-4147-A177-3AD203B41FA5}">
                      <a16:colId xmlns:a16="http://schemas.microsoft.com/office/drawing/2014/main" val="3569217715"/>
                    </a:ext>
                  </a:extLst>
                </a:gridCol>
                <a:gridCol w="1155968">
                  <a:extLst>
                    <a:ext uri="{9D8B030D-6E8A-4147-A177-3AD203B41FA5}">
                      <a16:colId xmlns:a16="http://schemas.microsoft.com/office/drawing/2014/main" val="80405768"/>
                    </a:ext>
                  </a:extLst>
                </a:gridCol>
              </a:tblGrid>
              <a:tr h="324668">
                <a:tc>
                  <a:txBody>
                    <a:bodyPr/>
                    <a:lstStyle/>
                    <a:p>
                      <a:pPr algn="ctr"/>
                      <a:r>
                        <a:rPr lang="en-US"/>
                        <a:t>2013</a:t>
                      </a:r>
                    </a:p>
                  </a:txBody>
                  <a:tcPr>
                    <a:solidFill>
                      <a:schemeClr val="bg2"/>
                    </a:solidFill>
                  </a:tcPr>
                </a:tc>
                <a:tc>
                  <a:txBody>
                    <a:bodyPr/>
                    <a:lstStyle/>
                    <a:p>
                      <a:pPr algn="ctr"/>
                      <a:r>
                        <a:rPr lang="en-US"/>
                        <a:t>2014</a:t>
                      </a:r>
                    </a:p>
                  </a:txBody>
                  <a:tcPr>
                    <a:solidFill>
                      <a:schemeClr val="bg2"/>
                    </a:solidFill>
                  </a:tcPr>
                </a:tc>
                <a:tc>
                  <a:txBody>
                    <a:bodyPr/>
                    <a:lstStyle/>
                    <a:p>
                      <a:pPr algn="ctr"/>
                      <a:r>
                        <a:rPr lang="en-US"/>
                        <a:t>2015</a:t>
                      </a:r>
                    </a:p>
                  </a:txBody>
                  <a:tcPr>
                    <a:solidFill>
                      <a:schemeClr val="bg2"/>
                    </a:solidFill>
                  </a:tcPr>
                </a:tc>
                <a:tc>
                  <a:txBody>
                    <a:bodyPr/>
                    <a:lstStyle/>
                    <a:p>
                      <a:pPr algn="ctr"/>
                      <a:r>
                        <a:rPr lang="en-US"/>
                        <a:t>2016</a:t>
                      </a:r>
                    </a:p>
                  </a:txBody>
                  <a:tcPr>
                    <a:solidFill>
                      <a:schemeClr val="bg2"/>
                    </a:solidFill>
                  </a:tcPr>
                </a:tc>
                <a:tc>
                  <a:txBody>
                    <a:bodyPr/>
                    <a:lstStyle/>
                    <a:p>
                      <a:pPr algn="ctr"/>
                      <a:r>
                        <a:rPr lang="en-US"/>
                        <a:t>2017</a:t>
                      </a:r>
                    </a:p>
                  </a:txBody>
                  <a:tcPr>
                    <a:solidFill>
                      <a:schemeClr val="bg2"/>
                    </a:solidFill>
                  </a:tcPr>
                </a:tc>
                <a:tc>
                  <a:txBody>
                    <a:bodyPr/>
                    <a:lstStyle/>
                    <a:p>
                      <a:pPr algn="ctr"/>
                      <a:r>
                        <a:rPr lang="en-US"/>
                        <a:t>2018</a:t>
                      </a:r>
                    </a:p>
                  </a:txBody>
                  <a:tcPr>
                    <a:solidFill>
                      <a:schemeClr val="bg2"/>
                    </a:solidFill>
                  </a:tcPr>
                </a:tc>
                <a:extLst>
                  <a:ext uri="{0D108BD9-81ED-4DB2-BD59-A6C34878D82A}">
                    <a16:rowId xmlns:a16="http://schemas.microsoft.com/office/drawing/2014/main" val="1866481303"/>
                  </a:ext>
                </a:extLst>
              </a:tr>
            </a:tbl>
          </a:graphicData>
        </a:graphic>
      </p:graphicFrame>
    </p:spTree>
    <p:extLst>
      <p:ext uri="{BB962C8B-B14F-4D97-AF65-F5344CB8AC3E}">
        <p14:creationId xmlns:p14="http://schemas.microsoft.com/office/powerpoint/2010/main" val="147776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D17E5-FAC0-4CBD-BC8A-952A05AB4BA1}"/>
              </a:ext>
            </a:extLst>
          </p:cNvPr>
          <p:cNvSpPr>
            <a:spLocks noGrp="1"/>
          </p:cNvSpPr>
          <p:nvPr>
            <p:ph type="title"/>
          </p:nvPr>
        </p:nvSpPr>
        <p:spPr/>
        <p:txBody>
          <a:bodyPr/>
          <a:lstStyle/>
          <a:p>
            <a:r>
              <a:rPr lang="en-US"/>
              <a:t>Ratio Analysis- ROE</a:t>
            </a:r>
          </a:p>
        </p:txBody>
      </p:sp>
      <p:pic>
        <p:nvPicPr>
          <p:cNvPr id="4" name="Picture 4" descr="A picture containing monitor, indoor&#10;&#10;Description generated with high confidence">
            <a:extLst>
              <a:ext uri="{FF2B5EF4-FFF2-40B4-BE49-F238E27FC236}">
                <a16:creationId xmlns:a16="http://schemas.microsoft.com/office/drawing/2014/main" id="{437C5458-D3AE-49C1-9CD7-BA180B7EC6A9}"/>
              </a:ext>
            </a:extLst>
          </p:cNvPr>
          <p:cNvPicPr>
            <a:picLocks noGrp="1" noChangeAspect="1"/>
          </p:cNvPicPr>
          <p:nvPr>
            <p:ph idx="1"/>
          </p:nvPr>
        </p:nvPicPr>
        <p:blipFill>
          <a:blip r:embed="rId3"/>
          <a:stretch>
            <a:fillRect/>
          </a:stretch>
        </p:blipFill>
        <p:spPr>
          <a:xfrm>
            <a:off x="1237555" y="1449790"/>
            <a:ext cx="7878792" cy="4727274"/>
          </a:xfrm>
          <a:prstGeom prst="rect">
            <a:avLst/>
          </a:prstGeom>
        </p:spPr>
      </p:pic>
      <p:graphicFrame>
        <p:nvGraphicFramePr>
          <p:cNvPr id="3" name="Table 4">
            <a:extLst>
              <a:ext uri="{FF2B5EF4-FFF2-40B4-BE49-F238E27FC236}">
                <a16:creationId xmlns:a16="http://schemas.microsoft.com/office/drawing/2014/main" id="{3B5D34E6-BDBF-403F-AE2B-5A2AE4984F3F}"/>
              </a:ext>
            </a:extLst>
          </p:cNvPr>
          <p:cNvGraphicFramePr>
            <a:graphicFrameLocks noGrp="1"/>
          </p:cNvGraphicFramePr>
          <p:nvPr>
            <p:extLst>
              <p:ext uri="{D42A27DB-BD31-4B8C-83A1-F6EECF244321}">
                <p14:modId xmlns:p14="http://schemas.microsoft.com/office/powerpoint/2010/main" val="111416520"/>
              </p:ext>
            </p:extLst>
          </p:nvPr>
        </p:nvGraphicFramePr>
        <p:xfrm>
          <a:off x="2115401" y="5709313"/>
          <a:ext cx="7004994" cy="365760"/>
        </p:xfrm>
        <a:graphic>
          <a:graphicData uri="http://schemas.openxmlformats.org/drawingml/2006/table">
            <a:tbl>
              <a:tblPr firstRow="1" bandRow="1">
                <a:tableStyleId>{5C22544A-7EE6-4342-B048-85BDC9FD1C3A}</a:tableStyleId>
              </a:tblPr>
              <a:tblGrid>
                <a:gridCol w="1167499">
                  <a:extLst>
                    <a:ext uri="{9D8B030D-6E8A-4147-A177-3AD203B41FA5}">
                      <a16:colId xmlns:a16="http://schemas.microsoft.com/office/drawing/2014/main" val="969065576"/>
                    </a:ext>
                  </a:extLst>
                </a:gridCol>
                <a:gridCol w="1167499">
                  <a:extLst>
                    <a:ext uri="{9D8B030D-6E8A-4147-A177-3AD203B41FA5}">
                      <a16:colId xmlns:a16="http://schemas.microsoft.com/office/drawing/2014/main" val="861570258"/>
                    </a:ext>
                  </a:extLst>
                </a:gridCol>
                <a:gridCol w="1167499">
                  <a:extLst>
                    <a:ext uri="{9D8B030D-6E8A-4147-A177-3AD203B41FA5}">
                      <a16:colId xmlns:a16="http://schemas.microsoft.com/office/drawing/2014/main" val="1594387112"/>
                    </a:ext>
                  </a:extLst>
                </a:gridCol>
                <a:gridCol w="1167499">
                  <a:extLst>
                    <a:ext uri="{9D8B030D-6E8A-4147-A177-3AD203B41FA5}">
                      <a16:colId xmlns:a16="http://schemas.microsoft.com/office/drawing/2014/main" val="971150419"/>
                    </a:ext>
                  </a:extLst>
                </a:gridCol>
                <a:gridCol w="1167499">
                  <a:extLst>
                    <a:ext uri="{9D8B030D-6E8A-4147-A177-3AD203B41FA5}">
                      <a16:colId xmlns:a16="http://schemas.microsoft.com/office/drawing/2014/main" val="3569217715"/>
                    </a:ext>
                  </a:extLst>
                </a:gridCol>
                <a:gridCol w="1167499">
                  <a:extLst>
                    <a:ext uri="{9D8B030D-6E8A-4147-A177-3AD203B41FA5}">
                      <a16:colId xmlns:a16="http://schemas.microsoft.com/office/drawing/2014/main" val="80405768"/>
                    </a:ext>
                  </a:extLst>
                </a:gridCol>
              </a:tblGrid>
              <a:tr h="363940">
                <a:tc>
                  <a:txBody>
                    <a:bodyPr/>
                    <a:lstStyle/>
                    <a:p>
                      <a:pPr algn="ctr"/>
                      <a:r>
                        <a:rPr lang="en-US"/>
                        <a:t>2013</a:t>
                      </a:r>
                    </a:p>
                  </a:txBody>
                  <a:tcPr>
                    <a:solidFill>
                      <a:schemeClr val="bg2"/>
                    </a:solidFill>
                  </a:tcPr>
                </a:tc>
                <a:tc>
                  <a:txBody>
                    <a:bodyPr/>
                    <a:lstStyle/>
                    <a:p>
                      <a:pPr algn="ctr"/>
                      <a:r>
                        <a:rPr lang="en-US"/>
                        <a:t>2014</a:t>
                      </a:r>
                    </a:p>
                  </a:txBody>
                  <a:tcPr>
                    <a:solidFill>
                      <a:schemeClr val="bg2"/>
                    </a:solidFill>
                  </a:tcPr>
                </a:tc>
                <a:tc>
                  <a:txBody>
                    <a:bodyPr/>
                    <a:lstStyle/>
                    <a:p>
                      <a:pPr algn="ctr"/>
                      <a:r>
                        <a:rPr lang="en-US"/>
                        <a:t>2015</a:t>
                      </a:r>
                    </a:p>
                  </a:txBody>
                  <a:tcPr>
                    <a:solidFill>
                      <a:schemeClr val="bg2"/>
                    </a:solidFill>
                  </a:tcPr>
                </a:tc>
                <a:tc>
                  <a:txBody>
                    <a:bodyPr/>
                    <a:lstStyle/>
                    <a:p>
                      <a:pPr algn="ctr"/>
                      <a:r>
                        <a:rPr lang="en-US"/>
                        <a:t>2016</a:t>
                      </a:r>
                    </a:p>
                  </a:txBody>
                  <a:tcPr>
                    <a:solidFill>
                      <a:schemeClr val="bg2"/>
                    </a:solidFill>
                  </a:tcPr>
                </a:tc>
                <a:tc>
                  <a:txBody>
                    <a:bodyPr/>
                    <a:lstStyle/>
                    <a:p>
                      <a:pPr algn="ctr"/>
                      <a:r>
                        <a:rPr lang="en-US"/>
                        <a:t>2017</a:t>
                      </a:r>
                    </a:p>
                  </a:txBody>
                  <a:tcPr>
                    <a:solidFill>
                      <a:schemeClr val="bg2"/>
                    </a:solidFill>
                  </a:tcPr>
                </a:tc>
                <a:tc>
                  <a:txBody>
                    <a:bodyPr/>
                    <a:lstStyle/>
                    <a:p>
                      <a:pPr algn="ctr"/>
                      <a:r>
                        <a:rPr lang="en-US"/>
                        <a:t>2018</a:t>
                      </a:r>
                    </a:p>
                  </a:txBody>
                  <a:tcPr>
                    <a:solidFill>
                      <a:schemeClr val="bg2"/>
                    </a:solidFill>
                  </a:tcPr>
                </a:tc>
                <a:extLst>
                  <a:ext uri="{0D108BD9-81ED-4DB2-BD59-A6C34878D82A}">
                    <a16:rowId xmlns:a16="http://schemas.microsoft.com/office/drawing/2014/main" val="1866481303"/>
                  </a:ext>
                </a:extLst>
              </a:tr>
            </a:tbl>
          </a:graphicData>
        </a:graphic>
      </p:graphicFrame>
    </p:spTree>
    <p:extLst>
      <p:ext uri="{BB962C8B-B14F-4D97-AF65-F5344CB8AC3E}">
        <p14:creationId xmlns:p14="http://schemas.microsoft.com/office/powerpoint/2010/main" val="2169741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03BB1-5FB3-4644-893C-F7C9F4627972}"/>
              </a:ext>
            </a:extLst>
          </p:cNvPr>
          <p:cNvSpPr>
            <a:spLocks noGrp="1"/>
          </p:cNvSpPr>
          <p:nvPr>
            <p:ph type="title"/>
          </p:nvPr>
        </p:nvSpPr>
        <p:spPr/>
        <p:txBody>
          <a:bodyPr/>
          <a:lstStyle/>
          <a:p>
            <a:r>
              <a:rPr lang="en-US"/>
              <a:t>Free Cash Flow</a:t>
            </a:r>
          </a:p>
        </p:txBody>
      </p:sp>
      <p:pic>
        <p:nvPicPr>
          <p:cNvPr id="10" name="Picture 10" descr="A screenshot of a cell phone&#10;&#10;Description generated with very high confidence">
            <a:extLst>
              <a:ext uri="{FF2B5EF4-FFF2-40B4-BE49-F238E27FC236}">
                <a16:creationId xmlns:a16="http://schemas.microsoft.com/office/drawing/2014/main" id="{2F259C84-DBD0-4744-BA6E-083C2C2CB147}"/>
              </a:ext>
            </a:extLst>
          </p:cNvPr>
          <p:cNvPicPr>
            <a:picLocks noGrp="1" noChangeAspect="1"/>
          </p:cNvPicPr>
          <p:nvPr>
            <p:ph idx="1"/>
          </p:nvPr>
        </p:nvPicPr>
        <p:blipFill>
          <a:blip r:embed="rId3"/>
          <a:stretch>
            <a:fillRect/>
          </a:stretch>
        </p:blipFill>
        <p:spPr>
          <a:xfrm>
            <a:off x="671206" y="1398589"/>
            <a:ext cx="8493903" cy="4772169"/>
          </a:xfrm>
          <a:prstGeom prst="rect">
            <a:avLst/>
          </a:prstGeom>
        </p:spPr>
      </p:pic>
    </p:spTree>
    <p:extLst>
      <p:ext uri="{BB962C8B-B14F-4D97-AF65-F5344CB8AC3E}">
        <p14:creationId xmlns:p14="http://schemas.microsoft.com/office/powerpoint/2010/main" val="27304276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479</Words>
  <Application>Microsoft Office PowerPoint</Application>
  <PresentationFormat>Widescreen</PresentationFormat>
  <Paragraphs>131</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EGCO Group Electricity Generating Public Company</vt:lpstr>
      <vt:lpstr>Overview </vt:lpstr>
      <vt:lpstr>Company Overview</vt:lpstr>
      <vt:lpstr>Energy Sources for EGCO</vt:lpstr>
      <vt:lpstr>Currency Overview</vt:lpstr>
      <vt:lpstr>Ratio Analysis-DPS</vt:lpstr>
      <vt:lpstr>Ratio Analysis- PE Ratio</vt:lpstr>
      <vt:lpstr>Ratio Analysis- ROE</vt:lpstr>
      <vt:lpstr>Free Cash Flow</vt:lpstr>
      <vt:lpstr>Stock Price</vt:lpstr>
      <vt:lpstr>EGCO Strategies</vt:lpstr>
      <vt:lpstr>EGCO Strategies cont. </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 Schrenk</dc:creator>
  <cp:lastModifiedBy>Schrenk, Lawrence</cp:lastModifiedBy>
  <cp:revision>2</cp:revision>
  <dcterms:created xsi:type="dcterms:W3CDTF">2013-07-15T20:26:40Z</dcterms:created>
  <dcterms:modified xsi:type="dcterms:W3CDTF">2019-05-01T20:52:58Z</dcterms:modified>
</cp:coreProperties>
</file>