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embeddedFontLst>
    <p:embeddedFont>
      <p:font typeface="Oswald" panose="020B0604020202020204" charset="0"/>
      <p:regular r:id="rId19"/>
      <p:bold r:id="rId20"/>
    </p:embeddedFont>
    <p:embeddedFont>
      <p:font typeface="Average" panose="020B0604020202020204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The</a:t>
            </a:r>
            <a:r>
              <a:rPr lang="en-US" baseline="0" dirty="0" smtClean="0"/>
              <a:t> Children’s Place</a:t>
            </a:r>
          </a:p>
          <a:p>
            <a:pPr>
              <a:defRPr/>
            </a:pPr>
            <a:r>
              <a:rPr lang="en-US" baseline="0" dirty="0" smtClean="0"/>
              <a:t>(Percentile of Peer Group)</a:t>
            </a:r>
            <a:endParaRPr lang="en-US" dirty="0"/>
          </a:p>
        </c:rich>
      </c:tx>
      <c:layout>
        <c:manualLayout>
          <c:xMode val="edge"/>
          <c:yMode val="edge"/>
          <c:x val="0.25599547525134775"/>
          <c:y val="9.37509079697956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Fiscal 2014-2016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Return On Invested Capital</c:v>
                </c:pt>
                <c:pt idx="1">
                  <c:v>Return on Equity</c:v>
                </c:pt>
                <c:pt idx="2">
                  <c:v>Return on Assets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0.79</c:v>
                </c:pt>
                <c:pt idx="1">
                  <c:v>0.76</c:v>
                </c:pt>
                <c:pt idx="2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E-4D9F-8E6D-356A429E2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Fiscal 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Return On Invested Capital</c:v>
                </c:pt>
                <c:pt idx="1">
                  <c:v>Return on Equity</c:v>
                </c:pt>
                <c:pt idx="2">
                  <c:v>Return on Assets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0.88</c:v>
                </c:pt>
                <c:pt idx="1">
                  <c:v>0.81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E-4D9F-8E6D-356A429E2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369488"/>
        <c:axId val="312370144"/>
      </c:barChart>
      <c:catAx>
        <c:axId val="31236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370144"/>
        <c:crosses val="autoZero"/>
        <c:auto val="1"/>
        <c:lblAlgn val="ctr"/>
        <c:lblOffset val="100"/>
        <c:noMultiLvlLbl val="0"/>
      </c:catAx>
      <c:valAx>
        <c:axId val="31237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36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Title, blow up graph and talk about the written info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Condense into BP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items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New chart, keep %. Shares times </a:t>
            </a:r>
            <a:r>
              <a:rPr lang="en" dirty="0" smtClean="0"/>
              <a:t>price             $112.15</a:t>
            </a:r>
            <a:endParaRPr lang="e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 trend (5)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not use one BP, out ROC in title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are repurchases part of strategy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Take out or re-do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rensplac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 dirty="0"/>
              <a:t>The Children’s Place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Mitch Johnson &amp; Chelsi Nahrgang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/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19100" algn="ctr"/>
            <a:r>
              <a:rPr lang="en" sz="3600" dirty="0">
                <a:solidFill>
                  <a:schemeClr val="dk1"/>
                </a:solidFill>
                <a:latin typeface="Oswald"/>
                <a:sym typeface="Oswald"/>
              </a:rPr>
              <a:t>Return </a:t>
            </a:r>
            <a:r>
              <a:rPr lang="en-US" sz="3600" dirty="0">
                <a:solidFill>
                  <a:schemeClr val="dk1"/>
                </a:solidFill>
                <a:latin typeface="Oswald"/>
                <a:sym typeface="Oswald"/>
              </a:rPr>
              <a:t>Measures</a:t>
            </a:r>
            <a:endParaRPr lang="en" sz="3600" dirty="0">
              <a:solidFill>
                <a:schemeClr val="dk1"/>
              </a:solidFill>
              <a:latin typeface="Oswald"/>
              <a:sym typeface="Oswald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8276039"/>
              </p:ext>
            </p:extLst>
          </p:nvPr>
        </p:nvGraphicFramePr>
        <p:xfrm>
          <a:off x="1487424" y="1207008"/>
          <a:ext cx="6547104" cy="3407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" sz="3600" dirty="0"/>
              <a:t>Consensus Earnings Forecast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14" name="Shape 114" descr="Captu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276" y="1283979"/>
            <a:ext cx="8437447" cy="34787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20"/>
          <p:cNvSpPr txBox="1">
            <a:spLocks/>
          </p:cNvSpPr>
          <p:nvPr/>
        </p:nvSpPr>
        <p:spPr>
          <a:xfrm>
            <a:off x="4506216" y="3044870"/>
            <a:ext cx="3466826" cy="1198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None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457200" indent="-381000">
              <a:lnSpc>
                <a:spcPct val="100000"/>
              </a:lnSpc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Analyst Recommendations: </a:t>
            </a:r>
          </a:p>
          <a:p>
            <a:pPr marL="457200" indent="-381000">
              <a:lnSpc>
                <a:spcPct val="100000"/>
              </a:lnSpc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</a:rPr>
              <a:t>6 have a Buy Rating</a:t>
            </a:r>
          </a:p>
          <a:p>
            <a:pPr marL="457200" indent="-381000">
              <a:lnSpc>
                <a:spcPct val="100000"/>
              </a:lnSpc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</a:rPr>
              <a:t>5 have a Hold Rating</a:t>
            </a:r>
          </a:p>
          <a:p>
            <a:pPr marL="457200" indent="-381000">
              <a:lnSpc>
                <a:spcPct val="100000"/>
              </a:lnSpc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</a:rPr>
              <a:t>Ratings steady since March </a:t>
            </a:r>
          </a:p>
          <a:p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Sales </a:t>
            </a:r>
            <a:r>
              <a:rPr lang="en-US" sz="3600" dirty="0"/>
              <a:t>S</a:t>
            </a:r>
            <a:r>
              <a:rPr lang="en" sz="3600" dirty="0"/>
              <a:t>trategy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600" dirty="0"/>
              <a:t>Branding</a:t>
            </a:r>
          </a:p>
          <a:p>
            <a:pPr marL="64770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600" dirty="0"/>
              <a:t>Significant sales (ex: 60% off sitewide)</a:t>
            </a:r>
          </a:p>
          <a:p>
            <a:pPr marL="64770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600" dirty="0"/>
              <a:t>Coupons</a:t>
            </a:r>
          </a:p>
          <a:p>
            <a:pPr marL="64770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3600" dirty="0"/>
              <a:t>Rewards points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Valuation (</a:t>
            </a:r>
            <a:r>
              <a:rPr lang="en-US" sz="3600" dirty="0"/>
              <a:t>P</a:t>
            </a:r>
            <a:r>
              <a:rPr lang="en" sz="3600" dirty="0"/>
              <a:t>eer Comparison)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2691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Company	  EPS		Dividend	        MarketCap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lvl="0">
              <a:spcBef>
                <a:spcPts val="0"/>
              </a:spcBef>
              <a:buNone/>
            </a:pPr>
            <a:r>
              <a:rPr lang="en" sz="2800" dirty="0"/>
              <a:t>PLCE		  $5.44	$1.60 (1.43%)	1.9 Bil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dirty="0"/>
              <a:t>JCP		($0.04)		-		1.8 Bil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dirty="0"/>
              <a:t>KSS		  $3.13		$2.20 (5.56%)	6.7 Bil	</a:t>
            </a:r>
            <a:r>
              <a:rPr lang="en" dirty="0"/>
              <a:t>	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/>
              <a:t>Share </a:t>
            </a:r>
            <a:r>
              <a:rPr lang="en" sz="3600" dirty="0"/>
              <a:t>Valuation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283" y="1152475"/>
            <a:ext cx="8167434" cy="37384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Shape 146"/>
          <p:cNvCxnSpPr/>
          <p:nvPr/>
        </p:nvCxnSpPr>
        <p:spPr>
          <a:xfrm rot="10800000">
            <a:off x="6248500" y="2157100"/>
            <a:ext cx="509100" cy="24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7" name="Shape 147"/>
          <p:cNvCxnSpPr/>
          <p:nvPr/>
        </p:nvCxnSpPr>
        <p:spPr>
          <a:xfrm rot="10800000">
            <a:off x="7839325" y="1722275"/>
            <a:ext cx="392400" cy="21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849539" y="1730378"/>
            <a:ext cx="6628530" cy="10973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dirty="0">
                <a:solidFill>
                  <a:schemeClr val="bg1"/>
                </a:solidFill>
              </a:rPr>
              <a:t>Exceeded earnings expectations in November</a:t>
            </a:r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dirty="0">
                <a:solidFill>
                  <a:schemeClr val="bg1"/>
                </a:solidFill>
              </a:rPr>
              <a:t>PLCE is buying back shares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27025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Financial </a:t>
            </a:r>
            <a:r>
              <a:rPr lang="en-US" sz="3600" dirty="0"/>
              <a:t>A</a:t>
            </a:r>
            <a:r>
              <a:rPr lang="en" sz="3600" dirty="0"/>
              <a:t>nalysis </a:t>
            </a:r>
            <a:r>
              <a:rPr lang="en" sz="3200" dirty="0"/>
              <a:t>(in thousands except dividends)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694594"/>
            <a:ext cx="8520600" cy="420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Dividends		2017-2018: $1.60 (100% increase)</a:t>
            </a:r>
          </a:p>
          <a:p>
            <a:pPr marL="2286000" lvl="0" indent="45720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2016-2017: $0.80 (30% increase)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2015-2016: $0.60 (13% increase)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2014-2015: $0.53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Net Sales		2016-2017: $1,785,316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2015-2016: $1,725,777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2014-2015: $1,761,324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Net Income		2016-2017: $102,336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2015-2016: $ 57,884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			2014-2015: $ 56,888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 smtClean="0"/>
              <a:t>Final Recommendation </a:t>
            </a:r>
            <a:endParaRPr sz="3600"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6200" lvl="0"/>
            <a:r>
              <a:rPr lang="en-US" sz="2400" dirty="0" smtClean="0"/>
              <a:t>Buy rating for the following reasons:</a:t>
            </a:r>
          </a:p>
          <a:p>
            <a:pPr marL="457200" lvl="3" indent="-381000">
              <a:buFont typeface="Arial" panose="020B0604020202020204" pitchFamily="34" charset="0"/>
              <a:buChar char="•"/>
            </a:pPr>
            <a:r>
              <a:rPr lang="en-US" sz="2000" dirty="0" smtClean="0"/>
              <a:t>Fertility is expected to rise from 1.89 children per woman to 1.92 in 2045-2050 in the U.S.</a:t>
            </a:r>
          </a:p>
          <a:p>
            <a:pPr marL="457200" lvl="0" indent="-381000">
              <a:buFont typeface="Arial" panose="020B0604020202020204" pitchFamily="34" charset="0"/>
              <a:buChar char="•"/>
            </a:pPr>
            <a:r>
              <a:rPr lang="en-US" sz="2400" dirty="0" smtClean="0"/>
              <a:t>Strong Dividend Growth</a:t>
            </a:r>
          </a:p>
          <a:p>
            <a:pPr marL="457200" lvl="0" indent="-381000">
              <a:buFont typeface="Arial" panose="020B0604020202020204" pitchFamily="34" charset="0"/>
              <a:buChar char="•"/>
            </a:pPr>
            <a:r>
              <a:rPr lang="en-US" sz="2400" dirty="0" smtClean="0"/>
              <a:t>Strong Analyst Recommendations 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Basic Information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141436" y="1017725"/>
            <a:ext cx="8861128" cy="370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Largest </a:t>
            </a:r>
            <a:r>
              <a:rPr lang="en" sz="2400" dirty="0" smtClean="0"/>
              <a:t>children’s </a:t>
            </a:r>
            <a:r>
              <a:rPr lang="en" sz="2400" dirty="0"/>
              <a:t>specialty apparel retailer in America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" sz="2400" dirty="0"/>
              <a:t>esigns, contracts to manufacture, sells and licenses to sell fashionable, high-quality merchandise at value prices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" sz="2400" dirty="0"/>
              <a:t>roprietary </a:t>
            </a:r>
            <a:r>
              <a:rPr lang="en-US" sz="2400" dirty="0"/>
              <a:t>brands: </a:t>
            </a:r>
            <a:r>
              <a:rPr lang="en" sz="2400" dirty="0"/>
              <a:t> “The Children’s Place”, "Place“, "Baby Place"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1,039 stores in the United States, Canada and Puerto Rico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Online store at </a:t>
            </a:r>
            <a:r>
              <a:rPr lang="en" sz="2400" dirty="0">
                <a:hlinkClick r:id="rId3"/>
              </a:rPr>
              <a:t>www.childrensplace.com</a:t>
            </a:r>
            <a:endParaRPr lang="en" sz="2400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150 international points of distribution open and operated by its 6 franchise partners in 17 countries.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Basic Information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800" dirty="0"/>
              <a:t>Ticker Symbol: PLCE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800" dirty="0"/>
              <a:t>Industry: Apparel Stores</a:t>
            </a:r>
          </a:p>
          <a:p>
            <a:pPr marL="457200" lvl="0" indent="-381000">
              <a:lnSpc>
                <a:spcPct val="100000"/>
              </a:lnSpc>
            </a:pPr>
            <a:r>
              <a:rPr lang="en" sz="2800" dirty="0"/>
              <a:t>Current Stock Price: $</a:t>
            </a:r>
            <a:r>
              <a:rPr lang="en" sz="2800" dirty="0" smtClean="0"/>
              <a:t>113</a:t>
            </a:r>
            <a:endParaRPr lang="en" sz="2800" dirty="0"/>
          </a:p>
          <a:p>
            <a:pPr marL="457200" lvl="0" indent="-381000">
              <a:lnSpc>
                <a:spcPct val="100000"/>
              </a:lnSpc>
            </a:pPr>
            <a:r>
              <a:rPr lang="en" sz="2800" dirty="0"/>
              <a:t>Target Stock Price 12 months: $120  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800" dirty="0"/>
              <a:t>Market Cap: $1.9 Billion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" sz="2800" dirty="0"/>
              <a:t>Investment Recommendation: </a:t>
            </a:r>
            <a:r>
              <a:rPr lang="en" sz="2800" b="1" dirty="0"/>
              <a:t>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Basic Information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881381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2800" dirty="0"/>
              <a:t>Liquidity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en" sz="2000" dirty="0"/>
              <a:t>Current Ratio: 	 1.86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</a:pPr>
            <a:r>
              <a:rPr lang="en" sz="2000" dirty="0"/>
              <a:t>Quick Ratio: 	0.99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en" sz="2800" dirty="0"/>
              <a:t>Float	</a:t>
            </a:r>
            <a:r>
              <a:rPr lang="en" sz="2000" dirty="0"/>
              <a:t>17.25 million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800" dirty="0"/>
          </a:p>
          <a:p>
            <a:pPr marL="45720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2800" dirty="0"/>
          </a:p>
          <a:p>
            <a:pPr marL="457200" lvl="0" indent="0">
              <a:lnSpc>
                <a:spcPct val="100000"/>
              </a:lnSpc>
              <a:spcBef>
                <a:spcPts val="0"/>
              </a:spcBef>
              <a:buNone/>
            </a:pPr>
            <a:endParaRPr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687900"/>
              </p:ext>
            </p:extLst>
          </p:nvPr>
        </p:nvGraphicFramePr>
        <p:xfrm>
          <a:off x="0" y="3243073"/>
          <a:ext cx="9144000" cy="190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605319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8005493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07825109"/>
                    </a:ext>
                  </a:extLst>
                </a:gridCol>
              </a:tblGrid>
              <a:tr h="3109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Major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Stock Owners: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Percent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of shares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Total</a:t>
                      </a:r>
                      <a:r>
                        <a:rPr lang="en-US" baseline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 Investment  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31643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The Vanguard Group, Inc.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13.31%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$269,403,701.95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8924"/>
                  </a:ext>
                </a:extLst>
              </a:tr>
              <a:tr h="3109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BlackRock, Inc.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12.60%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$255,602,298.65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0184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Royce &amp; Associates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, LP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6.08%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$122,948,026.30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97910"/>
                  </a:ext>
                </a:extLst>
              </a:tr>
              <a:tr h="4683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Dimensional Fund Advisors LP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5.43%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$109,824,794.05</a:t>
                      </a:r>
                      <a:endParaRPr lang="en-US" dirty="0">
                        <a:solidFill>
                          <a:schemeClr val="tx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23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/>
              <a:t>Investment Summary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Stock Price increased 45.6% during fiscal 2016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94th percentile of peer group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6" name="Shape 8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4666" y="2644523"/>
            <a:ext cx="7937634" cy="2347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3796" y="1223586"/>
            <a:ext cx="7449564" cy="35088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77"/>
          <p:cNvSpPr txBox="1">
            <a:spLocks/>
          </p:cNvSpPr>
          <p:nvPr/>
        </p:nvSpPr>
        <p:spPr>
          <a:xfrm>
            <a:off x="318278" y="241094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3600" dirty="0">
                <a:solidFill>
                  <a:schemeClr val="dk1"/>
                </a:solidFill>
                <a:latin typeface="Oswald"/>
                <a:sym typeface="Oswald"/>
              </a:rPr>
              <a:t>Competitive Environment</a:t>
            </a:r>
            <a:endParaRPr lang="en" sz="3600" dirty="0">
              <a:solidFill>
                <a:schemeClr val="dk1"/>
              </a:solidFill>
              <a:latin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Competitive Environment</a:t>
            </a:r>
            <a:r>
              <a:rPr lang="en" sz="3200" dirty="0"/>
              <a:t/>
            </a:r>
            <a:br>
              <a:rPr lang="en" sz="32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1152475"/>
            <a:ext cx="8520600" cy="34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ctr"/>
            <a:r>
              <a:rPr lang="en" sz="3600" dirty="0"/>
              <a:t>Return of Capital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$15 million in dividends in fiscal 2016</a:t>
            </a:r>
          </a:p>
          <a:p>
            <a:pPr marL="1371600" lvl="2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Expected a</a:t>
            </a:r>
            <a:r>
              <a:rPr lang="en" sz="2400" dirty="0"/>
              <a:t>nnual dividend increase of 100% from $0.80 to $1.60 </a:t>
            </a:r>
            <a:r>
              <a:rPr lang="en-US" sz="2400" dirty="0"/>
              <a:t>in </a:t>
            </a:r>
            <a:r>
              <a:rPr lang="en" sz="2400" dirty="0"/>
              <a:t>2017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Returned 83% of cash from operations in 2016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Repurchased over $150 million </a:t>
            </a:r>
            <a:r>
              <a:rPr lang="en-US" sz="2400" dirty="0"/>
              <a:t>shares in </a:t>
            </a:r>
            <a:r>
              <a:rPr lang="en" sz="2400" dirty="0"/>
              <a:t>2016</a:t>
            </a:r>
          </a:p>
          <a:p>
            <a:pPr marL="1371600" lvl="2" indent="-3429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400" dirty="0"/>
              <a:t>Over $750 million in </a:t>
            </a:r>
            <a:r>
              <a:rPr lang="en-US" sz="2400" dirty="0"/>
              <a:t>share </a:t>
            </a:r>
            <a:r>
              <a:rPr lang="en" sz="2400" dirty="0"/>
              <a:t>repurchases since 2009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911" y="1118330"/>
            <a:ext cx="8236177" cy="35538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96"/>
          <p:cNvSpPr txBox="1">
            <a:spLocks/>
          </p:cNvSpPr>
          <p:nvPr/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19100" algn="ctr"/>
            <a:r>
              <a:rPr lang="en" sz="3600" dirty="0">
                <a:solidFill>
                  <a:schemeClr val="dk1"/>
                </a:solidFill>
                <a:latin typeface="Oswald"/>
                <a:sym typeface="Oswald"/>
              </a:rPr>
              <a:t>Return of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404</Words>
  <Application>Microsoft Office PowerPoint</Application>
  <PresentationFormat>On-screen Show (16:9)</PresentationFormat>
  <Paragraphs>97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Oswald</vt:lpstr>
      <vt:lpstr>Average</vt:lpstr>
      <vt:lpstr>Arial</vt:lpstr>
      <vt:lpstr>slate</vt:lpstr>
      <vt:lpstr>The Children’s Place</vt:lpstr>
      <vt:lpstr>Basic Information </vt:lpstr>
      <vt:lpstr>Basic Information </vt:lpstr>
      <vt:lpstr>Basic Information</vt:lpstr>
      <vt:lpstr>Investment Summary</vt:lpstr>
      <vt:lpstr>PowerPoint Presentation</vt:lpstr>
      <vt:lpstr>Competitive Environment </vt:lpstr>
      <vt:lpstr>Return of Capital</vt:lpstr>
      <vt:lpstr>PowerPoint Presentation</vt:lpstr>
      <vt:lpstr>PowerPoint Presentation</vt:lpstr>
      <vt:lpstr>Consensus Earnings Forecast </vt:lpstr>
      <vt:lpstr>Sales Strategy</vt:lpstr>
      <vt:lpstr>Valuation (Peer Comparison)</vt:lpstr>
      <vt:lpstr>Share Valuation</vt:lpstr>
      <vt:lpstr>Financial Analysis (in thousands except dividends)</vt:lpstr>
      <vt:lpstr>Final Recommendation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Children’s Place</dc:title>
  <dc:creator>Lawrence Schrenk</dc:creator>
  <cp:lastModifiedBy>Johnson, Mitchell C</cp:lastModifiedBy>
  <cp:revision>13</cp:revision>
  <dcterms:modified xsi:type="dcterms:W3CDTF">2017-04-24T22:44:39Z</dcterms:modified>
</cp:coreProperties>
</file>