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4" r:id="rId4"/>
  </p:sldMasterIdLst>
  <p:notesMasterIdLst>
    <p:notesMasterId r:id="rId18"/>
  </p:notesMasterIdLst>
  <p:sldIdLst>
    <p:sldId id="257" r:id="rId5"/>
    <p:sldId id="274" r:id="rId6"/>
    <p:sldId id="258" r:id="rId7"/>
    <p:sldId id="259" r:id="rId8"/>
    <p:sldId id="264" r:id="rId9"/>
    <p:sldId id="268" r:id="rId10"/>
    <p:sldId id="278" r:id="rId11"/>
    <p:sldId id="276" r:id="rId12"/>
    <p:sldId id="275" r:id="rId13"/>
    <p:sldId id="270" r:id="rId14"/>
    <p:sldId id="271" r:id="rId15"/>
    <p:sldId id="272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BC5B2DE-8016-449C-955D-F4F6EDBA601D}">
          <p14:sldIdLst>
            <p14:sldId id="257"/>
            <p14:sldId id="274"/>
            <p14:sldId id="258"/>
            <p14:sldId id="259"/>
            <p14:sldId id="264"/>
            <p14:sldId id="268"/>
            <p14:sldId id="278"/>
            <p14:sldId id="276"/>
            <p14:sldId id="275"/>
            <p14:sldId id="270"/>
            <p14:sldId id="271"/>
            <p14:sldId id="272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45E64"/>
    <a:srgbClr val="353B3F"/>
    <a:srgbClr val="CBA763"/>
    <a:srgbClr val="ECECEC"/>
    <a:srgbClr val="CAA661"/>
    <a:srgbClr val="A2ABB0"/>
    <a:srgbClr val="262B2E"/>
    <a:srgbClr val="B29161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50C319-8BD6-472A-8865-530084C74C12}" v="269" dt="2019-11-15T16:01:38.797"/>
    <p1510:client id="{47FA88B2-A662-345A-9821-C1EB40A658FD}" v="36" dt="2019-11-25T16:42:29.901"/>
    <p1510:client id="{B7919A73-17E2-1F25-4AEE-9385B976AD51}" v="212" dt="2019-12-02T21:13:30.430"/>
    <p1510:client id="{EBD021A3-218E-71D9-7E3B-8FEBDB639657}" v="203" dt="2019-12-05T15:33:47.653"/>
    <p1510:client id="{F8386366-71EB-6188-0E03-9CF182E12CBD}" v="18" dt="2019-12-04T16:18:58.735"/>
    <p1510:client id="{F9FDB7CA-3C7A-8BE2-0F6F-D2BFF503A5BD}" v="1" dt="2019-12-05T17:00:18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Properties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SNFs</c:v>
                </c:pt>
              </c:strCache>
            </c:strRef>
          </c:tx>
          <c:spPr>
            <a:ln w="2222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>
                  <a:tint val="65000"/>
                </a:schemeClr>
              </a:solidFill>
              <a:ln w="9525">
                <a:solidFill>
                  <a:schemeClr val="accent1">
                    <a:tint val="65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73</c:v>
                </c:pt>
                <c:pt idx="1">
                  <c:v>87</c:v>
                </c:pt>
                <c:pt idx="2">
                  <c:v>103</c:v>
                </c:pt>
                <c:pt idx="3">
                  <c:v>130</c:v>
                </c:pt>
                <c:pt idx="4">
                  <c:v>140</c:v>
                </c:pt>
                <c:pt idx="5">
                  <c:v>156</c:v>
                </c:pt>
                <c:pt idx="6">
                  <c:v>175</c:v>
                </c:pt>
                <c:pt idx="7">
                  <c:v>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2A-47CB-952C-CD33875D02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Skilled Nursing Facilities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</c:v>
                </c:pt>
                <c:pt idx="1">
                  <c:v>13</c:v>
                </c:pt>
                <c:pt idx="2">
                  <c:v>16</c:v>
                </c:pt>
                <c:pt idx="3">
                  <c:v>16</c:v>
                </c:pt>
                <c:pt idx="4">
                  <c:v>18</c:v>
                </c:pt>
                <c:pt idx="5">
                  <c:v>21</c:v>
                </c:pt>
                <c:pt idx="6">
                  <c:v>24</c:v>
                </c:pt>
                <c:pt idx="7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2A-47CB-952C-CD33875D02A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ALFs &amp; ILFs</c:v>
                </c:pt>
              </c:strCache>
            </c:strRef>
          </c:tx>
          <c:spPr>
            <a:ln w="2222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1">
                  <a:shade val="65000"/>
                </a:schemeClr>
              </a:solidFill>
              <a:ln w="9525">
                <a:solidFill>
                  <a:schemeClr val="accent1">
                    <a:shade val="65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20</c:v>
                </c:pt>
                <c:pt idx="1">
                  <c:v>22</c:v>
                </c:pt>
                <c:pt idx="2">
                  <c:v>32</c:v>
                </c:pt>
                <c:pt idx="3">
                  <c:v>39</c:v>
                </c:pt>
                <c:pt idx="4">
                  <c:v>36</c:v>
                </c:pt>
                <c:pt idx="5">
                  <c:v>36</c:v>
                </c:pt>
                <c:pt idx="6">
                  <c:v>38</c:v>
                </c:pt>
                <c:pt idx="7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2A-47CB-952C-CD33875D02A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9401456"/>
        <c:axId val="1189399816"/>
      </c:lineChart>
      <c:catAx>
        <c:axId val="1189401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399816"/>
        <c:crosses val="autoZero"/>
        <c:auto val="1"/>
        <c:lblAlgn val="ctr"/>
        <c:lblOffset val="100"/>
        <c:noMultiLvlLbl val="0"/>
      </c:catAx>
      <c:valAx>
        <c:axId val="1189399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40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974966408376671"/>
          <c:y val="7.1997446128484618E-2"/>
          <c:w val="0.46613285574051255"/>
          <c:h val="9.19856098839367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12942-9543-4646-A6BF-81AB3457998B}" type="datetimeFigureOut">
              <a:rPr lang="hu-HU" smtClean="0"/>
              <a:t>2019. 12. 09.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04892-B9D8-4EC3-BC48-8EC8F7C3A0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8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871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chart looks the growth by properties in the past five years starting in 2014 and projected out three ending in 2021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CareTrust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a disciplined growth strategy, primarily acquiring SNFs and now investors seem to have minimal concern today about the company’s tenant concentration vs 5 years ago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Previously Ensign group was one of their only tenants and they have since diversified out more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 in 2014 to 35% in June 2019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 Trust prefers rent-stabilized assets over properties that need to have a lot of money invested in them but look for properties that still have room to grow so they don’t overpay for properties that have nowhere to go but down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CTRE management has also been noted that they continue to focus on smaller local/regional operators whose assets are manageable and core to the tenant’s own overall operations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this CTRE has stayed very disciplined in their growth and has said no to hundreds of deals annually that would translate into growing for strictly growths sake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2401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P/FFO price and funds from operations = key metrics for REITs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 number suggesting value and investor opportunities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 CTRE has the lowest debt ratio in the HC REIT and their managements conservative approach to leverage is expected to continue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4799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4961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3.5% would be close to the weight of Real Estate in R2000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Since there is no real estate stock in the portfolio, </a:t>
            </a:r>
            <a:r>
              <a:rPr lang="en-US" dirty="0" err="1">
                <a:cs typeface="Calibri"/>
              </a:rPr>
              <a:t>Caretrust</a:t>
            </a:r>
            <a:r>
              <a:rPr lang="en-US">
                <a:cs typeface="Calibri"/>
              </a:rPr>
              <a:t> would be a perfect fit.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Adding </a:t>
            </a:r>
            <a:r>
              <a:rPr lang="en-US" dirty="0" err="1">
                <a:cs typeface="Calibri"/>
              </a:rPr>
              <a:t>Caretrust</a:t>
            </a:r>
            <a:r>
              <a:rPr lang="en-US">
                <a:cs typeface="Calibri"/>
              </a:rPr>
              <a:t> would diversify portfolio, lower risk, and through expected growth, lead to higher returns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Analysts estimates target </a:t>
            </a:r>
            <a:r>
              <a:rPr lang="en-US">
                <a:cs typeface="Calibri"/>
              </a:rPr>
              <a:t>price is $26 because of mix of aging boomers and high growth (through </a:t>
            </a:r>
            <a:r>
              <a:rPr lang="en-US" dirty="0">
                <a:cs typeface="Calibri"/>
              </a:rPr>
              <a:t>acquisitions</a:t>
            </a:r>
            <a:r>
              <a:rPr lang="en-US">
                <a:cs typeface="Calibri"/>
              </a:rPr>
              <a:t>)  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504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REITs, or real estate investment trusts, are companies that own or finance income-producing real estate across a range of property sectors. The stockholders of a REIT earn a share of the income produced through real estate investment – without actually having to go out and buy, manage or finance property. REIT's have historically provided investors dividend-based income, competitive market performance, transparency, liquidity, inflation protection and portfolio diversification.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8802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Was formed in 2013 as a wholly owned subsidiary of Ensign with the intent to become a separate and independent publicly-traded company. </a:t>
            </a:r>
            <a:r>
              <a:rPr lang="en-US" err="1"/>
              <a:t>CareTrust</a:t>
            </a:r>
            <a:r>
              <a:rPr lang="en-US"/>
              <a:t> REIT is a self-administered, self-managed real estate investment trust. The Company is primarily engaged in the ownership, acquisition and leasing of healthcare-related properties. It makes investments in healthcare-related real estate assets.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629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-Skilled Nursing Facilities: nursing homes who require a higher level of medial care. Historically this section has showed the lowest valuations in the group however analyst believe to see positive things in this sector in the future </a:t>
            </a:r>
          </a:p>
          <a:p>
            <a:endParaRPr lang="en-US"/>
          </a:p>
          <a:p>
            <a:r>
              <a:rPr lang="en-US"/>
              <a:t>-ALFs &amp; ILFs:  similar to skilled nursing facilities but the residents require less care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-campuses: facilities that include a combination of SNF beds and Senior Housing units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986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There is potential political risk coming up in 2020 election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Repeal of Affordable Care Act and "Medicare for all" proposals could alter gov't spending/reimbursement 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No matter what happens, people are not going to stop getting older, and the need for healthcare is going to rise in the next couple of years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Regardless, the healthcare industry is expected to grow 14% in next 10 </a:t>
            </a:r>
            <a:r>
              <a:rPr lang="en-US" err="1">
                <a:cs typeface="Calibri"/>
              </a:rPr>
              <a:t>yrs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This represents an average annual rate of growth of 5.5%. (projected $6 trillion growth)</a:t>
            </a:r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 b="1" dirty="0">
                <a:cs typeface="Calibri"/>
              </a:rPr>
              <a:t>In times of crisis, Healthcare REIT's are less risky compared to other REITs</a:t>
            </a:r>
            <a:br>
              <a:rPr lang="en-US" b="1" dirty="0">
                <a:cs typeface="+mn-lt"/>
              </a:rPr>
            </a:br>
            <a:r>
              <a:rPr lang="en-US" b="1" dirty="0">
                <a:cs typeface="Calibri"/>
              </a:rPr>
              <a:t>returns effected less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the industry’s growth will continue to fuel demand for healthcare real estate in the long term. 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181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Roa &amp; roe: compare well with SBRA​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 ratio: higher than others, shows potential growth​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 err="1"/>
              <a:t>Toal</a:t>
            </a:r>
            <a:r>
              <a:rPr lang="en-US"/>
              <a:t> debt/capital: lower than others ​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/>
          </a:p>
          <a:p>
            <a:r>
              <a:rPr lang="en-US"/>
              <a:t>ROA: how well a company utilizes its assets, by determining how profitable a company is relative to its total assets, higher ROA indicates more asset efficiency​</a:t>
            </a:r>
          </a:p>
          <a:p>
            <a:endParaRPr lang="en-US"/>
          </a:p>
          <a:p>
            <a:r>
              <a:rPr lang="en-US"/>
              <a:t>ROE: measures how effectively management is using a company's assets to create profits, want to be equal or slightly higher than peer group​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P/E: relates a company's share price to its earnings per share, a high P/E ratio could mean that a company is over-valued or the that are investors are expecting high growth rates in the future​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>
                <a:cs typeface="Calibri"/>
              </a:rPr>
              <a:t>Net Debt/EBITDA:  A company's ability to pay off it's debt if net debt (Debt- cash&amp; cash equivalents) and EBITDA were constant. Size of 4 or 5 is typically high</a:t>
            </a:r>
            <a:endParaRPr lang="en-US">
              <a:cs typeface="+mn-lt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Debt/EV: Debt to Enterprise value (Market cap + debt – Cash &amp; cash equivalent) is a ratio that shows how much of the company's value is considered debt</a:t>
            </a:r>
          </a:p>
          <a:p>
            <a:endParaRPr lang="en-US"/>
          </a:p>
          <a:p>
            <a:r>
              <a:rPr lang="en-US"/>
              <a:t>​</a:t>
            </a:r>
            <a:endParaRPr lang="en-US">
              <a:cs typeface="Calibri"/>
            </a:endParaRPr>
          </a:p>
          <a:p>
            <a:r>
              <a:rPr lang="en-US"/>
              <a:t>Roa &amp; roe: compare well with SBRA​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 ratio: higher than others, shows potential growth​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 err="1"/>
              <a:t>Toal</a:t>
            </a:r>
            <a:r>
              <a:rPr lang="en-US"/>
              <a:t> debt/capital: lower than others ​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1072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Roa &amp; roe: compare well with SBRA​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 ratio: higher than others, shows potential growth​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 err="1"/>
              <a:t>Toal</a:t>
            </a:r>
            <a:r>
              <a:rPr lang="en-US"/>
              <a:t> debt/capital: lower than others ​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/>
          </a:p>
          <a:p>
            <a:r>
              <a:rPr lang="en-US"/>
              <a:t>ROA: how well a company utilizes its assets, by determining how profitable a company is relative to its total assets, higher ROA indicates more asset efficiency​</a:t>
            </a:r>
          </a:p>
          <a:p>
            <a:endParaRPr lang="en-US"/>
          </a:p>
          <a:p>
            <a:r>
              <a:rPr lang="en-US"/>
              <a:t>ROE: measures how effectively management is using a company's assets to create profits, want to be equal or slightly higher than peer group​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P/E: relates a company's share price to its earnings per share, a high P/E ratio could mean that a company is over-valued or the that are investors are expecting high growth rates in the future​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>
                <a:cs typeface="Calibri"/>
              </a:rPr>
              <a:t>Net Debt/EBITDA:  A company's ability to pay off it's debt if net debt (Debt- cash&amp; cash equivalents) and EBITDA were constant. Size of 4 or 5 is typically high</a:t>
            </a:r>
            <a:endParaRPr lang="en-US">
              <a:cs typeface="+mn-lt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Debt/EV: Debt to Enterprise value (Market cap + debt – Cash &amp; cash equivalent) is a ratio that shows how much of the company's value is considered debt</a:t>
            </a:r>
          </a:p>
          <a:p>
            <a:endParaRPr lang="en-US"/>
          </a:p>
          <a:p>
            <a:r>
              <a:rPr lang="en-US"/>
              <a:t>​</a:t>
            </a:r>
            <a:endParaRPr lang="en-US">
              <a:cs typeface="Calibri"/>
            </a:endParaRPr>
          </a:p>
          <a:p>
            <a:r>
              <a:rPr lang="en-US"/>
              <a:t>Roa &amp; roe: compare well with SBRA​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 ratio: higher than others, shows potential growth​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 err="1"/>
              <a:t>Toal</a:t>
            </a:r>
            <a:r>
              <a:rPr lang="en-US"/>
              <a:t> debt/capital: lower than others ​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7852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Roa &amp; roe: compare well with SBRA​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 ratio: higher than others, shows potential growth​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 err="1"/>
              <a:t>Toal</a:t>
            </a:r>
            <a:r>
              <a:rPr lang="en-US"/>
              <a:t> debt/capital: lower than others ​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/>
          </a:p>
          <a:p>
            <a:r>
              <a:rPr lang="en-US"/>
              <a:t>ROA: how well a company utilizes its assets, by determining how profitable a company is relative to its total assets, higher ROA indicates more asset efficiency​</a:t>
            </a:r>
          </a:p>
          <a:p>
            <a:endParaRPr lang="en-US"/>
          </a:p>
          <a:p>
            <a:r>
              <a:rPr lang="en-US"/>
              <a:t>ROE: measures how effectively management is using a company's assets to create profits, want to be equal or slightly higher than peer group​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P/E: relates a company's share price to its earnings per share, a high P/E ratio could mean that a company is over-valued or the that are investors are expecting high growth rates in the future​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>
                <a:cs typeface="Calibri"/>
              </a:rPr>
              <a:t>Net Debt/EBITDA:  A company's ability to pay off it's debt if net debt (Debt- cash&amp; cash equivalents) and EBITDA were constant. Size of 4 or 5 is typically high</a:t>
            </a:r>
            <a:endParaRPr lang="en-US">
              <a:cs typeface="+mn-lt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Debt/EV: Debt to Enterprise value (Market cap + debt – Cash &amp; cash equivalent) is a ratio that shows how much of the company's value is considered debt</a:t>
            </a:r>
          </a:p>
          <a:p>
            <a:endParaRPr lang="en-US"/>
          </a:p>
          <a:p>
            <a:r>
              <a:rPr lang="en-US"/>
              <a:t>​</a:t>
            </a:r>
            <a:endParaRPr lang="en-US">
              <a:cs typeface="Calibri"/>
            </a:endParaRPr>
          </a:p>
          <a:p>
            <a:r>
              <a:rPr lang="en-US"/>
              <a:t>Roa &amp; roe: compare well with SBRA​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 ratio: higher than others, shows potential growth​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 err="1"/>
              <a:t>Toal</a:t>
            </a:r>
            <a:r>
              <a:rPr lang="en-US"/>
              <a:t> debt/capital: lower than others ​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774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Roa &amp; roe: compare well with SBRA​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 ratio: higher than others, shows potential growth​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 err="1"/>
              <a:t>Toal</a:t>
            </a:r>
            <a:r>
              <a:rPr lang="en-US"/>
              <a:t> debt/capital: lower than others ​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/>
          </a:p>
          <a:p>
            <a:r>
              <a:rPr lang="en-US"/>
              <a:t>ROA: how well a company utilizes its assets, by determining how profitable a company is relative to its total assets, higher ROA indicates more asset efficiency​</a:t>
            </a:r>
          </a:p>
          <a:p>
            <a:endParaRPr lang="en-US"/>
          </a:p>
          <a:p>
            <a:r>
              <a:rPr lang="en-US"/>
              <a:t>ROE: measures how effectively management is using a company's assets to create profits, want to be equal or slightly higher than peer group​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P/E: relates a company's share price to its earnings per share, a high P/E ratio could mean that a company is over-valued or the that are investors are expecting high growth rates in the future​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>
                <a:cs typeface="Calibri"/>
              </a:rPr>
              <a:t>Net Debt/EBITDA:  A company's ability to pay off it's debt if net debt (Debt- cash&amp; cash equivalents) and EBITDA were constant. Size of 4 or 5 is typically high</a:t>
            </a:r>
            <a:endParaRPr lang="en-US">
              <a:cs typeface="+mn-lt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Debt/EV: Debt to Enterprise value (Market cap + debt – Cash &amp; cash equivalent) is a ratio that shows how much of the company's value is considered debt</a:t>
            </a:r>
          </a:p>
          <a:p>
            <a:endParaRPr lang="en-US"/>
          </a:p>
          <a:p>
            <a:r>
              <a:rPr lang="en-US"/>
              <a:t>​</a:t>
            </a:r>
            <a:endParaRPr lang="en-US">
              <a:cs typeface="Calibri"/>
            </a:endParaRPr>
          </a:p>
          <a:p>
            <a:r>
              <a:rPr lang="en-US"/>
              <a:t>Roa &amp; roe: compare well with SBRA​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p/e ratio: higher than others, shows potential growth​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 err="1"/>
              <a:t>Toal</a:t>
            </a:r>
            <a:r>
              <a:rPr lang="en-US"/>
              <a:t> debt/capital: lower than others ​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04892-B9D8-4EC3-BC48-8EC8F7C3A0AF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77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IST info">
    <p:bg>
      <p:bgPr>
        <a:solidFill>
          <a:srgbClr val="F2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4218073" y="4945637"/>
            <a:ext cx="3337027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0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SECOND STEP</a:t>
            </a:r>
            <a:endParaRPr lang="en-US" sz="200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18073" y="5355072"/>
            <a:ext cx="3337027" cy="1269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Customize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look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templates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edit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text,</a:t>
            </a: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add </a:t>
            </a:r>
            <a:r>
              <a:rPr lang="hu-HU" sz="1400" baseline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images</a:t>
            </a:r>
            <a:endParaRPr lang="en-US" sz="14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18931" y="4945637"/>
            <a:ext cx="2923591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0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FIRST STEP</a:t>
            </a:r>
            <a:endParaRPr lang="en-US" sz="200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618930" y="5355072"/>
            <a:ext cx="2923591" cy="126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</a:t>
            </a: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>
                <a:solidFill>
                  <a:srgbClr val="EE316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</a:t>
            </a:r>
            <a:r>
              <a:rPr lang="hu-HU" sz="1400" baseline="0">
                <a:solidFill>
                  <a:srgbClr val="EE316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err="1">
                <a:solidFill>
                  <a:srgbClr val="EE316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endParaRPr lang="hu-HU" sz="1400" baseline="0">
              <a:solidFill>
                <a:srgbClr val="EE316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 </a:t>
            </a:r>
            <a:r>
              <a:rPr lang="hu-HU" sz="1400" baseline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slides</a:t>
            </a: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contain</a:t>
            </a: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</a:t>
            </a: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design </a:t>
            </a:r>
            <a:r>
              <a:rPr lang="hu-HU" sz="1400" baseline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layouts</a:t>
            </a:r>
            <a:endParaRPr lang="hu-HU" sz="1400" baseline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8007215" y="4945637"/>
            <a:ext cx="3337027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0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THIRD STEP</a:t>
            </a:r>
            <a:endParaRPr lang="en-US" sz="200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8007214" y="5355073"/>
            <a:ext cx="3277953" cy="1269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should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lost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</a:t>
            </a:r>
            <a:r>
              <a:rPr lang="hu-HU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</a:t>
            </a: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</a:t>
            </a: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hu-HU" sz="1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1400" baseline="0">
                <a:solidFill>
                  <a:srgbClr val="EE316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hello@</a:t>
            </a:r>
            <a:r>
              <a:rPr lang="hu-HU" sz="1400" baseline="0" err="1">
                <a:solidFill>
                  <a:srgbClr val="EE316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slideist.com</a:t>
            </a:r>
            <a:endParaRPr lang="en-US" sz="1400">
              <a:solidFill>
                <a:srgbClr val="EE316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val 24"/>
          <p:cNvSpPr/>
          <p:nvPr userDrawn="1"/>
        </p:nvSpPr>
        <p:spPr>
          <a:xfrm>
            <a:off x="939845" y="2212304"/>
            <a:ext cx="2281759" cy="22817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Oval 25"/>
          <p:cNvSpPr/>
          <p:nvPr userDrawn="1"/>
        </p:nvSpPr>
        <p:spPr>
          <a:xfrm>
            <a:off x="4737346" y="2212303"/>
            <a:ext cx="2281759" cy="2281759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Oval 26"/>
          <p:cNvSpPr/>
          <p:nvPr userDrawn="1"/>
        </p:nvSpPr>
        <p:spPr>
          <a:xfrm>
            <a:off x="8534848" y="2212303"/>
            <a:ext cx="2281759" cy="2281759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Rectangle 27"/>
          <p:cNvSpPr/>
          <p:nvPr userDrawn="1"/>
        </p:nvSpPr>
        <p:spPr>
          <a:xfrm>
            <a:off x="3823335" y="716738"/>
            <a:ext cx="42011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0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MICRO TUTORIAL</a:t>
            </a: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708" y="556697"/>
            <a:ext cx="1200928" cy="21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6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365" y="2357206"/>
            <a:ext cx="5249634" cy="586347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365" y="2992643"/>
            <a:ext cx="5249634" cy="307342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" indent="0">
              <a:lnSpc>
                <a:spcPct val="150000"/>
              </a:lnSpc>
              <a:buNone/>
              <a:defRPr sz="1600"/>
            </a:lvl2pPr>
            <a:lvl3pPr marL="0" indent="0">
              <a:lnSpc>
                <a:spcPct val="150000"/>
              </a:lnSpc>
              <a:buNone/>
              <a:defRPr sz="1600"/>
            </a:lvl3pPr>
            <a:lvl4pPr marL="0" indent="0">
              <a:lnSpc>
                <a:spcPct val="150000"/>
              </a:lnSpc>
              <a:buNone/>
              <a:defRPr sz="1600"/>
            </a:lvl4pPr>
            <a:lvl5pPr marL="0" indent="0">
              <a:lnSpc>
                <a:spcPct val="150000"/>
              </a:lnSpc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657224" y="2357206"/>
            <a:ext cx="5249634" cy="370885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224" y="2331648"/>
            <a:ext cx="5249634" cy="586347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365" y="2331648"/>
            <a:ext cx="5249634" cy="373441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" indent="0">
              <a:lnSpc>
                <a:spcPct val="150000"/>
              </a:lnSpc>
              <a:buNone/>
              <a:defRPr sz="1600"/>
            </a:lvl2pPr>
            <a:lvl3pPr marL="0" indent="0">
              <a:lnSpc>
                <a:spcPct val="150000"/>
              </a:lnSpc>
              <a:buNone/>
              <a:defRPr sz="1600"/>
            </a:lvl3pPr>
            <a:lvl4pPr marL="0" indent="0">
              <a:lnSpc>
                <a:spcPct val="150000"/>
              </a:lnSpc>
              <a:buNone/>
              <a:defRPr sz="1600"/>
            </a:lvl4pPr>
            <a:lvl5pPr marL="0" indent="0">
              <a:lnSpc>
                <a:spcPct val="150000"/>
              </a:lnSpc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657224" y="2992643"/>
            <a:ext cx="5249634" cy="307342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" indent="0">
              <a:lnSpc>
                <a:spcPct val="150000"/>
              </a:lnSpc>
              <a:buNone/>
              <a:defRPr sz="1600"/>
            </a:lvl2pPr>
            <a:lvl3pPr marL="0" indent="0">
              <a:lnSpc>
                <a:spcPct val="150000"/>
              </a:lnSpc>
              <a:buNone/>
              <a:defRPr sz="1600"/>
            </a:lvl3pPr>
            <a:lvl4pPr marL="0" indent="0">
              <a:lnSpc>
                <a:spcPct val="150000"/>
              </a:lnSpc>
              <a:buNone/>
              <a:defRPr sz="1600"/>
            </a:lvl4pPr>
            <a:lvl5pPr marL="0" indent="0">
              <a:lnSpc>
                <a:spcPct val="150000"/>
              </a:lnSpc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56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37" y="587829"/>
            <a:ext cx="10717762" cy="144624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167535" y="2108717"/>
            <a:ext cx="5262464" cy="40681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26"/>
          </p:nvPr>
        </p:nvSpPr>
        <p:spPr>
          <a:xfrm>
            <a:off x="712237" y="2108717"/>
            <a:ext cx="5262464" cy="40681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7571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719138" y="989045"/>
            <a:ext cx="5233987" cy="519744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600"/>
            </a:lvl1pPr>
            <a:lvl2pPr marL="347472" indent="-342900">
              <a:buFont typeface="Arial" panose="020B0604020202020204" pitchFamily="34" charset="0"/>
              <a:buChar char="•"/>
              <a:defRPr sz="1600"/>
            </a:lvl2pPr>
            <a:lvl3pPr marL="342900" indent="-342900">
              <a:buFont typeface="Arial" panose="020B0604020202020204" pitchFamily="34" charset="0"/>
              <a:buChar char="•"/>
              <a:defRPr sz="1600"/>
            </a:lvl3pPr>
            <a:lvl4pPr marL="285750" indent="-285750">
              <a:buFont typeface="Arial" panose="020B0604020202020204" pitchFamily="34" charset="0"/>
              <a:buChar char="•"/>
              <a:defRPr sz="1600"/>
            </a:lvl4pPr>
            <a:lvl5pPr marL="285750" indent="-28575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6115342" y="989045"/>
            <a:ext cx="5233987" cy="519744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600"/>
            </a:lvl1pPr>
            <a:lvl2pPr marL="347472" indent="-342900">
              <a:buFont typeface="Arial" panose="020B0604020202020204" pitchFamily="34" charset="0"/>
              <a:buChar char="•"/>
              <a:defRPr sz="1600"/>
            </a:lvl2pPr>
            <a:lvl3pPr marL="342900" indent="-342900">
              <a:buFont typeface="Arial" panose="020B0604020202020204" pitchFamily="34" charset="0"/>
              <a:buChar char="•"/>
              <a:defRPr sz="1600"/>
            </a:lvl3pPr>
            <a:lvl4pPr marL="285750" indent="-285750">
              <a:buFont typeface="Arial" panose="020B0604020202020204" pitchFamily="34" charset="0"/>
              <a:buChar char="•"/>
              <a:defRPr sz="1600"/>
            </a:lvl4pPr>
            <a:lvl5pPr marL="285750" indent="-28575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691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719138" y="989045"/>
            <a:ext cx="5233987" cy="5197443"/>
          </a:xfrm>
        </p:spPr>
        <p:txBody>
          <a:bodyPr>
            <a:normAutofit/>
          </a:bodyPr>
          <a:lstStyle>
            <a:lvl1pPr marL="342900" indent="-342900">
              <a:buFont typeface="+mj-lt"/>
              <a:buAutoNum type="arabicPeriod"/>
              <a:defRPr sz="1600"/>
            </a:lvl1pPr>
            <a:lvl2pPr marL="347472" indent="-342900">
              <a:buFont typeface="+mj-lt"/>
              <a:buAutoNum type="arabicPeriod"/>
              <a:defRPr sz="1600"/>
            </a:lvl2pPr>
            <a:lvl3pPr marL="342900" indent="-342900">
              <a:buFont typeface="+mj-lt"/>
              <a:buAutoNum type="arabicPeriod"/>
              <a:defRPr sz="1600"/>
            </a:lvl3pPr>
            <a:lvl4pPr marL="342900" indent="-342900">
              <a:buFont typeface="+mj-lt"/>
              <a:buAutoNum type="arabicPeriod"/>
              <a:defRPr sz="1600"/>
            </a:lvl4pPr>
            <a:lvl5pPr marL="342900" indent="-342900">
              <a:buFont typeface="+mj-lt"/>
              <a:buAutoNum type="arabicPeriod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6115342" y="989045"/>
            <a:ext cx="5233987" cy="5197443"/>
          </a:xfrm>
        </p:spPr>
        <p:txBody>
          <a:bodyPr>
            <a:normAutofit/>
          </a:bodyPr>
          <a:lstStyle>
            <a:lvl1pPr marL="342900" indent="-342900">
              <a:buFont typeface="+mj-lt"/>
              <a:buAutoNum type="arabicPeriod"/>
              <a:defRPr sz="1600"/>
            </a:lvl1pPr>
            <a:lvl2pPr marL="347472" indent="-342900">
              <a:buFont typeface="+mj-lt"/>
              <a:buAutoNum type="arabicPeriod"/>
              <a:defRPr sz="1600"/>
            </a:lvl2pPr>
            <a:lvl3pPr marL="342900" indent="-342900">
              <a:buFont typeface="+mj-lt"/>
              <a:buAutoNum type="arabicPeriod"/>
              <a:defRPr sz="1600"/>
            </a:lvl3pPr>
            <a:lvl4pPr marL="342900" indent="-342900">
              <a:buFont typeface="+mj-lt"/>
              <a:buAutoNum type="arabicPeriod"/>
              <a:defRPr sz="1600"/>
            </a:lvl4pPr>
            <a:lvl5pPr marL="342900" indent="-342900">
              <a:buFont typeface="+mj-lt"/>
              <a:buAutoNum type="arabicPeriod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919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365" y="2357206"/>
            <a:ext cx="5249634" cy="586347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365" y="2992643"/>
            <a:ext cx="5249634" cy="307342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" indent="0">
              <a:lnSpc>
                <a:spcPct val="150000"/>
              </a:lnSpc>
              <a:buNone/>
              <a:defRPr sz="1600"/>
            </a:lvl2pPr>
            <a:lvl3pPr marL="0" indent="0">
              <a:lnSpc>
                <a:spcPct val="150000"/>
              </a:lnSpc>
              <a:buNone/>
              <a:defRPr sz="1600"/>
            </a:lvl3pPr>
            <a:lvl4pPr marL="0" indent="0">
              <a:lnSpc>
                <a:spcPct val="150000"/>
              </a:lnSpc>
              <a:buNone/>
              <a:defRPr sz="1600"/>
            </a:lvl4pPr>
            <a:lvl5pPr marL="0" indent="0">
              <a:lnSpc>
                <a:spcPct val="150000"/>
              </a:lnSpc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657224" y="2357206"/>
            <a:ext cx="5249634" cy="37088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8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14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91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4 Icon +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01216" y="499534"/>
            <a:ext cx="11168743" cy="638802"/>
          </a:xfrm>
        </p:spPr>
        <p:txBody>
          <a:bodyPr>
            <a:norm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498598" y="3275047"/>
            <a:ext cx="2470151" cy="2397968"/>
          </a:xfrm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3287607" y="3275046"/>
            <a:ext cx="2470151" cy="2397968"/>
          </a:xfrm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076616" y="3275045"/>
            <a:ext cx="2470151" cy="2397968"/>
          </a:xfrm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26"/>
          </p:nvPr>
        </p:nvSpPr>
        <p:spPr>
          <a:xfrm>
            <a:off x="8865625" y="3275045"/>
            <a:ext cx="2470151" cy="2397968"/>
          </a:xfrm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2"/>
          <p:cNvSpPr txBox="1">
            <a:spLocks/>
          </p:cNvSpPr>
          <p:nvPr userDrawn="1"/>
        </p:nvSpPr>
        <p:spPr>
          <a:xfrm>
            <a:off x="11112756" y="6324700"/>
            <a:ext cx="892629" cy="457471"/>
          </a:xfrm>
          <a:prstGeom prst="rect">
            <a:avLst/>
          </a:prstGeom>
          <a:noFill/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rgbClr val="353B3F">
                    <a:alpha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8" hasCustomPrompt="1"/>
          </p:nvPr>
        </p:nvSpPr>
        <p:spPr>
          <a:xfrm>
            <a:off x="1501964" y="2503188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	WHITE ICON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9" hasCustomPrompt="1"/>
          </p:nvPr>
        </p:nvSpPr>
        <p:spPr>
          <a:xfrm>
            <a:off x="4290973" y="2503187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	WHITE ICON</a:t>
            </a:r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30" hasCustomPrompt="1"/>
          </p:nvPr>
        </p:nvSpPr>
        <p:spPr>
          <a:xfrm>
            <a:off x="7079982" y="2503186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	WHITE ICON</a:t>
            </a:r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31" hasCustomPrompt="1"/>
          </p:nvPr>
        </p:nvSpPr>
        <p:spPr>
          <a:xfrm>
            <a:off x="9868991" y="2503185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	WHITE ICON</a:t>
            </a:r>
          </a:p>
        </p:txBody>
      </p:sp>
    </p:spTree>
    <p:extLst>
      <p:ext uri="{BB962C8B-B14F-4D97-AF65-F5344CB8AC3E}">
        <p14:creationId xmlns:p14="http://schemas.microsoft.com/office/powerpoint/2010/main" val="831758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6 Imag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01216" y="499533"/>
            <a:ext cx="11430000" cy="788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1772817" y="1567551"/>
            <a:ext cx="3965510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7476932" y="1511570"/>
            <a:ext cx="3965510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1772817" y="3181762"/>
            <a:ext cx="3965510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>
          <a:xfrm>
            <a:off x="7476932" y="3125781"/>
            <a:ext cx="3965510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30"/>
          </p:nvPr>
        </p:nvSpPr>
        <p:spPr>
          <a:xfrm>
            <a:off x="1772817" y="4761091"/>
            <a:ext cx="3965510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32"/>
          </p:nvPr>
        </p:nvSpPr>
        <p:spPr>
          <a:xfrm>
            <a:off x="7476932" y="4705110"/>
            <a:ext cx="3965510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33" hasCustomPrompt="1"/>
          </p:nvPr>
        </p:nvSpPr>
        <p:spPr>
          <a:xfrm>
            <a:off x="856464" y="1934864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WHITE ICON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34" hasCustomPrompt="1"/>
          </p:nvPr>
        </p:nvSpPr>
        <p:spPr>
          <a:xfrm>
            <a:off x="856464" y="3605056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WHITE ICON</a:t>
            </a:r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35" hasCustomPrompt="1"/>
          </p:nvPr>
        </p:nvSpPr>
        <p:spPr>
          <a:xfrm>
            <a:off x="856464" y="5128404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WHITE ICON</a:t>
            </a:r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6624541" y="1934864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WHITE ICON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37" hasCustomPrompt="1"/>
          </p:nvPr>
        </p:nvSpPr>
        <p:spPr>
          <a:xfrm>
            <a:off x="6624541" y="3605056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WHITE ICON</a:t>
            </a:r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38" hasCustomPrompt="1"/>
          </p:nvPr>
        </p:nvSpPr>
        <p:spPr>
          <a:xfrm>
            <a:off x="6624541" y="5128404"/>
            <a:ext cx="463418" cy="469025"/>
          </a:xfrm>
          <a:prstGeom prst="flowChartProcess">
            <a:avLst/>
          </a:prstGeom>
          <a:noFill/>
          <a:ln w="101600" cmpd="dbl">
            <a:noFill/>
            <a:prstDash val="solid"/>
          </a:ln>
        </p:spPr>
        <p:txBody>
          <a:bodyPr vert="horz" wrap="none" numCol="1" spcCol="36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i="0" baseline="0">
                <a:solidFill>
                  <a:schemeClr val="bg1"/>
                </a:solidFill>
              </a:defRPr>
            </a:lvl1pPr>
          </a:lstStyle>
          <a:p>
            <a:r>
              <a:rPr lang="hu-HU" err="1"/>
              <a:t>Click</a:t>
            </a:r>
            <a:r>
              <a:rPr lang="hu-HU"/>
              <a:t> </a:t>
            </a:r>
            <a:r>
              <a:rPr lang="hu-HU" err="1"/>
              <a:t>icon</a:t>
            </a:r>
            <a:r>
              <a:rPr lang="hu-HU"/>
              <a:t> </a:t>
            </a:r>
            <a:r>
              <a:rPr lang="hu-HU" err="1"/>
              <a:t>to</a:t>
            </a:r>
            <a:r>
              <a:rPr lang="hu-HU"/>
              <a:t> add WHITE ICON</a:t>
            </a:r>
          </a:p>
        </p:txBody>
      </p:sp>
    </p:spTree>
    <p:extLst>
      <p:ext uri="{BB962C8B-B14F-4D97-AF65-F5344CB8AC3E}">
        <p14:creationId xmlns:p14="http://schemas.microsoft.com/office/powerpoint/2010/main" val="80031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>
            <a:lvl1pPr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8265" y="2552268"/>
            <a:ext cx="10772775" cy="14027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5534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Title Line Right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rgbClr val="CAA6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1999"/>
            <a:ext cx="6096000" cy="5190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91348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23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Line Left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CBA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64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27982" y="542282"/>
            <a:ext cx="6351308" cy="53639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982" y="2511813"/>
            <a:ext cx="3398520" cy="384816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353B3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0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+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>
              <a:defRPr sz="3200">
                <a:solidFill>
                  <a:srgbClr val="545E64"/>
                </a:solidFill>
              </a:defRPr>
            </a:lvl1pPr>
            <a:lvl2pPr>
              <a:defRPr sz="2800">
                <a:solidFill>
                  <a:srgbClr val="545E64"/>
                </a:solidFill>
              </a:defRPr>
            </a:lvl2pPr>
            <a:lvl3pPr>
              <a:defRPr sz="2400">
                <a:solidFill>
                  <a:srgbClr val="545E64"/>
                </a:solidFill>
              </a:defRPr>
            </a:lvl3pPr>
            <a:lvl4pPr>
              <a:defRPr sz="2000">
                <a:solidFill>
                  <a:srgbClr val="545E64"/>
                </a:solidFill>
              </a:defRPr>
            </a:lvl4pPr>
            <a:lvl5pPr>
              <a:defRPr sz="2000">
                <a:solidFill>
                  <a:srgbClr val="545E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CBA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64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353B3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982" y="2511813"/>
            <a:ext cx="3398520" cy="384816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4977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evron 8"/>
          <p:cNvSpPr/>
          <p:nvPr userDrawn="1"/>
        </p:nvSpPr>
        <p:spPr>
          <a:xfrm>
            <a:off x="5321574" y="0"/>
            <a:ext cx="6858000" cy="6858000"/>
          </a:xfrm>
          <a:prstGeom prst="chevron">
            <a:avLst/>
          </a:prstGeom>
          <a:solidFill>
            <a:srgbClr val="545E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 userDrawn="1"/>
        </p:nvSpPr>
        <p:spPr>
          <a:xfrm>
            <a:off x="8752128" y="0"/>
            <a:ext cx="6858000" cy="6858000"/>
          </a:xfrm>
          <a:prstGeom prst="chevron">
            <a:avLst/>
          </a:prstGeom>
          <a:solidFill>
            <a:srgbClr val="262B2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3" y="5543226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CBA76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2568" y="6131974"/>
            <a:ext cx="10780712" cy="5381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  <a:lvl4pPr marL="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421085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indent="0" algn="ctr">
              <a:spcBef>
                <a:spcPts val="800"/>
              </a:spcBef>
              <a:buNone/>
              <a:defRPr sz="1800">
                <a:solidFill>
                  <a:srgbClr val="545E6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2091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- Dark">
    <p:bg>
      <p:bgPr>
        <a:solidFill>
          <a:srgbClr val="545E64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evron 9"/>
          <p:cNvSpPr/>
          <p:nvPr userDrawn="1"/>
        </p:nvSpPr>
        <p:spPr>
          <a:xfrm>
            <a:off x="5321574" y="0"/>
            <a:ext cx="6858000" cy="6858000"/>
          </a:xfrm>
          <a:prstGeom prst="chevron">
            <a:avLst/>
          </a:prstGeom>
          <a:solidFill>
            <a:srgbClr val="545E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 userDrawn="1"/>
        </p:nvSpPr>
        <p:spPr>
          <a:xfrm>
            <a:off x="8752128" y="0"/>
            <a:ext cx="6858000" cy="6858000"/>
          </a:xfrm>
          <a:prstGeom prst="chevron">
            <a:avLst/>
          </a:prstGeom>
          <a:solidFill>
            <a:srgbClr val="262B2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421085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indent="0" algn="ctr">
              <a:spcBef>
                <a:spcPts val="800"/>
              </a:spcBef>
              <a:buNone/>
              <a:defRPr sz="1800">
                <a:solidFill>
                  <a:srgbClr val="545E6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3" y="5543226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CBA76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4575" y="6131974"/>
            <a:ext cx="10780712" cy="5381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4pPr marL="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8658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6656" y="2011680"/>
            <a:ext cx="10753725" cy="431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380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4"/>
            <a:ext cx="2628900" cy="5419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97989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>
                <a:solidFill>
                  <a:srgbClr val="353B3F">
                    <a:alpha val="5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8265" y="2147275"/>
            <a:ext cx="10772775" cy="1827566"/>
          </a:xfr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7022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175657"/>
            <a:ext cx="10782300" cy="2154508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5400" spc="-120" baseline="0">
                <a:solidFill>
                  <a:srgbClr val="CAA66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3413774"/>
            <a:ext cx="10782300" cy="1645920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2400">
                <a:solidFill>
                  <a:srgbClr val="353B3F"/>
                </a:solidFill>
                <a:latin typeface="+mn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51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4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07929" y="4141387"/>
            <a:ext cx="2470151" cy="2413408"/>
          </a:xfrm>
        </p:spPr>
        <p:txBody>
          <a:bodyPr>
            <a:normAutofit/>
          </a:bodyPr>
          <a:lstStyle>
            <a:lvl1pPr algn="l">
              <a:lnSpc>
                <a:spcPct val="150000"/>
              </a:lnSpc>
              <a:defRPr sz="1800">
                <a:solidFill>
                  <a:srgbClr val="353B3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/>
          </p:nvPr>
        </p:nvSpPr>
        <p:spPr>
          <a:xfrm>
            <a:off x="657225" y="2089817"/>
            <a:ext cx="2470150" cy="18113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46233" y="2089817"/>
            <a:ext cx="2470150" cy="18113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22"/>
          </p:nvPr>
        </p:nvSpPr>
        <p:spPr>
          <a:xfrm>
            <a:off x="6212757" y="2089817"/>
            <a:ext cx="2470150" cy="18113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23"/>
          </p:nvPr>
        </p:nvSpPr>
        <p:spPr>
          <a:xfrm>
            <a:off x="8946007" y="2089817"/>
            <a:ext cx="2470150" cy="18113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3270856" y="4141386"/>
            <a:ext cx="2470151" cy="2413408"/>
          </a:xfrm>
        </p:spPr>
        <p:txBody>
          <a:bodyPr>
            <a:normAutofit/>
          </a:bodyPr>
          <a:lstStyle>
            <a:lvl1pPr algn="l">
              <a:lnSpc>
                <a:spcPct val="150000"/>
              </a:lnSpc>
              <a:defRPr sz="1800">
                <a:solidFill>
                  <a:srgbClr val="353B3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033783" y="4141385"/>
            <a:ext cx="2470151" cy="2413408"/>
          </a:xfrm>
        </p:spPr>
        <p:txBody>
          <a:bodyPr>
            <a:normAutofit/>
          </a:bodyPr>
          <a:lstStyle>
            <a:lvl1pPr algn="l">
              <a:lnSpc>
                <a:spcPct val="150000"/>
              </a:lnSpc>
              <a:defRPr sz="1800">
                <a:solidFill>
                  <a:srgbClr val="353B3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6"/>
          </p:nvPr>
        </p:nvSpPr>
        <p:spPr>
          <a:xfrm>
            <a:off x="8796711" y="4141385"/>
            <a:ext cx="2470151" cy="2413408"/>
          </a:xfrm>
        </p:spPr>
        <p:txBody>
          <a:bodyPr>
            <a:normAutofit/>
          </a:bodyPr>
          <a:lstStyle>
            <a:lvl1pPr algn="l">
              <a:lnSpc>
                <a:spcPct val="150000"/>
              </a:lnSpc>
              <a:defRPr sz="1800">
                <a:solidFill>
                  <a:srgbClr val="353B3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7224" y="4021494"/>
            <a:ext cx="2470152" cy="0"/>
          </a:xfrm>
          <a:prstGeom prst="line">
            <a:avLst/>
          </a:prstGeom>
          <a:ln>
            <a:solidFill>
              <a:srgbClr val="CAA6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446232" y="4021494"/>
            <a:ext cx="2470152" cy="0"/>
          </a:xfrm>
          <a:prstGeom prst="line">
            <a:avLst/>
          </a:prstGeom>
          <a:ln>
            <a:solidFill>
              <a:srgbClr val="CAA6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212756" y="4021494"/>
            <a:ext cx="2470152" cy="0"/>
          </a:xfrm>
          <a:prstGeom prst="line">
            <a:avLst/>
          </a:prstGeom>
          <a:ln>
            <a:solidFill>
              <a:srgbClr val="CAA6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946006" y="4021494"/>
            <a:ext cx="2470152" cy="0"/>
          </a:xfrm>
          <a:prstGeom prst="line">
            <a:avLst/>
          </a:prstGeom>
          <a:ln>
            <a:solidFill>
              <a:srgbClr val="CAA6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6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175657"/>
            <a:ext cx="10782300" cy="2154508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5400" spc="-120" baseline="0">
                <a:solidFill>
                  <a:srgbClr val="CBA76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3413774"/>
            <a:ext cx="10782300" cy="1645920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2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535" y="587829"/>
            <a:ext cx="5262464" cy="144624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/>
          </p:nvPr>
        </p:nvSpPr>
        <p:spPr>
          <a:xfrm>
            <a:off x="615819" y="587830"/>
            <a:ext cx="5094515" cy="5589036"/>
          </a:xfrm>
        </p:spPr>
        <p:txBody>
          <a:bodyPr/>
          <a:lstStyle>
            <a:lvl1pPr>
              <a:defRPr>
                <a:solidFill>
                  <a:srgbClr val="545E64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167535" y="2108717"/>
            <a:ext cx="5262464" cy="40681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>
                <a:solidFill>
                  <a:srgbClr val="353B3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32238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left -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19" y="587830"/>
            <a:ext cx="5262464" cy="144624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/>
          </p:nvPr>
        </p:nvSpPr>
        <p:spPr>
          <a:xfrm>
            <a:off x="6307493" y="587831"/>
            <a:ext cx="5094515" cy="5589036"/>
          </a:xfrm>
        </p:spPr>
        <p:txBody>
          <a:bodyPr/>
          <a:lstStyle>
            <a:lvl1pPr>
              <a:defRPr>
                <a:solidFill>
                  <a:srgbClr val="545E64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15819" y="2108718"/>
            <a:ext cx="5262464" cy="40681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>
                <a:solidFill>
                  <a:srgbClr val="353B3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324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37" y="587829"/>
            <a:ext cx="10717762" cy="144624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167535" y="2108717"/>
            <a:ext cx="5262464" cy="40681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>
                <a:solidFill>
                  <a:srgbClr val="353B3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26"/>
          </p:nvPr>
        </p:nvSpPr>
        <p:spPr>
          <a:xfrm>
            <a:off x="712237" y="2108717"/>
            <a:ext cx="5262464" cy="40681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>
                <a:solidFill>
                  <a:srgbClr val="353B3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8558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719138" y="989045"/>
            <a:ext cx="5233987" cy="519744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600"/>
            </a:lvl1pPr>
            <a:lvl2pPr marL="347472" indent="-342900">
              <a:buFont typeface="Arial" panose="020B0604020202020204" pitchFamily="34" charset="0"/>
              <a:buChar char="•"/>
              <a:defRPr sz="1600"/>
            </a:lvl2pPr>
            <a:lvl3pPr marL="342900" indent="-342900">
              <a:buFont typeface="Arial" panose="020B0604020202020204" pitchFamily="34" charset="0"/>
              <a:buChar char="•"/>
              <a:defRPr sz="1600"/>
            </a:lvl3pPr>
            <a:lvl4pPr marL="285750" indent="-285750">
              <a:buFont typeface="Arial" panose="020B0604020202020204" pitchFamily="34" charset="0"/>
              <a:buChar char="•"/>
              <a:defRPr sz="1600"/>
            </a:lvl4pPr>
            <a:lvl5pPr marL="285750" indent="-28575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6115342" y="989045"/>
            <a:ext cx="5233987" cy="519744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600"/>
            </a:lvl1pPr>
            <a:lvl2pPr marL="347472" indent="-342900">
              <a:buFont typeface="Arial" panose="020B0604020202020204" pitchFamily="34" charset="0"/>
              <a:buChar char="•"/>
              <a:defRPr sz="1600"/>
            </a:lvl2pPr>
            <a:lvl3pPr marL="342900" indent="-342900">
              <a:buFont typeface="Arial" panose="020B0604020202020204" pitchFamily="34" charset="0"/>
              <a:buChar char="•"/>
              <a:defRPr sz="1600"/>
            </a:lvl3pPr>
            <a:lvl4pPr marL="285750" indent="-285750">
              <a:buFont typeface="Arial" panose="020B0604020202020204" pitchFamily="34" charset="0"/>
              <a:buChar char="•"/>
              <a:defRPr sz="1600"/>
            </a:lvl4pPr>
            <a:lvl5pPr marL="285750" indent="-28575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47719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719138" y="989045"/>
            <a:ext cx="5233987" cy="5197443"/>
          </a:xfrm>
        </p:spPr>
        <p:txBody>
          <a:bodyPr>
            <a:normAutofit/>
          </a:bodyPr>
          <a:lstStyle>
            <a:lvl1pPr marL="342900" indent="-342900">
              <a:buFont typeface="+mj-lt"/>
              <a:buAutoNum type="arabicPeriod"/>
              <a:defRPr sz="1600"/>
            </a:lvl1pPr>
            <a:lvl2pPr marL="347472" indent="-342900">
              <a:buFont typeface="+mj-lt"/>
              <a:buAutoNum type="arabicPeriod"/>
              <a:defRPr sz="1600"/>
            </a:lvl2pPr>
            <a:lvl3pPr marL="342900" indent="-342900">
              <a:buFont typeface="+mj-lt"/>
              <a:buAutoNum type="arabicPeriod"/>
              <a:defRPr sz="1600"/>
            </a:lvl3pPr>
            <a:lvl4pPr marL="342900" indent="-342900">
              <a:buFont typeface="+mj-lt"/>
              <a:buAutoNum type="arabicPeriod"/>
              <a:defRPr sz="1600"/>
            </a:lvl4pPr>
            <a:lvl5pPr marL="342900" indent="-342900">
              <a:buFont typeface="+mj-lt"/>
              <a:buAutoNum type="arabicPeriod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6115342" y="989045"/>
            <a:ext cx="5233987" cy="5197443"/>
          </a:xfrm>
        </p:spPr>
        <p:txBody>
          <a:bodyPr>
            <a:normAutofit/>
          </a:bodyPr>
          <a:lstStyle>
            <a:lvl1pPr marL="342900" indent="-342900">
              <a:buFont typeface="+mj-lt"/>
              <a:buAutoNum type="arabicPeriod"/>
              <a:defRPr sz="1600"/>
            </a:lvl1pPr>
            <a:lvl2pPr marL="347472" indent="-342900">
              <a:buFont typeface="+mj-lt"/>
              <a:buAutoNum type="arabicPeriod"/>
              <a:defRPr sz="1600"/>
            </a:lvl2pPr>
            <a:lvl3pPr marL="342900" indent="-342900">
              <a:buFont typeface="+mj-lt"/>
              <a:buAutoNum type="arabicPeriod"/>
              <a:defRPr sz="1600"/>
            </a:lvl3pPr>
            <a:lvl4pPr marL="342900" indent="-342900">
              <a:buFont typeface="+mj-lt"/>
              <a:buAutoNum type="arabicPeriod"/>
              <a:defRPr sz="1600"/>
            </a:lvl4pPr>
            <a:lvl5pPr marL="342900" indent="-342900">
              <a:buFont typeface="+mj-lt"/>
              <a:buAutoNum type="arabicPeriod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44459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+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365" y="2357206"/>
            <a:ext cx="5249634" cy="586347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365" y="2992643"/>
            <a:ext cx="5249634" cy="307342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" indent="0">
              <a:lnSpc>
                <a:spcPct val="150000"/>
              </a:lnSpc>
              <a:buNone/>
              <a:defRPr sz="1600"/>
            </a:lvl2pPr>
            <a:lvl3pPr marL="0" indent="0">
              <a:lnSpc>
                <a:spcPct val="150000"/>
              </a:lnSpc>
              <a:buNone/>
              <a:defRPr sz="1600"/>
            </a:lvl3pPr>
            <a:lvl4pPr marL="0" indent="0">
              <a:lnSpc>
                <a:spcPct val="150000"/>
              </a:lnSpc>
              <a:buNone/>
              <a:defRPr sz="1600"/>
            </a:lvl4pPr>
            <a:lvl5pPr marL="0" indent="0">
              <a:lnSpc>
                <a:spcPct val="150000"/>
              </a:lnSpc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657224" y="2357206"/>
            <a:ext cx="5249634" cy="370885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597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+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224" y="2331648"/>
            <a:ext cx="5249634" cy="586347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365" y="2331648"/>
            <a:ext cx="5249634" cy="373441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" indent="0">
              <a:lnSpc>
                <a:spcPct val="150000"/>
              </a:lnSpc>
              <a:buNone/>
              <a:defRPr sz="1600"/>
            </a:lvl2pPr>
            <a:lvl3pPr marL="0" indent="0">
              <a:lnSpc>
                <a:spcPct val="150000"/>
              </a:lnSpc>
              <a:buNone/>
              <a:defRPr sz="1600"/>
            </a:lvl3pPr>
            <a:lvl4pPr marL="0" indent="0">
              <a:lnSpc>
                <a:spcPct val="150000"/>
              </a:lnSpc>
              <a:buNone/>
              <a:defRPr sz="1600"/>
            </a:lvl4pPr>
            <a:lvl5pPr marL="0" indent="0">
              <a:lnSpc>
                <a:spcPct val="150000"/>
              </a:lnSpc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657224" y="2992643"/>
            <a:ext cx="5249634" cy="307342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" indent="0">
              <a:lnSpc>
                <a:spcPct val="150000"/>
              </a:lnSpc>
              <a:buNone/>
              <a:defRPr sz="1600"/>
            </a:lvl2pPr>
            <a:lvl3pPr marL="0" indent="0">
              <a:lnSpc>
                <a:spcPct val="150000"/>
              </a:lnSpc>
              <a:buNone/>
              <a:defRPr sz="1600"/>
            </a:lvl3pPr>
            <a:lvl4pPr marL="0" indent="0">
              <a:lnSpc>
                <a:spcPct val="150000"/>
              </a:lnSpc>
              <a:buNone/>
              <a:defRPr sz="1600"/>
            </a:lvl4pPr>
            <a:lvl5pPr marL="0" indent="0">
              <a:lnSpc>
                <a:spcPct val="150000"/>
              </a:lnSpc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3" y="2383972"/>
            <a:ext cx="10773157" cy="33857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8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3" y="2383972"/>
            <a:ext cx="10773157" cy="33857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1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evron 5"/>
          <p:cNvSpPr/>
          <p:nvPr userDrawn="1"/>
        </p:nvSpPr>
        <p:spPr>
          <a:xfrm>
            <a:off x="1906566" y="0"/>
            <a:ext cx="6858000" cy="6858000"/>
          </a:xfrm>
          <a:prstGeom prst="chevron">
            <a:avLst/>
          </a:prstGeom>
          <a:solidFill>
            <a:srgbClr val="545E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>
            <a:off x="5337120" y="0"/>
            <a:ext cx="6858000" cy="6858000"/>
          </a:xfrm>
          <a:prstGeom prst="chevron">
            <a:avLst/>
          </a:prstGeom>
          <a:solidFill>
            <a:srgbClr val="262B2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3821539" cy="5303762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5400" spc="-120" baseline="0">
                <a:solidFill>
                  <a:srgbClr val="CAA66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351927" y="6279502"/>
            <a:ext cx="1285453" cy="354563"/>
          </a:xfrm>
        </p:spPr>
        <p:txBody>
          <a:bodyPr/>
          <a:lstStyle>
            <a:lvl1pPr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7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4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07929" y="4141387"/>
            <a:ext cx="2470151" cy="2413408"/>
          </a:xfrm>
        </p:spPr>
        <p:txBody>
          <a:bodyPr>
            <a:normAutofit/>
          </a:bodyPr>
          <a:lstStyle>
            <a:lvl1pPr algn="l">
              <a:lnSpc>
                <a:spcPct val="150000"/>
              </a:lnSpc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/>
          </p:nvPr>
        </p:nvSpPr>
        <p:spPr>
          <a:xfrm>
            <a:off x="657225" y="2089817"/>
            <a:ext cx="2470150" cy="18113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46233" y="2089817"/>
            <a:ext cx="2470150" cy="18113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22"/>
          </p:nvPr>
        </p:nvSpPr>
        <p:spPr>
          <a:xfrm>
            <a:off x="6212757" y="2089817"/>
            <a:ext cx="2470150" cy="18113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23"/>
          </p:nvPr>
        </p:nvSpPr>
        <p:spPr>
          <a:xfrm>
            <a:off x="8946007" y="2089817"/>
            <a:ext cx="2470150" cy="18113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3270856" y="4141386"/>
            <a:ext cx="2470151" cy="2413408"/>
          </a:xfrm>
        </p:spPr>
        <p:txBody>
          <a:bodyPr>
            <a:normAutofit/>
          </a:bodyPr>
          <a:lstStyle>
            <a:lvl1pPr algn="l">
              <a:lnSpc>
                <a:spcPct val="150000"/>
              </a:lnSpc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033783" y="4141385"/>
            <a:ext cx="2470151" cy="2413408"/>
          </a:xfrm>
        </p:spPr>
        <p:txBody>
          <a:bodyPr>
            <a:normAutofit/>
          </a:bodyPr>
          <a:lstStyle>
            <a:lvl1pPr algn="l">
              <a:lnSpc>
                <a:spcPct val="150000"/>
              </a:lnSpc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6"/>
          </p:nvPr>
        </p:nvSpPr>
        <p:spPr>
          <a:xfrm>
            <a:off x="8796711" y="4141385"/>
            <a:ext cx="2470151" cy="2413408"/>
          </a:xfrm>
        </p:spPr>
        <p:txBody>
          <a:bodyPr>
            <a:normAutofit/>
          </a:bodyPr>
          <a:lstStyle>
            <a:lvl1pPr algn="l">
              <a:lnSpc>
                <a:spcPct val="150000"/>
              </a:lnSpc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7224" y="4021494"/>
            <a:ext cx="2470152" cy="0"/>
          </a:xfrm>
          <a:prstGeom prst="line">
            <a:avLst/>
          </a:prstGeom>
          <a:ln>
            <a:solidFill>
              <a:srgbClr val="CAA6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446232" y="4021494"/>
            <a:ext cx="2470152" cy="0"/>
          </a:xfrm>
          <a:prstGeom prst="line">
            <a:avLst/>
          </a:prstGeom>
          <a:ln>
            <a:solidFill>
              <a:srgbClr val="CAA6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212756" y="4021494"/>
            <a:ext cx="2470152" cy="0"/>
          </a:xfrm>
          <a:prstGeom prst="line">
            <a:avLst/>
          </a:prstGeom>
          <a:ln>
            <a:solidFill>
              <a:srgbClr val="CAA6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946006" y="4021494"/>
            <a:ext cx="2470152" cy="0"/>
          </a:xfrm>
          <a:prstGeom prst="line">
            <a:avLst/>
          </a:prstGeom>
          <a:ln>
            <a:solidFill>
              <a:srgbClr val="CAA6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9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535" y="587829"/>
            <a:ext cx="5262464" cy="144624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/>
          </p:nvPr>
        </p:nvSpPr>
        <p:spPr>
          <a:xfrm>
            <a:off x="615819" y="587830"/>
            <a:ext cx="5094515" cy="5589036"/>
          </a:xfrm>
        </p:spPr>
        <p:txBody>
          <a:bodyPr/>
          <a:lstStyle>
            <a:lvl1pPr>
              <a:defRPr>
                <a:solidFill>
                  <a:srgbClr val="A2ABB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167535" y="2108717"/>
            <a:ext cx="5262464" cy="40681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861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-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19" y="587830"/>
            <a:ext cx="5262464" cy="144624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/>
          </p:nvPr>
        </p:nvSpPr>
        <p:spPr>
          <a:xfrm>
            <a:off x="6307493" y="587831"/>
            <a:ext cx="5094515" cy="5589036"/>
          </a:xfrm>
        </p:spPr>
        <p:txBody>
          <a:bodyPr/>
          <a:lstStyle>
            <a:lvl1pPr>
              <a:defRPr>
                <a:solidFill>
                  <a:srgbClr val="A2ABB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15819" y="2108718"/>
            <a:ext cx="5262464" cy="40681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800">
                <a:solidFill>
                  <a:srgbClr val="ECECE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2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53B3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evron 6"/>
          <p:cNvSpPr/>
          <p:nvPr userDrawn="1"/>
        </p:nvSpPr>
        <p:spPr>
          <a:xfrm>
            <a:off x="1906566" y="0"/>
            <a:ext cx="6858000" cy="6858000"/>
          </a:xfrm>
          <a:prstGeom prst="chevron">
            <a:avLst/>
          </a:prstGeom>
          <a:solidFill>
            <a:srgbClr val="545E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 userDrawn="1"/>
        </p:nvSpPr>
        <p:spPr>
          <a:xfrm>
            <a:off x="5337120" y="0"/>
            <a:ext cx="6858000" cy="6858000"/>
          </a:xfrm>
          <a:prstGeom prst="chevron">
            <a:avLst/>
          </a:prstGeom>
          <a:solidFill>
            <a:srgbClr val="262B2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402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5351927" y="6276001"/>
            <a:ext cx="1285453" cy="354563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rgbClr val="FFFFFF">
                    <a:alpha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0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3936" r:id="rId2"/>
    <p:sldLayoutId id="2147483978" r:id="rId3"/>
    <p:sldLayoutId id="2147483979" r:id="rId4"/>
    <p:sldLayoutId id="2147483980" r:id="rId5"/>
    <p:sldLayoutId id="2147483941" r:id="rId6"/>
    <p:sldLayoutId id="2147483982" r:id="rId7"/>
    <p:sldLayoutId id="2147483983" r:id="rId8"/>
    <p:sldLayoutId id="2147484000" r:id="rId9"/>
    <p:sldLayoutId id="2147484001" r:id="rId10"/>
    <p:sldLayoutId id="2147484002" r:id="rId11"/>
    <p:sldLayoutId id="2147483984" r:id="rId12"/>
    <p:sldLayoutId id="2147483985" r:id="rId13"/>
    <p:sldLayoutId id="2147483986" r:id="rId14"/>
    <p:sldLayoutId id="2147483987" r:id="rId15"/>
    <p:sldLayoutId id="2147483988" r:id="rId16"/>
    <p:sldLayoutId id="2147483989" r:id="rId17"/>
    <p:sldLayoutId id="2147484005" r:id="rId18"/>
    <p:sldLayoutId id="2147484006" r:id="rId19"/>
    <p:sldLayoutId id="2147483872" r:id="rId20"/>
    <p:sldLayoutId id="2147483878" r:id="rId21"/>
    <p:sldLayoutId id="2147483888" r:id="rId22"/>
    <p:sldLayoutId id="2147483993" r:id="rId23"/>
    <p:sldLayoutId id="2147483994" r:id="rId24"/>
    <p:sldLayoutId id="2147483995" r:id="rId25"/>
    <p:sldLayoutId id="2147483996" r:id="rId26"/>
    <p:sldLayoutId id="2147483880" r:id="rId27"/>
    <p:sldLayoutId id="2147483865" r:id="rId28"/>
    <p:sldLayoutId id="2147483868" r:id="rId29"/>
    <p:sldLayoutId id="2147483892" r:id="rId30"/>
    <p:sldLayoutId id="2147483998" r:id="rId31"/>
    <p:sldLayoutId id="2147483893" r:id="rId32"/>
    <p:sldLayoutId id="2147483894" r:id="rId33"/>
    <p:sldLayoutId id="2147483895" r:id="rId34"/>
    <p:sldLayoutId id="2147483869" r:id="rId35"/>
    <p:sldLayoutId id="2147483999" r:id="rId36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120" baseline="0">
          <a:solidFill>
            <a:srgbClr val="CAA66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rgbClr val="ECECEC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rgbClr val="ECECEC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rgbClr val="ECECEC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rgbClr val="ECECEC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rgbClr val="ECECEC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B3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58391FC2-B772-423F-9D8D-94BE8D9F7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44" y="2834989"/>
            <a:ext cx="3988673" cy="1548601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Open Sans Semibold"/>
              </a:rPr>
              <a:t>Samantha McDonald</a:t>
            </a:r>
            <a:br>
              <a:rPr lang="en-US">
                <a:latin typeface="Open Sans Semibold"/>
              </a:rPr>
            </a:br>
            <a:r>
              <a:rPr lang="en-US">
                <a:latin typeface="Open Sans Semibold"/>
              </a:rPr>
              <a:t>Courtney Schmaltz</a:t>
            </a:r>
            <a:br>
              <a:rPr lang="en-US">
                <a:latin typeface="Open Sans Semibold"/>
              </a:rPr>
            </a:br>
            <a:r>
              <a:rPr lang="en-US">
                <a:latin typeface="Open Sans Semibold"/>
              </a:rPr>
              <a:t>Declan Walsh</a:t>
            </a:r>
            <a:br>
              <a:rPr lang="en-US">
                <a:latin typeface="Open Sans Semibold"/>
              </a:rPr>
            </a:br>
            <a:r>
              <a:rPr lang="en-US">
                <a:latin typeface="Open Sans Semibold"/>
              </a:rPr>
              <a:t>Aaron Mutter</a:t>
            </a:r>
            <a:endParaRPr lang="en-US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7AD94625-F35B-4AA0-9D1D-64F09B7C938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351927" y="6279502"/>
            <a:ext cx="1285453" cy="354563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z="1400" smtClean="0">
                <a:solidFill>
                  <a:srgbClr val="FFFFFF">
                    <a:alpha val="50000"/>
                  </a:srgb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400">
              <a:solidFill>
                <a:srgbClr val="FFFFFF">
                  <a:alpha val="50000"/>
                </a:srgb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044F9F-4370-498E-8DFC-D2C3FF95DB40}"/>
              </a:ext>
            </a:extLst>
          </p:cNvPr>
          <p:cNvSpPr txBox="1"/>
          <p:nvPr/>
        </p:nvSpPr>
        <p:spPr>
          <a:xfrm>
            <a:off x="5857529" y="4757425"/>
            <a:ext cx="6223378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cs typeface="Calibri"/>
              </a:rPr>
              <a:t>FIN 422: Student Managed Investment Fund</a:t>
            </a:r>
          </a:p>
          <a:p>
            <a:pPr algn="ctr"/>
            <a:r>
              <a:rPr lang="en-US" sz="2400">
                <a:solidFill>
                  <a:schemeClr val="bg1"/>
                </a:solidFill>
                <a:cs typeface="Calibri"/>
              </a:rPr>
              <a:t>November 15</a:t>
            </a:r>
            <a:r>
              <a:rPr lang="en-US" sz="2400" baseline="30000">
                <a:solidFill>
                  <a:schemeClr val="bg1"/>
                </a:solidFill>
                <a:cs typeface="Calibri"/>
              </a:rPr>
              <a:t>th</a:t>
            </a:r>
            <a:r>
              <a:rPr lang="en-US" sz="2400">
                <a:solidFill>
                  <a:schemeClr val="bg1"/>
                </a:solidFill>
                <a:cs typeface="Calibri"/>
              </a:rPr>
              <a:t>, 2019</a:t>
            </a:r>
          </a:p>
          <a:p>
            <a:endParaRPr lang="en-US" sz="3200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31E8AE-0C9A-45B1-BDA4-7B51DA013227}"/>
              </a:ext>
            </a:extLst>
          </p:cNvPr>
          <p:cNvSpPr txBox="1"/>
          <p:nvPr/>
        </p:nvSpPr>
        <p:spPr>
          <a:xfrm>
            <a:off x="7804373" y="1717386"/>
            <a:ext cx="218591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>
                <a:solidFill>
                  <a:srgbClr val="F9F9F9"/>
                </a:solidFill>
                <a:cs typeface="Calibri"/>
              </a:rPr>
              <a:t>CTRE</a:t>
            </a:r>
            <a:endParaRPr lang="en-US" sz="5400" b="1">
              <a:cs typeface="Calibri"/>
            </a:endParaRPr>
          </a:p>
        </p:txBody>
      </p:sp>
      <p:pic>
        <p:nvPicPr>
          <p:cNvPr id="7" name="Picture 7" descr="A picture containing shirt, drawing&#10;&#10;Description generated with very high confidence">
            <a:extLst>
              <a:ext uri="{FF2B5EF4-FFF2-40B4-BE49-F238E27FC236}">
                <a16:creationId xmlns:a16="http://schemas.microsoft.com/office/drawing/2014/main" id="{9CD35216-F50F-402B-9CC3-A1F94619D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16" y="648419"/>
            <a:ext cx="5474898" cy="543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62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1955-7A33-4613-B0C5-2FC66105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3" y="24953"/>
            <a:ext cx="10772775" cy="1402746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latin typeface="Open Sans Semibold"/>
              </a:rPr>
              <a:t>Property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10D5A-CA55-48D1-9BAE-856D22B38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  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818AB-541D-4FAF-BB70-5C19A12EC6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17E608-8280-4680-A7E2-08DE19F629C4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0C08B23-3276-4CD0-AC05-2DA7D3AE94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1472280"/>
              </p:ext>
            </p:extLst>
          </p:nvPr>
        </p:nvGraphicFramePr>
        <p:xfrm>
          <a:off x="426721" y="1600200"/>
          <a:ext cx="11490960" cy="475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715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611F-4057-4DFB-A1AD-DAD9713B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latin typeface="Open Sans Semibold"/>
              </a:rPr>
              <a:t>Financial Growth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987B6AC-6A50-44D1-860C-007A7C3D31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662780"/>
              </p:ext>
            </p:extLst>
          </p:nvPr>
        </p:nvGraphicFramePr>
        <p:xfrm>
          <a:off x="441960" y="1767840"/>
          <a:ext cx="11308080" cy="419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4680">
                  <a:extLst>
                    <a:ext uri="{9D8B030D-6E8A-4147-A177-3AD203B41FA5}">
                      <a16:colId xmlns:a16="http://schemas.microsoft.com/office/drawing/2014/main" val="1487698080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4163441576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3546948668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4241322115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1371612478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170865895"/>
                    </a:ext>
                  </a:extLst>
                </a:gridCol>
              </a:tblGrid>
              <a:tr h="50716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%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9054"/>
                  </a:ext>
                </a:extLst>
              </a:tr>
              <a:tr h="50716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822131"/>
                  </a:ext>
                </a:extLst>
              </a:tr>
              <a:tr h="50716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Net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20.9%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234169"/>
                  </a:ext>
                </a:extLst>
              </a:tr>
              <a:tr h="606587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Cash flow from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20.8%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70288"/>
                  </a:ext>
                </a:extLst>
              </a:tr>
              <a:tr h="50716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P/FFO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13.8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443747"/>
                  </a:ext>
                </a:extLst>
              </a:tr>
              <a:tr h="50716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P/E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32.6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34.0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702687"/>
                  </a:ext>
                </a:extLst>
              </a:tr>
              <a:tr h="50716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EV/EBITDA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34.1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31.1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24.3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642043"/>
                  </a:ext>
                </a:extLst>
              </a:tr>
              <a:tr h="50716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Total debt/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38.9%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36.3%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36.2%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35.8%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21228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316E-E637-4739-B002-B3DB5E53BC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72DE-7C4B-4D88-9350-05F7B9FEA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60" y="240741"/>
            <a:ext cx="10772775" cy="1402746"/>
          </a:xfrm>
        </p:spPr>
        <p:txBody>
          <a:bodyPr/>
          <a:lstStyle/>
          <a:p>
            <a:pPr algn="ctr"/>
            <a:r>
              <a:rPr lang="en-US" sz="4800" b="1" err="1">
                <a:latin typeface="Open Sans Semibold"/>
              </a:rPr>
              <a:t>CareTrust</a:t>
            </a:r>
            <a:r>
              <a:rPr lang="en-US" sz="4800" b="1">
                <a:latin typeface="Open Sans Semibold"/>
              </a:rPr>
              <a:t> in our P</a:t>
            </a:r>
            <a:r>
              <a:rPr lang="en-US" sz="4800" b="1">
                <a:solidFill>
                  <a:schemeClr val="accent1"/>
                </a:solidFill>
                <a:latin typeface="Open Sans Semibold"/>
              </a:rPr>
              <a:t>ortfolio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F292-A25D-4809-8753-CAE2B279FF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1052F7-77D0-45EF-A335-86FB2CC22E5A}"/>
              </a:ext>
            </a:extLst>
          </p:cNvPr>
          <p:cNvSpPr txBox="1"/>
          <p:nvPr/>
        </p:nvSpPr>
        <p:spPr>
          <a:xfrm>
            <a:off x="566949" y="1968378"/>
            <a:ext cx="9552037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600" b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CTRE correlation with current Portfolio: 0.2621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600" b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No current real estate stock in portfolio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600" b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Russell 2000 weighting: 3.76%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9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8B62-39E2-4D8B-AAB9-FEECD6D07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372467"/>
            <a:ext cx="10782300" cy="1032103"/>
          </a:xfrm>
        </p:spPr>
        <p:txBody>
          <a:bodyPr/>
          <a:lstStyle/>
          <a:p>
            <a:pPr algn="ctr"/>
            <a:r>
              <a:rPr lang="en-US">
                <a:latin typeface="Open Sans Semibold"/>
              </a:rPr>
              <a:t>Final Recommendation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52117-0F26-4FDB-9344-0866EFDC8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04" y="1889774"/>
            <a:ext cx="10782300" cy="46024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 Light"/>
              </a:rPr>
              <a:t>What percent to be in portfolio 3.5%</a:t>
            </a:r>
            <a:endParaRPr lang="en-US" dirty="0"/>
          </a:p>
          <a:p>
            <a:r>
              <a:rPr lang="en-US" dirty="0">
                <a:latin typeface="Open Sans Light"/>
              </a:rPr>
              <a:t>Current Stock Price: $21.65</a:t>
            </a:r>
            <a:endParaRPr lang="en-US" dirty="0"/>
          </a:p>
          <a:p>
            <a:r>
              <a:rPr lang="en-US" dirty="0">
                <a:latin typeface="Open Sans Light"/>
              </a:rPr>
              <a:t>Target Stock Price: $26</a:t>
            </a:r>
          </a:p>
          <a:p>
            <a:r>
              <a:rPr lang="en-US" dirty="0">
                <a:latin typeface="Open Sans Light"/>
              </a:rPr>
              <a:t>Diversifies Portfolio, keeps risk low</a:t>
            </a:r>
          </a:p>
          <a:p>
            <a:r>
              <a:rPr lang="en-US" dirty="0">
                <a:latin typeface="Open Sans Light"/>
              </a:rPr>
              <a:t>Increase returns through growth</a:t>
            </a:r>
          </a:p>
          <a:p>
            <a:r>
              <a:rPr lang="en-US" dirty="0">
                <a:latin typeface="Open Sans Light"/>
              </a:rPr>
              <a:t>Final recommendation: Buy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96C72-188D-472D-A25D-22DACBDCD1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07060D-D14C-4992-AF4D-0FBB5EB81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851" y="1546395"/>
            <a:ext cx="4770292" cy="473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7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D7F1-EA45-47FC-A75D-1A52BC1A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latin typeface="Open Sans Semibold"/>
              </a:rPr>
              <a:t>What is an REIT?</a:t>
            </a:r>
            <a:endParaRPr lang="en-US" sz="4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114DE-9DB8-44A4-B1B4-C647E2A9D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2143124"/>
            <a:ext cx="10773157" cy="398094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itchFamily="34" charset="0"/>
              <a:buChar char="Ø"/>
            </a:pPr>
            <a:r>
              <a:rPr lang="en-US" sz="3600">
                <a:solidFill>
                  <a:schemeClr val="accent1"/>
                </a:solidFill>
                <a:latin typeface="Open Sans Light"/>
              </a:rPr>
              <a:t>Real Estate Investment Trust</a:t>
            </a:r>
          </a:p>
          <a:p>
            <a:pPr>
              <a:buFont typeface="Wingdings" pitchFamily="34" charset="0"/>
              <a:buChar char="Ø"/>
            </a:pPr>
            <a:r>
              <a:rPr lang="en-US" sz="3600">
                <a:solidFill>
                  <a:schemeClr val="accent1"/>
                </a:solidFill>
                <a:latin typeface="Open Sans Light"/>
              </a:rPr>
              <a:t>Companies that own or finance income producing real estate</a:t>
            </a:r>
            <a:endParaRPr lang="en-US">
              <a:solidFill>
                <a:schemeClr val="accent1"/>
              </a:solidFill>
            </a:endParaRPr>
          </a:p>
          <a:p>
            <a:pPr>
              <a:buFont typeface="Wingdings" pitchFamily="34" charset="0"/>
              <a:buChar char="Ø"/>
            </a:pPr>
            <a:r>
              <a:rPr lang="en-US" sz="3600">
                <a:solidFill>
                  <a:schemeClr val="accent1"/>
                </a:solidFill>
                <a:latin typeface="Open Sans Light"/>
              </a:rPr>
              <a:t>Offer a number of benefits </a:t>
            </a:r>
            <a:endParaRPr lang="en-US" sz="3600">
              <a:solidFill>
                <a:schemeClr val="accent1"/>
              </a:solidFill>
            </a:endParaRPr>
          </a:p>
          <a:p>
            <a:pPr>
              <a:buFont typeface="Wingdings" pitchFamily="34" charset="0"/>
              <a:buChar char="Ø"/>
            </a:pPr>
            <a:r>
              <a:rPr lang="en-US" sz="3600">
                <a:solidFill>
                  <a:schemeClr val="accent1"/>
                </a:solidFill>
                <a:latin typeface="Open Sans Light"/>
              </a:rPr>
              <a:t>Generates income by collecting rent </a:t>
            </a:r>
            <a:endParaRPr lang="en-US" sz="3600">
              <a:solidFill>
                <a:schemeClr val="accent1"/>
              </a:solidFill>
            </a:endParaRPr>
          </a:p>
          <a:p>
            <a:pPr>
              <a:buFont typeface="Wingdings" pitchFamily="34" charset="0"/>
              <a:buChar char="Ø"/>
            </a:pPr>
            <a:r>
              <a:rPr lang="en-US" sz="3600">
                <a:solidFill>
                  <a:schemeClr val="accent1"/>
                </a:solidFill>
                <a:latin typeface="Open Sans Light"/>
              </a:rPr>
              <a:t>Pay out </a:t>
            </a:r>
            <a:r>
              <a:rPr lang="en-US" sz="3600" b="1">
                <a:solidFill>
                  <a:schemeClr val="accent1"/>
                </a:solidFill>
                <a:latin typeface="Open Sans Light"/>
              </a:rPr>
              <a:t>90% </a:t>
            </a:r>
            <a:r>
              <a:rPr lang="en-US" sz="3600">
                <a:solidFill>
                  <a:schemeClr val="accent1"/>
                </a:solidFill>
                <a:latin typeface="Open Sans Light"/>
              </a:rPr>
              <a:t>of taxable income to shareholders </a:t>
            </a:r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38EA5-317B-48D4-B9CA-D807F0220A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4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2592DB-E664-4D87-B9F4-CC73460C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err="1">
                <a:latin typeface="Open Sans Semibold"/>
              </a:rPr>
              <a:t>CareTrust</a:t>
            </a:r>
            <a:r>
              <a:rPr lang="en-US" sz="4800" b="1">
                <a:latin typeface="Open Sans Semibold"/>
              </a:rPr>
              <a:t> (CTRE)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BA778-C43E-4C02-8880-05CF0290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3" y="2225822"/>
            <a:ext cx="10773157" cy="3500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>
                <a:solidFill>
                  <a:schemeClr val="accent1"/>
                </a:solidFill>
                <a:latin typeface="Open Sans Light"/>
              </a:rPr>
              <a:t>Healthcare REIT, acquires and leases senior housing and healthcare properties across the county</a:t>
            </a:r>
            <a:endParaRPr lang="en-US" sz="3200">
              <a:solidFill>
                <a:schemeClr val="accent1"/>
              </a:solidFill>
            </a:endParaRPr>
          </a:p>
          <a:p>
            <a:endParaRPr lang="en-US">
              <a:latin typeface="Open Sans Light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D1A03-FA6F-457A-B9D8-A48F4B988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A49ABFC-11DC-4B9C-9B2E-49F2F5A24E1C}"/>
              </a:ext>
            </a:extLst>
          </p:cNvPr>
          <p:cNvSpPr/>
          <p:nvPr/>
        </p:nvSpPr>
        <p:spPr>
          <a:xfrm>
            <a:off x="664234" y="3719422"/>
            <a:ext cx="2099094" cy="198407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Calibri"/>
              </a:rPr>
              <a:t>P/E Ratio</a:t>
            </a:r>
          </a:p>
          <a:p>
            <a:pPr algn="ctr"/>
            <a:endParaRPr lang="en-US" sz="2800">
              <a:cs typeface="Calibri"/>
            </a:endParaRPr>
          </a:p>
          <a:p>
            <a:pPr algn="ctr"/>
            <a:r>
              <a:rPr lang="en-US" sz="2800">
                <a:cs typeface="Calibri"/>
              </a:rPr>
              <a:t>32.6</a:t>
            </a: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C0CF559-2BFD-466D-8D79-90936C09C86B}"/>
              </a:ext>
            </a:extLst>
          </p:cNvPr>
          <p:cNvSpPr/>
          <p:nvPr/>
        </p:nvSpPr>
        <p:spPr>
          <a:xfrm>
            <a:off x="2935856" y="3719421"/>
            <a:ext cx="2099094" cy="198407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800" dirty="0">
                <a:cs typeface="Calibri"/>
              </a:rPr>
              <a:t>Stock Price </a:t>
            </a:r>
            <a:endParaRPr lang="en-US" dirty="0"/>
          </a:p>
          <a:p>
            <a:pPr algn="ctr"/>
            <a:endParaRPr lang="en-US" sz="2800" dirty="0">
              <a:cs typeface="Calibri"/>
            </a:endParaRPr>
          </a:p>
          <a:p>
            <a:pPr algn="ctr"/>
            <a:r>
              <a:rPr lang="en-US" sz="2800" dirty="0">
                <a:cs typeface="Calibri"/>
              </a:rPr>
              <a:t>$21.65</a:t>
            </a:r>
          </a:p>
          <a:p>
            <a:pPr algn="ctr"/>
            <a:endParaRPr lang="en-US" dirty="0">
              <a:cs typeface="Calibri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C1ECD6-6BBC-4A13-8B0C-2F331E0647A5}"/>
              </a:ext>
            </a:extLst>
          </p:cNvPr>
          <p:cNvSpPr/>
          <p:nvPr/>
        </p:nvSpPr>
        <p:spPr>
          <a:xfrm>
            <a:off x="5207478" y="3719420"/>
            <a:ext cx="2099094" cy="198407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 rtl="0"/>
            <a:r>
              <a:rPr lang="en-US" sz="2800">
                <a:latin typeface="Calibri"/>
                <a:ea typeface="Segoe UI"/>
                <a:cs typeface="Segoe UI"/>
              </a:rPr>
              <a:t>Market Cap.​</a:t>
            </a:r>
          </a:p>
          <a:p>
            <a:pPr algn="ctr" rtl="0"/>
            <a:r>
              <a:rPr lang="en-US" sz="2800">
                <a:latin typeface="Calibri"/>
                <a:ea typeface="Segoe UI"/>
                <a:cs typeface="Segoe UI"/>
              </a:rPr>
              <a:t>​</a:t>
            </a:r>
          </a:p>
          <a:p>
            <a:pPr algn="ctr" rtl="0"/>
            <a:r>
              <a:rPr lang="en-US" sz="2800">
                <a:latin typeface="Calibri"/>
                <a:ea typeface="Segoe UI"/>
                <a:cs typeface="Segoe UI"/>
              </a:rPr>
              <a:t>$1.88B</a:t>
            </a:r>
            <a:endParaRPr lang="en-US" sz="2800">
              <a:cs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5BCA6BE-5AF3-4113-89FE-EF4EF68C4C07}"/>
              </a:ext>
            </a:extLst>
          </p:cNvPr>
          <p:cNvSpPr/>
          <p:nvPr/>
        </p:nvSpPr>
        <p:spPr>
          <a:xfrm>
            <a:off x="7479100" y="3719419"/>
            <a:ext cx="2099094" cy="198407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Segoe UI"/>
              </a:rPr>
              <a:t>Current Revenue</a:t>
            </a:r>
          </a:p>
          <a:p>
            <a:pPr algn="ctr"/>
            <a:endParaRPr lang="en-US" sz="2800">
              <a:cs typeface="Segoe UI"/>
            </a:endParaRPr>
          </a:p>
          <a:p>
            <a:pPr algn="ctr"/>
            <a:r>
              <a:rPr lang="en-US" sz="2800">
                <a:cs typeface="Segoe UI"/>
              </a:rPr>
              <a:t>$157M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299FEB9-AD15-4679-907A-88F56127E98A}"/>
              </a:ext>
            </a:extLst>
          </p:cNvPr>
          <p:cNvSpPr/>
          <p:nvPr/>
        </p:nvSpPr>
        <p:spPr>
          <a:xfrm>
            <a:off x="9750722" y="3776928"/>
            <a:ext cx="2099094" cy="198407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Segoe UI"/>
              </a:rPr>
              <a:t>ROE</a:t>
            </a:r>
          </a:p>
          <a:p>
            <a:pPr algn="ctr"/>
            <a:endParaRPr lang="en-US" sz="2800">
              <a:cs typeface="Segoe UI"/>
            </a:endParaRPr>
          </a:p>
          <a:p>
            <a:pPr algn="ctr"/>
            <a:r>
              <a:rPr lang="en-US" sz="2800">
                <a:cs typeface="Segoe UI"/>
              </a:rPr>
              <a:t>8.5%</a:t>
            </a:r>
          </a:p>
        </p:txBody>
      </p:sp>
    </p:spTree>
    <p:extLst>
      <p:ext uri="{BB962C8B-B14F-4D97-AF65-F5344CB8AC3E}">
        <p14:creationId xmlns:p14="http://schemas.microsoft.com/office/powerpoint/2010/main" val="3504863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402E2-FA15-45CA-8BE1-598097503B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870620-F8E8-469B-B11E-02E1A5AB9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b="1" err="1">
                <a:latin typeface="Open Sans Semibold"/>
              </a:rPr>
              <a:t>CareTrust's</a:t>
            </a:r>
            <a:r>
              <a:rPr lang="en-US" sz="4800" b="1">
                <a:latin typeface="Open Sans Semibold"/>
              </a:rPr>
              <a:t> Current Portfolio</a:t>
            </a:r>
            <a:endParaRPr lang="en-US" sz="4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9F806-0895-4307-A22E-5598BE0CEF2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63995" y="1331004"/>
            <a:ext cx="2498905" cy="10482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>
                <a:solidFill>
                  <a:schemeClr val="accent5">
                    <a:lumMod val="50000"/>
                    <a:lumOff val="50000"/>
                  </a:schemeClr>
                </a:solidFill>
                <a:latin typeface="Open Sans Light"/>
              </a:rPr>
              <a:t>71% Skilled Nursing Facilities</a:t>
            </a:r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65CFA-5FB5-40DC-AAA9-B28045454C2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41649" y="2805270"/>
            <a:ext cx="2958981" cy="173102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>
                <a:solidFill>
                  <a:schemeClr val="accent5">
                    <a:lumMod val="50000"/>
                    <a:lumOff val="50000"/>
                  </a:schemeClr>
                </a:solidFill>
                <a:latin typeface="Open Sans Light"/>
              </a:rPr>
              <a:t>19% Assisted Living Facilities (ALFs) and Independent Living Facilities (ILFs)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C5B676-F9CF-408D-8C59-D04513F692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114176" y="5311378"/>
            <a:ext cx="2470151" cy="961674"/>
          </a:xfrm>
        </p:spPr>
        <p:txBody>
          <a:bodyPr>
            <a:normAutofit/>
          </a:bodyPr>
          <a:lstStyle/>
          <a:p>
            <a:r>
              <a:rPr lang="en-US" sz="2000" b="1">
                <a:solidFill>
                  <a:schemeClr val="accent5">
                    <a:lumMod val="50000"/>
                    <a:lumOff val="50000"/>
                  </a:schemeClr>
                </a:solidFill>
                <a:latin typeface="Open Sans Light"/>
              </a:rPr>
              <a:t>10% Campuses (SNF &amp; ALF)</a:t>
            </a:r>
          </a:p>
        </p:txBody>
      </p:sp>
      <p:pic>
        <p:nvPicPr>
          <p:cNvPr id="13" name="Picture Placeholder 12" descr="Stethoscope">
            <a:extLst>
              <a:ext uri="{FF2B5EF4-FFF2-40B4-BE49-F238E27FC236}">
                <a16:creationId xmlns:a16="http://schemas.microsoft.com/office/drawing/2014/main" id="{3DCC5B9F-5143-47EC-9E18-292D1D846BDF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09" r="509"/>
          <a:stretch>
            <a:fillRect/>
          </a:stretch>
        </p:blipFill>
        <p:spPr>
          <a:xfrm>
            <a:off x="487480" y="1623387"/>
            <a:ext cx="463550" cy="468313"/>
          </a:xfrm>
        </p:spPr>
      </p:pic>
      <p:pic>
        <p:nvPicPr>
          <p:cNvPr id="15" name="Picture Placeholder 14" descr="Hospital">
            <a:extLst>
              <a:ext uri="{FF2B5EF4-FFF2-40B4-BE49-F238E27FC236}">
                <a16:creationId xmlns:a16="http://schemas.microsoft.com/office/drawing/2014/main" id="{2499435E-8F9A-462D-A598-2B0071320345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01858" y="3330818"/>
            <a:ext cx="463550" cy="463550"/>
          </a:xfrm>
        </p:spPr>
      </p:pic>
      <p:pic>
        <p:nvPicPr>
          <p:cNvPr id="17" name="Picture Placeholder 16" descr="Man with cane">
            <a:extLst>
              <a:ext uri="{FF2B5EF4-FFF2-40B4-BE49-F238E27FC236}">
                <a16:creationId xmlns:a16="http://schemas.microsoft.com/office/drawing/2014/main" id="{BED40073-9022-4DD9-8F29-CBA6B2E4387D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501858" y="5570171"/>
            <a:ext cx="463550" cy="421564"/>
          </a:xfrm>
        </p:spPr>
      </p:pic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B9FB362B-9610-4A66-880D-7DB6A8DBB670}"/>
              </a:ext>
            </a:extLst>
          </p:cNvPr>
          <p:cNvSpPr/>
          <p:nvPr/>
        </p:nvSpPr>
        <p:spPr>
          <a:xfrm>
            <a:off x="4739640" y="1351838"/>
            <a:ext cx="2057400" cy="1903511"/>
          </a:xfrm>
          <a:prstGeom prst="flowChartConnector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000" b="1"/>
              <a:t>207 Properties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1D748620-AD53-4EF5-9959-8E35649782B7}"/>
              </a:ext>
            </a:extLst>
          </p:cNvPr>
          <p:cNvSpPr/>
          <p:nvPr/>
        </p:nvSpPr>
        <p:spPr>
          <a:xfrm>
            <a:off x="6671702" y="3065652"/>
            <a:ext cx="2057400" cy="1903511"/>
          </a:xfrm>
          <a:prstGeom prst="flowChartConnector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000" b="1"/>
              <a:t>22 Operators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0021C170-95AE-4CAA-881A-D93E10D2C269}"/>
              </a:ext>
            </a:extLst>
          </p:cNvPr>
          <p:cNvSpPr/>
          <p:nvPr/>
        </p:nvSpPr>
        <p:spPr>
          <a:xfrm>
            <a:off x="8729102" y="1316627"/>
            <a:ext cx="2057400" cy="1903511"/>
          </a:xfrm>
          <a:prstGeom prst="flowChartConnector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000" b="1"/>
              <a:t>28 </a:t>
            </a:r>
            <a:endParaRPr lang="en-US" sz="2000" b="1">
              <a:cs typeface="Calibri"/>
            </a:endParaRPr>
          </a:p>
          <a:p>
            <a:pPr algn="ctr"/>
            <a:r>
              <a:rPr lang="en-US" sz="2000" b="1"/>
              <a:t>States</a:t>
            </a:r>
            <a:endParaRPr lang="en-US" sz="2000" b="1">
              <a:cs typeface="Calibri"/>
            </a:endParaRP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783CC60F-098E-4A81-BC17-3D747C447796}"/>
              </a:ext>
            </a:extLst>
          </p:cNvPr>
          <p:cNvSpPr/>
          <p:nvPr/>
        </p:nvSpPr>
        <p:spPr>
          <a:xfrm>
            <a:off x="4244975" y="4162595"/>
            <a:ext cx="2057400" cy="1903511"/>
          </a:xfrm>
          <a:prstGeom prst="flowChartConnector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000" b="1"/>
              <a:t>21,103 Operating Beds/ Units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AC427DB8-34F8-461E-9EEE-1A8C62B5C985}"/>
              </a:ext>
            </a:extLst>
          </p:cNvPr>
          <p:cNvSpPr/>
          <p:nvPr/>
        </p:nvSpPr>
        <p:spPr>
          <a:xfrm>
            <a:off x="9069675" y="4162594"/>
            <a:ext cx="2086154" cy="1860379"/>
          </a:xfrm>
          <a:prstGeom prst="flowChartConnector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000" b="1"/>
              <a:t>$1,669.3 M Investments</a:t>
            </a:r>
          </a:p>
        </p:txBody>
      </p:sp>
    </p:spTree>
    <p:extLst>
      <p:ext uri="{BB962C8B-B14F-4D97-AF65-F5344CB8AC3E}">
        <p14:creationId xmlns:p14="http://schemas.microsoft.com/office/powerpoint/2010/main" val="28458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AB84-FE9D-4616-A469-BED41ABD2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50" y="156508"/>
            <a:ext cx="10717762" cy="1446243"/>
          </a:xfrm>
        </p:spPr>
        <p:txBody>
          <a:bodyPr/>
          <a:lstStyle/>
          <a:p>
            <a:pPr algn="ctr"/>
            <a:r>
              <a:rPr lang="en-US" sz="4800">
                <a:latin typeface="Open Sans Semibold"/>
              </a:rPr>
              <a:t>Healthcare Industry 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D951AD-8AA7-4D79-9C9C-65EA081D1FE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60859" y="1717158"/>
            <a:ext cx="6153860" cy="408252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itchFamily="34" charset="0"/>
              <a:buChar char="Ø"/>
            </a:pPr>
            <a:r>
              <a:rPr lang="en-US" sz="2200">
                <a:solidFill>
                  <a:schemeClr val="accent1"/>
                </a:solidFill>
                <a:latin typeface="Open Sans Light"/>
              </a:rPr>
              <a:t> </a:t>
            </a:r>
            <a:r>
              <a:rPr lang="en-US" sz="2200" b="1">
                <a:solidFill>
                  <a:schemeClr val="accent1"/>
                </a:solidFill>
                <a:latin typeface="Open Sans Light"/>
              </a:rPr>
              <a:t>National healthcare expenditures are projected to grow to $6 trillion by 2027.</a:t>
            </a:r>
            <a:endParaRPr lang="en-US" sz="2200" b="1">
              <a:solidFill>
                <a:schemeClr val="accent1"/>
              </a:solidFill>
            </a:endParaRPr>
          </a:p>
          <a:p>
            <a:pPr>
              <a:buFont typeface="Wingdings" pitchFamily="34" charset="0"/>
              <a:buChar char="Ø"/>
            </a:pPr>
            <a:r>
              <a:rPr lang="en-US" sz="2200" b="1">
                <a:solidFill>
                  <a:schemeClr val="accent1"/>
                </a:solidFill>
                <a:latin typeface="Open Sans Light"/>
              </a:rPr>
              <a:t>Healthcare REIT's expected growth of 5% in 2020.</a:t>
            </a:r>
          </a:p>
          <a:p>
            <a:pPr>
              <a:buFont typeface="Wingdings" pitchFamily="34" charset="0"/>
              <a:buChar char="Ø"/>
            </a:pPr>
            <a:r>
              <a:rPr lang="en-US" sz="2200" b="1">
                <a:solidFill>
                  <a:schemeClr val="accent1"/>
                </a:solidFill>
                <a:latin typeface="Open Sans Light"/>
              </a:rPr>
              <a:t>Healthcare is expected to grow 14% from 2018 to 2028</a:t>
            </a:r>
          </a:p>
          <a:p>
            <a:pPr>
              <a:buFont typeface="Wingdings" pitchFamily="34" charset="0"/>
              <a:buChar char="Ø"/>
            </a:pPr>
            <a:r>
              <a:rPr lang="en-US" sz="2200" b="1">
                <a:solidFill>
                  <a:schemeClr val="accent1"/>
                </a:solidFill>
                <a:latin typeface="Open Sans Light"/>
              </a:rPr>
              <a:t>Driven by an aging and growing demographic.</a:t>
            </a:r>
            <a:endParaRPr lang="en-US" sz="2200" b="1">
              <a:solidFill>
                <a:schemeClr val="accent1"/>
              </a:solidFill>
            </a:endParaRPr>
          </a:p>
          <a:p>
            <a:pPr>
              <a:buFont typeface="Wingdings" pitchFamily="34" charset="0"/>
              <a:buChar char="Ø"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60BA870-75F7-4602-8F52-16DC0E571E29}"/>
              </a:ext>
            </a:extLst>
          </p:cNvPr>
          <p:cNvSpPr/>
          <p:nvPr/>
        </p:nvSpPr>
        <p:spPr>
          <a:xfrm>
            <a:off x="7336590" y="1915695"/>
            <a:ext cx="4304630" cy="4438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D7D588-C64A-459F-9EF9-9FDFA8FB8B9A}"/>
              </a:ext>
            </a:extLst>
          </p:cNvPr>
          <p:cNvSpPr txBox="1"/>
          <p:nvPr/>
        </p:nvSpPr>
        <p:spPr>
          <a:xfrm>
            <a:off x="8504998" y="2169376"/>
            <a:ext cx="235501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Total US Commercial Real Estate Market </a:t>
            </a:r>
          </a:p>
          <a:p>
            <a:r>
              <a:rPr lang="en-US">
                <a:cs typeface="Calibri"/>
              </a:rPr>
              <a:t>     33.3 Trillion</a:t>
            </a:r>
          </a:p>
          <a:p>
            <a:endParaRPr lang="en-US">
              <a:cs typeface="Calibri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C8FF80B-D982-4A40-9906-1710FB68B61C}"/>
              </a:ext>
            </a:extLst>
          </p:cNvPr>
          <p:cNvSpPr/>
          <p:nvPr/>
        </p:nvSpPr>
        <p:spPr>
          <a:xfrm>
            <a:off x="7879871" y="3171286"/>
            <a:ext cx="3220526" cy="30048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A1C19F-7C78-4C92-A1B1-201F915D1CD1}"/>
              </a:ext>
            </a:extLst>
          </p:cNvPr>
          <p:cNvSpPr txBox="1"/>
          <p:nvPr/>
        </p:nvSpPr>
        <p:spPr>
          <a:xfrm>
            <a:off x="8610149" y="3758421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1"/>
                </a:solidFill>
                <a:cs typeface="Calibri"/>
              </a:rPr>
              <a:t>Healthcare Assets</a:t>
            </a:r>
          </a:p>
          <a:p>
            <a:r>
              <a:rPr lang="en-US">
                <a:solidFill>
                  <a:schemeClr val="accent1"/>
                </a:solidFill>
                <a:cs typeface="Calibri"/>
              </a:rPr>
              <a:t>    $2 Trillion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E96FC6F-457D-460B-B70B-586C365DB1F8}"/>
              </a:ext>
            </a:extLst>
          </p:cNvPr>
          <p:cNvSpPr/>
          <p:nvPr/>
        </p:nvSpPr>
        <p:spPr>
          <a:xfrm>
            <a:off x="8510678" y="4405942"/>
            <a:ext cx="1969697" cy="17827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1"/>
                </a:solidFill>
                <a:cs typeface="Calibri"/>
              </a:rPr>
              <a:t>Healthcare REITs</a:t>
            </a:r>
          </a:p>
          <a:p>
            <a:pPr algn="ctr"/>
            <a:r>
              <a:rPr lang="en-US">
                <a:solidFill>
                  <a:schemeClr val="accent1"/>
                </a:solidFill>
                <a:cs typeface="Calibri"/>
              </a:rPr>
              <a:t>$130 Billion Market Cap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B5B7FE-DB90-4A7B-98B0-FFAD3D2AEFD5}"/>
              </a:ext>
            </a:extLst>
          </p:cNvPr>
          <p:cNvSpPr txBox="1"/>
          <p:nvPr/>
        </p:nvSpPr>
        <p:spPr>
          <a:xfrm>
            <a:off x="8380332" y="1269342"/>
            <a:ext cx="252753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accent1"/>
                </a:solidFill>
                <a:cs typeface="Calibri"/>
              </a:rPr>
              <a:t>Market Size</a:t>
            </a:r>
            <a:r>
              <a:rPr lang="en-US" sz="3600">
                <a:solidFill>
                  <a:schemeClr val="accent1"/>
                </a:solidFill>
                <a:cs typeface="Calibri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31513F-D3A3-4261-B527-D634745623C9}"/>
              </a:ext>
            </a:extLst>
          </p:cNvPr>
          <p:cNvSpPr txBox="1"/>
          <p:nvPr/>
        </p:nvSpPr>
        <p:spPr>
          <a:xfrm>
            <a:off x="8509819" y="6395883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*Not to Scale</a:t>
            </a:r>
            <a:endParaRPr lang="en-US" sz="2400">
              <a:solidFill>
                <a:schemeClr val="accent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133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0AFC-EA37-474B-A4CD-E95E933F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65" y="300751"/>
            <a:ext cx="10772775" cy="140274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Open Sans Semibold"/>
              </a:rPr>
              <a:t>Key Ratios with Peer Group</a:t>
            </a:r>
            <a:br>
              <a:rPr lang="en-US"/>
            </a:br>
            <a:r>
              <a:rPr lang="en-US" sz="2800" dirty="0">
                <a:latin typeface="Open Sans Semibold"/>
              </a:rPr>
              <a:t>As of 2018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B9CE3-FF42-4172-9AF2-F767E9A9D3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5BAD5A-352E-435A-8D1C-C964C2502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3076"/>
              </p:ext>
            </p:extLst>
          </p:nvPr>
        </p:nvGraphicFramePr>
        <p:xfrm>
          <a:off x="732089" y="1906236"/>
          <a:ext cx="10525125" cy="4114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1325">
                  <a:extLst>
                    <a:ext uri="{9D8B030D-6E8A-4147-A177-3AD203B41FA5}">
                      <a16:colId xmlns:a16="http://schemas.microsoft.com/office/drawing/2014/main" val="160054212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88240793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66646481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7171510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3322636823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l" fontAlgn="auto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600" b="1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CTRE​</a:t>
                      </a:r>
                      <a:endParaRPr lang="en-US" sz="2400" b="1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HCP​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SBRA​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MPW​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06067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ROA​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4.7%​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7.9%​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4.0%​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11.4%​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60402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ROE​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8.5%​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18.8%​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599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P/E​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32.6​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15.6​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14.3​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6.7​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9928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Net Debt/EBITDA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3.39​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5.35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4.58​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6725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Debt/EV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31.3%​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24.8%​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149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3200" b="1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892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F0BC28A-841A-4E2A-82B2-FCBA0952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2154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6A75A6-2A0F-43BB-A6F3-DFD2293F1B94}"/>
              </a:ext>
            </a:extLst>
          </p:cNvPr>
          <p:cNvSpPr txBox="1"/>
          <p:nvPr/>
        </p:nvSpPr>
        <p:spPr>
          <a:xfrm>
            <a:off x="2472519" y="5838966"/>
            <a:ext cx="96239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HCP = </a:t>
            </a:r>
            <a:r>
              <a:rPr lang="en-US" dirty="0" err="1">
                <a:solidFill>
                  <a:schemeClr val="bg1"/>
                </a:solidFill>
              </a:rPr>
              <a:t>Healthpeak</a:t>
            </a:r>
            <a:r>
              <a:rPr lang="en-US" dirty="0">
                <a:solidFill>
                  <a:schemeClr val="bg1"/>
                </a:solidFill>
              </a:rPr>
              <a:t> Properties | SBRA = Sabra Health Care REIT | MPW = Medical Properties Trust Inc</a:t>
            </a:r>
          </a:p>
        </p:txBody>
      </p:sp>
    </p:spTree>
    <p:extLst>
      <p:ext uri="{BB962C8B-B14F-4D97-AF65-F5344CB8AC3E}">
        <p14:creationId xmlns:p14="http://schemas.microsoft.com/office/powerpoint/2010/main" val="269184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0AFC-EA37-474B-A4CD-E95E933F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65" y="300751"/>
            <a:ext cx="10772775" cy="140274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>
                <a:latin typeface="Open Sans Semibold"/>
              </a:rPr>
              <a:t>Key Ratios</a:t>
            </a:r>
            <a:br>
              <a:rPr lang="en-US"/>
            </a:br>
            <a:r>
              <a:rPr lang="en-US" sz="2800">
                <a:latin typeface="Open Sans Semibold"/>
              </a:rPr>
              <a:t>As of 2018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B9CE3-FF42-4172-9AF2-F767E9A9D3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5BAD5A-352E-435A-8D1C-C964C2502A5D}"/>
              </a:ext>
            </a:extLst>
          </p:cNvPr>
          <p:cNvGraphicFramePr>
            <a:graphicFrameLocks noGrp="1"/>
          </p:cNvGraphicFramePr>
          <p:nvPr/>
        </p:nvGraphicFramePr>
        <p:xfrm>
          <a:off x="732089" y="1906236"/>
          <a:ext cx="10525125" cy="4114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1325">
                  <a:extLst>
                    <a:ext uri="{9D8B030D-6E8A-4147-A177-3AD203B41FA5}">
                      <a16:colId xmlns:a16="http://schemas.microsoft.com/office/drawing/2014/main" val="160054212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88240793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66646481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7171510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3322636823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l" fontAlgn="auto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600" b="1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CTRE​</a:t>
                      </a:r>
                      <a:endParaRPr lang="en-US" sz="2400" b="1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HCP​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SBRA​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MPW​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06067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ROA​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4.7%​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7.9%​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4.0%​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11.4%​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60402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ROE​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8.5%​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18.8%​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599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P/E​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32.6​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15.6​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14.3​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6.7​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9928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Net Debt/EBITDA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3.39​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5.35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4.58​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6725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Debt/EV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31.3%​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24.8%​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149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3200" b="1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892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F0BC28A-841A-4E2A-82B2-FCBA0952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2154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0490D9-805C-4FF6-B7EA-792ABC95A555}"/>
              </a:ext>
            </a:extLst>
          </p:cNvPr>
          <p:cNvSpPr/>
          <p:nvPr/>
        </p:nvSpPr>
        <p:spPr>
          <a:xfrm>
            <a:off x="4075042" y="4323522"/>
            <a:ext cx="1162879" cy="1311965"/>
          </a:xfrm>
          <a:prstGeom prst="rect">
            <a:avLst/>
          </a:prstGeom>
          <a:noFill/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9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0AFC-EA37-474B-A4CD-E95E933F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65" y="300751"/>
            <a:ext cx="10772775" cy="140274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>
                <a:latin typeface="Open Sans Semibold"/>
              </a:rPr>
              <a:t>Key Ratios</a:t>
            </a:r>
            <a:br>
              <a:rPr lang="en-US"/>
            </a:br>
            <a:r>
              <a:rPr lang="en-US" sz="2800">
                <a:latin typeface="Open Sans Semibold"/>
              </a:rPr>
              <a:t>As of 2018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B9CE3-FF42-4172-9AF2-F767E9A9D3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5BAD5A-352E-435A-8D1C-C964C2502A5D}"/>
              </a:ext>
            </a:extLst>
          </p:cNvPr>
          <p:cNvGraphicFramePr>
            <a:graphicFrameLocks noGrp="1"/>
          </p:cNvGraphicFramePr>
          <p:nvPr/>
        </p:nvGraphicFramePr>
        <p:xfrm>
          <a:off x="732089" y="1906236"/>
          <a:ext cx="10525125" cy="4114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1325">
                  <a:extLst>
                    <a:ext uri="{9D8B030D-6E8A-4147-A177-3AD203B41FA5}">
                      <a16:colId xmlns:a16="http://schemas.microsoft.com/office/drawing/2014/main" val="160054212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88240793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66646481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7171510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3322636823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l" fontAlgn="auto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600" b="1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CTRE​</a:t>
                      </a:r>
                      <a:endParaRPr lang="en-US" sz="2400" b="1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HCP​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SBRA​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MPW​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06067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ROA​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4.7%​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7.9%​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4.0%​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11.4%​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60402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ROE​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8.5%​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18.8%​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599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P/E​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32.6​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15.6​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14.3​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6.7​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9928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Net Debt/EBITDA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3.39​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5.35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4.58​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6725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Debt/EV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31.3%​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24.8%​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149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3200" b="1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892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F0BC28A-841A-4E2A-82B2-FCBA0952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2154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C988F-E061-4525-9AE8-107563F3C8F9}"/>
              </a:ext>
            </a:extLst>
          </p:cNvPr>
          <p:cNvSpPr/>
          <p:nvPr/>
        </p:nvSpPr>
        <p:spPr>
          <a:xfrm>
            <a:off x="7795405" y="2454215"/>
            <a:ext cx="1193318" cy="3062376"/>
          </a:xfrm>
          <a:prstGeom prst="rect">
            <a:avLst/>
          </a:prstGeom>
          <a:noFill/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EEAA7D-6A56-43F6-9525-B0BB7A77E807}"/>
              </a:ext>
            </a:extLst>
          </p:cNvPr>
          <p:cNvSpPr/>
          <p:nvPr/>
        </p:nvSpPr>
        <p:spPr>
          <a:xfrm>
            <a:off x="4028536" y="2454214"/>
            <a:ext cx="1193318" cy="3062376"/>
          </a:xfrm>
          <a:prstGeom prst="rect">
            <a:avLst/>
          </a:prstGeom>
          <a:noFill/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0AFC-EA37-474B-A4CD-E95E933F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65" y="300751"/>
            <a:ext cx="10772775" cy="140274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>
                <a:latin typeface="Open Sans Semibold"/>
              </a:rPr>
              <a:t>Key Ratios</a:t>
            </a:r>
            <a:br>
              <a:rPr lang="en-US"/>
            </a:br>
            <a:r>
              <a:rPr lang="en-US" sz="2800">
                <a:latin typeface="Open Sans Semibold"/>
              </a:rPr>
              <a:t>As of 2018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B9CE3-FF42-4172-9AF2-F767E9A9D3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5BAD5A-352E-435A-8D1C-C964C2502A5D}"/>
              </a:ext>
            </a:extLst>
          </p:cNvPr>
          <p:cNvGraphicFramePr>
            <a:graphicFrameLocks noGrp="1"/>
          </p:cNvGraphicFramePr>
          <p:nvPr/>
        </p:nvGraphicFramePr>
        <p:xfrm>
          <a:off x="732089" y="1906236"/>
          <a:ext cx="10525125" cy="4114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1325">
                  <a:extLst>
                    <a:ext uri="{9D8B030D-6E8A-4147-A177-3AD203B41FA5}">
                      <a16:colId xmlns:a16="http://schemas.microsoft.com/office/drawing/2014/main" val="160054212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88240793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66646481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7171510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3322636823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l" fontAlgn="auto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600" b="1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CTRE​</a:t>
                      </a:r>
                      <a:endParaRPr lang="en-US" sz="2400" b="1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HCP​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SBRA​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u="none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MPW​</a:t>
                      </a:r>
                      <a:endParaRPr lang="en-US" sz="2400" b="0" i="0" u="none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06067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ROA​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4.7%​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7.9%​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4.0%​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11.4%​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60402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ROE​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8.5%​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18.8%​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599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P/E​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32.6​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15.6​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14.3​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6.7​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9928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Net Debt/EBITDA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3.39​</a:t>
                      </a:r>
                      <a:endParaRPr lang="en-US" sz="2400" b="1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5.35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4.58​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6725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Debt/EV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200" b="1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31.3%​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24.8%​</a:t>
                      </a:r>
                      <a:endParaRPr lang="en-US" sz="2400" b="0" i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149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3200" b="1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240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892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F0BC28A-841A-4E2A-82B2-FCBA0952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2154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15CD76-6558-49C6-B94B-F77526A62771}"/>
              </a:ext>
            </a:extLst>
          </p:cNvPr>
          <p:cNvSpPr/>
          <p:nvPr/>
        </p:nvSpPr>
        <p:spPr>
          <a:xfrm>
            <a:off x="4071668" y="3676289"/>
            <a:ext cx="1193319" cy="646981"/>
          </a:xfrm>
          <a:prstGeom prst="rect">
            <a:avLst/>
          </a:prstGeom>
          <a:noFill/>
          <a:ln w="12700">
            <a:solidFill>
              <a:schemeClr val="tx1">
                <a:lumMod val="25000"/>
                <a:lumOff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029540639"/>
      </p:ext>
    </p:extLst>
  </p:cSld>
  <p:clrMapOvr>
    <a:masterClrMapping/>
  </p:clrMapOvr>
</p:sld>
</file>

<file path=ppt/theme/theme1.xml><?xml version="1.0" encoding="utf-8"?>
<a:theme xmlns:a="http://schemas.openxmlformats.org/drawingml/2006/main" name="DARK">
  <a:themeElements>
    <a:clrScheme name="Custom 3">
      <a:dk1>
        <a:srgbClr val="161108"/>
      </a:dk1>
      <a:lt1>
        <a:srgbClr val="F9F9F9"/>
      </a:lt1>
      <a:dk2>
        <a:srgbClr val="353B3F"/>
      </a:dk2>
      <a:lt2>
        <a:srgbClr val="F9F9F9"/>
      </a:lt2>
      <a:accent1>
        <a:srgbClr val="BC9850"/>
      </a:accent1>
      <a:accent2>
        <a:srgbClr val="9E7D3C"/>
      </a:accent2>
      <a:accent3>
        <a:srgbClr val="7A612E"/>
      </a:accent3>
      <a:accent4>
        <a:srgbClr val="564420"/>
      </a:accent4>
      <a:accent5>
        <a:srgbClr val="372C15"/>
      </a:accent5>
      <a:accent6>
        <a:srgbClr val="161108"/>
      </a:accent6>
      <a:hlink>
        <a:srgbClr val="BC9850"/>
      </a:hlink>
      <a:folHlink>
        <a:srgbClr val="9E7D3C"/>
      </a:folHlink>
    </a:clrScheme>
    <a:fontScheme name="Custom 1">
      <a:majorFont>
        <a:latin typeface="swis"/>
        <a:ea typeface=""/>
        <a:cs typeface=""/>
      </a:majorFont>
      <a:minorFont>
        <a:latin typeface="Calibri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OLDEN-dark-template" id="{80127565-6446-4059-A3D6-ACB11FF32CAD}" vid="{15327911-A26D-49DD-911F-978229DB70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6E51200D864478E07966DED5DCEDD" ma:contentTypeVersion="6" ma:contentTypeDescription="Create a new document." ma:contentTypeScope="" ma:versionID="6102d6a134a836dd95e6683af2eee1e0">
  <xsd:schema xmlns:xsd="http://www.w3.org/2001/XMLSchema" xmlns:xs="http://www.w3.org/2001/XMLSchema" xmlns:p="http://schemas.microsoft.com/office/2006/metadata/properties" xmlns:ns3="f02ba748-faeb-47bc-8c82-1c0f8806a7db" xmlns:ns4="0e5c8654-c470-41ab-8181-ffc61620d570" targetNamespace="http://schemas.microsoft.com/office/2006/metadata/properties" ma:root="true" ma:fieldsID="ede76300c8c94c7b7bdcad9e95202f64" ns3:_="" ns4:_="">
    <xsd:import namespace="f02ba748-faeb-47bc-8c82-1c0f8806a7db"/>
    <xsd:import namespace="0e5c8654-c470-41ab-8181-ffc61620d57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ba748-faeb-47bc-8c82-1c0f8806a7d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c8654-c470-41ab-8181-ffc61620d5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49D2F1-B24A-42D5-B038-8CB2922410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355486-FBD6-4C5D-ADA7-7FF382107601}">
  <ds:schemaRefs>
    <ds:schemaRef ds:uri="http://schemas.microsoft.com/office/2006/documentManagement/types"/>
    <ds:schemaRef ds:uri="f02ba748-faeb-47bc-8c82-1c0f8806a7d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e5c8654-c470-41ab-8181-ffc61620d570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DDB47B7-63B8-4AD5-AACA-B5AE71CBBE57}">
  <ds:schemaRefs>
    <ds:schemaRef ds:uri="0e5c8654-c470-41ab-8181-ffc61620d570"/>
    <ds:schemaRef ds:uri="f02ba748-faeb-47bc-8c82-1c0f8806a7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2261</Words>
  <Application>Microsoft Office PowerPoint</Application>
  <PresentationFormat>Widescreen</PresentationFormat>
  <Paragraphs>395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Century Gothic</vt:lpstr>
      <vt:lpstr>Open Sans</vt:lpstr>
      <vt:lpstr>Open Sans Light</vt:lpstr>
      <vt:lpstr>Open Sans Semibold</vt:lpstr>
      <vt:lpstr>swis</vt:lpstr>
      <vt:lpstr>Times New Roman</vt:lpstr>
      <vt:lpstr>Wingdings</vt:lpstr>
      <vt:lpstr>DARK</vt:lpstr>
      <vt:lpstr>Samantha McDonald Courtney Schmaltz Declan Walsh Aaron Mutter</vt:lpstr>
      <vt:lpstr>What is an REIT?</vt:lpstr>
      <vt:lpstr>CareTrust (CTRE)</vt:lpstr>
      <vt:lpstr>CareTrust's Current Portfolio</vt:lpstr>
      <vt:lpstr>Healthcare Industry </vt:lpstr>
      <vt:lpstr>Key Ratios with Peer Group As of 2018</vt:lpstr>
      <vt:lpstr>Key Ratios As of 2018</vt:lpstr>
      <vt:lpstr>Key Ratios As of 2018</vt:lpstr>
      <vt:lpstr>Key Ratios As of 2018</vt:lpstr>
      <vt:lpstr>Property Growth</vt:lpstr>
      <vt:lpstr>Financial Growth</vt:lpstr>
      <vt:lpstr>CareTrust in our Portfolio</vt:lpstr>
      <vt:lpstr>Final 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Schmaltz, Courtney A</dc:creator>
  <cp:lastModifiedBy>Schrenk, Lawrence</cp:lastModifiedBy>
  <cp:revision>2</cp:revision>
  <dcterms:created xsi:type="dcterms:W3CDTF">2019-11-01T19:18:24Z</dcterms:created>
  <dcterms:modified xsi:type="dcterms:W3CDTF">2019-12-09T16:57:50Z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0x010100E0C6E51200D864478E07966DED5DCEDD</vt:lpwstr>
  </property>
</Properties>
</file>