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Arim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</p:embeddedFont>
    <p:embeddedFont>
      <p:font typeface="Source Serif Pro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24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er Drake" userId="56cf419a-f503-46f4-b8e6-304fe209bf31" providerId="ADAL" clId="{6287BD48-076D-42DF-89B7-FCA50FC627C5}"/>
    <pc:docChg chg="custSel modSld">
      <pc:chgData name="Hunter Drake" userId="56cf419a-f503-46f4-b8e6-304fe209bf31" providerId="ADAL" clId="{6287BD48-076D-42DF-89B7-FCA50FC627C5}" dt="2019-05-01T20:10:14.331" v="2" actId="478"/>
      <pc:docMkLst>
        <pc:docMk/>
      </pc:docMkLst>
      <pc:sldChg chg="delSp modSp">
        <pc:chgData name="Hunter Drake" userId="56cf419a-f503-46f4-b8e6-304fe209bf31" providerId="ADAL" clId="{6287BD48-076D-42DF-89B7-FCA50FC627C5}" dt="2019-05-01T20:10:14.331" v="2" actId="478"/>
        <pc:sldMkLst>
          <pc:docMk/>
          <pc:sldMk cId="0" sldId="264"/>
        </pc:sldMkLst>
        <pc:spChg chg="del">
          <ac:chgData name="Hunter Drake" userId="56cf419a-f503-46f4-b8e6-304fe209bf31" providerId="ADAL" clId="{6287BD48-076D-42DF-89B7-FCA50FC627C5}" dt="2019-05-01T20:10:14.331" v="2" actId="478"/>
          <ac:spMkLst>
            <pc:docMk/>
            <pc:sldMk cId="0" sldId="264"/>
            <ac:spMk id="7" creationId="{00000000-0000-0000-0000-000000000000}"/>
          </ac:spMkLst>
        </pc:spChg>
        <pc:spChg chg="del mod">
          <ac:chgData name="Hunter Drake" userId="56cf419a-f503-46f4-b8e6-304fe209bf31" providerId="ADAL" clId="{6287BD48-076D-42DF-89B7-FCA50FC627C5}" dt="2019-05-01T20:10:10.021" v="1" actId="478"/>
          <ac:spMkLst>
            <pc:docMk/>
            <pc:sldMk cId="0" sldId="264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00320">
            <a:off x="-5856336" y="6753068"/>
            <a:ext cx="24034089" cy="7707815"/>
          </a:xfrm>
          <a:prstGeom prst="rect">
            <a:avLst/>
          </a:prstGeom>
          <a:solidFill>
            <a:srgbClr val="F8CF2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1855" b="11855"/>
          <a:stretch>
            <a:fillRect/>
          </a:stretch>
        </p:blipFill>
        <p:spPr>
          <a:xfrm>
            <a:off x="1028700" y="1028700"/>
            <a:ext cx="16180340" cy="82240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86224" y="2583570"/>
            <a:ext cx="14861959" cy="6183630"/>
            <a:chOff x="0" y="0"/>
            <a:chExt cx="19815946" cy="8244840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3709415" cy="882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29"/>
                </a:lnSpc>
              </a:pPr>
              <a:r>
                <a:rPr lang="en-US" sz="4572" b="1" spc="365">
                  <a:solidFill>
                    <a:srgbClr val="FFFEE6"/>
                  </a:solidFill>
                  <a:latin typeface="Source Serif Pro"/>
                </a:rPr>
                <a:t>MAY 3RD, 2019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24777"/>
              <a:ext cx="19815946" cy="3094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00"/>
                </a:lnSpc>
              </a:pPr>
              <a:r>
                <a:rPr lang="en-US" sz="8800" b="1" spc="439">
                  <a:solidFill>
                    <a:srgbClr val="F8CF2C"/>
                  </a:solidFill>
                  <a:latin typeface="Montserrat"/>
                </a:rPr>
                <a:t>INVESTING IN </a:t>
              </a:r>
            </a:p>
            <a:p>
              <a:pPr algn="l">
                <a:lnSpc>
                  <a:spcPts val="8800"/>
                </a:lnSpc>
              </a:pPr>
              <a:r>
                <a:rPr lang="en-US" sz="8800" b="1" spc="439">
                  <a:solidFill>
                    <a:srgbClr val="F8CF2C"/>
                  </a:solidFill>
                  <a:latin typeface="Montserrat"/>
                </a:rPr>
                <a:t>ASGN INCORPORATED 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01570"/>
              <a:ext cx="13709415" cy="2543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94"/>
                </a:lnSpc>
              </a:pPr>
              <a:r>
                <a:rPr lang="en-US" sz="3919" i="0" spc="117">
                  <a:solidFill>
                    <a:srgbClr val="FFFEE6"/>
                  </a:solidFill>
                  <a:latin typeface="Source Serif Pro"/>
                </a:rPr>
                <a:t>Prepared by Eli Casey, McKenzie Meyers, Coco Wiencek, Caleb Wagner and Hunter Drake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5921867" y="5682454"/>
            <a:ext cx="24034089" cy="10080430"/>
          </a:xfrm>
          <a:prstGeom prst="rect">
            <a:avLst/>
          </a:prstGeom>
          <a:solidFill>
            <a:srgbClr val="F8CF2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418" b="15418"/>
          <a:stretch>
            <a:fillRect/>
          </a:stretch>
        </p:blipFill>
        <p:spPr>
          <a:xfrm>
            <a:off x="484941" y="461913"/>
            <a:ext cx="17345859" cy="93724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43016" y="1028700"/>
            <a:ext cx="11029017" cy="1534294"/>
            <a:chOff x="0" y="0"/>
            <a:chExt cx="14705356" cy="204572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959818" cy="214976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35695"/>
              <a:ext cx="14705356" cy="1510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buFont typeface="Arial"/>
                <a:buChar char="•"/>
              </a:pPr>
              <a:r>
                <a:rPr lang="en-US" sz="7200" spc="72">
                  <a:solidFill>
                    <a:srgbClr val="FFFEE6"/>
                  </a:solidFill>
                  <a:latin typeface="Source Serif Pro"/>
                </a:rPr>
                <a:t>KEY RATIOS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9868" y="3121466"/>
            <a:ext cx="8350515" cy="6430857"/>
            <a:chOff x="0" y="-38100"/>
            <a:chExt cx="11134020" cy="857447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592421"/>
              <a:ext cx="11133427" cy="501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FFFEE6"/>
                  </a:solidFill>
                  <a:latin typeface="Source Serif Pro"/>
                </a:rPr>
                <a:t>ROA - 6.38%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FFFEE6"/>
                  </a:solidFill>
                  <a:latin typeface="Source Serif Pro"/>
                </a:rPr>
                <a:t>ROE - 13.34%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FFFEE6"/>
                  </a:solidFill>
                  <a:latin typeface="Source Serif Pro"/>
                </a:rPr>
                <a:t>Asset Turnover - 1.38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FFFEE6"/>
                  </a:solidFill>
                  <a:latin typeface="Source Serif Pro"/>
                </a:rPr>
                <a:t>Working Capital - 2.38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133427" cy="155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215">
                  <a:solidFill>
                    <a:srgbClr val="F8CF2C"/>
                  </a:solidFill>
                  <a:latin typeface="Montserrat"/>
                </a:rPr>
                <a:t>ASGN INC.</a:t>
              </a:r>
            </a:p>
            <a:p>
              <a:pPr algn="l">
                <a:lnSpc>
                  <a:spcPts val="4680"/>
                </a:lnSpc>
              </a:pPr>
              <a:endParaRPr lang="en-US" sz="3600" spc="215">
                <a:solidFill>
                  <a:srgbClr val="F8CF2C"/>
                </a:solidFill>
                <a:latin typeface="Montserra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93" y="6318774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sz="2400" spc="24">
                  <a:solidFill>
                    <a:srgbClr val="FFFEE6"/>
                  </a:solidFill>
                  <a:latin typeface="Source Serif Pro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93" y="5639906"/>
              <a:ext cx="1113342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93" y="8037266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93" y="7358398"/>
              <a:ext cx="1113342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50383" y="3121466"/>
            <a:ext cx="8350515" cy="5906982"/>
            <a:chOff x="0" y="-38100"/>
            <a:chExt cx="11134020" cy="787597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592421"/>
              <a:ext cx="11133427" cy="501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spc="32" dirty="0">
                  <a:solidFill>
                    <a:srgbClr val="FFFEE6"/>
                  </a:solidFill>
                  <a:latin typeface="Source Serif Pro"/>
                </a:rPr>
                <a:t>ROA - 5.38%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spc="32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spc="32" dirty="0">
                  <a:solidFill>
                    <a:srgbClr val="FFFEE6"/>
                  </a:solidFill>
                  <a:latin typeface="Source Serif Pro"/>
                </a:rPr>
                <a:t>ROE - 17.91%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spc="32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spc="32" dirty="0">
                  <a:solidFill>
                    <a:srgbClr val="FFFEE6"/>
                  </a:solidFill>
                  <a:latin typeface="Source Serif Pro"/>
                </a:rPr>
                <a:t>Asset Turnover - 0.66</a:t>
              </a: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endParaRPr lang="en-US" sz="3200" spc="32" dirty="0">
                <a:solidFill>
                  <a:srgbClr val="FFFEE6"/>
                </a:solidFill>
                <a:latin typeface="Source Serif Pro"/>
              </a:endParaRPr>
            </a:p>
            <a:p>
              <a:pPr marL="528320" lvl="1" indent="-264160" algn="l">
                <a:lnSpc>
                  <a:spcPts val="4160"/>
                </a:lnSpc>
                <a:buFont typeface="Arial"/>
                <a:buChar char="•"/>
              </a:pPr>
              <a:r>
                <a:rPr lang="en-US" sz="3200" spc="32" dirty="0">
                  <a:solidFill>
                    <a:srgbClr val="FFFEE6"/>
                  </a:solidFill>
                  <a:latin typeface="Source Serif Pro"/>
                </a:rPr>
                <a:t>Working Capital - 1.54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133427" cy="155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215">
                  <a:solidFill>
                    <a:srgbClr val="F8CF2C"/>
                  </a:solidFill>
                  <a:latin typeface="Montserrat"/>
                </a:rPr>
                <a:t>INDUSTRY </a:t>
              </a:r>
            </a:p>
            <a:p>
              <a:pPr algn="l">
                <a:lnSpc>
                  <a:spcPts val="4680"/>
                </a:lnSpc>
              </a:pPr>
              <a:endParaRPr lang="en-US" sz="3600" spc="215">
                <a:solidFill>
                  <a:srgbClr val="F8CF2C"/>
                </a:solidFill>
                <a:latin typeface="Montserrat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3" y="5620274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93" y="4941406"/>
              <a:ext cx="1113342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93" y="7338766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93" y="6659898"/>
              <a:ext cx="1113342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6417167" y="6551791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8488" t="70"/>
          <a:stretch>
            <a:fillRect/>
          </a:stretch>
        </p:blipFill>
        <p:spPr>
          <a:xfrm>
            <a:off x="1184279" y="889902"/>
            <a:ext cx="19098414" cy="93848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9865" y="1250882"/>
            <a:ext cx="9445063" cy="2555101"/>
            <a:chOff x="0" y="0"/>
            <a:chExt cx="12593417" cy="3406802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825"/>
              <a:ext cx="12593417" cy="225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5"/>
                </a:lnSpc>
              </a:pPr>
              <a:r>
                <a:rPr lang="en-US" sz="6400" i="1" spc="64">
                  <a:solidFill>
                    <a:srgbClr val="F8CF2C"/>
                  </a:solidFill>
                  <a:latin typeface="Montserrat"/>
                </a:rPr>
                <a:t>P</a:t>
              </a:r>
              <a:r>
                <a:rPr lang="en-US" sz="6375" i="1" spc="63">
                  <a:solidFill>
                    <a:srgbClr val="F8CF2C"/>
                  </a:solidFill>
                  <a:latin typeface="Montserrat"/>
                </a:rPr>
                <a:t>RO FORMA</a:t>
              </a: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 FINANCIALS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9102"/>
              <a:ext cx="11133427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spc="32">
                  <a:solidFill>
                    <a:srgbClr val="FFFEE6"/>
                  </a:solidFill>
                  <a:latin typeface="Montserrat"/>
                </a:rPr>
                <a:t>A LOOK INTO THE FUTURE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0106" y="4516365"/>
            <a:ext cx="4889771" cy="56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8CF2C"/>
                </a:solidFill>
                <a:latin typeface="Arimo"/>
              </a:rPr>
              <a:t>Operating Margin -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8762" y="3270043"/>
            <a:ext cx="1110332" cy="9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8CF2C"/>
                </a:solidFill>
                <a:latin typeface="Arimo"/>
              </a:rPr>
              <a:t>2018</a:t>
            </a:r>
          </a:p>
          <a:p>
            <a:pPr algn="ctr">
              <a:lnSpc>
                <a:spcPts val="3919"/>
              </a:lnSpc>
            </a:pPr>
            <a:endParaRPr lang="en-US" sz="2800" dirty="0">
              <a:solidFill>
                <a:srgbClr val="F8CF2C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84076" y="3341163"/>
            <a:ext cx="1008311" cy="9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8CF2C"/>
                </a:solidFill>
                <a:latin typeface="Arimo"/>
              </a:rPr>
              <a:t>2019</a:t>
            </a:r>
          </a:p>
          <a:p>
            <a:pPr algn="ctr">
              <a:lnSpc>
                <a:spcPts val="3919"/>
              </a:lnSpc>
            </a:pPr>
            <a:endParaRPr lang="en-US" sz="2800" dirty="0">
              <a:solidFill>
                <a:srgbClr val="F8CF2C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67205" y="4591368"/>
            <a:ext cx="1182364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7.65%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5818116"/>
            <a:ext cx="952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2312043" y="4591368"/>
            <a:ext cx="1347214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11.74%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885" y="5742551"/>
            <a:ext cx="2664470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8CF2C"/>
                </a:solidFill>
                <a:latin typeface="Arimo"/>
              </a:rPr>
              <a:t>Profit Margin -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39238" y="5818116"/>
            <a:ext cx="952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447539" y="7034352"/>
            <a:ext cx="402014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8CF2C"/>
                </a:solidFill>
                <a:latin typeface="Arimo"/>
              </a:rPr>
              <a:t>Return on Net Equity -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3885" y="8259536"/>
            <a:ext cx="5126235" cy="113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8CF2C"/>
                </a:solidFill>
                <a:latin typeface="Arimo"/>
              </a:rPr>
              <a:t>Return on Invested Capital -</a:t>
            </a:r>
          </a:p>
          <a:p>
            <a:pPr algn="ctr">
              <a:lnSpc>
                <a:spcPts val="4479"/>
              </a:lnSpc>
            </a:pPr>
            <a:endParaRPr lang="en-US" sz="3199" dirty="0">
              <a:solidFill>
                <a:srgbClr val="F8CF2C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47871" y="5845265"/>
            <a:ext cx="1362670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4.64%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78929" y="5853848"/>
            <a:ext cx="1362670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8.73%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10962" y="7123309"/>
            <a:ext cx="1494205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13.34%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97979" y="7143916"/>
            <a:ext cx="1517116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23.07%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53140" y="8380124"/>
            <a:ext cx="1386260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21.24%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84076" y="8380124"/>
            <a:ext cx="1209552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32.82%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77631" y="3362803"/>
            <a:ext cx="1110504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8CF2C"/>
                </a:solidFill>
                <a:latin typeface="Arimo"/>
              </a:rPr>
              <a:t>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596272" y="5840097"/>
            <a:ext cx="1362670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10.37%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114292" y="7100915"/>
            <a:ext cx="232663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36.46%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069568" y="8380124"/>
            <a:ext cx="232663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37.55%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14292" y="4560888"/>
            <a:ext cx="232663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13.37%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187817" y="-3230726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grpSp>
        <p:nvGrpSpPr>
          <p:cNvPr id="4" name="Group 4"/>
          <p:cNvGrpSpPr/>
          <p:nvPr/>
        </p:nvGrpSpPr>
        <p:grpSpPr>
          <a:xfrm>
            <a:off x="1499865" y="1331865"/>
            <a:ext cx="8462127" cy="11876204"/>
            <a:chOff x="0" y="0"/>
            <a:chExt cx="11282836" cy="1583493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282836" cy="656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1"/>
                </a:lnSpc>
              </a:pPr>
              <a:r>
                <a:rPr lang="en-US" sz="3242" spc="32">
                  <a:solidFill>
                    <a:srgbClr val="F8CF2C"/>
                  </a:solidFill>
                  <a:latin typeface="Montserrat"/>
                </a:rPr>
                <a:t>IN CONCLUSION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71923"/>
              <a:ext cx="11282836" cy="14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Current Market Price: $63.24</a:t>
              </a:r>
            </a:p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Target Market Price: $72.00</a:t>
              </a: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-Industry is seeing huge growth &amp; ASGN is a leader of that growth</a:t>
              </a: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-Company has continuously growth since being established and plans to continue acquiring </a:t>
              </a: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-Stock price has not caught up with the companies huge revenue growth. </a:t>
              </a: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r>
                <a:rPr lang="en-US" sz="2799" spc="27" dirty="0">
                  <a:solidFill>
                    <a:srgbClr val="FFFEE6"/>
                  </a:solidFill>
                  <a:latin typeface="Source Serif Pro"/>
                </a:rPr>
                <a:t>We believe that the Winona State Student Managed Fund should invest ASGN Incorporated stock.</a:t>
              </a: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  <a:p>
              <a:pPr>
                <a:lnSpc>
                  <a:spcPts val="3640"/>
                </a:lnSpc>
              </a:pPr>
              <a:endParaRPr lang="en-US" sz="2799" spc="27" dirty="0">
                <a:solidFill>
                  <a:srgbClr val="FFFEE6"/>
                </a:solidFill>
                <a:latin typeface="Source Serif Pr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0673" r="30673"/>
          <a:stretch>
            <a:fillRect/>
          </a:stretch>
        </p:blipFill>
        <p:spPr>
          <a:xfrm>
            <a:off x="13814491" y="1028700"/>
            <a:ext cx="3444809" cy="40105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8909" b="8909"/>
          <a:stretch>
            <a:fillRect/>
          </a:stretch>
        </p:blipFill>
        <p:spPr>
          <a:xfrm>
            <a:off x="13814491" y="5247752"/>
            <a:ext cx="3444809" cy="4010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30083" r="30083"/>
          <a:stretch>
            <a:fillRect/>
          </a:stretch>
        </p:blipFill>
        <p:spPr>
          <a:xfrm>
            <a:off x="10133612" y="5247752"/>
            <a:ext cx="3444809" cy="40105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7368" r="7368"/>
          <a:stretch>
            <a:fillRect/>
          </a:stretch>
        </p:blipFill>
        <p:spPr>
          <a:xfrm>
            <a:off x="10133612" y="1028700"/>
            <a:ext cx="3444809" cy="40105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4261500" y="2872817"/>
            <a:ext cx="24034089" cy="11161790"/>
          </a:xfrm>
          <a:prstGeom prst="rect">
            <a:avLst/>
          </a:prstGeom>
          <a:solidFill>
            <a:srgbClr val="252827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EE6"/>
          </a:solidFill>
        </p:spPr>
      </p:sp>
      <p:grpSp>
        <p:nvGrpSpPr>
          <p:cNvPr id="4" name="Group 4"/>
          <p:cNvGrpSpPr/>
          <p:nvPr/>
        </p:nvGrpSpPr>
        <p:grpSpPr>
          <a:xfrm>
            <a:off x="3513101" y="3229017"/>
            <a:ext cx="11261798" cy="3329056"/>
            <a:chOff x="0" y="0"/>
            <a:chExt cx="15015731" cy="4438741"/>
          </a:xfrm>
        </p:grpSpPr>
        <p:sp>
          <p:nvSpPr>
            <p:cNvPr id="5" name="TextBox 5"/>
            <p:cNvSpPr txBox="1"/>
            <p:nvPr/>
          </p:nvSpPr>
          <p:spPr>
            <a:xfrm>
              <a:off x="870408" y="2276609"/>
              <a:ext cx="13274915" cy="2162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338" spc="200">
                  <a:solidFill>
                    <a:srgbClr val="252827"/>
                  </a:solidFill>
                  <a:latin typeface="Montserrat"/>
                </a:rPr>
                <a:t>COCO WIENCEK, ELI CASEY, HUNTER DRAKE, MCKENZIE MEYERS, CALEB WAGNER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3350"/>
              <a:ext cx="15015731" cy="141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01"/>
                </a:lnSpc>
              </a:pPr>
              <a:r>
                <a:rPr lang="en-US" sz="7631" spc="76">
                  <a:solidFill>
                    <a:srgbClr val="F8CF2C"/>
                  </a:solidFill>
                  <a:latin typeface="Montserrat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3374867" y="-532401"/>
            <a:ext cx="24034089" cy="14797865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EE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213" r="3213"/>
          <a:stretch>
            <a:fillRect/>
          </a:stretch>
        </p:blipFill>
        <p:spPr>
          <a:xfrm>
            <a:off x="12563553" y="1028700"/>
            <a:ext cx="4695747" cy="710924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6003" y="1028700"/>
            <a:ext cx="7457997" cy="10528225"/>
            <a:chOff x="0" y="0"/>
            <a:chExt cx="9943996" cy="14037634"/>
          </a:xfrm>
        </p:grpSpPr>
        <p:sp>
          <p:nvSpPr>
            <p:cNvPr id="6" name="TextBox 6"/>
            <p:cNvSpPr txBox="1"/>
            <p:nvPr/>
          </p:nvSpPr>
          <p:spPr>
            <a:xfrm>
              <a:off x="0" y="85725"/>
              <a:ext cx="9943996" cy="937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3"/>
                </a:lnSpc>
              </a:pPr>
              <a:r>
                <a:rPr lang="en-US" sz="5033" spc="50">
                  <a:solidFill>
                    <a:srgbClr val="F8CF2C"/>
                  </a:solidFill>
                  <a:latin typeface="Montserrat"/>
                </a:rPr>
                <a:t>COMPANY OVERVIEW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16720"/>
              <a:ext cx="8791161" cy="51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2"/>
                </a:lnSpc>
              </a:pPr>
              <a:r>
                <a:rPr lang="en-US" sz="2526" spc="25">
                  <a:solidFill>
                    <a:srgbClr val="252827"/>
                  </a:solidFill>
                  <a:latin typeface="Montserrat"/>
                </a:rPr>
                <a:t>"TOMORROW'S WORKFORCE"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33839"/>
              <a:ext cx="8791161" cy="1160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252827"/>
                  </a:solidFill>
                  <a:latin typeface="Source Serif Pro"/>
                </a:rPr>
                <a:t>EST. 1985 &amp; went public in 1992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252827"/>
                  </a:solidFill>
                  <a:latin typeface="Source Serif Pro"/>
                </a:rPr>
                <a:t>Provider of information technology and professional services in the digital, creative, healthcare technology, and government sectors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252827"/>
                  </a:solidFill>
                  <a:latin typeface="Source Serif Pro"/>
                </a:rPr>
                <a:t>Emphasis on Information Technology Staffing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252827"/>
                  </a:solidFill>
                  <a:latin typeface="Source Serif Pro"/>
                </a:rPr>
                <a:t>Highly skilled employees improve productivity and utilization in corporations throughout North America and Europe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252827"/>
                </a:solidFill>
                <a:latin typeface="Source Serif Pro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47410" y="1147260"/>
            <a:ext cx="261189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Arimo"/>
              </a:rPr>
              <a:t>CEO Peter Damirist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4261500" y="2872817"/>
            <a:ext cx="24034089" cy="1116179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4198" r="24198"/>
          <a:stretch>
            <a:fillRect/>
          </a:stretch>
        </p:blipFill>
        <p:spPr>
          <a:xfrm>
            <a:off x="11847950" y="1025089"/>
            <a:ext cx="5438139" cy="82332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99865" y="1250882"/>
            <a:ext cx="9445063" cy="6345079"/>
            <a:chOff x="0" y="0"/>
            <a:chExt cx="12593417" cy="8460106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5"/>
              <a:ext cx="12593417" cy="225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5"/>
                </a:lnSpc>
              </a:pPr>
              <a:r>
                <a:rPr lang="en-US" sz="6400" spc="64">
                  <a:solidFill>
                    <a:srgbClr val="F8CF2C"/>
                  </a:solidFill>
                  <a:latin typeface="Montserrat"/>
                </a:rPr>
                <a:t>T</a:t>
              </a: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HE </a:t>
              </a:r>
            </a:p>
            <a:p>
              <a:pPr algn="l">
                <a:lnSpc>
                  <a:spcPts val="6375"/>
                </a:lnSpc>
              </a:pP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INDUSTRY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59102"/>
              <a:ext cx="11133427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spc="32">
                  <a:solidFill>
                    <a:srgbClr val="FFFEE6"/>
                  </a:solidFill>
                  <a:latin typeface="Montserrat"/>
                </a:rPr>
                <a:t>INFORMATION SERVICES AND STAFFING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821344"/>
              <a:ext cx="11133427" cy="363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FFFEE6"/>
                  </a:solidFill>
                  <a:latin typeface="Source Serif Pro"/>
                </a:rPr>
                <a:t>Provides services for healthcare, engineering, life sciences, and digital technology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FFFEE6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FFFEE6"/>
                  </a:solidFill>
                  <a:latin typeface="Source Serif Pro"/>
                </a:rPr>
                <a:t>Technological problem solving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FFFEE6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FFFEE6"/>
                  </a:solidFill>
                  <a:latin typeface="Source Serif Pro"/>
                </a:rPr>
                <a:t>Customer Care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99865" y="8612660"/>
            <a:ext cx="944506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F8CF2C"/>
                </a:solidFill>
                <a:latin typeface="Source Serif Pro"/>
              </a:rPr>
              <a:t>ASGN |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252827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4" name="AutoShape 4"/>
          <p:cNvSpPr/>
          <p:nvPr/>
        </p:nvSpPr>
        <p:spPr>
          <a:xfrm>
            <a:off x="9290557" y="2366004"/>
            <a:ext cx="7337127" cy="6594916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5" name="AutoShape 5"/>
          <p:cNvSpPr/>
          <p:nvPr/>
        </p:nvSpPr>
        <p:spPr>
          <a:xfrm>
            <a:off x="1339474" y="2366004"/>
            <a:ext cx="7256917" cy="6594916"/>
          </a:xfrm>
          <a:prstGeom prst="rect">
            <a:avLst/>
          </a:prstGeom>
          <a:solidFill>
            <a:srgbClr val="F8CF2C"/>
          </a:solidFill>
        </p:spPr>
      </p:sp>
      <p:grpSp>
        <p:nvGrpSpPr>
          <p:cNvPr id="6" name="Group 6"/>
          <p:cNvGrpSpPr/>
          <p:nvPr/>
        </p:nvGrpSpPr>
        <p:grpSpPr>
          <a:xfrm>
            <a:off x="1499868" y="2690052"/>
            <a:ext cx="6808137" cy="4774119"/>
            <a:chOff x="0" y="0"/>
            <a:chExt cx="9077516" cy="6365492"/>
          </a:xfrm>
        </p:grpSpPr>
        <p:sp>
          <p:nvSpPr>
            <p:cNvPr id="7" name="TextBox 7"/>
            <p:cNvSpPr txBox="1"/>
            <p:nvPr/>
          </p:nvSpPr>
          <p:spPr>
            <a:xfrm>
              <a:off x="0" y="801738"/>
              <a:ext cx="9042426" cy="556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Large number of outlets in almost every state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Skilled labor force</a:t>
              </a: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     ASGN invested extensively in the training of its employees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Strong relationship with its dealers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077516" cy="76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215">
                  <a:solidFill>
                    <a:srgbClr val="FFFEE6"/>
                  </a:solidFill>
                  <a:latin typeface="Montserrat"/>
                </a:rPr>
                <a:t>STRENGTHS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99868" y="1444782"/>
            <a:ext cx="11770491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5"/>
              </a:lnSpc>
            </a:pPr>
            <a:r>
              <a:rPr lang="en-US" sz="5550" spc="166">
                <a:solidFill>
                  <a:srgbClr val="252827"/>
                </a:solidFill>
                <a:latin typeface="Source Serif Pro"/>
              </a:rPr>
              <a:t>Company Strengths &amp; Weaknesses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94007" y="2690052"/>
            <a:ext cx="6930228" cy="3727807"/>
            <a:chOff x="0" y="0"/>
            <a:chExt cx="9240304" cy="497041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05021"/>
              <a:ext cx="9204585" cy="4165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Smaller research and development budget than their competitors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The time it takes for products to be purchased and sold are higher than the industry average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240304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215">
                  <a:solidFill>
                    <a:srgbClr val="FFFEE6"/>
                  </a:solidFill>
                  <a:latin typeface="Montserrat"/>
                </a:rPr>
                <a:t>WEAKNESSES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252827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4" name="AutoShape 4"/>
          <p:cNvSpPr/>
          <p:nvPr/>
        </p:nvSpPr>
        <p:spPr>
          <a:xfrm>
            <a:off x="9290557" y="2366004"/>
            <a:ext cx="7337127" cy="6594916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5" name="AutoShape 5"/>
          <p:cNvSpPr/>
          <p:nvPr/>
        </p:nvSpPr>
        <p:spPr>
          <a:xfrm>
            <a:off x="1339474" y="2366004"/>
            <a:ext cx="7256917" cy="6594916"/>
          </a:xfrm>
          <a:prstGeom prst="rect">
            <a:avLst/>
          </a:prstGeom>
          <a:solidFill>
            <a:srgbClr val="F8CF2C"/>
          </a:solidFill>
        </p:spPr>
      </p:sp>
      <p:grpSp>
        <p:nvGrpSpPr>
          <p:cNvPr id="6" name="Group 6"/>
          <p:cNvGrpSpPr/>
          <p:nvPr/>
        </p:nvGrpSpPr>
        <p:grpSpPr>
          <a:xfrm>
            <a:off x="1499868" y="2489872"/>
            <a:ext cx="6808137" cy="5822125"/>
            <a:chOff x="0" y="0"/>
            <a:chExt cx="9077516" cy="7762833"/>
          </a:xfrm>
        </p:grpSpPr>
        <p:sp>
          <p:nvSpPr>
            <p:cNvPr id="7" name="TextBox 7"/>
            <p:cNvSpPr txBox="1"/>
            <p:nvPr/>
          </p:nvSpPr>
          <p:spPr>
            <a:xfrm>
              <a:off x="0" y="801738"/>
              <a:ext cx="9042426" cy="696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59"/>
                </a:lnSpc>
              </a:pPr>
              <a:r>
                <a:rPr lang="en-US" sz="3199" spc="31">
                  <a:solidFill>
                    <a:srgbClr val="252827"/>
                  </a:solidFill>
                  <a:latin typeface="Source Serif Pro"/>
                </a:rPr>
                <a:t>Ever growing demand for new technology</a:t>
              </a:r>
            </a:p>
            <a:p>
              <a:pPr algn="l">
                <a:lnSpc>
                  <a:spcPts val="4159"/>
                </a:lnSpc>
              </a:pPr>
              <a:endParaRPr lang="en-US" sz="3199" spc="31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59"/>
                </a:lnSpc>
              </a:pPr>
              <a:r>
                <a:rPr lang="en-US" sz="3199" spc="31">
                  <a:solidFill>
                    <a:srgbClr val="252827"/>
                  </a:solidFill>
                  <a:latin typeface="Source Serif Pro"/>
                </a:rPr>
                <a:t>Local collaboration in international markets</a:t>
              </a:r>
            </a:p>
            <a:p>
              <a:pPr algn="l">
                <a:lnSpc>
                  <a:spcPts val="4159"/>
                </a:lnSpc>
              </a:pPr>
              <a:endParaRPr lang="en-US" sz="3199" spc="31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59"/>
                </a:lnSpc>
              </a:pPr>
              <a:r>
                <a:rPr lang="en-US" sz="3199" spc="31">
                  <a:solidFill>
                    <a:srgbClr val="252827"/>
                  </a:solidFill>
                  <a:latin typeface="Source Serif Pro"/>
                </a:rPr>
                <a:t>Increased government regulations</a:t>
              </a:r>
            </a:p>
            <a:p>
              <a:pPr algn="l">
                <a:lnSpc>
                  <a:spcPts val="4159"/>
                </a:lnSpc>
              </a:pPr>
              <a:endParaRPr lang="en-US" sz="3199" spc="31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59"/>
                </a:lnSpc>
              </a:pPr>
              <a:r>
                <a:rPr lang="en-US" sz="3199" spc="31">
                  <a:solidFill>
                    <a:srgbClr val="252827"/>
                  </a:solidFill>
                  <a:latin typeface="Source Serif Pro"/>
                </a:rPr>
                <a:t>Possibilities for expansion are endless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077516" cy="76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79"/>
                </a:lnSpc>
              </a:pPr>
              <a:r>
                <a:rPr lang="en-US" sz="3599" spc="215">
                  <a:solidFill>
                    <a:srgbClr val="FFFEE6"/>
                  </a:solidFill>
                  <a:latin typeface="Montserrat"/>
                </a:rPr>
                <a:t>OPPORTUNITIES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99868" y="1444782"/>
            <a:ext cx="11770491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5"/>
              </a:lnSpc>
            </a:pPr>
            <a:r>
              <a:rPr lang="en-US" sz="5550" spc="166">
                <a:solidFill>
                  <a:srgbClr val="252827"/>
                </a:solidFill>
                <a:latin typeface="Source Serif Pro"/>
              </a:rPr>
              <a:t>Company Opportunities &amp; Threats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94007" y="2489872"/>
            <a:ext cx="6930228" cy="6347182"/>
            <a:chOff x="0" y="0"/>
            <a:chExt cx="9240304" cy="846291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05021"/>
              <a:ext cx="9204585" cy="7657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High demand for good employees, larger companies have the upper hand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There is a skill gap between employees and the positions in demand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Changing demographics</a:t>
              </a:r>
            </a:p>
            <a:p>
              <a:pPr algn="l">
                <a:lnSpc>
                  <a:spcPts val="4160"/>
                </a:lnSpc>
              </a:pPr>
              <a:endParaRPr lang="en-US" sz="3200" spc="32">
                <a:solidFill>
                  <a:srgbClr val="252827"/>
                </a:solidFill>
                <a:latin typeface="Source Serif Pro"/>
              </a:endParaRPr>
            </a:p>
            <a:p>
              <a:pPr algn="l">
                <a:lnSpc>
                  <a:spcPts val="4160"/>
                </a:lnSpc>
              </a:pPr>
              <a:r>
                <a:rPr lang="en-US" sz="3200" spc="32">
                  <a:solidFill>
                    <a:srgbClr val="252827"/>
                  </a:solidFill>
                  <a:latin typeface="Source Serif Pro"/>
                </a:rPr>
                <a:t>US and China Trade War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240304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 spc="215">
                  <a:solidFill>
                    <a:srgbClr val="FFFEE6"/>
                  </a:solidFill>
                  <a:latin typeface="Montserrat"/>
                </a:rPr>
                <a:t>THREATS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sp>
        <p:nvSpPr>
          <p:cNvPr id="4" name="TextBox 4"/>
          <p:cNvSpPr txBox="1"/>
          <p:nvPr/>
        </p:nvSpPr>
        <p:spPr>
          <a:xfrm>
            <a:off x="1499868" y="1433833"/>
            <a:ext cx="1034743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5"/>
              </a:lnSpc>
            </a:pPr>
            <a:r>
              <a:rPr lang="en-US" sz="6375" spc="63">
                <a:solidFill>
                  <a:srgbClr val="F8CF2C"/>
                </a:solidFill>
                <a:latin typeface="Montserrat"/>
              </a:rPr>
              <a:t>GROWTH POTENTIAL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99868" y="2281558"/>
            <a:ext cx="8754992" cy="6913450"/>
            <a:chOff x="0" y="0"/>
            <a:chExt cx="11673323" cy="9217934"/>
          </a:xfrm>
        </p:grpSpPr>
        <p:sp>
          <p:nvSpPr>
            <p:cNvPr id="6" name="TextBox 6"/>
            <p:cNvSpPr txBox="1"/>
            <p:nvPr/>
          </p:nvSpPr>
          <p:spPr>
            <a:xfrm>
              <a:off x="0" y="682714"/>
              <a:ext cx="11672701" cy="2160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1"/>
                </a:lnSpc>
              </a:pPr>
              <a:r>
                <a:rPr lang="en-US" sz="2516" spc="25">
                  <a:solidFill>
                    <a:srgbClr val="FFFEE6"/>
                  </a:solidFill>
                  <a:latin typeface="Source Serif Pro"/>
                </a:rPr>
                <a:t>Technology use is increasing drastically and with that comes higher demand for IT assistance, along with price increases. Estimated US staffing industry will grow its revenues by 4% in 2019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672701" cy="62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16"/>
                </a:lnSpc>
              </a:pPr>
              <a:r>
                <a:rPr lang="en-US" sz="2935" spc="176">
                  <a:solidFill>
                    <a:srgbClr val="F8CF2C"/>
                  </a:solidFill>
                  <a:latin typeface="Montserrat"/>
                </a:rPr>
                <a:t>DEMAND FOR TECHNOLOGY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2" y="4164234"/>
              <a:ext cx="11672701" cy="2160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1"/>
                </a:lnSpc>
              </a:pPr>
              <a:r>
                <a:rPr lang="en-US" sz="2516" spc="25">
                  <a:solidFill>
                    <a:srgbClr val="FFFEE6"/>
                  </a:solidFill>
                  <a:latin typeface="Source Serif Pro"/>
                </a:rPr>
                <a:t>Recently added the new subsidiary ECS, which signed 2 huge contracts with the US Mint Enterprise and the FBI.  Now compete in the Federal IT and professional services sector.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2" y="3443420"/>
              <a:ext cx="11672701" cy="62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16"/>
                </a:lnSpc>
              </a:pPr>
              <a:r>
                <a:rPr lang="en-US" sz="2935" spc="176">
                  <a:solidFill>
                    <a:srgbClr val="F8CF2C"/>
                  </a:solidFill>
                  <a:latin typeface="Montserrat"/>
                </a:rPr>
                <a:t>RECENT AQUISITION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22" y="7603728"/>
              <a:ext cx="11672701" cy="1614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71"/>
                </a:lnSpc>
              </a:pPr>
              <a:r>
                <a:rPr lang="en-US" sz="2516" spc="25">
                  <a:solidFill>
                    <a:srgbClr val="FFFEE6"/>
                  </a:solidFill>
                  <a:latin typeface="Source Serif Pro"/>
                </a:rPr>
                <a:t>Due to ASGN's size and service offering they have grown faster than anyone else in the staffing industry for 16 consecutive quarters.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22" y="6882914"/>
              <a:ext cx="11672701" cy="62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16"/>
                </a:lnSpc>
              </a:pPr>
              <a:r>
                <a:rPr lang="en-US" sz="2935" spc="176">
                  <a:solidFill>
                    <a:srgbClr val="F8CF2C"/>
                  </a:solidFill>
                  <a:latin typeface="Montserrat"/>
                </a:rPr>
                <a:t>PAST GROWTH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A4429B-947C-44CE-8ADC-6A31F19B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6" y="2741004"/>
            <a:ext cx="6517230" cy="61355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61185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grpSp>
        <p:nvGrpSpPr>
          <p:cNvPr id="4" name="Group 4"/>
          <p:cNvGrpSpPr/>
          <p:nvPr/>
        </p:nvGrpSpPr>
        <p:grpSpPr>
          <a:xfrm>
            <a:off x="4421469" y="915824"/>
            <a:ext cx="9445063" cy="2702084"/>
            <a:chOff x="0" y="0"/>
            <a:chExt cx="12593417" cy="3602779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825"/>
              <a:ext cx="12593417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5"/>
                </a:lnSpc>
              </a:pP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GROWTH ANALYSIS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79602"/>
              <a:ext cx="11133427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03669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51660" y="8584275"/>
            <a:ext cx="944506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F8CF2C"/>
                </a:solidFill>
                <a:latin typeface="Source Serif Pro"/>
              </a:rPr>
              <a:t>ASGN | 2019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86714" y="1963425"/>
            <a:ext cx="12114573" cy="6360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61185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grpSp>
        <p:nvGrpSpPr>
          <p:cNvPr id="4" name="Group 4"/>
          <p:cNvGrpSpPr/>
          <p:nvPr/>
        </p:nvGrpSpPr>
        <p:grpSpPr>
          <a:xfrm>
            <a:off x="4421469" y="915824"/>
            <a:ext cx="9445063" cy="2702084"/>
            <a:chOff x="0" y="0"/>
            <a:chExt cx="12593417" cy="3602779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825"/>
              <a:ext cx="12593417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5"/>
                </a:lnSpc>
              </a:pP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GROWTH ANALYSIS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79602"/>
              <a:ext cx="11133427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03669"/>
              <a:ext cx="11133427" cy="49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51660" y="8584275"/>
            <a:ext cx="944506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F8CF2C"/>
                </a:solidFill>
                <a:latin typeface="Source Serif Pro"/>
              </a:rPr>
              <a:t>ASGN |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0993C2-4817-44E3-A269-BC51BD84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18" y="1837303"/>
            <a:ext cx="11193364" cy="67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51319">
            <a:off x="-7146764" y="5837073"/>
            <a:ext cx="24034089" cy="10080430"/>
          </a:xfrm>
          <a:prstGeom prst="rect">
            <a:avLst/>
          </a:prstGeom>
          <a:solidFill>
            <a:srgbClr val="FFFEE6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252827"/>
          </a:solidFill>
        </p:spPr>
      </p:sp>
      <p:grpSp>
        <p:nvGrpSpPr>
          <p:cNvPr id="4" name="Group 4"/>
          <p:cNvGrpSpPr/>
          <p:nvPr/>
        </p:nvGrpSpPr>
        <p:grpSpPr>
          <a:xfrm>
            <a:off x="7251660" y="1497535"/>
            <a:ext cx="9445063" cy="4487704"/>
            <a:chOff x="0" y="0"/>
            <a:chExt cx="12593417" cy="5983606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825"/>
              <a:ext cx="12593417" cy="225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5"/>
                </a:lnSpc>
              </a:pPr>
              <a:r>
                <a:rPr lang="en-US" sz="6400" spc="64">
                  <a:solidFill>
                    <a:srgbClr val="F8CF2C"/>
                  </a:solidFill>
                  <a:latin typeface="Montserrat"/>
                </a:rPr>
                <a:t>F</a:t>
              </a:r>
              <a:r>
                <a:rPr lang="en-US" sz="6375" spc="63">
                  <a:solidFill>
                    <a:srgbClr val="F8CF2C"/>
                  </a:solidFill>
                  <a:latin typeface="Montserrat"/>
                </a:rPr>
                <a:t>REE CASH FLOW FROM EQUITY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9102"/>
              <a:ext cx="11133427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spc="32">
                  <a:solidFill>
                    <a:srgbClr val="FFFEE6"/>
                  </a:solidFill>
                  <a:latin typeface="Montserrat"/>
                </a:rPr>
                <a:t>ANALYSIS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173644"/>
              <a:ext cx="11133427" cy="1809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FFFEE6"/>
                  </a:solidFill>
                  <a:latin typeface="Source Serif Pro"/>
                </a:rPr>
                <a:t>Free cash flow was $57.3 million, 6.2 % of revenue </a:t>
              </a:r>
            </a:p>
            <a:p>
              <a:pPr algn="l">
                <a:lnSpc>
                  <a:spcPts val="3640"/>
                </a:lnSpc>
              </a:pPr>
              <a:endParaRPr lang="en-US" sz="2800" spc="28">
                <a:solidFill>
                  <a:srgbClr val="FFFEE6"/>
                </a:solidFill>
                <a:latin typeface="Source Serif Pro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800" spc="28">
                  <a:solidFill>
                    <a:srgbClr val="FFFEE6"/>
                  </a:solidFill>
                  <a:latin typeface="Source Serif Pro"/>
                </a:rPr>
                <a:t> Allowed them to fund the acquisition of ECS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51660" y="8584275"/>
            <a:ext cx="944506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F8CF2C"/>
                </a:solidFill>
                <a:latin typeface="Source Serif Pro"/>
              </a:rPr>
              <a:t>ASGN | 2019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2876" y="2915432"/>
            <a:ext cx="4456136" cy="4456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492</Words>
  <Application>Microsoft Office PowerPoint</Application>
  <PresentationFormat>Custom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Arimo</vt:lpstr>
      <vt:lpstr>Source Serif Pro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Tri-Colored Borders Real Estate Listing Presentation</dc:title>
  <cp:lastModifiedBy>Drake, Hunter J</cp:lastModifiedBy>
  <cp:revision>5</cp:revision>
  <dcterms:created xsi:type="dcterms:W3CDTF">2006-08-16T00:00:00Z</dcterms:created>
  <dcterms:modified xsi:type="dcterms:W3CDTF">2019-05-01T20:10:17Z</dcterms:modified>
  <dc:identifier>DADYEsPXJaY</dc:identifier>
</cp:coreProperties>
</file>