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92"/>
  </p:notesMasterIdLst>
  <p:handoutMasterIdLst>
    <p:handoutMasterId r:id="rId93"/>
  </p:handoutMasterIdLst>
  <p:sldIdLst>
    <p:sldId id="381" r:id="rId2"/>
    <p:sldId id="393" r:id="rId3"/>
    <p:sldId id="395" r:id="rId4"/>
    <p:sldId id="396" r:id="rId5"/>
    <p:sldId id="394" r:id="rId6"/>
    <p:sldId id="327" r:id="rId7"/>
    <p:sldId id="413" r:id="rId8"/>
    <p:sldId id="275" r:id="rId9"/>
    <p:sldId id="328" r:id="rId10"/>
    <p:sldId id="415" r:id="rId11"/>
    <p:sldId id="416" r:id="rId12"/>
    <p:sldId id="329" r:id="rId13"/>
    <p:sldId id="330" r:id="rId14"/>
    <p:sldId id="331" r:id="rId15"/>
    <p:sldId id="332" r:id="rId16"/>
    <p:sldId id="333" r:id="rId17"/>
    <p:sldId id="335" r:id="rId18"/>
    <p:sldId id="336" r:id="rId19"/>
    <p:sldId id="339" r:id="rId20"/>
    <p:sldId id="338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98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414" r:id="rId39"/>
    <p:sldId id="399" r:id="rId40"/>
    <p:sldId id="357" r:id="rId41"/>
    <p:sldId id="358" r:id="rId42"/>
    <p:sldId id="359" r:id="rId43"/>
    <p:sldId id="360" r:id="rId44"/>
    <p:sldId id="400" r:id="rId45"/>
    <p:sldId id="298" r:id="rId46"/>
    <p:sldId id="299" r:id="rId47"/>
    <p:sldId id="300" r:id="rId48"/>
    <p:sldId id="362" r:id="rId49"/>
    <p:sldId id="364" r:id="rId50"/>
    <p:sldId id="363" r:id="rId51"/>
    <p:sldId id="366" r:id="rId52"/>
    <p:sldId id="365" r:id="rId53"/>
    <p:sldId id="367" r:id="rId54"/>
    <p:sldId id="368" r:id="rId55"/>
    <p:sldId id="369" r:id="rId56"/>
    <p:sldId id="310" r:id="rId57"/>
    <p:sldId id="370" r:id="rId58"/>
    <p:sldId id="371" r:id="rId59"/>
    <p:sldId id="372" r:id="rId60"/>
    <p:sldId id="373" r:id="rId61"/>
    <p:sldId id="401" r:id="rId62"/>
    <p:sldId id="374" r:id="rId63"/>
    <p:sldId id="375" r:id="rId64"/>
    <p:sldId id="376" r:id="rId65"/>
    <p:sldId id="377" r:id="rId66"/>
    <p:sldId id="320" r:id="rId67"/>
    <p:sldId id="378" r:id="rId68"/>
    <p:sldId id="321" r:id="rId69"/>
    <p:sldId id="379" r:id="rId70"/>
    <p:sldId id="380" r:id="rId71"/>
    <p:sldId id="397" r:id="rId72"/>
    <p:sldId id="382" r:id="rId73"/>
    <p:sldId id="383" r:id="rId74"/>
    <p:sldId id="384" r:id="rId75"/>
    <p:sldId id="385" r:id="rId76"/>
    <p:sldId id="386" r:id="rId77"/>
    <p:sldId id="388" r:id="rId78"/>
    <p:sldId id="389" r:id="rId79"/>
    <p:sldId id="391" r:id="rId80"/>
    <p:sldId id="402" r:id="rId81"/>
    <p:sldId id="412" r:id="rId82"/>
    <p:sldId id="403" r:id="rId83"/>
    <p:sldId id="404" r:id="rId84"/>
    <p:sldId id="405" r:id="rId85"/>
    <p:sldId id="406" r:id="rId86"/>
    <p:sldId id="407" r:id="rId87"/>
    <p:sldId id="408" r:id="rId88"/>
    <p:sldId id="409" r:id="rId89"/>
    <p:sldId id="410" r:id="rId90"/>
    <p:sldId id="411" r:id="rId91"/>
  </p:sldIdLst>
  <p:sldSz cx="9144000" cy="6858000" type="screen4x3"/>
  <p:notesSz cx="6858000" cy="9144000"/>
  <p:custDataLst>
    <p:tags r:id="rId9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0T11:28:37.960" idx="1">
    <p:pos x="5390" y="910"/>
    <p:text>I am not sure if these instances of "%" should be changed to "percent" in this context.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901C3-9306-4F2E-828A-80A73311AF6F}" type="slidenum">
              <a:rPr lang="en-US"/>
              <a:pPr/>
              <a:t>46</a:t>
            </a:fld>
            <a:endParaRPr lang="en-US"/>
          </a:p>
        </p:txBody>
      </p:sp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2359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55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47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48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49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50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51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52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53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87DA6-9D68-43E7-AA9D-C90409D7E9F2}" type="slidenum">
              <a:rPr lang="en-US"/>
              <a:pPr/>
              <a:t>54</a:t>
            </a:fld>
            <a:endParaRPr lang="en-US"/>
          </a:p>
        </p:txBody>
      </p:sp>
      <p:sp>
        <p:nvSpPr>
          <p:cNvPr id="73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31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89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1:42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/>
              <a:t>Topic 5: </a:t>
            </a:r>
            <a:r>
              <a:rPr lang="en-US" dirty="0"/>
              <a:t>Asset Pricing Models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377: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CAPM Equation</a:t>
            </a:r>
            <a:endParaRPr lang="en-US" b="1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0358"/>
            <a:ext cx="7848600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CAPM equation: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CCE87BC-FAF4-447F-AA00-BE5BAFEA1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306803"/>
              </p:ext>
            </p:extLst>
          </p:nvPr>
        </p:nvGraphicFramePr>
        <p:xfrm>
          <a:off x="855663" y="2778125"/>
          <a:ext cx="60531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CCE87BC-FAF4-447F-AA00-BE5BAFE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778125"/>
                        <a:ext cx="6053137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211A860-0AF6-41AB-ADDD-336CDAFD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08558"/>
              </p:ext>
            </p:extLst>
          </p:nvPr>
        </p:nvGraphicFramePr>
        <p:xfrm>
          <a:off x="1933575" y="3949700"/>
          <a:ext cx="527685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5" imgW="2539800" imgH="990360" progId="Equation.DSMT4">
                  <p:embed/>
                </p:oleObj>
              </mc:Choice>
              <mc:Fallback>
                <p:oleObj name="Equation" r:id="rId5" imgW="2539800" imgH="99036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CCE87BC-FAF4-447F-AA00-BE5BAFE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949700"/>
                        <a:ext cx="5276850" cy="205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6820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CAPM Equation (Reformulation)</a:t>
            </a:r>
            <a:endParaRPr lang="en-US" b="1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CCE87BC-FAF4-447F-AA00-BE5BAFEA1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04740"/>
              </p:ext>
            </p:extLst>
          </p:nvPr>
        </p:nvGraphicFramePr>
        <p:xfrm>
          <a:off x="1545431" y="1517845"/>
          <a:ext cx="605313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828800" imgH="1066680" progId="Equation.DSMT4">
                  <p:embed/>
                </p:oleObj>
              </mc:Choice>
              <mc:Fallback>
                <p:oleObj name="Equation" r:id="rId3" imgW="1828800" imgH="10666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CCE87BC-FAF4-447F-AA00-BE5BAFE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431" y="1517845"/>
                        <a:ext cx="6053138" cy="351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211A860-0AF6-41AB-ADDD-336CDAFD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70140"/>
              </p:ext>
            </p:extLst>
          </p:nvPr>
        </p:nvGraphicFramePr>
        <p:xfrm>
          <a:off x="523875" y="5048250"/>
          <a:ext cx="80486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3873240" imgH="558720" progId="Equation.DSMT4">
                  <p:embed/>
                </p:oleObj>
              </mc:Choice>
              <mc:Fallback>
                <p:oleObj name="Equation" r:id="rId5" imgW="3873240" imgH="55872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B211A860-0AF6-41AB-ADDD-336CDAFD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5048250"/>
                        <a:ext cx="8048625" cy="1157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3561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7.1.2 The Security Market Line (SML)</a:t>
            </a:r>
            <a:endParaRPr lang="en-US" b="1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Graphical form of the CAPM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Risk and return </a:t>
            </a:r>
            <a:r>
              <a:rPr lang="en-CA" sz="3200" dirty="0"/>
              <a:t>trade-off is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straight line from risk-free rate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Considers only market risk</a:t>
            </a:r>
          </a:p>
          <a:p>
            <a:pPr>
              <a:lnSpc>
                <a:spcPct val="150000"/>
              </a:lnSpc>
            </a:pPr>
            <a:r>
              <a:rPr lang="en-CA" sz="3200" dirty="0"/>
              <a:t>NOTE:</a:t>
            </a:r>
          </a:p>
          <a:p>
            <a:pPr lvl="1"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For CML: Risk is standard deviation (</a:t>
            </a:r>
            <a:r>
              <a:rPr lang="en-CA" sz="2400" dirty="0">
                <a:latin typeface="Symbol" panose="05050102010706020507" pitchFamily="18" charset="2"/>
              </a:rPr>
              <a:t>s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CA" sz="2400" dirty="0"/>
              <a:t>For SML: Risk is beta (</a:t>
            </a:r>
            <a:r>
              <a:rPr lang="en-CA" sz="2400" dirty="0">
                <a:latin typeface="Symbol" panose="05050102010706020507" pitchFamily="18" charset="2"/>
              </a:rPr>
              <a:t>b</a:t>
            </a:r>
            <a:r>
              <a:rPr lang="en-CA" sz="2400" dirty="0"/>
              <a:t>)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7.1.2 The Security Market Line</a:t>
            </a:r>
            <a:endParaRPr lang="en-US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305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b="1" dirty="0">
                <a:latin typeface="Arial" panose="020B0604020202020204" pitchFamily="34" charset="0"/>
                <a:cs typeface="Arial" panose="020B0604020202020204" pitchFamily="34" charset="0"/>
              </a:rPr>
              <a:t>Expected Rate of Return for a Risky Asset </a:t>
            </a:r>
          </a:p>
          <a:p>
            <a:pPr lvl="1"/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90800"/>
            <a:ext cx="4457700" cy="32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0"/>
            <a:ext cx="3580829" cy="4525963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Risk-free rate is 5% and the market return is 9%</a:t>
            </a:r>
          </a:p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This implies a market risk premium of 4%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822" y="1502465"/>
            <a:ext cx="4381498" cy="4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Identifying Undervalued and Overvalued Assets</a:t>
            </a:r>
          </a:p>
          <a:p>
            <a:pPr lvl="2">
              <a:lnSpc>
                <a:spcPct val="11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equilibrium, all assets and portfolios on the SML</a:t>
            </a:r>
          </a:p>
          <a:p>
            <a:pPr lvl="2">
              <a:lnSpc>
                <a:spcPct val="11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Security above SML is underpriced</a:t>
            </a:r>
          </a:p>
          <a:p>
            <a:pPr lvl="2">
              <a:lnSpc>
                <a:spcPct val="11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Security below SML is overpriced</a:t>
            </a:r>
          </a:p>
          <a:p>
            <a:pPr lvl="2">
              <a:lnSpc>
                <a:spcPct val="11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Superior investor must </a:t>
            </a:r>
            <a:r>
              <a:rPr lang="en-US" sz="3200" dirty="0"/>
              <a:t>identify underprice or overpriced securities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" y="2057400"/>
            <a:ext cx="9005887" cy="27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6" y="1893187"/>
            <a:ext cx="9191625" cy="305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81" y="1502465"/>
            <a:ext cx="789523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799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7.1 The Capital Asset Pricing Model</a:t>
            </a:r>
          </a:p>
          <a:p>
            <a:pPr marL="0" indent="0">
              <a:buNone/>
            </a:pPr>
            <a:r>
              <a:rPr lang="en-US" sz="3200" dirty="0"/>
              <a:t>7.2 Empirical Tests of the CAPM</a:t>
            </a:r>
          </a:p>
          <a:p>
            <a:pPr marL="0" indent="0">
              <a:buNone/>
            </a:pPr>
            <a:r>
              <a:rPr lang="en-US" sz="3200" dirty="0"/>
              <a:t>7.3 The Market Portfolio: Theory versus Practice</a:t>
            </a:r>
          </a:p>
          <a:p>
            <a:pPr marL="0" indent="0">
              <a:buNone/>
            </a:pPr>
            <a:r>
              <a:rPr lang="en-US" sz="3200" dirty="0"/>
              <a:t>7.4 Arbitrage Pricing Theory</a:t>
            </a:r>
          </a:p>
          <a:p>
            <a:pPr marL="0" indent="0">
              <a:buNone/>
            </a:pPr>
            <a:r>
              <a:rPr lang="en-US" sz="3200" dirty="0"/>
              <a:t>7.5 Multifactor Models and Risk Estimation</a:t>
            </a:r>
          </a:p>
          <a:p>
            <a:pPr marL="0" indent="0">
              <a:buNone/>
            </a:pPr>
            <a:r>
              <a:rPr lang="en-US" sz="3200" dirty="0"/>
              <a:t>Appendix: Multiple Regression in Excel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Calculating Systematic Risk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Beta for Security i:</a:t>
            </a:r>
          </a:p>
          <a:p>
            <a:pPr lvl="1"/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Betas can also estimated as slope coefficient between the returns to security (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 and returns (R</a:t>
            </a:r>
            <a:r>
              <a:rPr lang="en-CA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 to the market (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 line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CA" dirty="0"/>
              <a:t>	</a:t>
            </a:r>
            <a:r>
              <a:rPr lang="en-CA" dirty="0" err="1"/>
              <a:t>R</a:t>
            </a:r>
            <a:r>
              <a:rPr lang="en-CA" baseline="-25000" dirty="0" err="1"/>
              <a:t>it</a:t>
            </a:r>
            <a:r>
              <a:rPr lang="en-CA" dirty="0"/>
              <a:t> = a</a:t>
            </a:r>
            <a:r>
              <a:rPr lang="en-CA" baseline="-25000" dirty="0"/>
              <a:t>i</a:t>
            </a:r>
            <a:r>
              <a:rPr lang="en-CA" dirty="0"/>
              <a:t> + </a:t>
            </a:r>
            <a:r>
              <a:rPr lang="en-CA" dirty="0">
                <a:latin typeface="Symbol" panose="05050102010706020507" pitchFamily="18" charset="2"/>
              </a:rPr>
              <a:t>b</a:t>
            </a:r>
            <a:r>
              <a:rPr lang="en-CA" baseline="-25000" dirty="0"/>
              <a:t>i</a:t>
            </a:r>
            <a:r>
              <a:rPr lang="en-CA" dirty="0"/>
              <a:t>(</a:t>
            </a:r>
            <a:r>
              <a:rPr lang="en-CA" dirty="0" err="1"/>
              <a:t>R</a:t>
            </a:r>
            <a:r>
              <a:rPr lang="en-CA" baseline="-25000" dirty="0" err="1"/>
              <a:t>Mt</a:t>
            </a:r>
            <a:r>
              <a:rPr lang="en-CA" dirty="0"/>
              <a:t>) + </a:t>
            </a:r>
            <a:r>
              <a:rPr lang="en-CA" dirty="0" err="1">
                <a:latin typeface="Symbol" panose="05050102010706020507" pitchFamily="18" charset="2"/>
              </a:rPr>
              <a:t>e</a:t>
            </a:r>
            <a:r>
              <a:rPr lang="en-CA" baseline="-25000" dirty="0" err="1"/>
              <a:t>it</a:t>
            </a:r>
            <a:endParaRPr lang="en-CA" baseline="-25000" dirty="0"/>
          </a:p>
          <a:p>
            <a:pPr lvl="1"/>
            <a:endParaRPr lang="en-CA" b="1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F47F62EE-2513-4F9D-963A-AD3E2D702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96818"/>
              </p:ext>
            </p:extLst>
          </p:nvPr>
        </p:nvGraphicFramePr>
        <p:xfrm>
          <a:off x="2155825" y="2667000"/>
          <a:ext cx="31750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3" imgW="1498320" imgH="482400" progId="Equation.DSMT4">
                  <p:embed/>
                </p:oleObj>
              </mc:Choice>
              <mc:Fallback>
                <p:oleObj name="Equation" r:id="rId3" imgW="1498320" imgH="4824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8E57A092-8711-4701-9DD0-1B2F35F81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667000"/>
                        <a:ext cx="3175000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 Impact of the Time Interval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number of observations and time interval causing beta to vary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“correct” interval for analysis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Morningstar monthly returns over five years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Reuters Analytics daily returns over two years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Bloomberg uses weekly returns over two years</a:t>
            </a:r>
            <a:endParaRPr lang="en-CA" sz="2800" b="1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 Effect of the Market Proxy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S&amp;P 500 often used as proxy 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proportion of the market value of U.S. stocks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value weighted index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Theoretically, the market portfolio should include all U.S. and non-U.S. stocks and bonds, real estate, coins, stamps, art, antiques, and any other marketable risky asset from around the world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endParaRPr lang="en-CA" b="1" dirty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Computing a Characteristic Line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Characteristic line for Microsoft Corp (MSFT) using monthly return data from January 2016 to December 2016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Betas for MSFT are calculated using: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S&amp;P 500 (SPX)</a:t>
            </a:r>
          </a:p>
          <a:p>
            <a:pPr lvl="2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MSCI World Equity (MXWO) index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85944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691313" cy="46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00200"/>
            <a:ext cx="6191250" cy="442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7.1.2 The Security Market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Industry Characteristic Lines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characteristic line used to estimate beta value can be computed for sector indexes</a:t>
            </a:r>
          </a:p>
          <a:p>
            <a:endParaRPr lang="en-CA" sz="28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871130-0643-4EF3-9491-6850D67B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461" y="2787039"/>
            <a:ext cx="7605078" cy="333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7.2 Empirical Tests of the CAPM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5278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 Empirical Tests of the CAPM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 major questions: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How stable is beta? </a:t>
            </a:r>
          </a:p>
          <a:p>
            <a:pPr marL="788670" lvl="1" indent="-514350">
              <a:buFont typeface="+mj-lt"/>
              <a:buAutoNum type="arabicPeriod"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Is there a positive linear relationship between beta and the return on risky assets?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How does the capital asset pricing model (CAPM) extend the results of capital market theory?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special role does beta play in the CAPM, and how do investors calculate a security’s characteristic line in practice?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is the security market line (SML), and what are the similarities and differences between the SML and the capital market line (CML)?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How can the SML be used to evaluate whether securities are properly priced?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do the various empirical tests of the CAPM allow us to conclude, and does the selection of a proxy for the market portfolio matter?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is the arbitrage pricing theory (APT), and how is it similar to and different from the CAPM?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How can the APT be used in the security valuation process?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How do you test the APT by examining anomalies found with the CAPM?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multifactor models, and how are they related to the APT?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the two primary approaches used in defining common risk factors?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the main macroeconomic variables used in practice as risk factors?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the main security characteristic–oriented variables used in practice as risk factors?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How are multifactor models used to estimate the expected risk premium of a security or portfolio?</a:t>
            </a:r>
            <a:endParaRPr lang="it-IT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7.2.1 Stability of Beta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Numerous studies concluded </a:t>
            </a:r>
            <a:r>
              <a:rPr lang="en-CA" dirty="0"/>
              <a:t>beta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not stable for individual stocks but stable for portfolios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Larger the portfolio and the longer the period, the more stable the beta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Betas regress toward the mean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 and low beta portfolios tended to converge over time toward 1.00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7.2.2 Relationship Between Systematic Risk and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Ultimate CAPM question: 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 is useful in explaining the return on risky assets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there a positive linear relationship between the market risk and the return on risky assets? 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Jensen shows:</a:t>
            </a:r>
          </a:p>
          <a:p>
            <a:pPr lvl="1"/>
            <a:r>
              <a:rPr lang="en-CA" sz="33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CA" sz="3300" dirty="0" err="1">
                <a:latin typeface="Arial" panose="020B0604020202020204" pitchFamily="34" charset="0"/>
                <a:cs typeface="Arial" panose="020B0604020202020204" pitchFamily="34" charset="0"/>
              </a:rPr>
              <a:t>SMLs</a:t>
            </a:r>
            <a:r>
              <a:rPr lang="en-CA" sz="3300" dirty="0">
                <a:latin typeface="Arial" panose="020B0604020202020204" pitchFamily="34" charset="0"/>
                <a:cs typeface="Arial" panose="020B0604020202020204" pitchFamily="34" charset="0"/>
              </a:rPr>
              <a:t> had a positive slope</a:t>
            </a:r>
          </a:p>
          <a:p>
            <a:pPr lvl="1"/>
            <a:r>
              <a:rPr lang="en-CA" sz="3300" dirty="0">
                <a:latin typeface="Arial" panose="020B0604020202020204" pitchFamily="34" charset="0"/>
                <a:cs typeface="Arial" panose="020B0604020202020204" pitchFamily="34" charset="0"/>
              </a:rPr>
              <a:t>The slopes change between periods</a:t>
            </a:r>
          </a:p>
          <a:p>
            <a:pPr lvl="1"/>
            <a:r>
              <a:rPr lang="en-CA" sz="3300" dirty="0">
                <a:latin typeface="Arial" panose="020B0604020202020204" pitchFamily="34" charset="0"/>
                <a:cs typeface="Arial" panose="020B0604020202020204" pitchFamily="34" charset="0"/>
              </a:rPr>
              <a:t>The intercepts are not zero</a:t>
            </a:r>
          </a:p>
          <a:p>
            <a:pPr lvl="1"/>
            <a:r>
              <a:rPr lang="en-CA" sz="3300" dirty="0">
                <a:latin typeface="Arial" panose="020B0604020202020204" pitchFamily="34" charset="0"/>
                <a:cs typeface="Arial" panose="020B0604020202020204" pitchFamily="34" charset="0"/>
              </a:rPr>
              <a:t>The intercepts change between periods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7.2.2 Relationship Between Systematic Risk and Return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73890"/>
            <a:ext cx="4167114" cy="44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7.2.2 Relationship Between Systematic Risk and Return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Effect of a Zero-Beta Portfolio </a:t>
            </a:r>
          </a:p>
          <a:p>
            <a:pPr lvl="1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The characteristic line using a zero-beta portfolio should have a higher intercept and a lower slope coefficient</a:t>
            </a:r>
          </a:p>
          <a:p>
            <a:pPr lvl="1"/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Studies find conflicting results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7.2.2 Relationship Between Systematic Risk and Return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Effect of Size, P/E, and Leverage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Size and P/E are additional risk factors along with beta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Investors require higher returns from small firms and stocks with low P/E ratios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Financial leverage (beyond </a:t>
            </a:r>
            <a:r>
              <a:rPr lang="en-CA" dirty="0"/>
              <a:t>beta and size) also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helps explain the cross section of average 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7.2.2 Relationship Between Systematic Risk and Return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Effect of Book-to-Market Value 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Fama and French (1992): Size and book-to-market equity capture the cross-sectional variation in average stock returns associated with size, E/P, book-to-market equity, and leverage</a:t>
            </a:r>
          </a:p>
          <a:p>
            <a:pPr lvl="1"/>
            <a:r>
              <a:rPr lang="en-CA" sz="3200" dirty="0"/>
              <a:t>Fama and French Three-Factor Model (later)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7.2.3 Additional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Effect of Transaction Costs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transactions costs, the SML will be a band of securities, rather than a straight line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Effect of Taxes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Differential tax rates could cause major differences in the CML and SML among investors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7.2.4 Summary of Empirical Results for the CAPM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Early evidence supported the CAPM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Evidence that the intercepts higher than RFR 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Consistent with a zero-beta model or </a:t>
            </a:r>
          </a:p>
          <a:p>
            <a:pPr lvl="2"/>
            <a:r>
              <a:rPr lang="en-CA" dirty="0"/>
              <a:t>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igher borrowing rates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Beyond beta, size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P/E ratio, financial leverage, and book-to-market value ratio have explanatory power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7.2.4 Summary of Empirical Results for the CAPM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Further studies: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Kothari,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Shanken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and Sloan (1995): Substantial compensation for beta risk suggesting Fama and French </a:t>
            </a:r>
            <a:r>
              <a:rPr lang="en-CA" sz="2400" dirty="0"/>
              <a:t>results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time-period specific</a:t>
            </a:r>
          </a:p>
          <a:p>
            <a:pPr lvl="1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Jagannathan and Wang (1996): Conditional CAPM allowing changes in betas and in market risk premium performed well in explaining the cross section of returns</a:t>
            </a:r>
          </a:p>
          <a:p>
            <a:pPr lvl="1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Reilly and Wright (2004): Examined the performance of 31 different asset classes with betas computed using a broad market portfolio proxy; the risk-return relationship was significant and as expected by theory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03377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7.3 The Market Portfolio: Theory versus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46837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7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7.3 The Market Portfolio: Theory versus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market portfolio should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risky assets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the world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proportion to their market value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Index as a market proxy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studies use an U.S. index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stocks constitutes less than 15% of the global risky asset portfolio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7.3 The Market Portfolio: Theory versus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beta intercept of the SML will differ if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an error in selecting the risk-free asset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an error in selecting the market portfolio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Incorrect SML may lead to incorrect evaluation of a portfolio performance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7.3 The Market Portfolio: Theory versus Practice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6244"/>
            <a:ext cx="6553200" cy="46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7.3 The Market Portfolio: Theory versus Practice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006" y="2294763"/>
            <a:ext cx="8681987" cy="274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Arbitrage Pricing Theory</a:t>
            </a:r>
          </a:p>
        </p:txBody>
      </p:sp>
    </p:spTree>
    <p:extLst>
      <p:ext uri="{BB962C8B-B14F-4D97-AF65-F5344CB8AC3E}">
        <p14:creationId xmlns:p14="http://schemas.microsoft.com/office/powerpoint/2010/main" val="547327746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7.4 Arbitrage Pricing Theory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CAPM is criticized: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unrealistic assumptions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Difficulties in selecting a proxy for the market portfolio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Pricing theory with fewer assumptions: Arbitrage Pricing Theory (APT)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02465"/>
            <a:ext cx="7810500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major assumptions: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Capital markets perfectly competitive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Investors prefer more to less wealth with certainty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Stochastic process generating asset returns can be expressed as a linear function of a set of 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factors or indexes 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contrast to CAPM, APT does not assume: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Normally distributed security returns 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Quadratic utility function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 mean-variance efficient market portfolio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7.4 Arbitrage Pricing Theory</a:t>
            </a:r>
            <a:endParaRPr lang="en-CA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02465"/>
            <a:ext cx="7658100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Return-generating stochastic process can be represented as a K factor model of the form: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7.4 Arbitrage Pricing Theory</a:t>
            </a:r>
            <a:endParaRPr lang="en-CA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6" y="2480101"/>
            <a:ext cx="8761602" cy="7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76" y="3261256"/>
            <a:ext cx="8790370" cy="27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581150"/>
            <a:ext cx="7543800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Return on a zero-investment, zero-systematic-risk portfolio is zero when the unique effects are fully diversified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Expected return on any asset i can be expressed as:</a:t>
            </a:r>
          </a:p>
          <a:p>
            <a:pP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600" dirty="0"/>
              <a:t>	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FontTx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7.4 Arbitrage Pricing Theory</a:t>
            </a:r>
            <a:endParaRPr lang="en-CA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017" y="3810000"/>
            <a:ext cx="7287883" cy="9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017" y="4604658"/>
            <a:ext cx="7899743" cy="13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7.4 Arbitrage Pricing Theory</a:t>
            </a:r>
            <a:endParaRPr lang="en-CA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2286000"/>
            <a:ext cx="898593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The Capital Asset Pricing Model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400175"/>
            <a:ext cx="8686800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Two-stock and two-factor model example: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Two common factors: </a:t>
            </a:r>
          </a:p>
          <a:p>
            <a:pPr lvl="2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One related to unexpected changes in the level of inflation and </a:t>
            </a:r>
          </a:p>
          <a:p>
            <a:pPr lvl="2"/>
            <a:r>
              <a:rPr lang="en-CA" sz="2000" dirty="0"/>
              <a:t>A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nother related to unanticipated changes in the real level of GDP</a:t>
            </a:r>
          </a:p>
          <a:p>
            <a:pPr lvl="1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Risk factor definitions and sensitivities: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7.4.1 Using the APT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" y="3810000"/>
            <a:ext cx="8977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6985"/>
            <a:ext cx="7886700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Assume also that there are two assets (x and y) that have the following sensitivities to these common risk factors: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7.4.1 Using the APT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86100"/>
            <a:ext cx="882640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7.4.1 Using the APT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4984547" cy="424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xfrm>
            <a:off x="233407" y="1511690"/>
            <a:ext cx="3248025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Three stocks (A, B, and C) and two common systematic risk factors (1 and 2) have the following relationship (assume zero-beta return [λ</a:t>
            </a:r>
            <a:r>
              <a:rPr lang="en-C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] equals zero):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If λ</a:t>
            </a:r>
            <a:r>
              <a:rPr lang="en-C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= 4% and λ</a:t>
            </a:r>
            <a:r>
              <a:rPr lang="en-C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= 5%, then the returns can be expressed as: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7.4.2 Security Valuation with the APT: An Example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70251"/>
            <a:ext cx="4050594" cy="122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9548" y="4267200"/>
            <a:ext cx="5534024" cy="13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02465"/>
            <a:ext cx="8229600" cy="514598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If all three stocks are priced at $35 and do not pay a dividend, the expected prices are: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7.4.2 Security Valuation with the APT: An Example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298" y="2971800"/>
            <a:ext cx="5422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8885"/>
            <a:ext cx="7543800" cy="4819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If everyone believes the future prices of A, B, and C but do not revise their forecasts, then the current prices for the three stocks will be adjusted by arbitrage trading to: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7.4.2 Security Valuation with the APT: An Example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887" y="3733800"/>
            <a:ext cx="656822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924800" cy="51435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Roll-Ross Study (1980)</a:t>
            </a:r>
          </a:p>
          <a:p>
            <a:pPr marL="800100" lvl="1" indent="-279400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Two-step procedure:</a:t>
            </a:r>
          </a:p>
          <a:p>
            <a:pPr marL="1563116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the expected returns and the factor coefficients </a:t>
            </a:r>
          </a:p>
          <a:p>
            <a:pPr marL="1563116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estimates to test the basic cross-sectional pricing</a:t>
            </a:r>
          </a:p>
          <a:p>
            <a:pPr marL="1563116" lvl="2" indent="-457200">
              <a:lnSpc>
                <a:spcPct val="11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79400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 generally supported the APT but tests not conclusive</a:t>
            </a:r>
          </a:p>
          <a:p>
            <a:pPr marL="342900" indent="-342900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7.4.3 Empirical Tests of the APT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83610"/>
            <a:ext cx="8458200" cy="51435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Extensions of the Roll-Ross Tests</a:t>
            </a:r>
          </a:p>
          <a:p>
            <a:pPr marL="800100" lvl="1" indent="-279400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Cho, Elton, and Gruber (1984): Examined the number of factors in the return-generating process</a:t>
            </a:r>
          </a:p>
          <a:p>
            <a:pPr marL="800100" lvl="1" indent="-279400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79400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Dhrymes, Friend, and Gultekin (1984): Found the number of factors varies with the size of the portfolio</a:t>
            </a:r>
          </a:p>
          <a:p>
            <a:pPr marL="800100" lvl="1" indent="-279400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79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Roll and Ross (1984): Number of factors is secondary issue compared to how well the model can explain the expected return</a:t>
            </a:r>
          </a:p>
          <a:p>
            <a:pPr marL="342900" indent="-342900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7.4.3 Empirical Tests of the APT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43500"/>
          </a:xfrm>
        </p:spPr>
        <p:txBody>
          <a:bodyPr>
            <a:normAutofit/>
          </a:bodyPr>
          <a:lstStyle/>
          <a:p>
            <a:pPr marL="800100" lvl="1" indent="-279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Connor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Korajczyk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(1993): Number of factors allowing unsystematic components of risk to be correlated across assets</a:t>
            </a:r>
          </a:p>
          <a:p>
            <a:pPr marL="800100" lvl="1" indent="-2794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79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Harding (2008): Connection between systematic and unsystematic risk factors</a:t>
            </a:r>
          </a:p>
          <a:p>
            <a:pPr marL="342900" indent="-342900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7.4.3 Empirical Tests of the APT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83610"/>
            <a:ext cx="8534400" cy="51435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APT and Stock Market Anomalies</a:t>
            </a:r>
          </a:p>
          <a:p>
            <a:pPr marL="800100" lvl="1" indent="-279400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APT Tests of the Small-Firm Effect</a:t>
            </a:r>
          </a:p>
          <a:p>
            <a:pPr marL="1385316" lvl="2" indent="-279400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Reinganum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Results inconsistent with APT</a:t>
            </a:r>
          </a:p>
          <a:p>
            <a:pPr marL="1385316" lvl="2" indent="-279400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Chen: Supported APT model over CAPM</a:t>
            </a:r>
          </a:p>
          <a:p>
            <a:pPr marL="800100" lvl="1" indent="-279400"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79400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APT Tests of the January Effect</a:t>
            </a:r>
          </a:p>
          <a:p>
            <a:pPr marL="1385316" lvl="2" indent="-279400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Gultekin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Gultekin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APT not better than CAPM</a:t>
            </a:r>
          </a:p>
          <a:p>
            <a:pPr marL="1385316" lvl="2" indent="-279400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Burmeister and McElroy: Effect not captured by model but still rejected CAPM in favor of APT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7.4.3 Empirical Tests of the APT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7.1 The Capital Asset Pricing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CAPM evaluates risk-return trade-off for both diversified portfolios and individual securities</a:t>
            </a:r>
          </a:p>
          <a:p>
            <a:pPr>
              <a:lnSpc>
                <a:spcPct val="11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Redefines risk from total volatility to just market risk</a:t>
            </a:r>
          </a:p>
          <a:p>
            <a:pPr lvl="2">
              <a:lnSpc>
                <a:spcPct val="110000"/>
              </a:lnSpc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calculates level of market risk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393135"/>
            <a:ext cx="8610600" cy="5143500"/>
          </a:xfrm>
        </p:spPr>
        <p:txBody>
          <a:bodyPr>
            <a:normAutofit fontScale="92500" lnSpcReduction="20000"/>
          </a:bodyPr>
          <a:lstStyle/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Is the APT Even Testable? </a:t>
            </a:r>
          </a:p>
          <a:p>
            <a:pPr marL="800100" lvl="1" indent="-279400" eaLnBrk="0" hangingPunct="0">
              <a:lnSpc>
                <a:spcPct val="11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Shanken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</a:p>
          <a:p>
            <a:pPr marL="1385316" lvl="2" indent="-279400" eaLnBrk="0" hangingPunct="0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Factors need not be observable, so equivalent sets may conform to different factor structures</a:t>
            </a:r>
          </a:p>
          <a:p>
            <a:pPr marL="1385316" lvl="2" indent="-279400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Empirical formulation of the APT may yield different implications regarding the expected returns for a given set of securities</a:t>
            </a:r>
          </a:p>
          <a:p>
            <a:pPr marL="1385316" lvl="2" indent="-279400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Theory cannot explain differential returns because it cannot identify the relevant factor structure that explains differential returns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79400">
              <a:lnSpc>
                <a:spcPct val="110000"/>
              </a:lnSpc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279400">
              <a:lnSpc>
                <a:spcPct val="11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 number of subsequent papers, such as Brown and Weinstein (1983),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Geweke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and Zhou (1996), and Zhang (2009), have proposed new methodologies for testing the APT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7.4.3 Empirical Tests of the APT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7.5 Multifactor Models and Risk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65280"/>
      </p:ext>
    </p:extLst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473890"/>
            <a:ext cx="86868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multifactor model, investor chooses the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exact number and identity of risk factors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(while the APT model does not specify either of them)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Period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return to the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designated risk factor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=	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ecurity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i’s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return that can be measured as either a 				nominal or excess return to Security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n-US" sz="2200" i="1" baseline="-250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 Multifactor Models and Risk Estimation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313" y="3581400"/>
            <a:ext cx="8490087" cy="7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001000" cy="4817165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Wide variety of empirical factors in practice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Alternative models identify different economic influences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 approaches:</a:t>
            </a:r>
          </a:p>
          <a:p>
            <a:pPr lvl="1"/>
            <a:r>
              <a:rPr lang="en-CA" dirty="0"/>
              <a:t>Macroeconomic risk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 lvl="1"/>
            <a:r>
              <a:rPr lang="en-CA" dirty="0"/>
              <a:t>Microeconomic risk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355035"/>
            <a:ext cx="8435068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Macroeconomic-Based Risk Factor Models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Chen, Roll, and Ross (1986):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08" y="2743200"/>
            <a:ext cx="8958184" cy="5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16" y="3618644"/>
            <a:ext cx="8958184" cy="22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 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70" y="1981200"/>
            <a:ext cx="89770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677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Burmeister, Roll, and Ross (1994) have a model based on the macroeconomic factors: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0" lvl="2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Confidence risk</a:t>
            </a:r>
          </a:p>
          <a:p>
            <a:pPr marL="1188720" lvl="2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Time horizon risk</a:t>
            </a:r>
          </a:p>
          <a:p>
            <a:pPr marL="1188720" lvl="2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Inflation risk</a:t>
            </a:r>
          </a:p>
          <a:p>
            <a:pPr marL="1188720" lvl="2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Business cycle risk</a:t>
            </a:r>
          </a:p>
          <a:p>
            <a:pPr marL="1188720" lvl="2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Market timing risk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83415"/>
            <a:ext cx="3421805" cy="46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2465"/>
            <a:ext cx="851535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Fama and French </a:t>
            </a:r>
            <a:r>
              <a:rPr lang="en-US" dirty="0"/>
              <a:t>Three-Factor Model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(1993), multifactor </a:t>
            </a:r>
            <a:r>
              <a:rPr lang="en-US" dirty="0"/>
              <a:t>microeconomic model 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/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SMB (i.e. small minus big) = return to a portfolio of small cap stocks less the return to a portfolio of large cap stocks</a:t>
            </a:r>
          </a:p>
          <a:p>
            <a:pPr lvl="1"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HML (i.e. high minus low) = return to a portfolio of stocks with high ratios of book-to-market values less the return to a portfolio of low book-to-market value stocks</a:t>
            </a:r>
          </a:p>
          <a:p>
            <a:pPr lvl="1"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D49AC8-0A71-4CD5-84E4-1CE01173CD8E}"/>
              </a:ext>
            </a:extLst>
          </p:cNvPr>
          <p:cNvSpPr/>
          <p:nvPr/>
        </p:nvSpPr>
        <p:spPr>
          <a:xfrm>
            <a:off x="5410200" y="2891499"/>
            <a:ext cx="2743200" cy="4654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62" y="1676400"/>
            <a:ext cx="8093438" cy="41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7.1 The Capital Market Line (CML)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C88820-8A2B-4E61-B8A0-0112D661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2465"/>
            <a:ext cx="9004376" cy="468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6DE92D-9636-43E3-A1A3-055B92FB860D}"/>
              </a:ext>
            </a:extLst>
          </p:cNvPr>
          <p:cNvCxnSpPr/>
          <p:nvPr/>
        </p:nvCxnSpPr>
        <p:spPr>
          <a:xfrm flipV="1">
            <a:off x="1905000" y="2438400"/>
            <a:ext cx="5867400" cy="2286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1C8F92-89ED-4C78-8D80-811C1615D2D7}"/>
              </a:ext>
            </a:extLst>
          </p:cNvPr>
          <p:cNvSpPr txBox="1"/>
          <p:nvPr/>
        </p:nvSpPr>
        <p:spPr>
          <a:xfrm>
            <a:off x="64008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3E1E5-2D3B-43C9-945E-5DFD71F2C672}"/>
              </a:ext>
            </a:extLst>
          </p:cNvPr>
          <p:cNvSpPr txBox="1"/>
          <p:nvPr/>
        </p:nvSpPr>
        <p:spPr>
          <a:xfrm>
            <a:off x="1295400" y="45397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RFR</a:t>
            </a:r>
          </a:p>
        </p:txBody>
      </p:sp>
    </p:spTree>
    <p:extLst>
      <p:ext uri="{BB962C8B-B14F-4D97-AF65-F5344CB8AC3E}">
        <p14:creationId xmlns:p14="http://schemas.microsoft.com/office/powerpoint/2010/main" val="1095685725"/>
      </p:ext>
    </p:extLst>
  </p:cSld>
  <p:clrMapOvr>
    <a:masterClrMapping/>
  </p:clrMapOvr>
  <p:transition spd="med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Carhart (1997): </a:t>
            </a:r>
            <a:r>
              <a:rPr lang="en-US" dirty="0"/>
              <a:t>Four-factor model,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Fama-French three-factor model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momentum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Tendency for firms with positive returns to produce positive future returns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MOM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the momentum factor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862" y="4191000"/>
            <a:ext cx="85688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167937" y="1307307"/>
            <a:ext cx="8915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Fama and French </a:t>
            </a:r>
            <a:r>
              <a:rPr lang="en-CA" sz="3200" dirty="0"/>
              <a:t>Five-Factor Model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(2015): Three-factor model </a:t>
            </a:r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 two additional terms to account for company quality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Corporate profitability risk exposure and </a:t>
            </a:r>
          </a:p>
          <a:p>
            <a:pPr lvl="1"/>
            <a:r>
              <a:rPr lang="en-CA" sz="2400" dirty="0"/>
              <a:t>C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orporate investment risk exposure</a:t>
            </a:r>
          </a:p>
          <a:p>
            <a:pPr>
              <a:buNone/>
            </a:pPr>
            <a:endParaRPr lang="en-CA" sz="2000" dirty="0"/>
          </a:p>
          <a:p>
            <a:pPr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2000" dirty="0"/>
              <a:t>	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68" y="3718443"/>
            <a:ext cx="9083337" cy="46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14" y="4328928"/>
            <a:ext cx="8823443" cy="15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DEE233-4EC1-4E82-8D79-33A35A9BC9F5}"/>
              </a:ext>
            </a:extLst>
          </p:cNvPr>
          <p:cNvSpPr/>
          <p:nvPr/>
        </p:nvSpPr>
        <p:spPr>
          <a:xfrm>
            <a:off x="6096000" y="3714423"/>
            <a:ext cx="2317074" cy="4654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Extensions of Characteristic-Based Risk Factor Models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index portfolios (e.g. S&amp;P 500, Wilshire 5000) as common risk factors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Elton, Gruber, and Blake (1996):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S&amp;P 500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Bloomberg Barclays Capital aggregate bond index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Prudential Bache index of the difference between large- and small-cap stocks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Prudential Bache index of the difference between value and growth stocks</a:t>
            </a:r>
          </a:p>
          <a:p>
            <a:endParaRPr lang="en-CA" sz="2000" b="1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 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772" y="1502465"/>
            <a:ext cx="4530455" cy="45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7.5.1 Multifactor Models in Practice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600200"/>
            <a:ext cx="7505700" cy="44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7.5.2 Estimating Risk in a Multifactor Setting: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Estimating Expected Returns for Individual Stocks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sz="3000" dirty="0"/>
              <a:t>Identify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set of K common risk factors (or proxies) </a:t>
            </a:r>
          </a:p>
          <a:p>
            <a:pPr marL="1371600" lvl="2" indent="-457200">
              <a:buFont typeface="+mj-lt"/>
              <a:buAutoNum type="arabicPeriod"/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CA" sz="3000" dirty="0"/>
              <a:t>Estimate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risk premia (F</a:t>
            </a:r>
            <a:r>
              <a:rPr lang="en-CA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) for the factors </a:t>
            </a:r>
          </a:p>
          <a:p>
            <a:pPr marL="1371600" lvl="2" indent="-457200">
              <a:buFont typeface="+mj-lt"/>
              <a:buAutoNum type="arabicPeriod"/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CA" sz="3000" dirty="0"/>
              <a:t>Estimate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 sensitivities (</a:t>
            </a:r>
            <a:r>
              <a:rPr lang="en-CA" sz="3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sz="3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) of stock to each factors</a:t>
            </a:r>
          </a:p>
          <a:p>
            <a:pPr marL="1371600" lvl="2" indent="-457200">
              <a:buFont typeface="+mj-lt"/>
              <a:buAutoNum type="arabicPeriod"/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CA" sz="3000" dirty="0"/>
              <a:t>Calculated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expected return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7.5.2 Estimating Risk in a Multifactor Setting: Examples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368" y="1513650"/>
            <a:ext cx="4795264" cy="465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7.5.2 Estimating Risk in a Multifactor Setting: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Comparing Mutual Fund Risk Exposures</a:t>
            </a:r>
          </a:p>
          <a:p>
            <a:pPr lvl="1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Consider returns produced by two popular mutual funds: </a:t>
            </a:r>
          </a:p>
          <a:p>
            <a:pPr marL="457200" lvl="1" indent="0">
              <a:buNone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Fidelity’s </a:t>
            </a:r>
            <a:r>
              <a:rPr lang="en-CA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Contrafund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(FCNTX) and </a:t>
            </a:r>
          </a:p>
          <a:p>
            <a:pPr lvl="2"/>
            <a:endParaRPr lang="en-CA" sz="2800" dirty="0"/>
          </a:p>
          <a:p>
            <a:pPr lvl="2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T. Rowe Price’s Mid-Cap Value Fund (TRMCX)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447800"/>
            <a:ext cx="290663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7.5.2 Estimating Risk in a Multifactor Setting: Examples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7.5.2 Estimating Risk in a Multifactor Setting: Examples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581" y="1752600"/>
            <a:ext cx="6700838" cy="39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7.1.1 A Conceptual Development of the CAPM</a:t>
            </a:r>
            <a:endParaRPr lang="en-US" b="1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71006"/>
            <a:ext cx="78486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Risk-free asset makes capital market line (CML) the relevant frontier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CML doesn’t measure expected return on individual assets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individual asset (or any portfolio), the relevant risk measure is the asset’s covariance with the market portfolio</a:t>
            </a:r>
          </a:p>
          <a:p>
            <a:pPr lvl="1">
              <a:lnSpc>
                <a:spcPct val="12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Symbol" panose="05050102010706020507" pitchFamily="18" charset="2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where </a:t>
            </a:r>
            <a:r>
              <a:rPr lang="en-US" dirty="0" err="1">
                <a:latin typeface="Symbol" panose="05050102010706020507" pitchFamily="18" charset="2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correlation coefficient between the asset and the market</a:t>
            </a:r>
            <a:endParaRPr lang="el-GR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Appendix: Multiple Regression in Excel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3303BB8-7E79-41C5-A4F3-869FFC19D3C5}"/>
              </a:ext>
            </a:extLst>
          </p:cNvPr>
          <p:cNvSpPr txBox="1">
            <a:spLocks/>
          </p:cNvSpPr>
          <p:nvPr/>
        </p:nvSpPr>
        <p:spPr>
          <a:xfrm>
            <a:off x="1126463" y="5076825"/>
            <a:ext cx="7577814" cy="7905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 b="1">
                <a:solidFill>
                  <a:schemeClr val="tx1">
                    <a:alpha val="100000"/>
                  </a:schemeClr>
                </a:solidFill>
                <a:latin typeface="Century Gothic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kern="0" dirty="0"/>
              <a:t>NOTE: Required for MindTap Assignment</a:t>
            </a:r>
          </a:p>
        </p:txBody>
      </p:sp>
    </p:spTree>
    <p:extLst>
      <p:ext uri="{BB962C8B-B14F-4D97-AF65-F5344CB8AC3E}">
        <p14:creationId xmlns:p14="http://schemas.microsoft.com/office/powerpoint/2010/main" val="3162418139"/>
      </p:ext>
    </p:extLst>
  </p:cSld>
  <p:clrMapOvr>
    <a:masterClrMapping/>
  </p:clrMapOvr>
  <p:transition spd="med"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Analysis </a:t>
            </a:r>
            <a:r>
              <a:rPr lang="en-US" dirty="0" err="1"/>
              <a:t>ToolPak</a:t>
            </a:r>
            <a:r>
              <a:rPr lang="en-US" dirty="0"/>
              <a:t> Installed?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1114A-E7BB-407B-8EBD-F26DC076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" y="1600200"/>
            <a:ext cx="9144000" cy="44262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21ACAC-0819-47DA-A912-12EEFB5F107A}"/>
              </a:ext>
            </a:extLst>
          </p:cNvPr>
          <p:cNvSpPr/>
          <p:nvPr/>
        </p:nvSpPr>
        <p:spPr>
          <a:xfrm>
            <a:off x="1905000" y="1502465"/>
            <a:ext cx="457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C71CF7-A476-4A31-B410-0CD4EF0CC839}"/>
              </a:ext>
            </a:extLst>
          </p:cNvPr>
          <p:cNvSpPr/>
          <p:nvPr/>
        </p:nvSpPr>
        <p:spPr>
          <a:xfrm>
            <a:off x="8382000" y="1627115"/>
            <a:ext cx="609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38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Installing Data Analysis </a:t>
            </a:r>
            <a:r>
              <a:rPr lang="en-US" dirty="0" err="1"/>
              <a:t>ToolPak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8896F-BFA4-4843-8DF5-536833AC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345648" cy="46986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871515-706A-4D23-B20E-4D96A8C38BBE}"/>
              </a:ext>
            </a:extLst>
          </p:cNvPr>
          <p:cNvSpPr/>
          <p:nvPr/>
        </p:nvSpPr>
        <p:spPr>
          <a:xfrm>
            <a:off x="228600" y="1371600"/>
            <a:ext cx="457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5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Installing Data Analysis </a:t>
            </a:r>
            <a:r>
              <a:rPr lang="en-US" dirty="0" err="1"/>
              <a:t>ToolPak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DD83A-6EE7-457C-80AF-931948B0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172200" cy="44586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967667-D2CA-4C69-B031-35E558AF43C8}"/>
              </a:ext>
            </a:extLst>
          </p:cNvPr>
          <p:cNvSpPr/>
          <p:nvPr/>
        </p:nvSpPr>
        <p:spPr>
          <a:xfrm>
            <a:off x="1376494" y="5867400"/>
            <a:ext cx="457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Installing Data Analysis </a:t>
            </a:r>
            <a:r>
              <a:rPr lang="en-US" dirty="0" err="1"/>
              <a:t>ToolPak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DA47D-B61E-4962-A8CB-CE391DA8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019800" cy="448489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A6EF1B-2722-403A-A74D-7A7E496D42E2}"/>
              </a:ext>
            </a:extLst>
          </p:cNvPr>
          <p:cNvSpPr/>
          <p:nvPr/>
        </p:nvSpPr>
        <p:spPr>
          <a:xfrm>
            <a:off x="1691081" y="3438225"/>
            <a:ext cx="457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4E176B-4B0B-4312-96EC-4B87DD2D784D}"/>
              </a:ext>
            </a:extLst>
          </p:cNvPr>
          <p:cNvSpPr/>
          <p:nvPr/>
        </p:nvSpPr>
        <p:spPr>
          <a:xfrm>
            <a:off x="2590800" y="5257800"/>
            <a:ext cx="1981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71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Installing Data Analysis </a:t>
            </a:r>
            <a:r>
              <a:rPr lang="en-US" dirty="0" err="1"/>
              <a:t>ToolPak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07D6A-7D70-476C-93D9-0806974FC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44" y="1676400"/>
            <a:ext cx="3414712" cy="40254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B0E262-74F5-4264-BA5A-1AC6DBB0ADFD}"/>
              </a:ext>
            </a:extLst>
          </p:cNvPr>
          <p:cNvSpPr/>
          <p:nvPr/>
        </p:nvSpPr>
        <p:spPr>
          <a:xfrm>
            <a:off x="3276600" y="2209800"/>
            <a:ext cx="1524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C687B6-C36B-45BE-841C-429EECFDC9FC}"/>
              </a:ext>
            </a:extLst>
          </p:cNvPr>
          <p:cNvSpPr/>
          <p:nvPr/>
        </p:nvSpPr>
        <p:spPr>
          <a:xfrm>
            <a:off x="4860470" y="2286000"/>
            <a:ext cx="93073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745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Regression in Excel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1114A-E7BB-407B-8EBD-F26DC076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" y="1600200"/>
            <a:ext cx="9144000" cy="44262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21ACAC-0819-47DA-A912-12EEFB5F107A}"/>
              </a:ext>
            </a:extLst>
          </p:cNvPr>
          <p:cNvSpPr/>
          <p:nvPr/>
        </p:nvSpPr>
        <p:spPr>
          <a:xfrm>
            <a:off x="1905000" y="1502465"/>
            <a:ext cx="457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C71CF7-A476-4A31-B410-0CD4EF0CC839}"/>
              </a:ext>
            </a:extLst>
          </p:cNvPr>
          <p:cNvSpPr/>
          <p:nvPr/>
        </p:nvSpPr>
        <p:spPr>
          <a:xfrm>
            <a:off x="8382000" y="1627115"/>
            <a:ext cx="609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B91C94-E453-4E54-9575-89580725B73E}"/>
              </a:ext>
            </a:extLst>
          </p:cNvPr>
          <p:cNvSpPr/>
          <p:nvPr/>
        </p:nvSpPr>
        <p:spPr>
          <a:xfrm>
            <a:off x="2514600" y="2514600"/>
            <a:ext cx="533400" cy="3124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A04B9F-B235-4459-93EC-18D94E490CFB}"/>
              </a:ext>
            </a:extLst>
          </p:cNvPr>
          <p:cNvSpPr/>
          <p:nvPr/>
        </p:nvSpPr>
        <p:spPr>
          <a:xfrm>
            <a:off x="3048000" y="2514600"/>
            <a:ext cx="990600" cy="3124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76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Regression in Excel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F406B-5E51-4D40-8D83-7BBDF4F3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2057400"/>
            <a:ext cx="4972050" cy="3009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800EBB-B8C4-4DE2-BBAA-84152C601B7F}"/>
              </a:ext>
            </a:extLst>
          </p:cNvPr>
          <p:cNvSpPr/>
          <p:nvPr/>
        </p:nvSpPr>
        <p:spPr>
          <a:xfrm>
            <a:off x="2438400" y="3352800"/>
            <a:ext cx="2819400" cy="266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E2FBCC-E661-472B-964E-F556241FA8FC}"/>
              </a:ext>
            </a:extLst>
          </p:cNvPr>
          <p:cNvSpPr/>
          <p:nvPr/>
        </p:nvSpPr>
        <p:spPr>
          <a:xfrm>
            <a:off x="5271782" y="2667000"/>
            <a:ext cx="824218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17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Regression in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35583-8361-4D62-9B83-28864B00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4886325" cy="42862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6AC9DF-4180-4970-A493-BF1487C2F191}"/>
              </a:ext>
            </a:extLst>
          </p:cNvPr>
          <p:cNvSpPr/>
          <p:nvPr/>
        </p:nvSpPr>
        <p:spPr>
          <a:xfrm>
            <a:off x="3886200" y="2362200"/>
            <a:ext cx="15240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E3AE6A-B035-44A4-9709-53382C393A6F}"/>
              </a:ext>
            </a:extLst>
          </p:cNvPr>
          <p:cNvSpPr/>
          <p:nvPr/>
        </p:nvSpPr>
        <p:spPr>
          <a:xfrm>
            <a:off x="3886200" y="2606180"/>
            <a:ext cx="15240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AAC7D8-A028-413A-B912-42F3040890D2}"/>
              </a:ext>
            </a:extLst>
          </p:cNvPr>
          <p:cNvSpPr/>
          <p:nvPr/>
        </p:nvSpPr>
        <p:spPr>
          <a:xfrm>
            <a:off x="2514600" y="3747519"/>
            <a:ext cx="2895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3E068C-1512-4F60-9A15-B951A6AE1F75}"/>
              </a:ext>
            </a:extLst>
          </p:cNvPr>
          <p:cNvSpPr/>
          <p:nvPr/>
        </p:nvSpPr>
        <p:spPr>
          <a:xfrm>
            <a:off x="5491162" y="2171700"/>
            <a:ext cx="909638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431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Regression in Excel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5871D-5D57-4458-B068-3EB83C2E9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28800"/>
            <a:ext cx="5715000" cy="43055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A4E7E3-35A9-496F-B254-2525A9E9918D}"/>
              </a:ext>
            </a:extLst>
          </p:cNvPr>
          <p:cNvSpPr/>
          <p:nvPr/>
        </p:nvSpPr>
        <p:spPr>
          <a:xfrm>
            <a:off x="5486400" y="2895600"/>
            <a:ext cx="838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3081F-4D1E-41B3-A03B-53EB24804B71}"/>
              </a:ext>
            </a:extLst>
          </p:cNvPr>
          <p:cNvSpPr/>
          <p:nvPr/>
        </p:nvSpPr>
        <p:spPr>
          <a:xfrm>
            <a:off x="5486400" y="3124200"/>
            <a:ext cx="838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84C7DF-3E68-4CB0-988D-BEA1749AF5CF}"/>
              </a:ext>
            </a:extLst>
          </p:cNvPr>
          <p:cNvSpPr/>
          <p:nvPr/>
        </p:nvSpPr>
        <p:spPr>
          <a:xfrm>
            <a:off x="1905000" y="2133600"/>
            <a:ext cx="647700" cy="381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9EBEEA-81A7-470D-9A9C-CAD187D7194F}"/>
              </a:ext>
            </a:extLst>
          </p:cNvPr>
          <p:cNvSpPr/>
          <p:nvPr/>
        </p:nvSpPr>
        <p:spPr>
          <a:xfrm>
            <a:off x="2517046" y="2133600"/>
            <a:ext cx="1216753" cy="381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5F16DA-AE7E-4FE1-875D-2ED00BE947FD}"/>
              </a:ext>
            </a:extLst>
          </p:cNvPr>
          <p:cNvSpPr/>
          <p:nvPr/>
        </p:nvSpPr>
        <p:spPr>
          <a:xfrm>
            <a:off x="6457950" y="2784096"/>
            <a:ext cx="55245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E6E763-61FD-4219-B3D4-FAB437F417A1}"/>
              </a:ext>
            </a:extLst>
          </p:cNvPr>
          <p:cNvCxnSpPr>
            <a:cxnSpLocks/>
          </p:cNvCxnSpPr>
          <p:nvPr/>
        </p:nvCxnSpPr>
        <p:spPr>
          <a:xfrm>
            <a:off x="2190750" y="2133600"/>
            <a:ext cx="329565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DF2121-CEA1-48DD-A875-19B4B61BB585}"/>
              </a:ext>
            </a:extLst>
          </p:cNvPr>
          <p:cNvCxnSpPr>
            <a:cxnSpLocks/>
          </p:cNvCxnSpPr>
          <p:nvPr/>
        </p:nvCxnSpPr>
        <p:spPr>
          <a:xfrm>
            <a:off x="3125422" y="2133600"/>
            <a:ext cx="2360978" cy="1104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1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7.1.1 A Conceptual Development of the CAPM </a:t>
            </a:r>
            <a:endParaRPr lang="en-US" b="1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Inserting </a:t>
            </a:r>
            <a:r>
              <a:rPr lang="el-GR" sz="3200" dirty="0"/>
              <a:t>σ</a:t>
            </a:r>
            <a:r>
              <a:rPr lang="en-US" sz="3200" baseline="-25000" dirty="0"/>
              <a:t>i </a:t>
            </a:r>
            <a:r>
              <a:rPr lang="en-US" sz="2200" dirty="0" err="1">
                <a:latin typeface="Symbol" panose="05050102010706020507" pitchFamily="18" charset="2"/>
              </a:rPr>
              <a:t>r</a:t>
            </a:r>
            <a:r>
              <a:rPr lang="en-US" sz="3200" baseline="-25000" dirty="0" err="1"/>
              <a:t>iM</a:t>
            </a:r>
            <a:r>
              <a:rPr lang="en-US" sz="3200" baseline="-25000" dirty="0"/>
              <a:t>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into the CML: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If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asset beta, CAPM equation: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8E57A092-8711-4701-9DD0-1B2F35F81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67390"/>
              </p:ext>
            </p:extLst>
          </p:nvPr>
        </p:nvGraphicFramePr>
        <p:xfrm>
          <a:off x="1963738" y="2514600"/>
          <a:ext cx="46275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2184120" imgH="507960" progId="Equation.DSMT4">
                  <p:embed/>
                </p:oleObj>
              </mc:Choice>
              <mc:Fallback>
                <p:oleObj name="Equation" r:id="rId3" imgW="2184120" imgH="50796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D7FCE7CC-AEE8-475D-9CC0-C85540AB8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2514600"/>
                        <a:ext cx="4627562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CCE87BC-FAF4-447F-AA00-BE5BAFEA1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11290"/>
              </p:ext>
            </p:extLst>
          </p:nvPr>
        </p:nvGraphicFramePr>
        <p:xfrm>
          <a:off x="2017713" y="5029200"/>
          <a:ext cx="38750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5" imgW="1828800" imgH="279360" progId="Equation.DSMT4">
                  <p:embed/>
                </p:oleObj>
              </mc:Choice>
              <mc:Fallback>
                <p:oleObj name="Equation" r:id="rId5" imgW="1828800" imgH="27936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8E57A092-8711-4701-9DD0-1B2F35F81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5029200"/>
                        <a:ext cx="3875087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B6AD1-5575-45DA-B8C5-57B000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Regression in Excel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5C7D99-2370-4F1D-B424-F3EF9EBF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600200"/>
            <a:ext cx="6067425" cy="44100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0598C2-B994-4A6F-B4DA-DBF4414C5C62}"/>
              </a:ext>
            </a:extLst>
          </p:cNvPr>
          <p:cNvSpPr/>
          <p:nvPr/>
        </p:nvSpPr>
        <p:spPr>
          <a:xfrm>
            <a:off x="2209800" y="4648200"/>
            <a:ext cx="7620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2A203F-A85F-418F-8873-D6EB180CAFA3}"/>
              </a:ext>
            </a:extLst>
          </p:cNvPr>
          <p:cNvSpPr/>
          <p:nvPr/>
        </p:nvSpPr>
        <p:spPr>
          <a:xfrm>
            <a:off x="3429000" y="4634218"/>
            <a:ext cx="7620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62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2768</Words>
  <Application>Microsoft Office PowerPoint</Application>
  <PresentationFormat>On-screen Show (4:3)</PresentationFormat>
  <Paragraphs>406</Paragraphs>
  <Slides>90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Arial</vt:lpstr>
      <vt:lpstr>Calibri</vt:lpstr>
      <vt:lpstr>Century Gothic</vt:lpstr>
      <vt:lpstr>Corbel</vt:lpstr>
      <vt:lpstr>Symbol</vt:lpstr>
      <vt:lpstr>Times New Roman</vt:lpstr>
      <vt:lpstr>Contemporary blue</vt:lpstr>
      <vt:lpstr>MathType 6.0 Equation</vt:lpstr>
      <vt:lpstr>Equation</vt:lpstr>
      <vt:lpstr>FIN 377: Investments</vt:lpstr>
      <vt:lpstr>Overview</vt:lpstr>
      <vt:lpstr>Learning Objectives</vt:lpstr>
      <vt:lpstr>Readings</vt:lpstr>
      <vt:lpstr>7.1 The Capital Asset Pricing Model</vt:lpstr>
      <vt:lpstr>7.1 The Capital Asset Pricing Model</vt:lpstr>
      <vt:lpstr>7.1 The Capital Market Line (CML)</vt:lpstr>
      <vt:lpstr>7.1.1 A Conceptual Development of the CAPM</vt:lpstr>
      <vt:lpstr>7.1.1 A Conceptual Development of the CAPM </vt:lpstr>
      <vt:lpstr>CAPM Equation</vt:lpstr>
      <vt:lpstr>CAPM Equation (Reformulation)</vt:lpstr>
      <vt:lpstr>7.1.2 The Security Market Line (SML)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7.1.2 The Security Market Line</vt:lpstr>
      <vt:lpstr>7.2 Empirical Tests of the CAPM</vt:lpstr>
      <vt:lpstr>7.2 Empirical Tests of the CAPM</vt:lpstr>
      <vt:lpstr>7.2.1 Stability of Beta</vt:lpstr>
      <vt:lpstr>7.2.2 Relationship Between Systematic Risk and Return</vt:lpstr>
      <vt:lpstr>7.2.2 Relationship Between Systematic Risk and Return</vt:lpstr>
      <vt:lpstr>7.2.2 Relationship Between Systematic Risk and Return</vt:lpstr>
      <vt:lpstr>7.2.2 Relationship Between Systematic Risk and Return</vt:lpstr>
      <vt:lpstr>7.2.2 Relationship Between Systematic Risk and Return</vt:lpstr>
      <vt:lpstr>7.2.3 Additional Issues</vt:lpstr>
      <vt:lpstr>7.2.4 Summary of Empirical Results for the CAPM</vt:lpstr>
      <vt:lpstr>7.2.4 Summary of Empirical Results for the CAPM (cont’d)</vt:lpstr>
      <vt:lpstr>7.3 The Market Portfolio: Theory versus Practice</vt:lpstr>
      <vt:lpstr>7.3 The Market Portfolio: Theory versus Practice</vt:lpstr>
      <vt:lpstr>7.3 The Market Portfolio: Theory versus Practice</vt:lpstr>
      <vt:lpstr>7.3 The Market Portfolio: Theory versus Practice</vt:lpstr>
      <vt:lpstr>7.3 The Market Portfolio: Theory versus Practice</vt:lpstr>
      <vt:lpstr>7.4 Arbitrage Pricing Theory</vt:lpstr>
      <vt:lpstr>7.4 Arbitrage Pricing Theory</vt:lpstr>
      <vt:lpstr>7.4 Arbitrage Pricing Theory</vt:lpstr>
      <vt:lpstr>7.4 Arbitrage Pricing Theory</vt:lpstr>
      <vt:lpstr>7.4 Arbitrage Pricing Theory</vt:lpstr>
      <vt:lpstr>7.4 Arbitrage Pricing Theory</vt:lpstr>
      <vt:lpstr>7.4.1 Using the APT</vt:lpstr>
      <vt:lpstr>7.4.1 Using the APT</vt:lpstr>
      <vt:lpstr>7.4.1 Using the APT</vt:lpstr>
      <vt:lpstr>7.4.2 Security Valuation with the APT: An Example</vt:lpstr>
      <vt:lpstr>7.4.2 Security Valuation with the APT: An Example</vt:lpstr>
      <vt:lpstr>7.4.2 Security Valuation with the APT: An Example </vt:lpstr>
      <vt:lpstr>7.4.3 Empirical Tests of the APT</vt:lpstr>
      <vt:lpstr>7.4.3 Empirical Tests of the APT</vt:lpstr>
      <vt:lpstr>7.4.3 Empirical Tests of the APT</vt:lpstr>
      <vt:lpstr>7.4.3 Empirical Tests of the APT</vt:lpstr>
      <vt:lpstr>7.4.3 Empirical Tests of the APT</vt:lpstr>
      <vt:lpstr>7.5 Multifactor Models and Risk Estimation</vt:lpstr>
      <vt:lpstr>7.5 Multifactor Models and Risk Estimation</vt:lpstr>
      <vt:lpstr>7.5.1 Multifactor Models in Practice</vt:lpstr>
      <vt:lpstr>7.5.1 Multifactor Models in Practice </vt:lpstr>
      <vt:lpstr>7.5.1 Multifactor Models in Practice </vt:lpstr>
      <vt:lpstr>7.5.1 Multifactor Models in Practice</vt:lpstr>
      <vt:lpstr>7.5.1 Multifactor Models in Practice</vt:lpstr>
      <vt:lpstr>7.5.1 Multifactor Models in Practice </vt:lpstr>
      <vt:lpstr>7.5.1 Multifactor Models in Practice</vt:lpstr>
      <vt:lpstr>7.5.1 Multifactor Models in Practice</vt:lpstr>
      <vt:lpstr>7.5.1 Multifactor Models in Practice</vt:lpstr>
      <vt:lpstr>7.5.1 Multifactor Models in Practice </vt:lpstr>
      <vt:lpstr>7.5.1 Multifactor Models in Practice</vt:lpstr>
      <vt:lpstr>7.5.1 Multifactor Models in Practice</vt:lpstr>
      <vt:lpstr>7.5.2 Estimating Risk in a Multifactor Setting: Examples</vt:lpstr>
      <vt:lpstr>7.5.2 Estimating Risk in a Multifactor Setting: Examples</vt:lpstr>
      <vt:lpstr>7.5.2 Estimating Risk in a Multifactor Setting: Examples</vt:lpstr>
      <vt:lpstr>7.5.2 Estimating Risk in a Multifactor Setting: Examples</vt:lpstr>
      <vt:lpstr>7.5.2 Estimating Risk in a Multifactor Setting: Examples</vt:lpstr>
      <vt:lpstr>Appendix: Multiple Regression in Excel</vt:lpstr>
      <vt:lpstr>Data Analysis ToolPak Installed?</vt:lpstr>
      <vt:lpstr>Installing Data Analysis ToolPak</vt:lpstr>
      <vt:lpstr>Installing Data Analysis ToolPak</vt:lpstr>
      <vt:lpstr>Installing Data Analysis ToolPak</vt:lpstr>
      <vt:lpstr>Installing Data Analysis ToolPak</vt:lpstr>
      <vt:lpstr>Multiple Regression in Excel</vt:lpstr>
      <vt:lpstr>Multiple Regression in Excel</vt:lpstr>
      <vt:lpstr>Multiple Regression in Excel</vt:lpstr>
      <vt:lpstr>Multiple Regression in Excel</vt:lpstr>
      <vt:lpstr>Multiple Regression in Excel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391</cp:revision>
  <dcterms:created xsi:type="dcterms:W3CDTF">2004-10-03T21:09:17Z</dcterms:created>
  <dcterms:modified xsi:type="dcterms:W3CDTF">2020-08-10T18:46:41Z</dcterms:modified>
</cp:coreProperties>
</file>