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52"/>
  </p:notesMasterIdLst>
  <p:handoutMasterIdLst>
    <p:handoutMasterId r:id="rId53"/>
  </p:handoutMasterIdLst>
  <p:sldIdLst>
    <p:sldId id="381" r:id="rId2"/>
    <p:sldId id="393" r:id="rId3"/>
    <p:sldId id="395" r:id="rId4"/>
    <p:sldId id="396" r:id="rId5"/>
    <p:sldId id="394" r:id="rId6"/>
    <p:sldId id="293" r:id="rId7"/>
    <p:sldId id="362" r:id="rId8"/>
    <p:sldId id="296" r:id="rId9"/>
    <p:sldId id="297" r:id="rId10"/>
    <p:sldId id="260" r:id="rId11"/>
    <p:sldId id="398" r:id="rId12"/>
    <p:sldId id="299" r:id="rId13"/>
    <p:sldId id="300" r:id="rId14"/>
    <p:sldId id="399" r:id="rId15"/>
    <p:sldId id="302" r:id="rId16"/>
    <p:sldId id="303" r:id="rId17"/>
    <p:sldId id="400" r:id="rId18"/>
    <p:sldId id="310" r:id="rId19"/>
    <p:sldId id="311" r:id="rId20"/>
    <p:sldId id="312" r:id="rId21"/>
    <p:sldId id="272" r:id="rId22"/>
    <p:sldId id="313" r:id="rId23"/>
    <p:sldId id="316" r:id="rId24"/>
    <p:sldId id="317" r:id="rId25"/>
    <p:sldId id="401" r:id="rId26"/>
    <p:sldId id="321" r:id="rId27"/>
    <p:sldId id="402" r:id="rId28"/>
    <p:sldId id="367" r:id="rId29"/>
    <p:sldId id="322" r:id="rId30"/>
    <p:sldId id="369" r:id="rId31"/>
    <p:sldId id="324" r:id="rId32"/>
    <p:sldId id="370" r:id="rId33"/>
    <p:sldId id="326" r:id="rId34"/>
    <p:sldId id="403" r:id="rId35"/>
    <p:sldId id="327" r:id="rId36"/>
    <p:sldId id="328" r:id="rId37"/>
    <p:sldId id="372" r:id="rId38"/>
    <p:sldId id="373" r:id="rId39"/>
    <p:sldId id="374" r:id="rId40"/>
    <p:sldId id="333" r:id="rId41"/>
    <p:sldId id="334" r:id="rId42"/>
    <p:sldId id="375" r:id="rId43"/>
    <p:sldId id="337" r:id="rId44"/>
    <p:sldId id="377" r:id="rId45"/>
    <p:sldId id="378" r:id="rId46"/>
    <p:sldId id="404" r:id="rId47"/>
    <p:sldId id="344" r:id="rId48"/>
    <p:sldId id="346" r:id="rId49"/>
    <p:sldId id="347" r:id="rId50"/>
    <p:sldId id="379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50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9:12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/>
              <a:t>Topic 3: </a:t>
            </a:r>
            <a:r>
              <a:rPr lang="en-US" dirty="0"/>
              <a:t>Asset Allocation and Security Decision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Short-term, high-priority goals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Vacation or a car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/>
              <a:t>Medium-term, high-priority goals</a:t>
            </a:r>
          </a:p>
          <a:p>
            <a:pPr lvl="1"/>
            <a:r>
              <a:rPr lang="en-CA" dirty="0"/>
              <a:t>Down-payment for a house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Long-term, high-priority goals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Retirement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2.1.3 Life Cycle Investment Goals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2.2 The Portfolio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255512999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2.2 The Portfolio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statement</a:t>
            </a:r>
          </a:p>
          <a:p>
            <a:pPr marL="742950" lvl="1" indent="-28575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Risks, investment goals, and constraints </a:t>
            </a:r>
          </a:p>
          <a:p>
            <a:pPr marL="7429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Reviewed and updated periodically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Understand financial and economic conditions and forecast future trends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Needs and financial market expectations determine the investment strategy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2.2 The Portfolio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the portfolio</a:t>
            </a:r>
          </a:p>
          <a:p>
            <a:pPr marL="742950" lvl="1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Allocate funds to minimize risks and meet investment goals </a:t>
            </a:r>
          </a:p>
          <a:p>
            <a:pPr marL="742950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Continual monitoring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portfolio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Monitor changing needs and market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Revise policy statement as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Modify investment strategy accordingly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The Need for a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1183079204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2.3 The Need for a Policy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Reasons for a policy statement: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Realistic investment goals based on financial markets and the risks of investing</a:t>
            </a:r>
          </a:p>
          <a:p>
            <a:pPr marL="788670" lvl="1" indent="-514350">
              <a:buFont typeface="+mj-lt"/>
              <a:buAutoNum type="arabicPeriod"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Standard by which to judge the performance of the portfolio manager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2.3.1 Understanding Realistic Investor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Investors articulate their realistic needs and goals and become familiar with financial markets and investing risks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Without this, investors cannot communicate needs to portfolio manager who needs this input to construct a portfolio that will satisfy clients’ needs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Input to the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517935657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2.4.1 Investment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Risk tolerance: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Individual psychological makeup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Other factors, current insurance coverage, cash reserves, family situation, and age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Influenced by current net worth and income expectations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Return objectives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Absolute or a relative percentage return or</a:t>
            </a:r>
          </a:p>
          <a:p>
            <a:pPr lvl="1"/>
            <a:r>
              <a:rPr lang="en-CA" sz="2400" dirty="0"/>
              <a:t>G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eneral goals, capital preservation, current income, capital appreciation, or total return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2.4.1 Investment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Capital preservation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Minimize their risk of loss, usually in real terms</a:t>
            </a:r>
          </a:p>
          <a:p>
            <a:pPr lvl="1"/>
            <a:r>
              <a:rPr lang="en-CA" dirty="0"/>
              <a:t>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aintain purchasing power of investment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needs to be no less than the rate of inflation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Capital appreciation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Portfolio growth in real terms to meet some future need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Growth mainly occurs through capital gains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Current income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Income rather than capital gains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Retirees to generate spendable funds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Total return strategy</a:t>
            </a:r>
          </a:p>
          <a:p>
            <a:pPr lvl="1"/>
            <a:r>
              <a:rPr lang="en-CA" dirty="0"/>
              <a:t>Portfolio growth in real terms to meet some future need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gains and reinvesting current income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2.1 Individual Investor Life Cycle</a:t>
            </a:r>
          </a:p>
          <a:p>
            <a:pPr marL="0" indent="0">
              <a:buNone/>
            </a:pPr>
            <a:r>
              <a:rPr lang="en-US" dirty="0"/>
              <a:t>2.2 The Portfolio Management Process</a:t>
            </a:r>
          </a:p>
          <a:p>
            <a:pPr marL="0" indent="0">
              <a:buNone/>
            </a:pPr>
            <a:r>
              <a:rPr lang="en-US" dirty="0"/>
              <a:t>2.3 The Need for a Policy Statement</a:t>
            </a:r>
          </a:p>
          <a:p>
            <a:pPr marL="0" indent="0">
              <a:buNone/>
            </a:pPr>
            <a:r>
              <a:rPr lang="en-US" dirty="0"/>
              <a:t>2.4 Input to the Policy Statement</a:t>
            </a:r>
          </a:p>
          <a:p>
            <a:pPr marL="0" indent="0">
              <a:buNone/>
            </a:pPr>
            <a:r>
              <a:rPr lang="en-US" dirty="0"/>
              <a:t>2.5 Constructing the Policy Statement</a:t>
            </a:r>
          </a:p>
          <a:p>
            <a:pPr marL="0" indent="0">
              <a:buNone/>
            </a:pPr>
            <a:r>
              <a:rPr lang="en-US" dirty="0"/>
              <a:t>2.6 The Importance of Asset Allocation</a:t>
            </a:r>
          </a:p>
          <a:p>
            <a:pPr marL="0" indent="0">
              <a:buNone/>
            </a:pPr>
            <a:r>
              <a:rPr lang="en-US" dirty="0"/>
              <a:t>2.7 The Case for Global Investments</a:t>
            </a:r>
          </a:p>
          <a:p>
            <a:pPr marL="0" indent="0">
              <a:buNone/>
            </a:pPr>
            <a:r>
              <a:rPr lang="en-CA" dirty="0"/>
              <a:t>2.8 Historical Risk-Returns on Alternative Investments</a:t>
            </a: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2.4.1 Investment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Investment Objective: 25-Year-Old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Typically, total return or capital appreciation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Investment Objective: 65-Year-Old</a:t>
            </a:r>
          </a:p>
          <a:p>
            <a:pPr lvl="1"/>
            <a:r>
              <a:rPr lang="en-CA" dirty="0"/>
              <a:t>Typically, current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income and capital preservation, or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Current income and total return (to outpace inflation)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50460"/>
            <a:ext cx="7848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Liquidity Needs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asset is liquid if convertible to cash at close to fair market value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include Money Market Funds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Horizon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 investment horizons → less liquidity and greater portfolio risk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Shorter time horizons </a:t>
            </a:r>
            <a:r>
              <a:rPr lang="en-CA" dirty="0"/>
              <a:t>→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more liquid and less risky investments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2.4.2 Investment Constraints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0673"/>
            <a:ext cx="7848600" cy="5029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Tax Concerns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Planning complicated by taxes especially if international investments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Income from interest, dividends, or rents taxable at marginal tax rate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 Note Regarding Taxes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impact of taxes on investment strategy very significant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Consult a tax accountant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2.4.2 Investment Constraints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48600" cy="5029200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Legal and Regulatory Factors</a:t>
            </a:r>
          </a:p>
          <a:p>
            <a:pPr lvl="1"/>
            <a:r>
              <a:rPr lang="en-CA" dirty="0"/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nvestment process and the financial markets highly regulated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Regulations can constrain investments available to someone in a fiduciary role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fiduciary, or trustee, supervises an investment portfolio of a third party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All investors must respect certain laws, such as insider trading prohibitions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2.4.2 Investment Constraints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50460"/>
            <a:ext cx="7848600" cy="50292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Unique Needs and Preferences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Unique concerns of each investor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Implications differ for each person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Individual must determine and communicate these specific needs and preferences in policy statement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2.4.2 Investment Constraints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2.5 Constructing the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3861391088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 The Importance of Asset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Allocation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in risk-free vs. risky assets?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Asset Allocation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asset classes should be included?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weights for asset class?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Security Selection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specific securities or funds should be </a:t>
            </a:r>
            <a:r>
              <a:rPr lang="en-CA" dirty="0"/>
              <a:t>in each asset class? </a:t>
            </a:r>
          </a:p>
          <a:p>
            <a:pPr marL="457200" lvl="1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: Different than textbook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Importance of Asset Allocation</a:t>
            </a:r>
          </a:p>
        </p:txBody>
      </p:sp>
    </p:spTree>
    <p:extLst>
      <p:ext uri="{BB962C8B-B14F-4D97-AF65-F5344CB8AC3E}">
        <p14:creationId xmlns:p14="http://schemas.microsoft.com/office/powerpoint/2010/main" val="1503323123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 The Importance of Asset Allocation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37" y="1383754"/>
            <a:ext cx="5157618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2.6.1 Investment Returns after Taxes and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1997 investment in S&amp;P 500 would have averaged a 7.68% annual</a:t>
            </a:r>
            <a:r>
              <a:rPr lang="en-CA" dirty="0"/>
              <a:t>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 through 2016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Taxes lower average annual return to 5.98%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/>
              <a:t>Inflation lowers average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annual (real) return to 2.87%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involved in the asset allocation process?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four steps in the portfolio management process?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role of asset allocation in investment planning?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Why is a policy statement important to the planning process?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objectives and constraints should be detailed in a policy statement?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and why do investment goals change over a person’s lifetime?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Why should investors have a global perspective regarding their investments?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has happened to the relative size of U.S. and foreign stock and bond markets?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B8073-0170-4BB1-8664-DA5C7FE46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are the differences in the rates of return on U.S. and foreign securities markets?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How can changes in currency exchange rates affect the returns that U.S. investors experience on foreign securities?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are the additional advantages to diversifying in international markets beyond domestic diversification?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alternative securities are available? What are their cash flow and risk properties?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are the historical return and risk characteristics of the major investment instruments?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is the relationship among the returns for foreign and domestic investment instruments?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 startAt="9"/>
            </a:pPr>
            <a:r>
              <a:rPr lang="en-US" dirty="0"/>
              <a:t>What is the implication of these relationships for portfolio diversification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2.6.1 Investment Returns after Taxes and Inflation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4676202" cy="44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2.6.2 Returns and Risks of Different Asset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the investor has a long time horizon the risk of equities is small and that of T-bills is large because of their differences in long-term expected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2.6.1 Investment Returns after Taxes and Inflation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763000" cy="34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2.6.3 Asset Allocation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Asset allocation decision dominates portfolio’s returns over time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appreciation, income, or even capital preservation requires sizable allocation to the equity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 depends on the investor’s goals and time horizon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The Case for Global Investments</a:t>
            </a:r>
          </a:p>
        </p:txBody>
      </p:sp>
    </p:spTree>
    <p:extLst>
      <p:ext uri="{BB962C8B-B14F-4D97-AF65-F5344CB8AC3E}">
        <p14:creationId xmlns:p14="http://schemas.microsoft.com/office/powerpoint/2010/main" val="482345616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 The Case for Global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8862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Ignoring foreign markets reduces investment choices to &lt;50% of available investment opportunities. </a:t>
            </a:r>
          </a:p>
          <a:p>
            <a:pPr marL="388620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on non-U.S. securities often exceeds U.S.-only securities</a:t>
            </a:r>
          </a:p>
          <a:p>
            <a:pPr marL="388620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 indent="-514350">
              <a:buFont typeface="+mj-lt"/>
              <a:buAutoNum type="arabicPeriod"/>
            </a:pPr>
            <a:r>
              <a:rPr lang="en-CA" dirty="0"/>
              <a:t>Substantial diversification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with foreign securities having low correlation with U.S. securities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2.7.1 Relative Size of U.S. Financial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U.S. securities smaller proportion of the total world capital market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Faster economic growth of many other countries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Growing importance of these foreign securities in world capital market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2.7.1 Relative Size of U.S. Financial Markets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5" y="1502465"/>
            <a:ext cx="9108347" cy="45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2.7.2 Rates of Return on U.S. and Foreign Securities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16" y="2109788"/>
            <a:ext cx="8949783" cy="321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2.7.2 Rates of Return on U.S. and Foreign Securities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64715"/>
            <a:ext cx="4715413" cy="46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2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4300" dirty="0">
                <a:latin typeface="Arial" panose="020B0604020202020204" pitchFamily="34" charset="0"/>
                <a:cs typeface="Arial" panose="020B0604020202020204" pitchFamily="34" charset="0"/>
              </a:rPr>
              <a:t>Diversified portfolio provides more stable rate of return (lower standard deviation)</a:t>
            </a:r>
          </a:p>
          <a:p>
            <a:endParaRPr lang="en-CA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300" dirty="0">
                <a:latin typeface="Arial" panose="020B0604020202020204" pitchFamily="34" charset="0"/>
                <a:cs typeface="Arial" panose="020B0604020202020204" pitchFamily="34" charset="0"/>
              </a:rPr>
              <a:t>To diversify a portfolio choose  investments with low positive correlation, zero correlation, or, ideally, negative correlation with the portfolio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Global Bond Portfolio Risk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Correlation of bond returns between the United States and other countries differ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These correlations change over time due to international trade, economic growth, fiscal policy, and monetary policy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change in these change how economies are related and change the correlations between bonds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9" y="1752600"/>
            <a:ext cx="9220200" cy="37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Global Equity Portfolio Risk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Small, positive correlations between U.S. and foreign stocks 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Diversify stock portfolios by including foreign stocks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/>
              <a:t>Standard deviation declines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you increase the number of randomly selected securities in a portfolio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447800"/>
            <a:ext cx="8648700" cy="46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2.7.3 Risk of Diversified Country Investments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7" y="1502465"/>
            <a:ext cx="5305425" cy="43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2.8 Historical Risk-Returns on Alternative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55640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2.8.1 World Portfolio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Asset Return and Total Risk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Riskier assets with higher standard deviations experience higher returns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example, the U.S. stock indexes had relatively high returns (10-17%) and large standard deviations (15-23%)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2.8.1 World Portfolio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Return and Systematic Risk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Systematic risk is the volatility of an asset relative to a market portfolio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Systematic risk measure (beta) does better job of explaining than the total risk measure (standard deviation)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Systematic risk measure (beta) that used the Brinson Global Security Market Index (GSMI) as a market proxy was better than the beta that used the S&amp;P 500 Index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2.8.1 World Portfolio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Asset Returns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U.S. equities have reasonably high correlation with most developed countries but low correlation with emerging market stocks and Pacific Basin stocks (including Japan)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U.S. equities show almost zero correlation with world government bonds and with the commodities index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Most assets have negative correlations with inflation → poor inflation hedges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2.1 Individual Investor Life Cycle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2.8 Historical Risk-Returns on Alternative Investments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911" y="1600200"/>
            <a:ext cx="8034722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2.1 Individual Investor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Financial plans and investment needs differ for each individual and change over the life cycle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Financial plan should be related to age, financial status, future plans, risk aversion characteristics, and needs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2.1.2 Investment Strategies over an Investor’s Lifetime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369" y="1502465"/>
            <a:ext cx="7053262" cy="46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Accumulation phase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to middle years of working career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 investment horizon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Relatively high-risk investments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Consolidation phase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midpoint of careers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Earnings greater than expenses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Horizon is still long (20 to 30 years)</a:t>
            </a:r>
          </a:p>
          <a:p>
            <a:pPr lvl="1"/>
            <a:r>
              <a:rPr lang="en-CA" dirty="0"/>
              <a:t>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oderately high-risk investments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preservation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2.1.2 Investment Strategies over an Investor’s Lifetime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9182"/>
            <a:ext cx="77724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Spending phase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retirement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Security income and </a:t>
            </a:r>
            <a:r>
              <a:rPr lang="en-CA" dirty="0"/>
              <a:t>investment income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Less risky, but growth for inflation protection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Gifting phase</a:t>
            </a:r>
          </a:p>
          <a:p>
            <a:pPr lvl="1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May be concurrent with the spending phase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Excess assets to relatives or charity</a:t>
            </a:r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Estate planning to minimize taxes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2.1.2 Investment Strategies over an Investor’s Lifetime</a:t>
            </a: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1655</Words>
  <Application>Microsoft Office PowerPoint</Application>
  <PresentationFormat>On-screen Show (4:3)</PresentationFormat>
  <Paragraphs>249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Century Gothic</vt:lpstr>
      <vt:lpstr>Contemporary blue</vt:lpstr>
      <vt:lpstr>FIN 377: Investments</vt:lpstr>
      <vt:lpstr>Overview</vt:lpstr>
      <vt:lpstr>Learning Objectives</vt:lpstr>
      <vt:lpstr>Readings</vt:lpstr>
      <vt:lpstr>2.1 Individual Investor Life Cycle</vt:lpstr>
      <vt:lpstr>2.1 Individual Investor Life Cycle</vt:lpstr>
      <vt:lpstr>2.1.2 Investment Strategies over an Investor’s Lifetime</vt:lpstr>
      <vt:lpstr>2.1.2 Investment Strategies over an Investor’s Lifetime</vt:lpstr>
      <vt:lpstr>2.1.2 Investment Strategies over an Investor’s Lifetime</vt:lpstr>
      <vt:lpstr>2.1.3 Life Cycle Investment Goals</vt:lpstr>
      <vt:lpstr>2.2 The Portfolio Management Process</vt:lpstr>
      <vt:lpstr>2.2 The Portfolio Management Process</vt:lpstr>
      <vt:lpstr>2.2 The Portfolio Management Process</vt:lpstr>
      <vt:lpstr>2.3 The Need for a Policy Statement</vt:lpstr>
      <vt:lpstr>2.3 The Need for a Policy Statement</vt:lpstr>
      <vt:lpstr>2.3.1 Understanding Realistic Investor Goals</vt:lpstr>
      <vt:lpstr>2.4 Input to the Policy Statement</vt:lpstr>
      <vt:lpstr>2.4.1 Investment Objectives</vt:lpstr>
      <vt:lpstr>2.4.1 Investment Objectives</vt:lpstr>
      <vt:lpstr>2.4.1 Investment Objectives</vt:lpstr>
      <vt:lpstr>2.4.2 Investment Constraints</vt:lpstr>
      <vt:lpstr>2.4.2 Investment Constraints</vt:lpstr>
      <vt:lpstr>2.4.2 Investment Constraints</vt:lpstr>
      <vt:lpstr>2.4.2 Investment Constraints</vt:lpstr>
      <vt:lpstr>2.5 Constructing the Policy Statement</vt:lpstr>
      <vt:lpstr>2.6 The Importance of Asset Allocation</vt:lpstr>
      <vt:lpstr>2.6 The Importance of Asset Allocation</vt:lpstr>
      <vt:lpstr>2.6 The Importance of Asset Allocation</vt:lpstr>
      <vt:lpstr>2.6.1 Investment Returns after Taxes and Inflation</vt:lpstr>
      <vt:lpstr>2.6.1 Investment Returns after Taxes and Inflation</vt:lpstr>
      <vt:lpstr>2.6.2 Returns and Risks of Different Asset Classes</vt:lpstr>
      <vt:lpstr>2.6.1 Investment Returns after Taxes and Inflation</vt:lpstr>
      <vt:lpstr>2.6.3 Asset Allocation Summary</vt:lpstr>
      <vt:lpstr>2.7 The Case for Global Investments</vt:lpstr>
      <vt:lpstr>2.7 The Case for Global Investments</vt:lpstr>
      <vt:lpstr>2.7.1 Relative Size of U.S. Financial Markets</vt:lpstr>
      <vt:lpstr>2.7.1 Relative Size of U.S. Financial Markets</vt:lpstr>
      <vt:lpstr>2.7.2 Rates of Return on U.S. and Foreign Securities</vt:lpstr>
      <vt:lpstr>2.7.2 Rates of Return on U.S. and Foreign Securities</vt:lpstr>
      <vt:lpstr>2.7.3 Risk of Diversified Country Investments</vt:lpstr>
      <vt:lpstr>2.7.3 Risk of Diversified Country Investments</vt:lpstr>
      <vt:lpstr>2.7.3 Risk of Diversified Country Investments </vt:lpstr>
      <vt:lpstr>2.7.3 Risk of Diversified Country Investments</vt:lpstr>
      <vt:lpstr>2.7.3 Risk of Diversified Country Investments</vt:lpstr>
      <vt:lpstr>2.7.3 Risk of Diversified Country Investments</vt:lpstr>
      <vt:lpstr>2.8 Historical Risk-Returns on Alternative Investments</vt:lpstr>
      <vt:lpstr>2.8.1 World Portfolio Performance</vt:lpstr>
      <vt:lpstr>2.8.1 World Portfolio Performance</vt:lpstr>
      <vt:lpstr>2.8.1 World Portfolio Performance</vt:lpstr>
      <vt:lpstr>2.8 Historical Risk-Returns on Alternative Investments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368</cp:revision>
  <dcterms:created xsi:type="dcterms:W3CDTF">2004-10-03T21:09:17Z</dcterms:created>
  <dcterms:modified xsi:type="dcterms:W3CDTF">2020-08-09T02:13:48Z</dcterms:modified>
</cp:coreProperties>
</file>