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5" r:id="rId1"/>
  </p:sldMasterIdLst>
  <p:notesMasterIdLst>
    <p:notesMasterId r:id="rId40"/>
  </p:notesMasterIdLst>
  <p:handoutMasterIdLst>
    <p:handoutMasterId r:id="rId41"/>
  </p:handoutMasterIdLst>
  <p:sldIdLst>
    <p:sldId id="397" r:id="rId2"/>
    <p:sldId id="383" r:id="rId3"/>
    <p:sldId id="384" r:id="rId4"/>
    <p:sldId id="424" r:id="rId5"/>
    <p:sldId id="627" r:id="rId6"/>
    <p:sldId id="423" r:id="rId7"/>
    <p:sldId id="409" r:id="rId8"/>
    <p:sldId id="420" r:id="rId9"/>
    <p:sldId id="421" r:id="rId10"/>
    <p:sldId id="422" r:id="rId11"/>
    <p:sldId id="639" r:id="rId12"/>
    <p:sldId id="398" r:id="rId13"/>
    <p:sldId id="629" r:id="rId14"/>
    <p:sldId id="637" r:id="rId15"/>
    <p:sldId id="632" r:id="rId16"/>
    <p:sldId id="631" r:id="rId17"/>
    <p:sldId id="399" r:id="rId18"/>
    <p:sldId id="400" r:id="rId19"/>
    <p:sldId id="401" r:id="rId20"/>
    <p:sldId id="402" r:id="rId21"/>
    <p:sldId id="416" r:id="rId22"/>
    <p:sldId id="403" r:id="rId23"/>
    <p:sldId id="407" r:id="rId24"/>
    <p:sldId id="385" r:id="rId25"/>
    <p:sldId id="387" r:id="rId26"/>
    <p:sldId id="633" r:id="rId27"/>
    <p:sldId id="388" r:id="rId28"/>
    <p:sldId id="389" r:id="rId29"/>
    <p:sldId id="390" r:id="rId30"/>
    <p:sldId id="391" r:id="rId31"/>
    <p:sldId id="392" r:id="rId32"/>
    <p:sldId id="634" r:id="rId33"/>
    <p:sldId id="408" r:id="rId34"/>
    <p:sldId id="630" r:id="rId35"/>
    <p:sldId id="626" r:id="rId36"/>
    <p:sldId id="417" r:id="rId37"/>
    <p:sldId id="418" r:id="rId38"/>
    <p:sldId id="419" r:id="rId39"/>
  </p:sldIdLst>
  <p:sldSz cx="9144000" cy="6858000" type="screen4x3"/>
  <p:notesSz cx="6858000" cy="9144000"/>
  <p:custDataLst>
    <p:tags r:id="rId42"/>
  </p:custDataLst>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B3C3D3"/>
    <a:srgbClr val="002B5C"/>
    <a:srgbClr val="ADC6D7"/>
    <a:srgbClr val="00BEB9"/>
    <a:srgbClr val="00CAC5"/>
    <a:srgbClr val="00CFC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18" autoAdjust="0"/>
    <p:restoredTop sz="96163" autoAdjust="0"/>
  </p:normalViewPr>
  <p:slideViewPr>
    <p:cSldViewPr>
      <p:cViewPr varScale="1">
        <p:scale>
          <a:sx n="114" d="100"/>
          <a:sy n="114" d="100"/>
        </p:scale>
        <p:origin x="1662" y="102"/>
      </p:cViewPr>
      <p:guideLst>
        <p:guide orient="horz" pos="2160"/>
        <p:guide pos="2880"/>
      </p:guideLst>
    </p:cSldViewPr>
  </p:slideViewPr>
  <p:outlineViewPr>
    <p:cViewPr>
      <p:scale>
        <a:sx n="33" d="100"/>
        <a:sy n="33" d="100"/>
      </p:scale>
      <p:origin x="0" y="15414"/>
    </p:cViewPr>
  </p:outlineViewPr>
  <p:notesTextViewPr>
    <p:cViewPr>
      <p:scale>
        <a:sx n="100" d="100"/>
        <a:sy n="100" d="100"/>
      </p:scale>
      <p:origin x="0" y="0"/>
    </p:cViewPr>
  </p:notesTextViewPr>
  <p:sorterViewPr>
    <p:cViewPr>
      <p:scale>
        <a:sx n="125" d="100"/>
        <a:sy n="125" d="100"/>
      </p:scale>
      <p:origin x="0" y="-3714"/>
    </p:cViewPr>
  </p:sorterViewPr>
  <p:notesViewPr>
    <p:cSldViewPr>
      <p:cViewPr varScale="1">
        <p:scale>
          <a:sx n="87" d="100"/>
          <a:sy n="87" d="100"/>
        </p:scale>
        <p:origin x="384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337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337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mn-ea"/>
                <a:cs typeface="+mn-cs"/>
              </a:defRPr>
            </a:lvl1pPr>
          </a:lstStyle>
          <a:p>
            <a:pPr>
              <a:defRPr/>
            </a:pPr>
            <a:endParaRPr lang="en-US"/>
          </a:p>
        </p:txBody>
      </p:sp>
    </p:spTree>
    <p:extLst>
      <p:ext uri="{BB962C8B-B14F-4D97-AF65-F5344CB8AC3E}">
        <p14:creationId xmlns:p14="http://schemas.microsoft.com/office/powerpoint/2010/main" val="20295620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charset="0"/>
                <a:cs typeface="+mn-cs"/>
              </a:defRPr>
            </a:lvl1pPr>
          </a:lstStyle>
          <a:p>
            <a:pPr>
              <a:defRPr/>
            </a:pPr>
            <a:fld id="{03F7FA54-1521-4DD7-9404-29EC1BA7038B}" type="datetimeFigureOut">
              <a:rPr lang="en-US"/>
              <a:pPr>
                <a:defRPr/>
              </a:pPr>
              <a:t>8/5/2021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ＭＳ Ｐゴシック" charset="0"/>
                <a:cs typeface="+mn-cs"/>
              </a:defRPr>
            </a:lvl1pPr>
          </a:lstStyle>
          <a:p>
            <a:pPr>
              <a:defRPr/>
            </a:pPr>
            <a:fld id="{EBFD8F90-EA37-43C3-8ED6-D915013D749C}" type="slidenum">
              <a:rPr lang="en-US"/>
              <a:pPr>
                <a:defRPr/>
              </a:pPr>
              <a:t>‹#›</a:t>
            </a:fld>
            <a:endParaRPr lang="en-US"/>
          </a:p>
        </p:txBody>
      </p:sp>
    </p:spTree>
    <p:extLst>
      <p:ext uri="{BB962C8B-B14F-4D97-AF65-F5344CB8AC3E}">
        <p14:creationId xmlns:p14="http://schemas.microsoft.com/office/powerpoint/2010/main" val="26680202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F947201-B790-44AD-8A93-8137A3CE82EE}" type="slidenum">
              <a:rPr lang="en-US"/>
              <a:pPr/>
              <a:t>23</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6609787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3.JP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cstate="print">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cstate="print">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cstate="print">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cstate="print"/>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atin typeface="Century Gothic"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atin typeface="Century Gothic" pitchFamily="34" charset="0"/>
              </a:defRPr>
            </a:lvl1pPr>
          </a:lstStyle>
          <a:p>
            <a:r>
              <a:rPr lang="en-US"/>
              <a:t>Click to edit Master title style</a:t>
            </a:r>
          </a:p>
        </p:txBody>
      </p:sp>
      <p:sp>
        <p:nvSpPr>
          <p:cNvPr id="12" name="Footer Placeholder 11"/>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752600" y="395839"/>
            <a:ext cx="5638273" cy="3089704"/>
          </a:xfrm>
          <a:prstGeom prst="rect">
            <a:avLst/>
          </a:prstGeom>
        </p:spPr>
      </p:pic>
    </p:spTree>
    <p:extLst>
      <p:ext uri="{BB962C8B-B14F-4D97-AF65-F5344CB8AC3E}">
        <p14:creationId xmlns:p14="http://schemas.microsoft.com/office/powerpoint/2010/main" val="3945726181"/>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Tree>
    <p:extLst>
      <p:ext uri="{BB962C8B-B14F-4D97-AF65-F5344CB8AC3E}">
        <p14:creationId xmlns:p14="http://schemas.microsoft.com/office/powerpoint/2010/main" val="3436413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lvl1pPr>
              <a:defRPr>
                <a:latin typeface="Century Gothic" pitchFamily="34" charset="0"/>
              </a:defRPr>
            </a:lvl1pPr>
          </a:lstStyle>
          <a:p>
            <a:pPr algn="l"/>
            <a:r>
              <a:rPr lang="en-US"/>
              <a:t>Click to edit Master title style</a:t>
            </a:r>
          </a:p>
        </p:txBody>
      </p:sp>
      <p:sp>
        <p:nvSpPr>
          <p:cNvPr id="9" name="Footer Placeholder 8"/>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spTree>
    <p:extLst>
      <p:ext uri="{BB962C8B-B14F-4D97-AF65-F5344CB8AC3E}">
        <p14:creationId xmlns:p14="http://schemas.microsoft.com/office/powerpoint/2010/main" val="2315598013"/>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Footer Placeholder 7"/>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spTree>
    <p:extLst>
      <p:ext uri="{BB962C8B-B14F-4D97-AF65-F5344CB8AC3E}">
        <p14:creationId xmlns:p14="http://schemas.microsoft.com/office/powerpoint/2010/main" val="990995549"/>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3" name="Footer Placeholder 12"/>
          <p:cNvSpPr>
            <a:spLocks noGrp="1"/>
          </p:cNvSpPr>
          <p:nvPr>
            <p:ph type="ftr" sz="quarter" idx="12"/>
          </p:nvPr>
        </p:nvSpPr>
        <p:spPr>
          <a:xfrm>
            <a:off x="3124200" y="6245225"/>
            <a:ext cx="2895600" cy="476250"/>
          </a:xfrm>
          <a:prstGeom prst="rect">
            <a:avLst/>
          </a:prstGeom>
        </p:spPr>
        <p:txBody>
          <a:bodyPr/>
          <a:lstStyle/>
          <a:p>
            <a:endParaRPr lang="en-US"/>
          </a:p>
        </p:txBody>
      </p:sp>
    </p:spTree>
    <p:extLst>
      <p:ext uri="{BB962C8B-B14F-4D97-AF65-F5344CB8AC3E}">
        <p14:creationId xmlns:p14="http://schemas.microsoft.com/office/powerpoint/2010/main" val="3928580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Tree>
    <p:extLst>
      <p:ext uri="{BB962C8B-B14F-4D97-AF65-F5344CB8AC3E}">
        <p14:creationId xmlns:p14="http://schemas.microsoft.com/office/powerpoint/2010/main" val="2988861331"/>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1" name="Footer Placeholder 10"/>
          <p:cNvSpPr>
            <a:spLocks noGrp="1"/>
          </p:cNvSpPr>
          <p:nvPr>
            <p:ph type="ftr" sz="quarter" idx="12"/>
          </p:nvPr>
        </p:nvSpPr>
        <p:spPr>
          <a:xfrm>
            <a:off x="3124200" y="6245225"/>
            <a:ext cx="2895600" cy="476250"/>
          </a:xfrm>
          <a:prstGeom prst="rect">
            <a:avLst/>
          </a:prstGeom>
        </p:spPr>
        <p:txBody>
          <a:bodyPr/>
          <a:lstStyle/>
          <a:p>
            <a:endParaRPr lang="en-US"/>
          </a:p>
        </p:txBody>
      </p:sp>
    </p:spTree>
    <p:extLst>
      <p:ext uri="{BB962C8B-B14F-4D97-AF65-F5344CB8AC3E}">
        <p14:creationId xmlns:p14="http://schemas.microsoft.com/office/powerpoint/2010/main" val="327285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cstate="print">
            <a:duotone>
              <a:schemeClr val="accent1"/>
              <a:srgbClr val="FFFFFF"/>
            </a:duotone>
          </a:blip>
          <a:stretch>
            <a:fillRect/>
          </a:stretch>
        </p:blipFill>
        <p:spPr>
          <a:xfrm>
            <a:off x="1142" y="428"/>
            <a:ext cx="9142858" cy="6857143"/>
          </a:xfrm>
          <a:prstGeom prst="rect">
            <a:avLst/>
          </a:prstGeom>
          <a:noFill/>
          <a:ln>
            <a:noFill/>
          </a:ln>
        </p:spPr>
      </p:pic>
      <p:pic>
        <p:nvPicPr>
          <p:cNvPr id="9" name="image6.png"/>
          <p:cNvPicPr>
            <a:picLocks noChangeAspect="1"/>
          </p:cNvPicPr>
          <p:nvPr/>
        </p:nvPicPr>
        <p:blipFill>
          <a:blip r:embed="rId10" cstate="print"/>
          <a:stretch>
            <a:fillRect/>
          </a:stretch>
        </p:blipFill>
        <p:spPr>
          <a:xfrm>
            <a:off x="1142" y="428"/>
            <a:ext cx="9142858" cy="6857143"/>
          </a:xfrm>
          <a:prstGeom prst="rect">
            <a:avLst/>
          </a:prstGeom>
          <a:noFill/>
        </p:spPr>
      </p:pic>
      <p:sp>
        <p:nvSpPr>
          <p:cNvPr id="30" name="Rectangle 30"/>
          <p:cNvSpPr>
            <a:spLocks noGrp="1"/>
          </p:cNvSpPr>
          <p:nvPr>
            <p:ph type="title"/>
          </p:nvPr>
        </p:nvSpPr>
        <p:spPr>
          <a:xfrm>
            <a:off x="457771" y="359465"/>
            <a:ext cx="8229600" cy="1143000"/>
          </a:xfrm>
          <a:prstGeom prst="rect">
            <a:avLst/>
          </a:prstGeom>
        </p:spPr>
        <p:txBody>
          <a:bodyPr anchor="b" anchorCtr="0">
            <a:normAutofit/>
          </a:bodyPr>
          <a:lstStyle/>
          <a:p>
            <a:pPr algn="l"/>
            <a:r>
              <a:rPr lang="en-US" dirty="0"/>
              <a:t>Click to edit Master title style</a:t>
            </a:r>
          </a:p>
        </p:txBody>
      </p:sp>
      <p:sp>
        <p:nvSpPr>
          <p:cNvPr id="12" name="Rectangle 12"/>
          <p:cNvSpPr>
            <a:spLocks noGrp="1"/>
          </p:cNvSpPr>
          <p:nvPr>
            <p:ph type="body" idx="1"/>
          </p:nvPr>
        </p:nvSpPr>
        <p:spPr>
          <a:xfrm>
            <a:off x="457771" y="1600200"/>
            <a:ext cx="8229600" cy="4525963"/>
          </a:xfrm>
          <a:prstGeom prst="rect">
            <a:avLst/>
          </a:prstGeo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userDrawn="1"/>
        </p:nvSpPr>
        <p:spPr>
          <a:xfrm>
            <a:off x="7620571" y="6324600"/>
            <a:ext cx="1066800" cy="369332"/>
          </a:xfrm>
          <a:prstGeom prst="rect">
            <a:avLst/>
          </a:prstGeom>
          <a:noFill/>
        </p:spPr>
        <p:txBody>
          <a:bodyPr wrap="square" rtlCol="0">
            <a:spAutoFit/>
          </a:bodyPr>
          <a:lstStyle/>
          <a:p>
            <a:pPr algn="r"/>
            <a:fld id="{5142B5BB-0271-4951-9864-F5338956FB89}" type="slidenum">
              <a:rPr lang="en-US" smtClean="0">
                <a:latin typeface="Arial" panose="020B0604020202020204" pitchFamily="34" charset="0"/>
                <a:cs typeface="Arial" panose="020B0604020202020204" pitchFamily="34" charset="0"/>
              </a:rPr>
              <a:pPr algn="r"/>
              <a:t>‹#›</a:t>
            </a:fld>
            <a:r>
              <a:rPr lang="en-US" dirty="0">
                <a:latin typeface="Arial" panose="020B0604020202020204" pitchFamily="34" charset="0"/>
                <a:cs typeface="Arial" panose="020B0604020202020204" pitchFamily="34" charset="0"/>
              </a:rPr>
              <a:t> of 40</a:t>
            </a:r>
          </a:p>
        </p:txBody>
      </p:sp>
      <p:sp>
        <p:nvSpPr>
          <p:cNvPr id="13" name="TextBox 12"/>
          <p:cNvSpPr txBox="1"/>
          <p:nvPr userDrawn="1"/>
        </p:nvSpPr>
        <p:spPr>
          <a:xfrm>
            <a:off x="305371" y="6324600"/>
            <a:ext cx="1447800" cy="369332"/>
          </a:xfrm>
          <a:prstGeom prst="rect">
            <a:avLst/>
          </a:prstGeom>
          <a:noFill/>
        </p:spPr>
        <p:txBody>
          <a:bodyPr wrap="square" rtlCol="0">
            <a:spAutoFit/>
          </a:bodyPr>
          <a:lstStyle/>
          <a:p>
            <a:fld id="{49EF39E9-0DEB-488D-A1FF-A8C274C77028}" type="datetime12">
              <a:rPr lang="en-US" smtClean="0">
                <a:latin typeface="Arial" panose="020B0604020202020204" pitchFamily="34" charset="0"/>
                <a:cs typeface="Arial" panose="020B0604020202020204" pitchFamily="34" charset="0"/>
              </a:rPr>
              <a:pPr/>
              <a:t>6:44 PM</a:t>
            </a:fld>
            <a:endParaRPr lang="en-US" dirty="0">
              <a:latin typeface="Arial" panose="020B0604020202020204" pitchFamily="34" charset="0"/>
              <a:cs typeface="Arial" panose="020B0604020202020204" pitchFamily="34" charset="0"/>
            </a:endParaRPr>
          </a:p>
        </p:txBody>
      </p:sp>
      <p:pic>
        <p:nvPicPr>
          <p:cNvPr id="2" name="Picture 1"/>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962971" y="6157813"/>
            <a:ext cx="1219200" cy="668107"/>
          </a:xfrm>
          <a:prstGeom prst="rect">
            <a:avLst/>
          </a:prstGeom>
        </p:spPr>
      </p:pic>
    </p:spTree>
    <p:extLst>
      <p:ext uri="{BB962C8B-B14F-4D97-AF65-F5344CB8AC3E}">
        <p14:creationId xmlns:p14="http://schemas.microsoft.com/office/powerpoint/2010/main" val="2079123450"/>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Lst>
  <p:transition spd="med">
    <p:fade thruBlk="1"/>
  </p:transition>
  <p:txStyles>
    <p:titleStyle>
      <a:defPPr>
        <a:defRPr sz="4400">
          <a:solidFill>
            <a:schemeClr val="tx1"/>
          </a:solidFill>
          <a:latin typeface="+mj-lt"/>
          <a:ea typeface="+mj-ea"/>
          <a:cs typeface="+mj-cs"/>
        </a:defRPr>
      </a:defPPr>
      <a:lvl1pPr algn="l" eaLnBrk="1" hangingPunct="1">
        <a:buNone/>
        <a:defRPr sz="4400" b="1">
          <a:solidFill>
            <a:schemeClr val="tx1">
              <a:alpha val="100000"/>
            </a:schemeClr>
          </a:solidFill>
          <a:latin typeface="Arial" panose="020B0604020202020204" pitchFamily="34" charset="0"/>
          <a:cs typeface="Arial" panose="020B0604020202020204" pitchFamily="34" charset="0"/>
        </a:defRPr>
      </a:lvl1pPr>
    </p:titleStyle>
    <p:bodyStyle>
      <a:defPPr>
        <a:defRPr>
          <a:solidFill>
            <a:schemeClr val="tx1"/>
          </a:solidFill>
          <a:latin typeface="+mn-lt"/>
          <a:ea typeface="+mn-ea"/>
          <a:cs typeface="+mn-cs"/>
        </a:defRPr>
      </a:defPPr>
      <a:lvl1pPr marL="342900" indent="-342900" eaLnBrk="1" hangingPunct="1">
        <a:buChar char="•"/>
        <a:defRPr sz="3600">
          <a:latin typeface="Arial" panose="020B0604020202020204" pitchFamily="34" charset="0"/>
          <a:cs typeface="Arial" panose="020B0604020202020204" pitchFamily="34" charset="0"/>
        </a:defRPr>
      </a:lvl1pPr>
      <a:lvl2pPr marL="742950" indent="-285750" eaLnBrk="1" hangingPunct="1">
        <a:buChar char="–"/>
        <a:defRPr sz="2800">
          <a:latin typeface="Arial" panose="020B0604020202020204" pitchFamily="34" charset="0"/>
          <a:cs typeface="Arial" panose="020B0604020202020204" pitchFamily="34" charset="0"/>
        </a:defRPr>
      </a:lvl2pPr>
      <a:lvl3pPr marL="1143000" indent="-228600" eaLnBrk="1" hangingPunct="1">
        <a:buChar char="•"/>
        <a:defRPr sz="2400">
          <a:latin typeface="Arial" panose="020B0604020202020204" pitchFamily="34" charset="0"/>
          <a:cs typeface="Arial" panose="020B0604020202020204" pitchFamily="34" charset="0"/>
        </a:defRPr>
      </a:lvl3pPr>
      <a:lvl4pPr marL="1600200" indent="-228600" eaLnBrk="1" hangingPunct="1">
        <a:buChar char="–"/>
        <a:defRPr sz="2000">
          <a:latin typeface="Arial" panose="020B0604020202020204" pitchFamily="34" charset="0"/>
          <a:cs typeface="Arial" panose="020B0604020202020204" pitchFamily="34" charset="0"/>
        </a:defRPr>
      </a:lvl4pPr>
      <a:lvl5pPr marL="2057400" indent="-228600" eaLnBrk="1" hangingPunct="1">
        <a:buChar char="»"/>
        <a:defRPr sz="1800">
          <a:latin typeface="Arial" panose="020B0604020202020204" pitchFamily="34" charset="0"/>
          <a:cs typeface="Arial" panose="020B0604020202020204" pitchFamily="34" charset="0"/>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larryschrenk.com/FIN377/FIN377-Evaluation.htm" TargetMode="External"/><Relationship Id="rId2" Type="http://schemas.openxmlformats.org/officeDocument/2006/relationships/hyperlink" Target="http://larryschrenk.com/" TargetMode="External"/><Relationship Id="rId1" Type="http://schemas.openxmlformats.org/officeDocument/2006/relationships/slideLayout" Target="../slideLayouts/slideLayout2.xml"/><Relationship Id="rId5" Type="http://schemas.openxmlformats.org/officeDocument/2006/relationships/hyperlink" Target="http://larryschrenk.com/FIN377/FIN377-Schedule.htm" TargetMode="External"/><Relationship Id="rId4" Type="http://schemas.openxmlformats.org/officeDocument/2006/relationships/hyperlink" Target="http://larryschrenk.com/FIN377/FIN377.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3.winona.edu/AdvisingSchedule/Home/Schedule/13313214" TargetMode="External"/><Relationship Id="rId2" Type="http://schemas.openxmlformats.org/officeDocument/2006/relationships/hyperlink" Target="https://winona.az1.qualtrics.com/jfe/form/SV_bkCtpqL7PFcUIt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larryschrenk.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youtube.com/watch?v=c00GPvns31U" TargetMode="External"/><Relationship Id="rId2" Type="http://schemas.openxmlformats.org/officeDocument/2006/relationships/slideLayout" Target="../slideLayouts/slideLayout2.xml"/><Relationship Id="rId1" Type="http://schemas.openxmlformats.org/officeDocument/2006/relationships/video" Target="https://www.youtube.com/embed/NcLgfkLnItE" TargetMode="Externa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larryschrenk.com/CapitalIQ.htm" TargetMode="External"/><Relationship Id="rId2" Type="http://schemas.openxmlformats.org/officeDocument/2006/relationships/hyperlink" Target="https://nam02.safelinks.protection.outlook.com/?url=https%3A%2F%2Fwww.capitaliq.com%2F&amp;data=02%7C01%7Clschrenk%40winona.edu%7Cf550bbdffed749109cc408d844835fef%7C5011c7c60ab446ab9ef4fae74a921a7f%7C0%7C0%7C637334678324462957&amp;sdata=wA%2FFuEtvh7MUiOQMMeuP%2BK9uq7a3%2BrpPLwC9qDNPOrE%3D&amp;reserved=0" TargetMode="External"/><Relationship Id="rId1" Type="http://schemas.openxmlformats.org/officeDocument/2006/relationships/slideLayout" Target="../slideLayouts/slideLayout2.xml"/><Relationship Id="rId4" Type="http://schemas.openxmlformats.org/officeDocument/2006/relationships/hyperlink" Target="http://larryschrenk.com/FinRes.ht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larryschrenk.com/FIN377/FIN377.ht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larryschrenk.com/" TargetMode="External"/><Relationship Id="rId2" Type="http://schemas.openxmlformats.org/officeDocument/2006/relationships/hyperlink" Target="mailto:lschrenk@winona.edu"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larryschrenk.com/FIN377/FIN377-Schedule.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larryschrenk.com/FIN377/FIN377-Schedule.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larryschrenk.com/FIN377/FIN377-Schedule.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larryschrenk.com/FIN377/FIN377-Schedule.htm" TargetMode="External"/><Relationship Id="rId2" Type="http://schemas.openxmlformats.org/officeDocument/2006/relationships/hyperlink" Target="https://winona.learn.minnstate.edu/d2l/lms/group/group_list.d2l?ou=5010244"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inona.az1.qualtrics.com/jfe/form/SV_eJTxXMGsyf1jgqN"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nvesting.com/indices/us-spx-50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094577"/>
            <a:ext cx="8153400" cy="1306223"/>
          </a:xfrm>
        </p:spPr>
        <p:txBody>
          <a:bodyPr>
            <a:normAutofit/>
          </a:bodyPr>
          <a:lstStyle/>
          <a:p>
            <a:r>
              <a:rPr lang="en-US" dirty="0"/>
              <a:t>Topic 0: Course </a:t>
            </a:r>
            <a:r>
              <a:rPr lang="en-US"/>
              <a:t>Introduction </a:t>
            </a:r>
          </a:p>
          <a:p>
            <a:r>
              <a:rPr lang="en-US" sz="2400"/>
              <a:t>Larry </a:t>
            </a:r>
            <a:r>
              <a:rPr lang="en-US" sz="2400" dirty="0"/>
              <a:t>Schrenk, Instructor</a:t>
            </a:r>
          </a:p>
        </p:txBody>
      </p:sp>
      <p:sp>
        <p:nvSpPr>
          <p:cNvPr id="2" name="Title 1"/>
          <p:cNvSpPr>
            <a:spLocks noGrp="1"/>
          </p:cNvSpPr>
          <p:nvPr>
            <p:ph type="ctrTitle"/>
          </p:nvPr>
        </p:nvSpPr>
        <p:spPr/>
        <p:txBody>
          <a:bodyPr/>
          <a:lstStyle/>
          <a:p>
            <a:r>
              <a:rPr lang="en-US"/>
              <a:t>FIN 377: Investments</a:t>
            </a:r>
            <a:endParaRPr lang="en-US" dirty="0"/>
          </a:p>
        </p:txBody>
      </p:sp>
    </p:spTree>
    <p:extLst>
      <p:ext uri="{BB962C8B-B14F-4D97-AF65-F5344CB8AC3E}">
        <p14:creationId xmlns:p14="http://schemas.microsoft.com/office/powerpoint/2010/main" val="3760586671"/>
      </p:ext>
    </p:extLst>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pPr marL="857250" indent="-857250">
              <a:buFont typeface="+mj-lt"/>
              <a:buAutoNum type="romanUcPeriod" startAt="3"/>
            </a:pPr>
            <a:r>
              <a:rPr lang="en-US" dirty="0"/>
              <a:t>Investment Vehicles</a:t>
            </a:r>
          </a:p>
          <a:p>
            <a:pPr marL="514350" indent="-514350">
              <a:buFont typeface="+mj-lt"/>
              <a:buAutoNum type="romanUcPeriod" startAt="3"/>
            </a:pPr>
            <a:endParaRPr lang="en-US" sz="2400" dirty="0"/>
          </a:p>
          <a:p>
            <a:pPr marL="1028700" lvl="1" indent="-571500">
              <a:buFont typeface="+mj-lt"/>
              <a:buAutoNum type="alphaUcPeriod"/>
            </a:pPr>
            <a:r>
              <a:rPr lang="en-US" dirty="0"/>
              <a:t>Bond Fundamentals and Valuation</a:t>
            </a:r>
          </a:p>
          <a:p>
            <a:pPr marL="1028700" lvl="1" indent="-571500">
              <a:buFont typeface="+mj-lt"/>
              <a:buAutoNum type="alphaUcPeriod"/>
            </a:pPr>
            <a:endParaRPr lang="en-US" dirty="0"/>
          </a:p>
          <a:p>
            <a:pPr marL="1028700" lvl="1" indent="-571500">
              <a:buFont typeface="+mj-lt"/>
              <a:buAutoNum type="alphaUcPeriod"/>
            </a:pPr>
            <a:r>
              <a:rPr lang="en-US" dirty="0"/>
              <a:t>Equity Valuation</a:t>
            </a:r>
          </a:p>
          <a:p>
            <a:pPr marL="1028700" lvl="1" indent="-571500">
              <a:buFont typeface="+mj-lt"/>
              <a:buAutoNum type="alphaUcPeriod"/>
            </a:pPr>
            <a:endParaRPr lang="en-US" dirty="0"/>
          </a:p>
          <a:p>
            <a:pPr marL="1028700" lvl="1" indent="-571500">
              <a:buFont typeface="+mj-lt"/>
              <a:buAutoNum type="alphaUcPeriod"/>
            </a:pPr>
            <a:r>
              <a:rPr lang="en-US" dirty="0"/>
              <a:t>Derivative Markets and Securities</a:t>
            </a:r>
          </a:p>
          <a:p>
            <a:endParaRPr lang="en-US" dirty="0"/>
          </a:p>
        </p:txBody>
      </p:sp>
      <p:sp>
        <p:nvSpPr>
          <p:cNvPr id="3" name="Title 2"/>
          <p:cNvSpPr>
            <a:spLocks noGrp="1"/>
          </p:cNvSpPr>
          <p:nvPr>
            <p:ph type="title"/>
          </p:nvPr>
        </p:nvSpPr>
        <p:spPr/>
        <p:txBody>
          <a:bodyPr/>
          <a:lstStyle/>
          <a:p>
            <a:r>
              <a:rPr lang="en-US" dirty="0"/>
              <a:t>Schedule</a:t>
            </a:r>
          </a:p>
        </p:txBody>
      </p:sp>
    </p:spTree>
    <p:extLst>
      <p:ext uri="{BB962C8B-B14F-4D97-AF65-F5344CB8AC3E}">
        <p14:creationId xmlns:p14="http://schemas.microsoft.com/office/powerpoint/2010/main" val="3190757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92500" lnSpcReduction="20000"/>
          </a:bodyPr>
          <a:lstStyle/>
          <a:p>
            <a:pPr marL="457200" lvl="1" indent="0">
              <a:buNone/>
            </a:pPr>
            <a:endParaRPr lang="en-US" sz="2400" dirty="0"/>
          </a:p>
          <a:p>
            <a:pPr marL="457200" lvl="1" indent="0">
              <a:buNone/>
            </a:pPr>
            <a:r>
              <a:rPr lang="en-US" dirty="0"/>
              <a:t>Course Web Pages (</a:t>
            </a:r>
            <a:r>
              <a:rPr lang="en-US" dirty="0">
                <a:hlinkClick r:id="rId2"/>
              </a:rPr>
              <a:t>http://larryschrenk.com/</a:t>
            </a:r>
            <a:r>
              <a:rPr lang="en-US" dirty="0"/>
              <a:t>) </a:t>
            </a:r>
          </a:p>
          <a:p>
            <a:pPr lvl="1"/>
            <a:r>
              <a:rPr lang="en-US" dirty="0">
                <a:hlinkClick r:id="rId3"/>
              </a:rPr>
              <a:t>My Pages</a:t>
            </a:r>
            <a:endParaRPr lang="en-US" dirty="0">
              <a:hlinkClick r:id="rId4"/>
            </a:endParaRPr>
          </a:p>
          <a:p>
            <a:pPr lvl="1"/>
            <a:r>
              <a:rPr lang="en-US" dirty="0">
                <a:hlinkClick r:id="rId4"/>
              </a:rPr>
              <a:t>Main Page</a:t>
            </a:r>
            <a:endParaRPr lang="en-US" dirty="0"/>
          </a:p>
          <a:p>
            <a:pPr lvl="1"/>
            <a:r>
              <a:rPr lang="en-US" dirty="0">
                <a:hlinkClick r:id="rId5"/>
              </a:rPr>
              <a:t>Schedule</a:t>
            </a:r>
            <a:endParaRPr lang="en-US" dirty="0"/>
          </a:p>
          <a:p>
            <a:pPr lvl="1"/>
            <a:r>
              <a:rPr lang="en-US" dirty="0">
                <a:hlinkClick r:id="rId3"/>
              </a:rPr>
              <a:t>Exams, Assignments, etc.</a:t>
            </a:r>
            <a:endParaRPr lang="en-US" dirty="0"/>
          </a:p>
          <a:p>
            <a:pPr marL="457200" lvl="1" indent="0">
              <a:buNone/>
            </a:pPr>
            <a:endParaRPr lang="en-US" dirty="0"/>
          </a:p>
          <a:p>
            <a:pPr marL="457200" lvl="1" indent="0">
              <a:buNone/>
            </a:pPr>
            <a:r>
              <a:rPr lang="en-US" dirty="0">
                <a:hlinkClick r:id="rId4"/>
              </a:rPr>
              <a:t>D2L Pages</a:t>
            </a:r>
            <a:endParaRPr lang="en-US" dirty="0"/>
          </a:p>
          <a:p>
            <a:pPr lvl="1"/>
            <a:r>
              <a:rPr lang="en-US" dirty="0"/>
              <a:t>Textbook</a:t>
            </a:r>
          </a:p>
          <a:p>
            <a:pPr lvl="1"/>
            <a:r>
              <a:rPr lang="en-US" dirty="0"/>
              <a:t>MindTap Assignments</a:t>
            </a:r>
          </a:p>
          <a:p>
            <a:pPr lvl="1"/>
            <a:r>
              <a:rPr lang="en-US" dirty="0"/>
              <a:t>E-Mail</a:t>
            </a:r>
          </a:p>
          <a:p>
            <a:pPr lvl="1"/>
            <a:r>
              <a:rPr lang="en-US" dirty="0"/>
              <a:t>Grades</a:t>
            </a:r>
          </a:p>
          <a:p>
            <a:pPr lvl="1"/>
            <a:r>
              <a:rPr lang="en-US" dirty="0"/>
              <a:t>Exams</a:t>
            </a:r>
          </a:p>
          <a:p>
            <a:pPr marL="0" indent="0">
              <a:buNone/>
            </a:pPr>
            <a:endParaRPr lang="en-US" dirty="0"/>
          </a:p>
        </p:txBody>
      </p:sp>
      <p:sp>
        <p:nvSpPr>
          <p:cNvPr id="3" name="Title 2"/>
          <p:cNvSpPr>
            <a:spLocks noGrp="1"/>
          </p:cNvSpPr>
          <p:nvPr>
            <p:ph type="title"/>
          </p:nvPr>
        </p:nvSpPr>
        <p:spPr/>
        <p:txBody>
          <a:bodyPr/>
          <a:lstStyle/>
          <a:p>
            <a:r>
              <a:rPr lang="en-US" dirty="0"/>
              <a:t>Web Pages</a:t>
            </a:r>
          </a:p>
        </p:txBody>
      </p:sp>
    </p:spTree>
    <p:extLst>
      <p:ext uri="{BB962C8B-B14F-4D97-AF65-F5344CB8AC3E}">
        <p14:creationId xmlns:p14="http://schemas.microsoft.com/office/powerpoint/2010/main" val="1478247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3. About the Course</a:t>
            </a:r>
          </a:p>
        </p:txBody>
      </p:sp>
    </p:spTree>
    <p:extLst>
      <p:ext uri="{BB962C8B-B14F-4D97-AF65-F5344CB8AC3E}">
        <p14:creationId xmlns:p14="http://schemas.microsoft.com/office/powerpoint/2010/main" val="1568847182"/>
      </p:ext>
    </p:extLst>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9CA5511-675F-4EA6-8287-5762FC388531}"/>
              </a:ext>
            </a:extLst>
          </p:cNvPr>
          <p:cNvSpPr>
            <a:spLocks noGrp="1"/>
          </p:cNvSpPr>
          <p:nvPr>
            <p:ph type="body" idx="1"/>
          </p:nvPr>
        </p:nvSpPr>
        <p:spPr/>
        <p:txBody>
          <a:bodyPr/>
          <a:lstStyle/>
          <a:p>
            <a:r>
              <a:rPr lang="en-US" dirty="0"/>
              <a:t>Index Cards</a:t>
            </a:r>
          </a:p>
          <a:p>
            <a:endParaRPr lang="en-US" dirty="0"/>
          </a:p>
          <a:p>
            <a:pPr lvl="1"/>
            <a:r>
              <a:rPr lang="en-US" dirty="0"/>
              <a:t>Hopes: Last Name A-H</a:t>
            </a:r>
          </a:p>
          <a:p>
            <a:pPr lvl="1"/>
            <a:endParaRPr lang="en-US" dirty="0"/>
          </a:p>
          <a:p>
            <a:pPr lvl="1"/>
            <a:r>
              <a:rPr lang="en-US" dirty="0"/>
              <a:t>Fears: Last Name I-Z</a:t>
            </a:r>
          </a:p>
          <a:p>
            <a:pPr lvl="1"/>
            <a:endParaRPr lang="en-US" dirty="0"/>
          </a:p>
          <a:p>
            <a:pPr lvl="1"/>
            <a:r>
              <a:rPr lang="en-US" dirty="0"/>
              <a:t>No names on cards</a:t>
            </a:r>
          </a:p>
        </p:txBody>
      </p:sp>
      <p:sp>
        <p:nvSpPr>
          <p:cNvPr id="3" name="Title 2">
            <a:extLst>
              <a:ext uri="{FF2B5EF4-FFF2-40B4-BE49-F238E27FC236}">
                <a16:creationId xmlns:a16="http://schemas.microsoft.com/office/drawing/2014/main" id="{B40899E0-72ED-45C2-B575-349407BE8564}"/>
              </a:ext>
            </a:extLst>
          </p:cNvPr>
          <p:cNvSpPr>
            <a:spLocks noGrp="1"/>
          </p:cNvSpPr>
          <p:nvPr>
            <p:ph type="title"/>
          </p:nvPr>
        </p:nvSpPr>
        <p:spPr/>
        <p:txBody>
          <a:bodyPr/>
          <a:lstStyle/>
          <a:p>
            <a:r>
              <a:rPr lang="en-US" dirty="0"/>
              <a:t>Hopes and Fears</a:t>
            </a:r>
          </a:p>
        </p:txBody>
      </p:sp>
    </p:spTree>
    <p:extLst>
      <p:ext uri="{BB962C8B-B14F-4D97-AF65-F5344CB8AC3E}">
        <p14:creationId xmlns:p14="http://schemas.microsoft.com/office/powerpoint/2010/main" val="2775692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8BA33A-C24B-4E25-8978-DF81B05684E0}"/>
              </a:ext>
            </a:extLst>
          </p:cNvPr>
          <p:cNvSpPr>
            <a:spLocks noGrp="1"/>
          </p:cNvSpPr>
          <p:nvPr>
            <p:ph type="body" idx="1"/>
          </p:nvPr>
        </p:nvSpPr>
        <p:spPr>
          <a:xfrm>
            <a:off x="457200" y="1371600"/>
            <a:ext cx="8229600" cy="4898335"/>
          </a:xfrm>
        </p:spPr>
        <p:txBody>
          <a:bodyPr>
            <a:normAutofit/>
          </a:bodyPr>
          <a:lstStyle/>
          <a:p>
            <a:pPr marL="0" indent="0">
              <a:lnSpc>
                <a:spcPct val="120000"/>
              </a:lnSpc>
              <a:buNone/>
            </a:pPr>
            <a:endParaRPr lang="en-US" sz="2800" dirty="0"/>
          </a:p>
          <a:p>
            <a:pPr marL="0" indent="0">
              <a:lnSpc>
                <a:spcPct val="120000"/>
              </a:lnSpc>
              <a:buNone/>
            </a:pPr>
            <a:endParaRPr lang="en-US" sz="2800" dirty="0"/>
          </a:p>
          <a:p>
            <a:pPr marL="0" indent="0">
              <a:lnSpc>
                <a:spcPct val="120000"/>
              </a:lnSpc>
              <a:buNone/>
            </a:pPr>
            <a:r>
              <a:rPr lang="en-US" sz="4000" dirty="0"/>
              <a:t>Be prepared to shift face-to-face meetings to Zoom in the event of changes in the medical situation. </a:t>
            </a:r>
          </a:p>
          <a:p>
            <a:pPr>
              <a:lnSpc>
                <a:spcPct val="120000"/>
              </a:lnSpc>
            </a:pPr>
            <a:endParaRPr lang="en-US" sz="2800" dirty="0"/>
          </a:p>
        </p:txBody>
      </p:sp>
      <p:sp>
        <p:nvSpPr>
          <p:cNvPr id="3" name="Title 2">
            <a:extLst>
              <a:ext uri="{FF2B5EF4-FFF2-40B4-BE49-F238E27FC236}">
                <a16:creationId xmlns:a16="http://schemas.microsoft.com/office/drawing/2014/main" id="{9AF1A5F2-F128-4CB9-AAE9-87AFB70C0E80}"/>
              </a:ext>
            </a:extLst>
          </p:cNvPr>
          <p:cNvSpPr>
            <a:spLocks noGrp="1"/>
          </p:cNvSpPr>
          <p:nvPr>
            <p:ph type="title"/>
          </p:nvPr>
        </p:nvSpPr>
        <p:spPr>
          <a:xfrm>
            <a:off x="304800" y="359465"/>
            <a:ext cx="8610600" cy="1143000"/>
          </a:xfrm>
        </p:spPr>
        <p:txBody>
          <a:bodyPr>
            <a:normAutofit/>
          </a:bodyPr>
          <a:lstStyle/>
          <a:p>
            <a:r>
              <a:rPr lang="en-US" dirty="0"/>
              <a:t>Covid-19: General Warning</a:t>
            </a:r>
          </a:p>
        </p:txBody>
      </p:sp>
    </p:spTree>
    <p:extLst>
      <p:ext uri="{BB962C8B-B14F-4D97-AF65-F5344CB8AC3E}">
        <p14:creationId xmlns:p14="http://schemas.microsoft.com/office/powerpoint/2010/main" val="2025121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8BA33A-C24B-4E25-8978-DF81B05684E0}"/>
              </a:ext>
            </a:extLst>
          </p:cNvPr>
          <p:cNvSpPr>
            <a:spLocks noGrp="1"/>
          </p:cNvSpPr>
          <p:nvPr>
            <p:ph type="body" idx="1"/>
          </p:nvPr>
        </p:nvSpPr>
        <p:spPr>
          <a:xfrm>
            <a:off x="457200" y="1371600"/>
            <a:ext cx="8229600" cy="4898335"/>
          </a:xfrm>
        </p:spPr>
        <p:txBody>
          <a:bodyPr>
            <a:normAutofit lnSpcReduction="10000"/>
          </a:bodyPr>
          <a:lstStyle/>
          <a:p>
            <a:pPr>
              <a:lnSpc>
                <a:spcPct val="120000"/>
              </a:lnSpc>
            </a:pPr>
            <a:r>
              <a:rPr lang="en-US" dirty="0"/>
              <a:t>Masks and Social Distancing Required</a:t>
            </a:r>
          </a:p>
          <a:p>
            <a:pPr>
              <a:lnSpc>
                <a:spcPct val="120000"/>
              </a:lnSpc>
            </a:pPr>
            <a:endParaRPr lang="en-US" dirty="0"/>
          </a:p>
          <a:p>
            <a:pPr>
              <a:lnSpc>
                <a:spcPct val="120000"/>
              </a:lnSpc>
            </a:pPr>
            <a:r>
              <a:rPr lang="en-US" dirty="0"/>
              <a:t>Follow Entry and Exit Routes</a:t>
            </a:r>
          </a:p>
          <a:p>
            <a:pPr>
              <a:lnSpc>
                <a:spcPct val="120000"/>
              </a:lnSpc>
            </a:pPr>
            <a:endParaRPr lang="en-US" dirty="0"/>
          </a:p>
          <a:p>
            <a:pPr>
              <a:lnSpc>
                <a:spcPct val="120000"/>
              </a:lnSpc>
            </a:pPr>
            <a:r>
              <a:rPr lang="en-US" dirty="0"/>
              <a:t>Frequent Hand Washing</a:t>
            </a:r>
          </a:p>
          <a:p>
            <a:pPr>
              <a:lnSpc>
                <a:spcPct val="120000"/>
              </a:lnSpc>
            </a:pPr>
            <a:endParaRPr lang="en-US" dirty="0"/>
          </a:p>
          <a:p>
            <a:pPr>
              <a:lnSpc>
                <a:spcPct val="120000"/>
              </a:lnSpc>
            </a:pPr>
            <a:r>
              <a:rPr lang="en-US" dirty="0"/>
              <a:t>Questions allowed during class </a:t>
            </a:r>
          </a:p>
        </p:txBody>
      </p:sp>
      <p:sp>
        <p:nvSpPr>
          <p:cNvPr id="3" name="Title 2">
            <a:extLst>
              <a:ext uri="{FF2B5EF4-FFF2-40B4-BE49-F238E27FC236}">
                <a16:creationId xmlns:a16="http://schemas.microsoft.com/office/drawing/2014/main" id="{9AF1A5F2-F128-4CB9-AAE9-87AFB70C0E80}"/>
              </a:ext>
            </a:extLst>
          </p:cNvPr>
          <p:cNvSpPr>
            <a:spLocks noGrp="1"/>
          </p:cNvSpPr>
          <p:nvPr>
            <p:ph type="title"/>
          </p:nvPr>
        </p:nvSpPr>
        <p:spPr>
          <a:xfrm>
            <a:off x="304800" y="359465"/>
            <a:ext cx="8610600" cy="1143000"/>
          </a:xfrm>
        </p:spPr>
        <p:txBody>
          <a:bodyPr>
            <a:normAutofit/>
          </a:bodyPr>
          <a:lstStyle/>
          <a:p>
            <a:r>
              <a:rPr lang="en-US" dirty="0"/>
              <a:t>Covid-19: General Policies</a:t>
            </a:r>
          </a:p>
        </p:txBody>
      </p:sp>
    </p:spTree>
    <p:extLst>
      <p:ext uri="{BB962C8B-B14F-4D97-AF65-F5344CB8AC3E}">
        <p14:creationId xmlns:p14="http://schemas.microsoft.com/office/powerpoint/2010/main" val="1326691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8BA33A-C24B-4E25-8978-DF81B05684E0}"/>
              </a:ext>
            </a:extLst>
          </p:cNvPr>
          <p:cNvSpPr>
            <a:spLocks noGrp="1"/>
          </p:cNvSpPr>
          <p:nvPr>
            <p:ph type="body" idx="1"/>
          </p:nvPr>
        </p:nvSpPr>
        <p:spPr/>
        <p:txBody>
          <a:bodyPr>
            <a:normAutofit lnSpcReduction="10000"/>
          </a:bodyPr>
          <a:lstStyle/>
          <a:p>
            <a:r>
              <a:rPr lang="en-US" dirty="0"/>
              <a:t>Pre-Class Survey</a:t>
            </a:r>
          </a:p>
          <a:p>
            <a:pPr lvl="1"/>
            <a:r>
              <a:rPr lang="en-US" dirty="0"/>
              <a:t>Submit at least One Day before Intro Talk</a:t>
            </a:r>
          </a:p>
          <a:p>
            <a:pPr lvl="1"/>
            <a:r>
              <a:rPr lang="en-US" dirty="0"/>
              <a:t>Required (Penalty 1 Point)</a:t>
            </a:r>
          </a:p>
          <a:p>
            <a:pPr lvl="1"/>
            <a:r>
              <a:rPr lang="en-US" dirty="0">
                <a:hlinkClick r:id="rId2"/>
              </a:rPr>
              <a:t>Survey Link</a:t>
            </a:r>
            <a:endParaRPr lang="en-US" dirty="0"/>
          </a:p>
          <a:p>
            <a:pPr lvl="2"/>
            <a:endParaRPr lang="en-US" dirty="0"/>
          </a:p>
          <a:p>
            <a:r>
              <a:rPr lang="en-US" dirty="0"/>
              <a:t>Intro Talk</a:t>
            </a:r>
          </a:p>
          <a:p>
            <a:pPr lvl="1"/>
            <a:r>
              <a:rPr lang="en-US" dirty="0"/>
              <a:t>10 minutes/Informal</a:t>
            </a:r>
          </a:p>
          <a:p>
            <a:pPr lvl="1"/>
            <a:r>
              <a:rPr lang="en-US" dirty="0"/>
              <a:t>Using Zoom</a:t>
            </a:r>
          </a:p>
          <a:p>
            <a:pPr lvl="1"/>
            <a:r>
              <a:rPr lang="en-US" dirty="0"/>
              <a:t>First Two Weeks</a:t>
            </a:r>
          </a:p>
          <a:p>
            <a:pPr lvl="1"/>
            <a:r>
              <a:rPr lang="en-US" dirty="0"/>
              <a:t>Required (Penalty 1 Point)</a:t>
            </a:r>
          </a:p>
          <a:p>
            <a:pPr lvl="1"/>
            <a:r>
              <a:rPr lang="en-US" dirty="0">
                <a:hlinkClick r:id="rId3"/>
              </a:rPr>
              <a:t>Appointment Link</a:t>
            </a:r>
            <a:endParaRPr lang="en-US" dirty="0"/>
          </a:p>
        </p:txBody>
      </p:sp>
      <p:sp>
        <p:nvSpPr>
          <p:cNvPr id="3" name="Title 2">
            <a:extLst>
              <a:ext uri="{FF2B5EF4-FFF2-40B4-BE49-F238E27FC236}">
                <a16:creationId xmlns:a16="http://schemas.microsoft.com/office/drawing/2014/main" id="{9AF1A5F2-F128-4CB9-AAE9-87AFB70C0E80}"/>
              </a:ext>
            </a:extLst>
          </p:cNvPr>
          <p:cNvSpPr>
            <a:spLocks noGrp="1"/>
          </p:cNvSpPr>
          <p:nvPr>
            <p:ph type="title"/>
          </p:nvPr>
        </p:nvSpPr>
        <p:spPr>
          <a:xfrm>
            <a:off x="304800" y="359465"/>
            <a:ext cx="8610600" cy="1143000"/>
          </a:xfrm>
        </p:spPr>
        <p:txBody>
          <a:bodyPr>
            <a:normAutofit/>
          </a:bodyPr>
          <a:lstStyle/>
          <a:p>
            <a:r>
              <a:rPr lang="en-US" dirty="0"/>
              <a:t>Pre-Class Survey and Intro Talk</a:t>
            </a:r>
          </a:p>
        </p:txBody>
      </p:sp>
    </p:spTree>
    <p:extLst>
      <p:ext uri="{BB962C8B-B14F-4D97-AF65-F5344CB8AC3E}">
        <p14:creationId xmlns:p14="http://schemas.microsoft.com/office/powerpoint/2010/main" val="4186000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a:t>
            </a:r>
          </a:p>
          <a:p>
            <a:endParaRPr lang="en-US" dirty="0"/>
          </a:p>
          <a:p>
            <a:r>
              <a:rPr lang="en-US" dirty="0">
                <a:hlinkClick r:id="rId2"/>
              </a:rPr>
              <a:t>Home Page</a:t>
            </a:r>
            <a:endParaRPr lang="en-US" dirty="0"/>
          </a:p>
          <a:p>
            <a:endParaRPr lang="en-US" dirty="0"/>
          </a:p>
          <a:p>
            <a:endParaRPr lang="en-US" dirty="0"/>
          </a:p>
        </p:txBody>
      </p:sp>
      <p:sp>
        <p:nvSpPr>
          <p:cNvPr id="4" name="Title 1"/>
          <p:cNvSpPr>
            <a:spLocks noGrp="1"/>
          </p:cNvSpPr>
          <p:nvPr>
            <p:ph type="title"/>
          </p:nvPr>
        </p:nvSpPr>
        <p:spPr>
          <a:xfrm>
            <a:off x="457200" y="359465"/>
            <a:ext cx="8229600" cy="1143000"/>
          </a:xfrm>
        </p:spPr>
        <p:txBody>
          <a:bodyPr/>
          <a:lstStyle/>
          <a:p>
            <a:r>
              <a:rPr lang="en-US" dirty="0"/>
              <a:t>About Me</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1447800"/>
            <a:ext cx="3352800" cy="4299317"/>
          </a:xfrm>
          <a:prstGeom prst="rect">
            <a:avLst/>
          </a:prstGeom>
        </p:spPr>
      </p:pic>
    </p:spTree>
    <p:extLst>
      <p:ext uri="{BB962C8B-B14F-4D97-AF65-F5344CB8AC3E}">
        <p14:creationId xmlns:p14="http://schemas.microsoft.com/office/powerpoint/2010/main" val="40073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Introductions</a:t>
            </a:r>
          </a:p>
          <a:p>
            <a:pPr lvl="1"/>
            <a:endParaRPr lang="en-US" dirty="0"/>
          </a:p>
          <a:p>
            <a:pPr lvl="1"/>
            <a:r>
              <a:rPr lang="en-US" dirty="0"/>
              <a:t>Pair Introductions</a:t>
            </a:r>
          </a:p>
          <a:p>
            <a:pPr lvl="1"/>
            <a:endParaRPr lang="en-US" dirty="0"/>
          </a:p>
          <a:p>
            <a:pPr marL="0" indent="0">
              <a:buNone/>
            </a:pPr>
            <a:endParaRPr lang="en-US" dirty="0"/>
          </a:p>
        </p:txBody>
      </p:sp>
      <p:sp>
        <p:nvSpPr>
          <p:cNvPr id="3" name="Title 1"/>
          <p:cNvSpPr>
            <a:spLocks noGrp="1"/>
          </p:cNvSpPr>
          <p:nvPr>
            <p:ph type="title"/>
          </p:nvPr>
        </p:nvSpPr>
        <p:spPr>
          <a:xfrm>
            <a:off x="457200" y="359465"/>
            <a:ext cx="8229600" cy="1143000"/>
          </a:xfrm>
        </p:spPr>
        <p:txBody>
          <a:bodyPr/>
          <a:lstStyle/>
          <a:p>
            <a:r>
              <a:rPr lang="en-US" dirty="0"/>
              <a:t>About You</a:t>
            </a:r>
          </a:p>
        </p:txBody>
      </p:sp>
    </p:spTree>
    <p:extLst>
      <p:ext uri="{BB962C8B-B14F-4D97-AF65-F5344CB8AC3E}">
        <p14:creationId xmlns:p14="http://schemas.microsoft.com/office/powerpoint/2010/main" val="2336364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en-US" dirty="0"/>
              <a:t>Teaching Approach</a:t>
            </a:r>
          </a:p>
          <a:p>
            <a:endParaRPr lang="en-US" dirty="0"/>
          </a:p>
          <a:p>
            <a:endParaRPr lang="en-US" dirty="0"/>
          </a:p>
          <a:p>
            <a:endParaRPr lang="en-US" dirty="0"/>
          </a:p>
          <a:p>
            <a:endParaRPr lang="en-US" dirty="0"/>
          </a:p>
          <a:p>
            <a:endParaRPr lang="en-US" dirty="0"/>
          </a:p>
          <a:p>
            <a:endParaRPr lang="en-US" dirty="0"/>
          </a:p>
          <a:p>
            <a:endParaRPr lang="en-US" sz="2800" dirty="0"/>
          </a:p>
          <a:p>
            <a:r>
              <a:rPr lang="en-US" sz="2600" dirty="0">
                <a:hlinkClick r:id="rId3"/>
              </a:rPr>
              <a:t>http://www.youtube.com/watch?v=</a:t>
            </a:r>
            <a:r>
              <a:rPr lang="en-US" sz="2600" dirty="0" err="1">
                <a:hlinkClick r:id="rId3"/>
              </a:rPr>
              <a:t>c00GPvns31U</a:t>
            </a:r>
            <a:endParaRPr lang="en-US" sz="2600" dirty="0"/>
          </a:p>
          <a:p>
            <a:pPr marL="0" indent="0">
              <a:buNone/>
            </a:pPr>
            <a:endParaRPr lang="en-US" sz="2600" dirty="0"/>
          </a:p>
        </p:txBody>
      </p:sp>
      <p:sp>
        <p:nvSpPr>
          <p:cNvPr id="3" name="Title 1"/>
          <p:cNvSpPr>
            <a:spLocks noGrp="1"/>
          </p:cNvSpPr>
          <p:nvPr>
            <p:ph type="title"/>
          </p:nvPr>
        </p:nvSpPr>
        <p:spPr>
          <a:xfrm>
            <a:off x="457200" y="359465"/>
            <a:ext cx="8229600" cy="1143000"/>
          </a:xfrm>
        </p:spPr>
        <p:txBody>
          <a:bodyPr/>
          <a:lstStyle/>
          <a:p>
            <a:r>
              <a:rPr lang="en-US" dirty="0"/>
              <a:t>About the Course</a:t>
            </a:r>
          </a:p>
        </p:txBody>
      </p:sp>
      <p:pic>
        <p:nvPicPr>
          <p:cNvPr id="4" name="NcLgfkLnItE"/>
          <p:cNvPicPr>
            <a:picLocks noRot="1" noChangeAspect="1"/>
          </p:cNvPicPr>
          <p:nvPr>
            <a:videoFile r:link="rId1"/>
          </p:nvPr>
        </p:nvPicPr>
        <p:blipFill>
          <a:blip r:embed="rId4"/>
          <a:stretch>
            <a:fillRect/>
          </a:stretch>
        </p:blipFill>
        <p:spPr>
          <a:xfrm>
            <a:off x="1676400" y="2234406"/>
            <a:ext cx="5791200" cy="3257550"/>
          </a:xfrm>
          <a:prstGeom prst="rect">
            <a:avLst/>
          </a:prstGeom>
        </p:spPr>
      </p:pic>
    </p:spTree>
    <p:extLst>
      <p:ext uri="{BB962C8B-B14F-4D97-AF65-F5344CB8AC3E}">
        <p14:creationId xmlns:p14="http://schemas.microsoft.com/office/powerpoint/2010/main" val="3215573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pPr marL="742950" indent="-742950">
              <a:buFont typeface="+mj-lt"/>
              <a:buAutoNum type="arabicPeriod"/>
            </a:pPr>
            <a:r>
              <a:rPr lang="en-US" sz="3600" dirty="0"/>
              <a:t>Investment Analysis Example</a:t>
            </a:r>
          </a:p>
          <a:p>
            <a:pPr marL="742950" indent="-742950">
              <a:buFont typeface="+mj-lt"/>
              <a:buAutoNum type="arabicPeriod"/>
            </a:pPr>
            <a:endParaRPr lang="en-US" dirty="0"/>
          </a:p>
          <a:p>
            <a:pPr marL="742950" indent="-742950">
              <a:buFont typeface="+mj-lt"/>
              <a:buAutoNum type="arabicPeriod"/>
            </a:pPr>
            <a:r>
              <a:rPr lang="en-US" sz="3600" dirty="0"/>
              <a:t>Schedule</a:t>
            </a:r>
          </a:p>
          <a:p>
            <a:pPr marL="742950" indent="-742950">
              <a:buFont typeface="+mj-lt"/>
              <a:buAutoNum type="arabicPeriod"/>
            </a:pPr>
            <a:endParaRPr lang="en-US" sz="3600" dirty="0"/>
          </a:p>
          <a:p>
            <a:pPr marL="742950" indent="-742950">
              <a:buFont typeface="+mj-lt"/>
              <a:buAutoNum type="arabicPeriod"/>
            </a:pPr>
            <a:r>
              <a:rPr lang="en-US" dirty="0"/>
              <a:t>About the Course</a:t>
            </a:r>
          </a:p>
          <a:p>
            <a:pPr marL="0" indent="0">
              <a:buNone/>
            </a:pPr>
            <a:endParaRPr lang="en-US" dirty="0"/>
          </a:p>
        </p:txBody>
      </p:sp>
      <p:sp>
        <p:nvSpPr>
          <p:cNvPr id="3" name="Title 2"/>
          <p:cNvSpPr>
            <a:spLocks noGrp="1"/>
          </p:cNvSpPr>
          <p:nvPr>
            <p:ph type="title"/>
          </p:nvPr>
        </p:nvSpPr>
        <p:spPr/>
        <p:txBody>
          <a:bodyPr/>
          <a:lstStyle/>
          <a:p>
            <a:r>
              <a:rPr lang="en-US" dirty="0"/>
              <a:t>Overview</a:t>
            </a:r>
          </a:p>
        </p:txBody>
      </p:sp>
    </p:spTree>
    <p:extLst>
      <p:ext uri="{BB962C8B-B14F-4D97-AF65-F5344CB8AC3E}">
        <p14:creationId xmlns:p14="http://schemas.microsoft.com/office/powerpoint/2010/main" val="1544689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92500" lnSpcReduction="10000"/>
          </a:bodyPr>
          <a:lstStyle/>
          <a:p>
            <a:r>
              <a:rPr lang="en-US" dirty="0"/>
              <a:t>Traditional Lectures via Videos</a:t>
            </a:r>
          </a:p>
          <a:p>
            <a:pPr lvl="1"/>
            <a:r>
              <a:rPr lang="en-US" dirty="0"/>
              <a:t>Required before class</a:t>
            </a:r>
          </a:p>
          <a:p>
            <a:endParaRPr lang="en-US" dirty="0"/>
          </a:p>
          <a:p>
            <a:r>
              <a:rPr lang="en-US" dirty="0"/>
              <a:t>Classroom</a:t>
            </a:r>
          </a:p>
          <a:p>
            <a:pPr lvl="1"/>
            <a:r>
              <a:rPr lang="en-US" dirty="0"/>
              <a:t>Review and Questions </a:t>
            </a:r>
          </a:p>
          <a:p>
            <a:pPr lvl="1"/>
            <a:r>
              <a:rPr lang="en-US" dirty="0"/>
              <a:t>Current Events</a:t>
            </a:r>
          </a:p>
          <a:p>
            <a:pPr lvl="1"/>
            <a:r>
              <a:rPr lang="en-US" dirty="0"/>
              <a:t>Problem practice</a:t>
            </a:r>
          </a:p>
          <a:p>
            <a:pPr lvl="2"/>
            <a:r>
              <a:rPr lang="en-US" dirty="0"/>
              <a:t>Problem sets</a:t>
            </a:r>
          </a:p>
          <a:p>
            <a:pPr lvl="2"/>
            <a:r>
              <a:rPr lang="en-US" dirty="0"/>
              <a:t>Partner problems </a:t>
            </a:r>
          </a:p>
          <a:p>
            <a:pPr lvl="2"/>
            <a:r>
              <a:rPr lang="en-US" dirty="0"/>
              <a:t>Shared Excel problems</a:t>
            </a:r>
          </a:p>
          <a:p>
            <a:pPr lvl="2"/>
            <a:r>
              <a:rPr lang="en-US" dirty="0"/>
              <a:t>Cases </a:t>
            </a:r>
          </a:p>
          <a:p>
            <a:pPr lvl="1"/>
            <a:r>
              <a:rPr lang="en-US" dirty="0"/>
              <a:t>Excel skills</a:t>
            </a:r>
          </a:p>
          <a:p>
            <a:endParaRPr lang="en-US" dirty="0"/>
          </a:p>
          <a:p>
            <a:pPr lvl="1"/>
            <a:endParaRPr lang="en-US" dirty="0"/>
          </a:p>
        </p:txBody>
      </p:sp>
      <p:sp>
        <p:nvSpPr>
          <p:cNvPr id="4" name="Title 1"/>
          <p:cNvSpPr>
            <a:spLocks noGrp="1"/>
          </p:cNvSpPr>
          <p:nvPr>
            <p:ph type="title"/>
          </p:nvPr>
        </p:nvSpPr>
        <p:spPr>
          <a:xfrm>
            <a:off x="457200" y="359465"/>
            <a:ext cx="8229600" cy="1143000"/>
          </a:xfrm>
        </p:spPr>
        <p:txBody>
          <a:bodyPr/>
          <a:lstStyle/>
          <a:p>
            <a:r>
              <a:rPr lang="en-US" dirty="0"/>
              <a:t>Flipped Classroom</a:t>
            </a:r>
          </a:p>
        </p:txBody>
      </p:sp>
    </p:spTree>
    <p:extLst>
      <p:ext uri="{BB962C8B-B14F-4D97-AF65-F5344CB8AC3E}">
        <p14:creationId xmlns:p14="http://schemas.microsoft.com/office/powerpoint/2010/main" val="3649049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en-US" dirty="0">
                <a:hlinkClick r:id="rId2"/>
              </a:rPr>
              <a:t>Capital IQ</a:t>
            </a:r>
            <a:endParaRPr lang="en-US" dirty="0"/>
          </a:p>
          <a:p>
            <a:pPr marL="457200" lvl="1" indent="0">
              <a:buNone/>
            </a:pPr>
            <a:r>
              <a:rPr lang="en-US" dirty="0">
                <a:hlinkClick r:id="rId3"/>
              </a:rPr>
              <a:t>Capital IQ Resource Page</a:t>
            </a:r>
            <a:endParaRPr lang="en-US" dirty="0"/>
          </a:p>
          <a:p>
            <a:endParaRPr lang="en-US" dirty="0"/>
          </a:p>
          <a:p>
            <a:r>
              <a:rPr lang="en-US" dirty="0" err="1"/>
              <a:t>Mergent</a:t>
            </a:r>
            <a:endParaRPr lang="en-US" dirty="0"/>
          </a:p>
          <a:p>
            <a:pPr lvl="1"/>
            <a:r>
              <a:rPr lang="en-US" dirty="0"/>
              <a:t>Online</a:t>
            </a:r>
          </a:p>
          <a:p>
            <a:pPr lvl="1"/>
            <a:r>
              <a:rPr lang="en-US" dirty="0"/>
              <a:t>Intellect</a:t>
            </a:r>
          </a:p>
          <a:p>
            <a:pPr lvl="1"/>
            <a:r>
              <a:rPr lang="en-US" dirty="0"/>
              <a:t>Archives</a:t>
            </a:r>
          </a:p>
          <a:p>
            <a:endParaRPr lang="en-US" dirty="0"/>
          </a:p>
          <a:p>
            <a:r>
              <a:rPr lang="en-US" dirty="0">
                <a:hlinkClick r:id="rId4"/>
              </a:rPr>
              <a:t>Financial Resources Page</a:t>
            </a:r>
            <a:endParaRPr lang="en-US" dirty="0"/>
          </a:p>
        </p:txBody>
      </p:sp>
      <p:sp>
        <p:nvSpPr>
          <p:cNvPr id="3" name="Title 2"/>
          <p:cNvSpPr>
            <a:spLocks noGrp="1"/>
          </p:cNvSpPr>
          <p:nvPr>
            <p:ph type="title"/>
          </p:nvPr>
        </p:nvSpPr>
        <p:spPr/>
        <p:txBody>
          <a:bodyPr/>
          <a:lstStyle/>
          <a:p>
            <a:r>
              <a:rPr lang="en-US" dirty="0"/>
              <a:t>Tools</a:t>
            </a:r>
          </a:p>
        </p:txBody>
      </p:sp>
    </p:spTree>
    <p:extLst>
      <p:ext uri="{BB962C8B-B14F-4D97-AF65-F5344CB8AC3E}">
        <p14:creationId xmlns:p14="http://schemas.microsoft.com/office/powerpoint/2010/main" val="903145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92500" lnSpcReduction="20000"/>
          </a:bodyPr>
          <a:lstStyle/>
          <a:p>
            <a:r>
              <a:rPr lang="en-US" dirty="0"/>
              <a:t>Here are some web sites that will help, if you want to improve your note taking:</a:t>
            </a:r>
          </a:p>
          <a:p>
            <a:endParaRPr lang="en-US" dirty="0"/>
          </a:p>
          <a:p>
            <a:pPr lvl="1"/>
            <a:r>
              <a:rPr lang="en-US" dirty="0">
                <a:hlinkClick r:id="" action="ppaction://noaction"/>
              </a:rPr>
              <a:t>http://</a:t>
            </a:r>
            <a:r>
              <a:rPr lang="en-US" dirty="0" err="1">
                <a:hlinkClick r:id="" action="ppaction://noaction"/>
              </a:rPr>
              <a:t>www.lifehack.org</a:t>
            </a:r>
            <a:r>
              <a:rPr lang="en-US" dirty="0">
                <a:hlinkClick r:id="" action="ppaction://noaction"/>
              </a:rPr>
              <a:t>/articles/productivity/student-guide-effective-note-</a:t>
            </a:r>
            <a:r>
              <a:rPr lang="en-US" dirty="0" err="1">
                <a:hlinkClick r:id="" action="ppaction://noaction"/>
              </a:rPr>
              <a:t>taking.html</a:t>
            </a:r>
            <a:endParaRPr lang="en-US" dirty="0">
              <a:hlinkClick r:id="" action="ppaction://noaction"/>
            </a:endParaRPr>
          </a:p>
          <a:p>
            <a:pPr lvl="1"/>
            <a:endParaRPr lang="en-US" dirty="0">
              <a:hlinkClick r:id="" action="ppaction://noaction"/>
            </a:endParaRPr>
          </a:p>
          <a:p>
            <a:pPr lvl="1"/>
            <a:r>
              <a:rPr lang="en-US" dirty="0">
                <a:hlinkClick r:id="" action="ppaction://noaction"/>
              </a:rPr>
              <a:t>http://www.artofmanliness.com/2012/01/27/write-this-down-note-taking-strategies-for-academic-success/</a:t>
            </a:r>
            <a:endParaRPr lang="en-US" dirty="0"/>
          </a:p>
          <a:p>
            <a:pPr lvl="1"/>
            <a:endParaRPr lang="en-US" dirty="0">
              <a:hlinkClick r:id="" action="ppaction://noaction"/>
            </a:endParaRPr>
          </a:p>
          <a:p>
            <a:pPr lvl="1"/>
            <a:r>
              <a:rPr lang="en-US" dirty="0">
                <a:hlinkClick r:id="" action="ppaction://noaction"/>
              </a:rPr>
              <a:t>http://www.techlearning.com/Default.aspx?tabid=67&amp;EntryId=3858</a:t>
            </a:r>
            <a:endParaRPr lang="en-US" dirty="0"/>
          </a:p>
          <a:p>
            <a:pPr lvl="1"/>
            <a:endParaRPr lang="en-US" dirty="0">
              <a:hlinkClick r:id="" action="ppaction://noaction"/>
            </a:endParaRPr>
          </a:p>
          <a:p>
            <a:pPr lvl="1"/>
            <a:endParaRPr lang="en-US" dirty="0"/>
          </a:p>
        </p:txBody>
      </p:sp>
      <p:sp>
        <p:nvSpPr>
          <p:cNvPr id="3" name="Title 2"/>
          <p:cNvSpPr>
            <a:spLocks noGrp="1"/>
          </p:cNvSpPr>
          <p:nvPr>
            <p:ph type="title"/>
          </p:nvPr>
        </p:nvSpPr>
        <p:spPr/>
        <p:txBody>
          <a:bodyPr/>
          <a:lstStyle/>
          <a:p>
            <a:r>
              <a:rPr lang="en-US" dirty="0"/>
              <a:t>Note Taking Skills</a:t>
            </a:r>
          </a:p>
        </p:txBody>
      </p:sp>
    </p:spTree>
    <p:extLst>
      <p:ext uri="{BB962C8B-B14F-4D97-AF65-F5344CB8AC3E}">
        <p14:creationId xmlns:p14="http://schemas.microsoft.com/office/powerpoint/2010/main" val="2034814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1524000"/>
            <a:ext cx="8382000" cy="4114800"/>
          </a:xfrm>
        </p:spPr>
        <p:txBody>
          <a:bodyPr>
            <a:normAutofit/>
          </a:bodyPr>
          <a:lstStyle/>
          <a:p>
            <a:pPr eaLnBrk="1" hangingPunct="1"/>
            <a:r>
              <a:rPr lang="en-US" dirty="0"/>
              <a:t>FIN 377: Investments</a:t>
            </a:r>
          </a:p>
          <a:p>
            <a:pPr eaLnBrk="1" hangingPunct="1"/>
            <a:endParaRPr lang="en-US" dirty="0"/>
          </a:p>
          <a:p>
            <a:pPr eaLnBrk="1" hangingPunct="1"/>
            <a:r>
              <a:rPr lang="en-US" dirty="0"/>
              <a:t>Larry Schrenk, Instructor</a:t>
            </a:r>
          </a:p>
          <a:p>
            <a:pPr eaLnBrk="1" hangingPunct="1"/>
            <a:endParaRPr lang="en-US" dirty="0"/>
          </a:p>
          <a:p>
            <a:pPr eaLnBrk="1" hangingPunct="1"/>
            <a:r>
              <a:rPr lang="en-US" dirty="0"/>
              <a:t>Course Page</a:t>
            </a:r>
          </a:p>
          <a:p>
            <a:pPr lvl="1"/>
            <a:r>
              <a:rPr lang="en-US" dirty="0">
                <a:hlinkClick r:id="rId3"/>
              </a:rPr>
              <a:t>http://larryschrenk.com/FIN377/FIN377.htm</a:t>
            </a:r>
            <a:endParaRPr lang="en-US" dirty="0"/>
          </a:p>
        </p:txBody>
      </p:sp>
      <p:sp>
        <p:nvSpPr>
          <p:cNvPr id="4098" name="Rectangle 2"/>
          <p:cNvSpPr>
            <a:spLocks noGrp="1" noChangeArrowheads="1"/>
          </p:cNvSpPr>
          <p:nvPr>
            <p:ph type="title"/>
          </p:nvPr>
        </p:nvSpPr>
        <p:spPr/>
        <p:txBody>
          <a:bodyPr/>
          <a:lstStyle/>
          <a:p>
            <a:pPr algn="ctr" eaLnBrk="1" hangingPunct="1"/>
            <a:r>
              <a:rPr lang="en-US" dirty="0"/>
              <a:t>Course Information</a:t>
            </a:r>
          </a:p>
        </p:txBody>
      </p:sp>
    </p:spTree>
    <p:extLst>
      <p:ext uri="{BB962C8B-B14F-4D97-AF65-F5344CB8AC3E}">
        <p14:creationId xmlns:p14="http://schemas.microsoft.com/office/powerpoint/2010/main" val="1788256384"/>
      </p:ext>
    </p:extLst>
  </p:cSld>
  <p:clrMapOvr>
    <a:masterClrMapping/>
  </p:clrMapOvr>
  <p:transition spd="med">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en-US" dirty="0"/>
              <a:t>Office: </a:t>
            </a:r>
            <a:r>
              <a:rPr lang="en-US" dirty="0" err="1"/>
              <a:t>Somsen</a:t>
            </a:r>
            <a:r>
              <a:rPr lang="en-US" dirty="0"/>
              <a:t> </a:t>
            </a:r>
            <a:r>
              <a:rPr lang="en-US" dirty="0" err="1"/>
              <a:t>319F</a:t>
            </a:r>
            <a:endParaRPr lang="en-US" dirty="0"/>
          </a:p>
          <a:p>
            <a:endParaRPr lang="en-US" dirty="0"/>
          </a:p>
          <a:p>
            <a:r>
              <a:rPr lang="en-US" dirty="0"/>
              <a:t>Telephone 507-457-2388 </a:t>
            </a:r>
          </a:p>
          <a:p>
            <a:endParaRPr lang="en-US" dirty="0"/>
          </a:p>
          <a:p>
            <a:pPr hangingPunct="0"/>
            <a:r>
              <a:rPr lang="en-US" dirty="0"/>
              <a:t>E-Mail</a:t>
            </a:r>
          </a:p>
          <a:p>
            <a:pPr lvl="1" hangingPunct="0"/>
            <a:r>
              <a:rPr lang="en-US" dirty="0" err="1">
                <a:hlinkClick r:id="rId2"/>
              </a:rPr>
              <a:t>lschrenk@winona.edu</a:t>
            </a:r>
            <a:endParaRPr lang="en-US" dirty="0"/>
          </a:p>
          <a:p>
            <a:pPr lvl="1" hangingPunct="0"/>
            <a:endParaRPr lang="en-US" dirty="0"/>
          </a:p>
          <a:p>
            <a:pPr hangingPunct="0"/>
            <a:r>
              <a:rPr lang="en-US" dirty="0"/>
              <a:t>Webpage</a:t>
            </a:r>
          </a:p>
          <a:p>
            <a:pPr lvl="1" hangingPunct="0"/>
            <a:r>
              <a:rPr lang="en-US" sz="2400" dirty="0">
                <a:hlinkClick r:id="rId3"/>
              </a:rPr>
              <a:t>http://</a:t>
            </a:r>
            <a:r>
              <a:rPr lang="en-US" sz="2400" dirty="0" err="1">
                <a:hlinkClick r:id="rId3"/>
              </a:rPr>
              <a:t>larryschrenk.com</a:t>
            </a:r>
            <a:r>
              <a:rPr lang="en-US" sz="2400" dirty="0">
                <a:hlinkClick r:id="rId3"/>
              </a:rPr>
              <a:t>/</a:t>
            </a:r>
            <a:endParaRPr lang="en-US" sz="2400" dirty="0"/>
          </a:p>
          <a:p>
            <a:endParaRPr lang="en-US" dirty="0"/>
          </a:p>
        </p:txBody>
      </p:sp>
      <p:sp>
        <p:nvSpPr>
          <p:cNvPr id="3" name="Title 2"/>
          <p:cNvSpPr>
            <a:spLocks noGrp="1"/>
          </p:cNvSpPr>
          <p:nvPr>
            <p:ph type="title"/>
          </p:nvPr>
        </p:nvSpPr>
        <p:spPr/>
        <p:txBody>
          <a:bodyPr/>
          <a:lstStyle/>
          <a:p>
            <a:r>
              <a:rPr lang="en-US" dirty="0"/>
              <a:t>Contact Information</a:t>
            </a:r>
          </a:p>
        </p:txBody>
      </p:sp>
    </p:spTree>
    <p:extLst>
      <p:ext uri="{BB962C8B-B14F-4D97-AF65-F5344CB8AC3E}">
        <p14:creationId xmlns:p14="http://schemas.microsoft.com/office/powerpoint/2010/main" val="2288717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4800" y="1600200"/>
            <a:ext cx="8382571" cy="4525963"/>
          </a:xfrm>
        </p:spPr>
        <p:txBody>
          <a:bodyPr>
            <a:normAutofit fontScale="77500" lnSpcReduction="20000"/>
          </a:bodyPr>
          <a:lstStyle/>
          <a:p>
            <a:r>
              <a:rPr lang="en-US" dirty="0"/>
              <a:t>Office Hours    </a:t>
            </a:r>
          </a:p>
          <a:p>
            <a:pPr marL="457200" lvl="1" indent="0" algn="l">
              <a:buNone/>
            </a:pPr>
            <a:r>
              <a:rPr lang="de-DE" u="sng" dirty="0"/>
              <a:t>Fall		         _______	</a:t>
            </a:r>
            <a:r>
              <a:rPr lang="de-DE" dirty="0"/>
              <a:t>	</a:t>
            </a:r>
            <a:r>
              <a:rPr lang="de-DE" u="sng" dirty="0"/>
              <a:t>Spring			                         </a:t>
            </a:r>
            <a:r>
              <a:rPr lang="de-DE" dirty="0"/>
              <a:t> </a:t>
            </a:r>
          </a:p>
          <a:p>
            <a:pPr marL="457200" lvl="1" indent="0">
              <a:buNone/>
            </a:pPr>
            <a:r>
              <a:rPr lang="de-DE" dirty="0"/>
              <a:t>9:00-10:00 AM MWF                    11:00-1:10 PM MWF</a:t>
            </a:r>
          </a:p>
          <a:p>
            <a:pPr marL="457200" lvl="1" indent="0">
              <a:buNone/>
            </a:pPr>
            <a:r>
              <a:rPr lang="de-DE" dirty="0"/>
              <a:t>12:00-1:00 PM MWF                    10:00-12:00 AM TR (Zoom)</a:t>
            </a:r>
          </a:p>
          <a:p>
            <a:pPr marL="457200" lvl="1" indent="0">
              <a:buNone/>
            </a:pPr>
            <a:r>
              <a:rPr lang="de-DE" dirty="0"/>
              <a:t>10:00-12:00 AM TR (Zoom)</a:t>
            </a:r>
          </a:p>
          <a:p>
            <a:pPr marL="457200" lvl="1" indent="0">
              <a:buNone/>
            </a:pPr>
            <a:endParaRPr lang="de-DE" dirty="0"/>
          </a:p>
          <a:p>
            <a:pPr marL="457200" lvl="1" indent="0">
              <a:buNone/>
            </a:pPr>
            <a:r>
              <a:rPr lang="de-DE" dirty="0"/>
              <a:t>By Appointment/Drop-In</a:t>
            </a:r>
          </a:p>
          <a:p>
            <a:pPr lvl="1"/>
            <a:endParaRPr lang="de-DE" dirty="0"/>
          </a:p>
          <a:p>
            <a:pPr hangingPunct="0"/>
            <a:r>
              <a:rPr lang="en-US" dirty="0"/>
              <a:t>Monday, Wednesday, Friday Campus or Zoom</a:t>
            </a:r>
          </a:p>
          <a:p>
            <a:pPr hangingPunct="0"/>
            <a:endParaRPr lang="en-US" dirty="0"/>
          </a:p>
          <a:p>
            <a:pPr hangingPunct="0"/>
            <a:r>
              <a:rPr lang="de-DE" dirty="0"/>
              <a:t>Tuesday, </a:t>
            </a:r>
            <a:r>
              <a:rPr lang="de-DE" dirty="0" err="1"/>
              <a:t>Thursday</a:t>
            </a:r>
            <a:r>
              <a:rPr lang="de-DE" dirty="0"/>
              <a:t> Zoom (</a:t>
            </a:r>
            <a:r>
              <a:rPr lang="de-DE" dirty="0" err="1"/>
              <a:t>only</a:t>
            </a:r>
            <a:r>
              <a:rPr lang="de-DE" dirty="0"/>
              <a:t>)</a:t>
            </a:r>
          </a:p>
          <a:p>
            <a:pPr hangingPunct="0"/>
            <a:endParaRPr lang="de-DE" dirty="0"/>
          </a:p>
          <a:p>
            <a:pPr hangingPunct="0"/>
            <a:r>
              <a:rPr lang="en-US" dirty="0"/>
              <a:t>On Campus Policy</a:t>
            </a:r>
          </a:p>
          <a:p>
            <a:pPr hangingPunct="0"/>
            <a:endParaRPr lang="en-US" dirty="0"/>
          </a:p>
          <a:p>
            <a:pPr hangingPunct="0"/>
            <a:endParaRPr lang="en-US" dirty="0"/>
          </a:p>
        </p:txBody>
      </p:sp>
      <p:sp>
        <p:nvSpPr>
          <p:cNvPr id="3" name="Title 2"/>
          <p:cNvSpPr>
            <a:spLocks noGrp="1"/>
          </p:cNvSpPr>
          <p:nvPr>
            <p:ph type="title"/>
          </p:nvPr>
        </p:nvSpPr>
        <p:spPr/>
        <p:txBody>
          <a:bodyPr/>
          <a:lstStyle/>
          <a:p>
            <a:r>
              <a:rPr lang="en-US" dirty="0"/>
              <a:t>Office Hours</a:t>
            </a:r>
          </a:p>
        </p:txBody>
      </p:sp>
    </p:spTree>
    <p:extLst>
      <p:ext uri="{BB962C8B-B14F-4D97-AF65-F5344CB8AC3E}">
        <p14:creationId xmlns:p14="http://schemas.microsoft.com/office/powerpoint/2010/main" val="23470455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8BA33A-C24B-4E25-8978-DF81B05684E0}"/>
              </a:ext>
            </a:extLst>
          </p:cNvPr>
          <p:cNvSpPr>
            <a:spLocks noGrp="1"/>
          </p:cNvSpPr>
          <p:nvPr>
            <p:ph type="body" idx="1"/>
          </p:nvPr>
        </p:nvSpPr>
        <p:spPr>
          <a:xfrm>
            <a:off x="457200" y="1371600"/>
            <a:ext cx="8229600" cy="4898335"/>
          </a:xfrm>
        </p:spPr>
        <p:txBody>
          <a:bodyPr>
            <a:normAutofit/>
          </a:bodyPr>
          <a:lstStyle/>
          <a:p>
            <a:pPr>
              <a:lnSpc>
                <a:spcPct val="120000"/>
              </a:lnSpc>
            </a:pPr>
            <a:r>
              <a:rPr lang="en-US" dirty="0"/>
              <a:t>Recorded videos cover the material that would normally be introduced in the classroom.</a:t>
            </a:r>
          </a:p>
          <a:p>
            <a:pPr marL="0" indent="0">
              <a:lnSpc>
                <a:spcPct val="120000"/>
              </a:lnSpc>
              <a:buNone/>
            </a:pPr>
            <a:endParaRPr lang="en-US" dirty="0"/>
          </a:p>
          <a:p>
            <a:pPr>
              <a:lnSpc>
                <a:spcPct val="120000"/>
              </a:lnSpc>
            </a:pPr>
            <a:r>
              <a:rPr lang="en-US" dirty="0"/>
              <a:t>Links on the </a:t>
            </a:r>
            <a:r>
              <a:rPr lang="en-US" u="sng" dirty="0">
                <a:hlinkClick r:id="rId2"/>
              </a:rPr>
              <a:t>Course Schedule Page</a:t>
            </a:r>
            <a:r>
              <a:rPr lang="en-US" dirty="0"/>
              <a:t>.</a:t>
            </a:r>
          </a:p>
        </p:txBody>
      </p:sp>
      <p:sp>
        <p:nvSpPr>
          <p:cNvPr id="3" name="Title 2">
            <a:extLst>
              <a:ext uri="{FF2B5EF4-FFF2-40B4-BE49-F238E27FC236}">
                <a16:creationId xmlns:a16="http://schemas.microsoft.com/office/drawing/2014/main" id="{9AF1A5F2-F128-4CB9-AAE9-87AFB70C0E80}"/>
              </a:ext>
            </a:extLst>
          </p:cNvPr>
          <p:cNvSpPr>
            <a:spLocks noGrp="1"/>
          </p:cNvSpPr>
          <p:nvPr>
            <p:ph type="title"/>
          </p:nvPr>
        </p:nvSpPr>
        <p:spPr>
          <a:xfrm>
            <a:off x="304800" y="359465"/>
            <a:ext cx="8610600" cy="1143000"/>
          </a:xfrm>
        </p:spPr>
        <p:txBody>
          <a:bodyPr>
            <a:normAutofit/>
          </a:bodyPr>
          <a:lstStyle/>
          <a:p>
            <a:r>
              <a:rPr lang="en-US" dirty="0"/>
              <a:t>Covid-19: Videos</a:t>
            </a:r>
          </a:p>
        </p:txBody>
      </p:sp>
    </p:spTree>
    <p:extLst>
      <p:ext uri="{BB962C8B-B14F-4D97-AF65-F5344CB8AC3E}">
        <p14:creationId xmlns:p14="http://schemas.microsoft.com/office/powerpoint/2010/main" val="26977334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en-US" sz="2400" dirty="0"/>
              <a:t>Reilley, </a:t>
            </a:r>
            <a:r>
              <a:rPr lang="en-US" sz="2400" i="1" dirty="0"/>
              <a:t>et al</a:t>
            </a:r>
            <a:r>
              <a:rPr lang="en-US" sz="2400" dirty="0"/>
              <a:t>., </a:t>
            </a:r>
            <a:r>
              <a:rPr lang="en-US" sz="2400" i="1" dirty="0"/>
              <a:t>Investment Analysis and Portfolio Management</a:t>
            </a:r>
            <a:r>
              <a:rPr lang="en-US" sz="2400" dirty="0"/>
              <a:t>. Cengage.</a:t>
            </a:r>
          </a:p>
          <a:p>
            <a:endParaRPr lang="en-US" sz="2400" dirty="0"/>
          </a:p>
          <a:p>
            <a:pPr algn="ctr"/>
            <a:endParaRPr lang="en-US" sz="2400" dirty="0"/>
          </a:p>
          <a:p>
            <a:pPr marL="0" indent="0" algn="ctr">
              <a:buNone/>
            </a:pPr>
            <a:endParaRPr lang="en-US" sz="2400" dirty="0"/>
          </a:p>
          <a:p>
            <a:endParaRPr lang="en-US" sz="2400" dirty="0"/>
          </a:p>
          <a:p>
            <a:pPr marL="0" indent="0">
              <a:buNone/>
            </a:pPr>
            <a:endParaRPr lang="en-US" sz="2400" dirty="0"/>
          </a:p>
          <a:p>
            <a:endParaRPr lang="en-US" sz="2400" dirty="0"/>
          </a:p>
          <a:p>
            <a:pPr lvl="1"/>
            <a:endParaRPr lang="en-US" sz="2000" dirty="0"/>
          </a:p>
          <a:p>
            <a:pPr lvl="1"/>
            <a:endParaRPr lang="en-US" sz="2000" dirty="0"/>
          </a:p>
          <a:p>
            <a:pPr lvl="1"/>
            <a:endParaRPr lang="en-US" sz="2000" dirty="0"/>
          </a:p>
          <a:p>
            <a:pPr lvl="1"/>
            <a:r>
              <a:rPr lang="en-US" sz="2000" dirty="0"/>
              <a:t>Cengage Unlimited Subscription</a:t>
            </a:r>
          </a:p>
          <a:p>
            <a:pPr lvl="1"/>
            <a:endParaRPr lang="en-US" sz="2000" dirty="0"/>
          </a:p>
          <a:p>
            <a:pPr lvl="1"/>
            <a:r>
              <a:rPr lang="en-US" sz="2000" dirty="0"/>
              <a:t>MindTap</a:t>
            </a:r>
          </a:p>
        </p:txBody>
      </p:sp>
      <p:sp>
        <p:nvSpPr>
          <p:cNvPr id="3" name="Title 2"/>
          <p:cNvSpPr>
            <a:spLocks noGrp="1"/>
          </p:cNvSpPr>
          <p:nvPr>
            <p:ph type="title"/>
          </p:nvPr>
        </p:nvSpPr>
        <p:spPr/>
        <p:txBody>
          <a:bodyPr/>
          <a:lstStyle/>
          <a:p>
            <a:r>
              <a:rPr lang="en-US" dirty="0"/>
              <a:t>Textbook</a:t>
            </a:r>
          </a:p>
        </p:txBody>
      </p:sp>
      <p:pic>
        <p:nvPicPr>
          <p:cNvPr id="5" name="Picture 4">
            <a:extLst>
              <a:ext uri="{FF2B5EF4-FFF2-40B4-BE49-F238E27FC236}">
                <a16:creationId xmlns:a16="http://schemas.microsoft.com/office/drawing/2014/main" id="{8B4E8E1B-B165-4330-8D45-9C664FFC9C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2362200"/>
            <a:ext cx="1866900" cy="2447925"/>
          </a:xfrm>
          <a:prstGeom prst="rect">
            <a:avLst/>
          </a:prstGeom>
        </p:spPr>
      </p:pic>
    </p:spTree>
    <p:extLst>
      <p:ext uri="{BB962C8B-B14F-4D97-AF65-F5344CB8AC3E}">
        <p14:creationId xmlns:p14="http://schemas.microsoft.com/office/powerpoint/2010/main" val="35036310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92500" lnSpcReduction="20000"/>
          </a:bodyPr>
          <a:lstStyle/>
          <a:p>
            <a:r>
              <a:rPr lang="en-US" dirty="0"/>
              <a:t>Acceptable Calculators:</a:t>
            </a:r>
          </a:p>
          <a:p>
            <a:pPr lvl="1"/>
            <a:r>
              <a:rPr lang="en-US" dirty="0"/>
              <a:t>TI 83/84 Graphing</a:t>
            </a:r>
          </a:p>
          <a:p>
            <a:pPr lvl="1"/>
            <a:r>
              <a:rPr lang="en-US" dirty="0"/>
              <a:t>TI BA II Plus, HP 10BII, HP </a:t>
            </a:r>
            <a:r>
              <a:rPr lang="en-US" dirty="0" err="1"/>
              <a:t>10BII</a:t>
            </a:r>
            <a:r>
              <a:rPr lang="en-US" dirty="0"/>
              <a:t>+</a:t>
            </a:r>
          </a:p>
          <a:p>
            <a:pPr lvl="1"/>
            <a:r>
              <a:rPr lang="en-US" dirty="0"/>
              <a:t>If you want to use a different calculator, see me</a:t>
            </a:r>
          </a:p>
          <a:p>
            <a:endParaRPr lang="en-US" dirty="0"/>
          </a:p>
          <a:p>
            <a:r>
              <a:rPr lang="en-US" dirty="0"/>
              <a:t>Three Methods:</a:t>
            </a:r>
          </a:p>
          <a:p>
            <a:pPr lvl="1"/>
            <a:r>
              <a:rPr lang="en-US" dirty="0"/>
              <a:t>Tables</a:t>
            </a:r>
          </a:p>
          <a:p>
            <a:pPr lvl="1"/>
            <a:r>
              <a:rPr lang="en-US" dirty="0"/>
              <a:t>Formulae</a:t>
            </a:r>
          </a:p>
          <a:p>
            <a:pPr lvl="1"/>
            <a:r>
              <a:rPr lang="en-US" dirty="0"/>
              <a:t>Calculator</a:t>
            </a:r>
          </a:p>
          <a:p>
            <a:pPr lvl="1"/>
            <a:endParaRPr lang="en-US" dirty="0"/>
          </a:p>
          <a:p>
            <a:r>
              <a:rPr lang="en-US" dirty="0"/>
              <a:t>On NOT becoming an expert with a financial calculator</a:t>
            </a:r>
          </a:p>
        </p:txBody>
      </p:sp>
      <p:sp>
        <p:nvSpPr>
          <p:cNvPr id="3" name="Title 2"/>
          <p:cNvSpPr>
            <a:spLocks noGrp="1"/>
          </p:cNvSpPr>
          <p:nvPr>
            <p:ph type="title"/>
          </p:nvPr>
        </p:nvSpPr>
        <p:spPr/>
        <p:txBody>
          <a:bodyPr/>
          <a:lstStyle/>
          <a:p>
            <a:r>
              <a:rPr lang="en-US" dirty="0"/>
              <a:t>Financial Calculator</a:t>
            </a:r>
          </a:p>
        </p:txBody>
      </p:sp>
    </p:spTree>
    <p:extLst>
      <p:ext uri="{BB962C8B-B14F-4D97-AF65-F5344CB8AC3E}">
        <p14:creationId xmlns:p14="http://schemas.microsoft.com/office/powerpoint/2010/main" val="1526729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r>
              <a:rPr lang="en-US" dirty="0"/>
              <a:t>Exams (2 @ 30% each) 		60%</a:t>
            </a:r>
          </a:p>
          <a:p>
            <a:endParaRPr lang="en-US" dirty="0"/>
          </a:p>
          <a:p>
            <a:r>
              <a:rPr lang="en-US" dirty="0"/>
              <a:t>MindTap Assignments 		30%</a:t>
            </a:r>
          </a:p>
          <a:p>
            <a:endParaRPr lang="en-US" dirty="0"/>
          </a:p>
          <a:p>
            <a:r>
              <a:rPr lang="en-US" dirty="0"/>
              <a:t>Group Project 				10%</a:t>
            </a:r>
          </a:p>
          <a:p>
            <a:endParaRPr lang="en-US" dirty="0"/>
          </a:p>
          <a:p>
            <a:r>
              <a:rPr lang="en-US" dirty="0"/>
              <a:t>Participation/Attendance		Policy</a:t>
            </a:r>
          </a:p>
          <a:p>
            <a:pPr marL="0" indent="0">
              <a:buNone/>
            </a:pPr>
            <a:endParaRPr lang="en-US" dirty="0"/>
          </a:p>
        </p:txBody>
      </p:sp>
      <p:sp>
        <p:nvSpPr>
          <p:cNvPr id="3" name="Title 2"/>
          <p:cNvSpPr>
            <a:spLocks noGrp="1"/>
          </p:cNvSpPr>
          <p:nvPr>
            <p:ph type="title"/>
          </p:nvPr>
        </p:nvSpPr>
        <p:spPr/>
        <p:txBody>
          <a:bodyPr/>
          <a:lstStyle/>
          <a:p>
            <a:r>
              <a:rPr lang="en-US" dirty="0"/>
              <a:t>Evaluation</a:t>
            </a:r>
          </a:p>
        </p:txBody>
      </p:sp>
    </p:spTree>
    <p:extLst>
      <p:ext uri="{BB962C8B-B14F-4D97-AF65-F5344CB8AC3E}">
        <p14:creationId xmlns:p14="http://schemas.microsoft.com/office/powerpoint/2010/main" val="299695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606800"/>
            <a:ext cx="8153400" cy="1470025"/>
          </a:xfrm>
        </p:spPr>
        <p:txBody>
          <a:bodyPr/>
          <a:lstStyle/>
          <a:p>
            <a:r>
              <a:rPr lang="en-US" dirty="0"/>
              <a:t>1. Investment Analysis Example</a:t>
            </a:r>
          </a:p>
        </p:txBody>
      </p:sp>
    </p:spTree>
    <p:extLst>
      <p:ext uri="{BB962C8B-B14F-4D97-AF65-F5344CB8AC3E}">
        <p14:creationId xmlns:p14="http://schemas.microsoft.com/office/powerpoint/2010/main" val="3887655154"/>
      </p:ext>
    </p:extLst>
  </p:cSld>
  <p:clrMapOvr>
    <a:masterClrMapping/>
  </p:clrMapOvr>
  <p:transition spd="med">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r>
              <a:rPr lang="en-US" dirty="0"/>
              <a:t>Two Exams (30% each)</a:t>
            </a:r>
          </a:p>
          <a:p>
            <a:endParaRPr lang="en-US" dirty="0"/>
          </a:p>
          <a:p>
            <a:r>
              <a:rPr lang="en-US" dirty="0"/>
              <a:t>No Crib Sheets, Formulae Sheets, Etc.</a:t>
            </a:r>
          </a:p>
          <a:p>
            <a:pPr lvl="1"/>
            <a:endParaRPr lang="en-US" dirty="0"/>
          </a:p>
          <a:p>
            <a:r>
              <a:rPr lang="en-US" dirty="0"/>
              <a:t>Due dates are on the </a:t>
            </a:r>
            <a:r>
              <a:rPr lang="en-US" dirty="0">
                <a:hlinkClick r:id="rId2"/>
              </a:rPr>
              <a:t>Schedule Page</a:t>
            </a:r>
            <a:endParaRPr lang="en-US" dirty="0"/>
          </a:p>
          <a:p>
            <a:pPr marL="0" indent="0">
              <a:buNone/>
            </a:pPr>
            <a:endParaRPr lang="en-US" dirty="0"/>
          </a:p>
        </p:txBody>
      </p:sp>
      <p:sp>
        <p:nvSpPr>
          <p:cNvPr id="3" name="Title 2"/>
          <p:cNvSpPr>
            <a:spLocks noGrp="1"/>
          </p:cNvSpPr>
          <p:nvPr>
            <p:ph type="title"/>
          </p:nvPr>
        </p:nvSpPr>
        <p:spPr/>
        <p:txBody>
          <a:bodyPr/>
          <a:lstStyle/>
          <a:p>
            <a:r>
              <a:rPr lang="en-US" dirty="0"/>
              <a:t>Exams</a:t>
            </a:r>
          </a:p>
        </p:txBody>
      </p:sp>
    </p:spTree>
    <p:extLst>
      <p:ext uri="{BB962C8B-B14F-4D97-AF65-F5344CB8AC3E}">
        <p14:creationId xmlns:p14="http://schemas.microsoft.com/office/powerpoint/2010/main" val="40771641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r>
              <a:rPr lang="en-US" dirty="0"/>
              <a:t>Format</a:t>
            </a:r>
          </a:p>
          <a:p>
            <a:pPr lvl="1"/>
            <a:r>
              <a:rPr lang="en-US" dirty="0"/>
              <a:t>100 Points</a:t>
            </a:r>
          </a:p>
          <a:p>
            <a:pPr lvl="1"/>
            <a:r>
              <a:rPr lang="en-US" dirty="0"/>
              <a:t>Short Answer: 10 Questions (50%)</a:t>
            </a:r>
          </a:p>
          <a:p>
            <a:pPr lvl="1"/>
            <a:r>
              <a:rPr lang="en-US" dirty="0"/>
              <a:t>Calculation: 5 Questions (50%)</a:t>
            </a:r>
          </a:p>
          <a:p>
            <a:pPr lvl="1"/>
            <a:endParaRPr lang="en-US" dirty="0"/>
          </a:p>
          <a:p>
            <a:r>
              <a:rPr lang="en-US" dirty="0"/>
              <a:t>Not Cumulative</a:t>
            </a:r>
          </a:p>
          <a:p>
            <a:pPr lvl="1"/>
            <a:r>
              <a:rPr lang="en-US" dirty="0"/>
              <a:t>But Later Material Builds on Earlier!</a:t>
            </a:r>
          </a:p>
        </p:txBody>
      </p:sp>
      <p:sp>
        <p:nvSpPr>
          <p:cNvPr id="3" name="Title 2"/>
          <p:cNvSpPr>
            <a:spLocks noGrp="1"/>
          </p:cNvSpPr>
          <p:nvPr>
            <p:ph type="title"/>
          </p:nvPr>
        </p:nvSpPr>
        <p:spPr/>
        <p:txBody>
          <a:bodyPr/>
          <a:lstStyle/>
          <a:p>
            <a:r>
              <a:rPr lang="en-US" dirty="0"/>
              <a:t>Exam Format</a:t>
            </a:r>
          </a:p>
        </p:txBody>
      </p:sp>
    </p:spTree>
    <p:extLst>
      <p:ext uri="{BB962C8B-B14F-4D97-AF65-F5344CB8AC3E}">
        <p14:creationId xmlns:p14="http://schemas.microsoft.com/office/powerpoint/2010/main" val="36429531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8BA33A-C24B-4E25-8978-DF81B05684E0}"/>
              </a:ext>
            </a:extLst>
          </p:cNvPr>
          <p:cNvSpPr>
            <a:spLocks noGrp="1"/>
          </p:cNvSpPr>
          <p:nvPr>
            <p:ph type="body" idx="1"/>
          </p:nvPr>
        </p:nvSpPr>
        <p:spPr>
          <a:xfrm>
            <a:off x="457200" y="1371600"/>
            <a:ext cx="8229600" cy="4898335"/>
          </a:xfrm>
        </p:spPr>
        <p:txBody>
          <a:bodyPr>
            <a:normAutofit/>
          </a:bodyPr>
          <a:lstStyle/>
          <a:p>
            <a:pPr lvl="0"/>
            <a:r>
              <a:rPr lang="en-US" dirty="0"/>
              <a:t>Two D2L exams will be done </a:t>
            </a:r>
            <a:r>
              <a:rPr lang="en-US" i="1" dirty="0"/>
              <a:t>in class</a:t>
            </a:r>
          </a:p>
          <a:p>
            <a:pPr lvl="0"/>
            <a:endParaRPr lang="en-US" dirty="0"/>
          </a:p>
          <a:p>
            <a:pPr lvl="0"/>
            <a:r>
              <a:rPr lang="en-US" dirty="0"/>
              <a:t>Lockdown Browser with microphone and webcam</a:t>
            </a:r>
          </a:p>
          <a:p>
            <a:pPr lvl="0"/>
            <a:endParaRPr lang="en-US" dirty="0"/>
          </a:p>
          <a:p>
            <a:pPr lvl="0"/>
            <a:r>
              <a:rPr lang="en-US" dirty="0"/>
              <a:t>Exam dates on </a:t>
            </a:r>
            <a:r>
              <a:rPr lang="en-US" dirty="0">
                <a:hlinkClick r:id="rId2"/>
              </a:rPr>
              <a:t>Schedule Page</a:t>
            </a:r>
            <a:endParaRPr lang="en-US" dirty="0"/>
          </a:p>
        </p:txBody>
      </p:sp>
      <p:sp>
        <p:nvSpPr>
          <p:cNvPr id="3" name="Title 2">
            <a:extLst>
              <a:ext uri="{FF2B5EF4-FFF2-40B4-BE49-F238E27FC236}">
                <a16:creationId xmlns:a16="http://schemas.microsoft.com/office/drawing/2014/main" id="{9AF1A5F2-F128-4CB9-AAE9-87AFB70C0E80}"/>
              </a:ext>
            </a:extLst>
          </p:cNvPr>
          <p:cNvSpPr>
            <a:spLocks noGrp="1"/>
          </p:cNvSpPr>
          <p:nvPr>
            <p:ph type="title"/>
          </p:nvPr>
        </p:nvSpPr>
        <p:spPr>
          <a:xfrm>
            <a:off x="304800" y="359465"/>
            <a:ext cx="8610600" cy="1143000"/>
          </a:xfrm>
        </p:spPr>
        <p:txBody>
          <a:bodyPr>
            <a:normAutofit/>
          </a:bodyPr>
          <a:lstStyle/>
          <a:p>
            <a:r>
              <a:rPr lang="en-US" dirty="0"/>
              <a:t>Exam Mechanics</a:t>
            </a:r>
          </a:p>
        </p:txBody>
      </p:sp>
    </p:spTree>
    <p:extLst>
      <p:ext uri="{BB962C8B-B14F-4D97-AF65-F5344CB8AC3E}">
        <p14:creationId xmlns:p14="http://schemas.microsoft.com/office/powerpoint/2010/main" val="29192454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1600200"/>
            <a:ext cx="8458199" cy="4525963"/>
          </a:xfrm>
        </p:spPr>
        <p:txBody>
          <a:bodyPr>
            <a:normAutofit/>
          </a:bodyPr>
          <a:lstStyle/>
          <a:p>
            <a:r>
              <a:rPr lang="en-US" dirty="0"/>
              <a:t>MindTap Assignments</a:t>
            </a:r>
          </a:p>
          <a:p>
            <a:pPr lvl="1"/>
            <a:r>
              <a:rPr lang="en-US" dirty="0"/>
              <a:t>In D2L</a:t>
            </a:r>
          </a:p>
          <a:p>
            <a:pPr lvl="1"/>
            <a:r>
              <a:rPr lang="en-US" dirty="0"/>
              <a:t>What is ‘intermediate rounding’? (IMPORTANT)</a:t>
            </a:r>
          </a:p>
          <a:p>
            <a:pPr marL="457200" lvl="1" indent="0">
              <a:buNone/>
            </a:pPr>
            <a:endParaRPr lang="en-US" dirty="0"/>
          </a:p>
          <a:p>
            <a:r>
              <a:rPr lang="en-US" dirty="0"/>
              <a:t>Group Project</a:t>
            </a:r>
          </a:p>
          <a:p>
            <a:pPr lvl="1"/>
            <a:r>
              <a:rPr lang="en-US" dirty="0"/>
              <a:t>Group assignments under ‘</a:t>
            </a:r>
            <a:r>
              <a:rPr lang="en-US" dirty="0">
                <a:hlinkClick r:id="rId2"/>
              </a:rPr>
              <a:t>Groups</a:t>
            </a:r>
            <a:r>
              <a:rPr lang="en-US" dirty="0"/>
              <a:t>’ in D2L</a:t>
            </a:r>
          </a:p>
          <a:p>
            <a:pPr lvl="1"/>
            <a:endParaRPr lang="en-US" dirty="0"/>
          </a:p>
          <a:p>
            <a:r>
              <a:rPr lang="en-US" dirty="0"/>
              <a:t>Due dates and details on </a:t>
            </a:r>
            <a:r>
              <a:rPr lang="en-US" dirty="0">
                <a:hlinkClick r:id="rId3"/>
              </a:rPr>
              <a:t>Schedule Page</a:t>
            </a:r>
            <a:endParaRPr lang="en-US" dirty="0"/>
          </a:p>
        </p:txBody>
      </p:sp>
      <p:sp>
        <p:nvSpPr>
          <p:cNvPr id="3" name="Title 2"/>
          <p:cNvSpPr>
            <a:spLocks noGrp="1"/>
          </p:cNvSpPr>
          <p:nvPr>
            <p:ph type="title"/>
          </p:nvPr>
        </p:nvSpPr>
        <p:spPr/>
        <p:txBody>
          <a:bodyPr/>
          <a:lstStyle/>
          <a:p>
            <a:r>
              <a:rPr lang="en-US" dirty="0"/>
              <a:t>Assignments</a:t>
            </a:r>
          </a:p>
        </p:txBody>
      </p:sp>
    </p:spTree>
    <p:extLst>
      <p:ext uri="{BB962C8B-B14F-4D97-AF65-F5344CB8AC3E}">
        <p14:creationId xmlns:p14="http://schemas.microsoft.com/office/powerpoint/2010/main" val="41060900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8BA33A-C24B-4E25-8978-DF81B05684E0}"/>
              </a:ext>
            </a:extLst>
          </p:cNvPr>
          <p:cNvSpPr>
            <a:spLocks noGrp="1"/>
          </p:cNvSpPr>
          <p:nvPr>
            <p:ph type="body" idx="1"/>
          </p:nvPr>
        </p:nvSpPr>
        <p:spPr/>
        <p:txBody>
          <a:bodyPr/>
          <a:lstStyle/>
          <a:p>
            <a:r>
              <a:rPr lang="en-US" dirty="0"/>
              <a:t>Qualtrics Anonymous Survey</a:t>
            </a:r>
          </a:p>
          <a:p>
            <a:pPr lvl="1"/>
            <a:r>
              <a:rPr lang="en-US" dirty="0">
                <a:hlinkClick r:id="rId2"/>
              </a:rPr>
              <a:t>Link</a:t>
            </a:r>
            <a:endParaRPr lang="en-US" dirty="0"/>
          </a:p>
          <a:p>
            <a:pPr lvl="1"/>
            <a:r>
              <a:rPr lang="en-US" dirty="0"/>
              <a:t>Available</a:t>
            </a:r>
          </a:p>
          <a:p>
            <a:pPr lvl="2"/>
            <a:r>
              <a:rPr lang="en-US" dirty="0"/>
              <a:t>D2L Announcements Page</a:t>
            </a:r>
          </a:p>
          <a:p>
            <a:pPr lvl="2"/>
            <a:r>
              <a:rPr lang="en-US" dirty="0"/>
              <a:t>Weekly Wrap-Up</a:t>
            </a:r>
          </a:p>
          <a:p>
            <a:pPr lvl="2"/>
            <a:endParaRPr lang="en-US" dirty="0"/>
          </a:p>
          <a:p>
            <a:r>
              <a:rPr lang="en-US" dirty="0"/>
              <a:t>Uses</a:t>
            </a:r>
          </a:p>
          <a:p>
            <a:pPr lvl="1"/>
            <a:r>
              <a:rPr lang="en-US" dirty="0"/>
              <a:t>Comments or suggestions</a:t>
            </a:r>
          </a:p>
          <a:p>
            <a:pPr lvl="1"/>
            <a:r>
              <a:rPr lang="en-US" dirty="0"/>
              <a:t>‘Muddiest Point’</a:t>
            </a:r>
          </a:p>
        </p:txBody>
      </p:sp>
      <p:sp>
        <p:nvSpPr>
          <p:cNvPr id="3" name="Title 2">
            <a:extLst>
              <a:ext uri="{FF2B5EF4-FFF2-40B4-BE49-F238E27FC236}">
                <a16:creationId xmlns:a16="http://schemas.microsoft.com/office/drawing/2014/main" id="{9AF1A5F2-F128-4CB9-AAE9-87AFB70C0E80}"/>
              </a:ext>
            </a:extLst>
          </p:cNvPr>
          <p:cNvSpPr>
            <a:spLocks noGrp="1"/>
          </p:cNvSpPr>
          <p:nvPr>
            <p:ph type="title"/>
          </p:nvPr>
        </p:nvSpPr>
        <p:spPr/>
        <p:txBody>
          <a:bodyPr/>
          <a:lstStyle/>
          <a:p>
            <a:r>
              <a:rPr lang="en-US" dirty="0"/>
              <a:t>Feedback</a:t>
            </a:r>
          </a:p>
        </p:txBody>
      </p:sp>
    </p:spTree>
    <p:extLst>
      <p:ext uri="{BB962C8B-B14F-4D97-AF65-F5344CB8AC3E}">
        <p14:creationId xmlns:p14="http://schemas.microsoft.com/office/powerpoint/2010/main" val="33381844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FA00503-1716-4FD3-9E43-B009AA1505B7}"/>
              </a:ext>
            </a:extLst>
          </p:cNvPr>
          <p:cNvSpPr>
            <a:spLocks noGrp="1"/>
          </p:cNvSpPr>
          <p:nvPr>
            <p:ph type="body" idx="1"/>
          </p:nvPr>
        </p:nvSpPr>
        <p:spPr>
          <a:xfrm>
            <a:off x="457771" y="1600200"/>
            <a:ext cx="4190429" cy="4525963"/>
          </a:xfrm>
        </p:spPr>
        <p:txBody>
          <a:bodyPr/>
          <a:lstStyle/>
          <a:p>
            <a:pPr marL="0" indent="0" algn="ctr">
              <a:buNone/>
            </a:pPr>
            <a:endParaRPr lang="en-US" dirty="0"/>
          </a:p>
          <a:p>
            <a:pPr marL="0" indent="0" algn="ctr">
              <a:buNone/>
            </a:pPr>
            <a:r>
              <a:rPr lang="en-US" sz="4000" b="1" dirty="0">
                <a:solidFill>
                  <a:srgbClr val="FF0000"/>
                </a:solidFill>
              </a:rPr>
              <a:t>No Cell Phone Use during Class−Muted and in your Backpacks</a:t>
            </a:r>
          </a:p>
        </p:txBody>
      </p:sp>
      <p:sp>
        <p:nvSpPr>
          <p:cNvPr id="3" name="Title 2">
            <a:extLst>
              <a:ext uri="{FF2B5EF4-FFF2-40B4-BE49-F238E27FC236}">
                <a16:creationId xmlns:a16="http://schemas.microsoft.com/office/drawing/2014/main" id="{855BEE5B-39F4-4D46-8C55-D7A11BF976E2}"/>
              </a:ext>
            </a:extLst>
          </p:cNvPr>
          <p:cNvSpPr>
            <a:spLocks noGrp="1"/>
          </p:cNvSpPr>
          <p:nvPr>
            <p:ph type="title"/>
          </p:nvPr>
        </p:nvSpPr>
        <p:spPr/>
        <p:txBody>
          <a:bodyPr/>
          <a:lstStyle/>
          <a:p>
            <a:r>
              <a:rPr lang="en-US" dirty="0"/>
              <a:t>Cell Phone Policy</a:t>
            </a:r>
          </a:p>
        </p:txBody>
      </p:sp>
      <p:pic>
        <p:nvPicPr>
          <p:cNvPr id="1026" name="Picture 2" descr="Image result for no cell phones">
            <a:extLst>
              <a:ext uri="{FF2B5EF4-FFF2-40B4-BE49-F238E27FC236}">
                <a16:creationId xmlns:a16="http://schemas.microsoft.com/office/drawing/2014/main" id="{93C56ADB-8F9C-4BE7-899A-627EE17519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600200"/>
            <a:ext cx="4724400"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2541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C92C7BF-72B4-495A-AD75-DD97EB1C4D51}"/>
              </a:ext>
            </a:extLst>
          </p:cNvPr>
          <p:cNvSpPr>
            <a:spLocks noGrp="1"/>
          </p:cNvSpPr>
          <p:nvPr>
            <p:ph type="body" idx="1"/>
          </p:nvPr>
        </p:nvSpPr>
        <p:spPr/>
        <p:txBody>
          <a:bodyPr/>
          <a:lstStyle/>
          <a:p>
            <a:endParaRPr lang="en-US" dirty="0"/>
          </a:p>
          <a:p>
            <a:endParaRPr lang="en-US" dirty="0"/>
          </a:p>
          <a:p>
            <a:endParaRPr lang="en-US" dirty="0"/>
          </a:p>
          <a:p>
            <a:r>
              <a:rPr lang="en-US" dirty="0"/>
              <a:t>Syllabus Questions???</a:t>
            </a:r>
          </a:p>
          <a:p>
            <a:pPr marL="0" indent="0">
              <a:buNone/>
            </a:pPr>
            <a:endParaRPr lang="en-US" dirty="0"/>
          </a:p>
        </p:txBody>
      </p:sp>
      <p:sp>
        <p:nvSpPr>
          <p:cNvPr id="3" name="Title 2">
            <a:extLst>
              <a:ext uri="{FF2B5EF4-FFF2-40B4-BE49-F238E27FC236}">
                <a16:creationId xmlns:a16="http://schemas.microsoft.com/office/drawing/2014/main" id="{7ECCB262-C3B6-4AF9-BDA2-F9794F112698}"/>
              </a:ext>
            </a:extLst>
          </p:cNvPr>
          <p:cNvSpPr>
            <a:spLocks noGrp="1"/>
          </p:cNvSpPr>
          <p:nvPr>
            <p:ph type="title"/>
          </p:nvPr>
        </p:nvSpPr>
        <p:spPr/>
        <p:txBody>
          <a:bodyPr/>
          <a:lstStyle/>
          <a:p>
            <a:r>
              <a:rPr lang="en-US" dirty="0"/>
              <a:t>Syllabus</a:t>
            </a:r>
          </a:p>
        </p:txBody>
      </p:sp>
    </p:spTree>
    <p:extLst>
      <p:ext uri="{BB962C8B-B14F-4D97-AF65-F5344CB8AC3E}">
        <p14:creationId xmlns:p14="http://schemas.microsoft.com/office/powerpoint/2010/main" val="30839574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C92C7BF-72B4-495A-AD75-DD97EB1C4D51}"/>
              </a:ext>
            </a:extLst>
          </p:cNvPr>
          <p:cNvSpPr>
            <a:spLocks noGrp="1"/>
          </p:cNvSpPr>
          <p:nvPr>
            <p:ph type="body" sz="half" idx="1"/>
          </p:nvPr>
        </p:nvSpPr>
        <p:spPr>
          <a:xfrm>
            <a:off x="304800" y="1600200"/>
            <a:ext cx="4191000" cy="4525963"/>
          </a:xfrm>
        </p:spPr>
        <p:txBody>
          <a:bodyPr>
            <a:normAutofit/>
          </a:bodyPr>
          <a:lstStyle/>
          <a:p>
            <a:r>
              <a:rPr lang="en-US" dirty="0"/>
              <a:t>TBA</a:t>
            </a:r>
          </a:p>
        </p:txBody>
      </p:sp>
      <p:sp>
        <p:nvSpPr>
          <p:cNvPr id="4" name="Text Placeholder 3">
            <a:extLst>
              <a:ext uri="{FF2B5EF4-FFF2-40B4-BE49-F238E27FC236}">
                <a16:creationId xmlns:a16="http://schemas.microsoft.com/office/drawing/2014/main" id="{0C69900E-3B0B-4EFA-ABB8-4AFBB5ACC0E2}"/>
              </a:ext>
            </a:extLst>
          </p:cNvPr>
          <p:cNvSpPr>
            <a:spLocks noGrp="1"/>
          </p:cNvSpPr>
          <p:nvPr>
            <p:ph type="body" sz="half" idx="2"/>
          </p:nvPr>
        </p:nvSpPr>
        <p:spPr/>
        <p:txBody>
          <a:bodyPr>
            <a:normAutofit/>
          </a:bodyPr>
          <a:lstStyle/>
          <a:p>
            <a:pPr marL="0" indent="0">
              <a:buNone/>
            </a:pPr>
            <a:endParaRPr lang="en-US" dirty="0"/>
          </a:p>
        </p:txBody>
      </p:sp>
      <p:sp>
        <p:nvSpPr>
          <p:cNvPr id="3" name="Title 2">
            <a:extLst>
              <a:ext uri="{FF2B5EF4-FFF2-40B4-BE49-F238E27FC236}">
                <a16:creationId xmlns:a16="http://schemas.microsoft.com/office/drawing/2014/main" id="{7ECCB262-C3B6-4AF9-BDA2-F9794F112698}"/>
              </a:ext>
            </a:extLst>
          </p:cNvPr>
          <p:cNvSpPr>
            <a:spLocks noGrp="1"/>
          </p:cNvSpPr>
          <p:nvPr>
            <p:ph type="title"/>
          </p:nvPr>
        </p:nvSpPr>
        <p:spPr/>
        <p:txBody>
          <a:bodyPr/>
          <a:lstStyle/>
          <a:p>
            <a:r>
              <a:rPr lang="en-US" dirty="0"/>
              <a:t>Hopes</a:t>
            </a:r>
          </a:p>
        </p:txBody>
      </p:sp>
    </p:spTree>
    <p:extLst>
      <p:ext uri="{BB962C8B-B14F-4D97-AF65-F5344CB8AC3E}">
        <p14:creationId xmlns:p14="http://schemas.microsoft.com/office/powerpoint/2010/main" val="28020825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C92C7BF-72B4-495A-AD75-DD97EB1C4D51}"/>
              </a:ext>
            </a:extLst>
          </p:cNvPr>
          <p:cNvSpPr>
            <a:spLocks noGrp="1"/>
          </p:cNvSpPr>
          <p:nvPr>
            <p:ph type="body" sz="half" idx="1"/>
          </p:nvPr>
        </p:nvSpPr>
        <p:spPr>
          <a:xfrm>
            <a:off x="228600" y="1600200"/>
            <a:ext cx="4419600" cy="4525963"/>
          </a:xfrm>
        </p:spPr>
        <p:txBody>
          <a:bodyPr>
            <a:normAutofit/>
          </a:bodyPr>
          <a:lstStyle/>
          <a:p>
            <a:r>
              <a:rPr lang="en-US" dirty="0"/>
              <a:t>TBA</a:t>
            </a:r>
          </a:p>
          <a:p>
            <a:endParaRPr lang="en-US" dirty="0"/>
          </a:p>
        </p:txBody>
      </p:sp>
      <p:sp>
        <p:nvSpPr>
          <p:cNvPr id="4" name="Text Placeholder 3">
            <a:extLst>
              <a:ext uri="{FF2B5EF4-FFF2-40B4-BE49-F238E27FC236}">
                <a16:creationId xmlns:a16="http://schemas.microsoft.com/office/drawing/2014/main" id="{D2C3FD80-9854-4CA8-92BA-C6A203B0797E}"/>
              </a:ext>
            </a:extLst>
          </p:cNvPr>
          <p:cNvSpPr>
            <a:spLocks noGrp="1"/>
          </p:cNvSpPr>
          <p:nvPr>
            <p:ph type="body" sz="half" idx="2"/>
          </p:nvPr>
        </p:nvSpPr>
        <p:spPr>
          <a:xfrm>
            <a:off x="4572000" y="1600200"/>
            <a:ext cx="4343400" cy="4525963"/>
          </a:xfrm>
        </p:spPr>
        <p:txBody>
          <a:bodyPr>
            <a:normAutofit/>
          </a:bodyPr>
          <a:lstStyle/>
          <a:p>
            <a:r>
              <a:rPr lang="en-US" dirty="0"/>
              <a:t>TBA</a:t>
            </a:r>
          </a:p>
          <a:p>
            <a:endParaRPr lang="en-US" dirty="0"/>
          </a:p>
          <a:p>
            <a:endParaRPr lang="en-US" dirty="0"/>
          </a:p>
          <a:p>
            <a:endParaRPr lang="en-US" dirty="0"/>
          </a:p>
        </p:txBody>
      </p:sp>
      <p:sp>
        <p:nvSpPr>
          <p:cNvPr id="3" name="Title 2">
            <a:extLst>
              <a:ext uri="{FF2B5EF4-FFF2-40B4-BE49-F238E27FC236}">
                <a16:creationId xmlns:a16="http://schemas.microsoft.com/office/drawing/2014/main" id="{7ECCB262-C3B6-4AF9-BDA2-F9794F112698}"/>
              </a:ext>
            </a:extLst>
          </p:cNvPr>
          <p:cNvSpPr>
            <a:spLocks noGrp="1"/>
          </p:cNvSpPr>
          <p:nvPr>
            <p:ph type="title"/>
          </p:nvPr>
        </p:nvSpPr>
        <p:spPr/>
        <p:txBody>
          <a:bodyPr/>
          <a:lstStyle/>
          <a:p>
            <a:r>
              <a:rPr lang="en-US" dirty="0"/>
              <a:t>Fears</a:t>
            </a:r>
          </a:p>
        </p:txBody>
      </p:sp>
    </p:spTree>
    <p:extLst>
      <p:ext uri="{BB962C8B-B14F-4D97-AF65-F5344CB8AC3E}">
        <p14:creationId xmlns:p14="http://schemas.microsoft.com/office/powerpoint/2010/main" val="1673819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5FC358C-6015-4C2A-8439-FB56D5567CCB}"/>
              </a:ext>
            </a:extLst>
          </p:cNvPr>
          <p:cNvSpPr>
            <a:spLocks noGrp="1"/>
          </p:cNvSpPr>
          <p:nvPr>
            <p:ph type="body" idx="1"/>
          </p:nvPr>
        </p:nvSpPr>
        <p:spPr>
          <a:xfrm>
            <a:off x="457200" y="1447800"/>
            <a:ext cx="8229600" cy="4800600"/>
          </a:xfrm>
        </p:spPr>
        <p:txBody>
          <a:bodyPr>
            <a:normAutofit fontScale="47500" lnSpcReduction="20000"/>
          </a:bodyPr>
          <a:lstStyle/>
          <a:p>
            <a:pPr marL="0" indent="0">
              <a:lnSpc>
                <a:spcPct val="120000"/>
              </a:lnSpc>
              <a:buNone/>
            </a:pPr>
            <a:r>
              <a:rPr lang="en-US" dirty="0"/>
              <a:t>      H. B. Babalola often observed that the clothes worn by his children and their friends were made of denim. No matter what the style, clothes made of denim were popular. Babalola reasoned that the manufacturers of denim may be potentially attractive investments.</a:t>
            </a:r>
          </a:p>
          <a:p>
            <a:pPr marL="0" indent="0">
              <a:lnSpc>
                <a:spcPct val="120000"/>
              </a:lnSpc>
              <a:buNone/>
            </a:pPr>
            <a:r>
              <a:rPr lang="en-US" dirty="0"/>
              <a:t>     The primary manufacturer and importer of denim was Dentex. Its sales of denim account for one-third of the total denim market, both domestic and abroad. Except for the most recent year, 2015, and 2012, per-share earnings have steadily increased, and dividends have risen every year for the last ten years. This pattern of earnings and dividend growth impressed Babalola, who tended to think of textiles as a dull industry with little growth potential. </a:t>
            </a:r>
          </a:p>
          <a:p>
            <a:pPr marL="0" indent="0">
              <a:lnSpc>
                <a:spcPct val="120000"/>
              </a:lnSpc>
              <a:buNone/>
            </a:pPr>
            <a:r>
              <a:rPr lang="en-US" dirty="0"/>
              <a:t>     Babalola realized that for the firm to be a good investment, it should have strong fundamentals and be financially sound. So he decided to use ratios to analyze the firm’s financial statements. </a:t>
            </a:r>
          </a:p>
          <a:p>
            <a:pPr marL="0" indent="0">
              <a:lnSpc>
                <a:spcPct val="120000"/>
              </a:lnSpc>
              <a:buNone/>
            </a:pPr>
            <a:r>
              <a:rPr lang="en-US" dirty="0"/>
              <a:t>     Currently Dentex’s stock sells for $50. Babalola could invest in U.S. Treasury bills that yield 3.5 per-cent, but he believes that the stock market may offer a return over a period of years of 9.5 percent. Should he buy the stock of Dentex?</a:t>
            </a:r>
          </a:p>
          <a:p>
            <a:pPr marL="0" indent="0">
              <a:lnSpc>
                <a:spcPct val="120000"/>
              </a:lnSpc>
              <a:buNone/>
            </a:pPr>
            <a:endParaRPr lang="en-US" dirty="0"/>
          </a:p>
          <a:p>
            <a:pPr marL="0" indent="0" algn="r">
              <a:lnSpc>
                <a:spcPct val="120000"/>
              </a:lnSpc>
              <a:buNone/>
            </a:pPr>
            <a:r>
              <a:rPr lang="en-US" dirty="0"/>
              <a:t>–adapted from Mayo, </a:t>
            </a:r>
            <a:r>
              <a:rPr lang="en-US" i="1" dirty="0"/>
              <a:t>Investments: An Introduction</a:t>
            </a:r>
            <a:endParaRPr lang="en-US" dirty="0"/>
          </a:p>
        </p:txBody>
      </p:sp>
      <p:sp>
        <p:nvSpPr>
          <p:cNvPr id="3" name="Title 2">
            <a:extLst>
              <a:ext uri="{FF2B5EF4-FFF2-40B4-BE49-F238E27FC236}">
                <a16:creationId xmlns:a16="http://schemas.microsoft.com/office/drawing/2014/main" id="{7ADD5A52-828F-4FB7-A8D6-516C9CA87B75}"/>
              </a:ext>
            </a:extLst>
          </p:cNvPr>
          <p:cNvSpPr>
            <a:spLocks noGrp="1"/>
          </p:cNvSpPr>
          <p:nvPr>
            <p:ph type="title"/>
          </p:nvPr>
        </p:nvSpPr>
        <p:spPr>
          <a:xfrm>
            <a:off x="457200" y="359465"/>
            <a:ext cx="8229600" cy="859735"/>
          </a:xfrm>
        </p:spPr>
        <p:txBody>
          <a:bodyPr>
            <a:noAutofit/>
          </a:bodyPr>
          <a:lstStyle/>
          <a:p>
            <a:pPr algn="ctr"/>
            <a:r>
              <a:rPr lang="en-US" sz="4000" dirty="0"/>
              <a:t>Blue Jeans and Stock Analysis</a:t>
            </a:r>
          </a:p>
        </p:txBody>
      </p:sp>
    </p:spTree>
    <p:extLst>
      <p:ext uri="{BB962C8B-B14F-4D97-AF65-F5344CB8AC3E}">
        <p14:creationId xmlns:p14="http://schemas.microsoft.com/office/powerpoint/2010/main" val="2578311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90B3A8D-F368-4272-AD05-FCE73234766C}"/>
              </a:ext>
            </a:extLst>
          </p:cNvPr>
          <p:cNvSpPr>
            <a:spLocks noGrp="1"/>
          </p:cNvSpPr>
          <p:nvPr>
            <p:ph type="body" idx="1"/>
          </p:nvPr>
        </p:nvSpPr>
        <p:spPr/>
        <p:txBody>
          <a:bodyPr/>
          <a:lstStyle/>
          <a:p>
            <a:endParaRPr lang="en-US" dirty="0"/>
          </a:p>
          <a:p>
            <a:r>
              <a:rPr lang="en-US" dirty="0">
                <a:hlinkClick r:id="rId2"/>
              </a:rPr>
              <a:t>S&amp;P 500 Historical Levels</a:t>
            </a:r>
            <a:endParaRPr lang="en-US" dirty="0"/>
          </a:p>
          <a:p>
            <a:pPr lvl="1"/>
            <a:r>
              <a:rPr lang="en-US" dirty="0"/>
              <a:t>Investing.com</a:t>
            </a:r>
          </a:p>
        </p:txBody>
      </p:sp>
      <p:sp>
        <p:nvSpPr>
          <p:cNvPr id="3" name="Title 2">
            <a:extLst>
              <a:ext uri="{FF2B5EF4-FFF2-40B4-BE49-F238E27FC236}">
                <a16:creationId xmlns:a16="http://schemas.microsoft.com/office/drawing/2014/main" id="{DF20DC59-51EF-48A5-A382-ADBB6B7A2A74}"/>
              </a:ext>
            </a:extLst>
          </p:cNvPr>
          <p:cNvSpPr>
            <a:spLocks noGrp="1"/>
          </p:cNvSpPr>
          <p:nvPr>
            <p:ph type="title"/>
          </p:nvPr>
        </p:nvSpPr>
        <p:spPr/>
        <p:txBody>
          <a:bodyPr/>
          <a:lstStyle/>
          <a:p>
            <a:r>
              <a:rPr lang="en-US" dirty="0"/>
              <a:t>S&amp;P 500</a:t>
            </a:r>
          </a:p>
        </p:txBody>
      </p:sp>
    </p:spTree>
    <p:extLst>
      <p:ext uri="{BB962C8B-B14F-4D97-AF65-F5344CB8AC3E}">
        <p14:creationId xmlns:p14="http://schemas.microsoft.com/office/powerpoint/2010/main" val="2961276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606800"/>
            <a:ext cx="8153400" cy="1470025"/>
          </a:xfrm>
        </p:spPr>
        <p:txBody>
          <a:bodyPr/>
          <a:lstStyle/>
          <a:p>
            <a:r>
              <a:rPr lang="en-US" dirty="0"/>
              <a:t>2. Schedule</a:t>
            </a:r>
          </a:p>
        </p:txBody>
      </p:sp>
    </p:spTree>
    <p:extLst>
      <p:ext uri="{BB962C8B-B14F-4D97-AF65-F5344CB8AC3E}">
        <p14:creationId xmlns:p14="http://schemas.microsoft.com/office/powerpoint/2010/main" val="1893548391"/>
      </p:ext>
    </p:extLst>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pPr marL="857250" indent="-857250">
              <a:buFont typeface="+mj-lt"/>
              <a:buAutoNum type="romanUcPeriod"/>
            </a:pPr>
            <a:r>
              <a:rPr lang="en-US" dirty="0"/>
              <a:t>Financial Markets</a:t>
            </a:r>
          </a:p>
          <a:p>
            <a:pPr marL="857250" indent="-857250">
              <a:buFont typeface="+mj-lt"/>
              <a:buAutoNum type="romanUcPeriod"/>
            </a:pPr>
            <a:endParaRPr lang="en-US" dirty="0"/>
          </a:p>
          <a:p>
            <a:pPr marL="857250" indent="-857250">
              <a:buFont typeface="+mj-lt"/>
              <a:buAutoNum type="romanUcPeriod"/>
            </a:pPr>
            <a:r>
              <a:rPr lang="en-US" dirty="0"/>
              <a:t>Portfolio Management</a:t>
            </a:r>
          </a:p>
          <a:p>
            <a:pPr marL="857250" indent="-857250">
              <a:buFont typeface="+mj-lt"/>
              <a:buAutoNum type="romanUcPeriod"/>
            </a:pPr>
            <a:endParaRPr lang="en-US" dirty="0"/>
          </a:p>
          <a:p>
            <a:pPr marL="857250" indent="-857250">
              <a:buFont typeface="+mj-lt"/>
              <a:buAutoNum type="romanUcPeriod"/>
            </a:pPr>
            <a:r>
              <a:rPr lang="en-US" dirty="0"/>
              <a:t>Investment Vehicles</a:t>
            </a:r>
            <a:endParaRPr lang="en-US" sz="2400" dirty="0"/>
          </a:p>
          <a:p>
            <a:endParaRPr lang="en-US" dirty="0"/>
          </a:p>
        </p:txBody>
      </p:sp>
      <p:sp>
        <p:nvSpPr>
          <p:cNvPr id="3" name="Title 2"/>
          <p:cNvSpPr>
            <a:spLocks noGrp="1"/>
          </p:cNvSpPr>
          <p:nvPr>
            <p:ph type="title"/>
          </p:nvPr>
        </p:nvSpPr>
        <p:spPr/>
        <p:txBody>
          <a:bodyPr/>
          <a:lstStyle/>
          <a:p>
            <a:r>
              <a:rPr lang="en-US" dirty="0"/>
              <a:t>Schedule</a:t>
            </a:r>
          </a:p>
        </p:txBody>
      </p:sp>
    </p:spTree>
    <p:extLst>
      <p:ext uri="{BB962C8B-B14F-4D97-AF65-F5344CB8AC3E}">
        <p14:creationId xmlns:p14="http://schemas.microsoft.com/office/powerpoint/2010/main" val="2505806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pPr marL="857250" indent="-857250">
              <a:buFont typeface="+mj-lt"/>
              <a:buAutoNum type="romanUcPeriod"/>
            </a:pPr>
            <a:r>
              <a:rPr lang="en-US" dirty="0"/>
              <a:t>Financial Markets</a:t>
            </a:r>
          </a:p>
          <a:p>
            <a:pPr marL="857250" indent="-857250">
              <a:buFont typeface="+mj-lt"/>
              <a:buAutoNum type="romanUcPeriod"/>
            </a:pPr>
            <a:endParaRPr lang="en-US" dirty="0"/>
          </a:p>
          <a:p>
            <a:pPr marL="1028700" lvl="1" indent="-571500">
              <a:buFont typeface="+mj-lt"/>
              <a:buAutoNum type="alphaUcPeriod"/>
            </a:pPr>
            <a:r>
              <a:rPr lang="en-US" dirty="0"/>
              <a:t>The Investment Setting and Financial Ethics</a:t>
            </a:r>
          </a:p>
          <a:p>
            <a:pPr marL="1028700" lvl="1" indent="-571500">
              <a:buFont typeface="+mj-lt"/>
              <a:buAutoNum type="alphaUcPeriod"/>
            </a:pPr>
            <a:endParaRPr lang="en-US" dirty="0"/>
          </a:p>
          <a:p>
            <a:pPr marL="1028700" lvl="1" indent="-571500">
              <a:buFont typeface="+mj-lt"/>
              <a:buAutoNum type="alphaUcPeriod"/>
            </a:pPr>
            <a:r>
              <a:rPr lang="en-US" dirty="0"/>
              <a:t>Organization and Functioning of Securities Markets</a:t>
            </a:r>
          </a:p>
          <a:p>
            <a:pPr marL="1028700" lvl="1" indent="-571500">
              <a:buFont typeface="+mj-lt"/>
              <a:buAutoNum type="alphaUcPeriod"/>
            </a:pPr>
            <a:endParaRPr lang="en-US" dirty="0"/>
          </a:p>
          <a:p>
            <a:pPr marL="1028700" lvl="1" indent="-571500">
              <a:buFont typeface="+mj-lt"/>
              <a:buAutoNum type="alphaUcPeriod"/>
            </a:pPr>
            <a:r>
              <a:rPr lang="en-US" dirty="0"/>
              <a:t>Asset Allocation and Security Selection </a:t>
            </a:r>
          </a:p>
        </p:txBody>
      </p:sp>
      <p:sp>
        <p:nvSpPr>
          <p:cNvPr id="3" name="Title 2"/>
          <p:cNvSpPr>
            <a:spLocks noGrp="1"/>
          </p:cNvSpPr>
          <p:nvPr>
            <p:ph type="title"/>
          </p:nvPr>
        </p:nvSpPr>
        <p:spPr/>
        <p:txBody>
          <a:bodyPr/>
          <a:lstStyle/>
          <a:p>
            <a:r>
              <a:rPr lang="en-US" dirty="0"/>
              <a:t>Schedule</a:t>
            </a:r>
          </a:p>
        </p:txBody>
      </p:sp>
    </p:spTree>
    <p:extLst>
      <p:ext uri="{BB962C8B-B14F-4D97-AF65-F5344CB8AC3E}">
        <p14:creationId xmlns:p14="http://schemas.microsoft.com/office/powerpoint/2010/main" val="2521350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pPr marL="857250" indent="-857250">
              <a:buFont typeface="+mj-lt"/>
              <a:buAutoNum type="romanUcPeriod" startAt="2"/>
            </a:pPr>
            <a:r>
              <a:rPr lang="en-US" dirty="0"/>
              <a:t>Portfolio Management</a:t>
            </a:r>
          </a:p>
          <a:p>
            <a:pPr marL="857250" indent="-857250">
              <a:buFont typeface="+mj-lt"/>
              <a:buAutoNum type="romanUcPeriod" startAt="2"/>
            </a:pPr>
            <a:endParaRPr lang="en-US" dirty="0"/>
          </a:p>
          <a:p>
            <a:pPr marL="1028700" lvl="1" indent="-571500">
              <a:buFont typeface="+mj-lt"/>
              <a:buAutoNum type="alphaUcPeriod"/>
            </a:pPr>
            <a:r>
              <a:rPr lang="en-US" dirty="0"/>
              <a:t>Introduction to Portfolio Management </a:t>
            </a:r>
          </a:p>
          <a:p>
            <a:pPr marL="1028700" lvl="1" indent="-571500">
              <a:buFont typeface="+mj-lt"/>
              <a:buAutoNum type="alphaUcPeriod"/>
            </a:pPr>
            <a:endParaRPr lang="en-US" dirty="0"/>
          </a:p>
          <a:p>
            <a:pPr marL="1028700" lvl="1" indent="-571500">
              <a:buFont typeface="+mj-lt"/>
              <a:buAutoNum type="alphaUcPeriod"/>
            </a:pPr>
            <a:r>
              <a:rPr lang="en-US" dirty="0"/>
              <a:t>Asset Pricing Models</a:t>
            </a:r>
          </a:p>
        </p:txBody>
      </p:sp>
      <p:sp>
        <p:nvSpPr>
          <p:cNvPr id="3" name="Title 2"/>
          <p:cNvSpPr>
            <a:spLocks noGrp="1"/>
          </p:cNvSpPr>
          <p:nvPr>
            <p:ph type="title"/>
          </p:nvPr>
        </p:nvSpPr>
        <p:spPr/>
        <p:txBody>
          <a:bodyPr/>
          <a:lstStyle/>
          <a:p>
            <a:r>
              <a:rPr lang="en-US" dirty="0"/>
              <a:t>Schedule</a:t>
            </a:r>
          </a:p>
        </p:txBody>
      </p:sp>
    </p:spTree>
    <p:extLst>
      <p:ext uri="{BB962C8B-B14F-4D97-AF65-F5344CB8AC3E}">
        <p14:creationId xmlns:p14="http://schemas.microsoft.com/office/powerpoint/2010/main" val="12794336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ntemporary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3549</TotalTime>
  <Words>975</Words>
  <Application>Microsoft Office PowerPoint</Application>
  <PresentationFormat>On-screen Show (4:3)</PresentationFormat>
  <Paragraphs>269</Paragraphs>
  <Slides>38</Slides>
  <Notes>1</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Century Gothic</vt:lpstr>
      <vt:lpstr>Contemporary blue</vt:lpstr>
      <vt:lpstr>FIN 377: Investments</vt:lpstr>
      <vt:lpstr>Overview</vt:lpstr>
      <vt:lpstr>1. Investment Analysis Example</vt:lpstr>
      <vt:lpstr>Blue Jeans and Stock Analysis</vt:lpstr>
      <vt:lpstr>S&amp;P 500</vt:lpstr>
      <vt:lpstr>2. Schedule</vt:lpstr>
      <vt:lpstr>Schedule</vt:lpstr>
      <vt:lpstr>Schedule</vt:lpstr>
      <vt:lpstr>Schedule</vt:lpstr>
      <vt:lpstr>Schedule</vt:lpstr>
      <vt:lpstr>Web Pages</vt:lpstr>
      <vt:lpstr>3. About the Course</vt:lpstr>
      <vt:lpstr>Hopes and Fears</vt:lpstr>
      <vt:lpstr>Covid-19: General Warning</vt:lpstr>
      <vt:lpstr>Covid-19: General Policies</vt:lpstr>
      <vt:lpstr>Pre-Class Survey and Intro Talk</vt:lpstr>
      <vt:lpstr>About Me</vt:lpstr>
      <vt:lpstr>About You</vt:lpstr>
      <vt:lpstr>About the Course</vt:lpstr>
      <vt:lpstr>Flipped Classroom</vt:lpstr>
      <vt:lpstr>Tools</vt:lpstr>
      <vt:lpstr>Note Taking Skills</vt:lpstr>
      <vt:lpstr>Course Information</vt:lpstr>
      <vt:lpstr>Contact Information</vt:lpstr>
      <vt:lpstr>Office Hours</vt:lpstr>
      <vt:lpstr>Covid-19: Videos</vt:lpstr>
      <vt:lpstr>Textbook</vt:lpstr>
      <vt:lpstr>Financial Calculator</vt:lpstr>
      <vt:lpstr>Evaluation</vt:lpstr>
      <vt:lpstr>Exams</vt:lpstr>
      <vt:lpstr>Exam Format</vt:lpstr>
      <vt:lpstr>Exam Mechanics</vt:lpstr>
      <vt:lpstr>Assignments</vt:lpstr>
      <vt:lpstr>Feedback</vt:lpstr>
      <vt:lpstr>Cell Phone Policy</vt:lpstr>
      <vt:lpstr>Syllabus</vt:lpstr>
      <vt:lpstr>Hopes</vt:lpstr>
      <vt:lpstr>Fears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Sue</dc:creator>
  <cp:lastModifiedBy>Schrenk, Lawrence</cp:lastModifiedBy>
  <cp:revision>415</cp:revision>
  <dcterms:created xsi:type="dcterms:W3CDTF">2004-10-03T21:09:17Z</dcterms:created>
  <dcterms:modified xsi:type="dcterms:W3CDTF">2021-08-05T23:57:37Z</dcterms:modified>
</cp:coreProperties>
</file>