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64" r:id="rId3"/>
    <p:sldId id="295" r:id="rId4"/>
    <p:sldId id="269" r:id="rId5"/>
    <p:sldId id="283" r:id="rId6"/>
    <p:sldId id="266" r:id="rId7"/>
    <p:sldId id="284" r:id="rId8"/>
    <p:sldId id="267" r:id="rId9"/>
    <p:sldId id="285" r:id="rId10"/>
    <p:sldId id="270" r:id="rId11"/>
    <p:sldId id="286" r:id="rId12"/>
    <p:sldId id="268" r:id="rId13"/>
    <p:sldId id="287" r:id="rId14"/>
    <p:sldId id="271" r:id="rId15"/>
    <p:sldId id="272" r:id="rId16"/>
    <p:sldId id="273" r:id="rId17"/>
    <p:sldId id="288" r:id="rId18"/>
    <p:sldId id="275" r:id="rId19"/>
    <p:sldId id="289" r:id="rId20"/>
    <p:sldId id="276" r:id="rId21"/>
    <p:sldId id="290" r:id="rId22"/>
    <p:sldId id="296" r:id="rId23"/>
    <p:sldId id="297" r:id="rId24"/>
    <p:sldId id="277" r:id="rId25"/>
    <p:sldId id="282" r:id="rId26"/>
    <p:sldId id="291" r:id="rId27"/>
    <p:sldId id="280" r:id="rId28"/>
    <p:sldId id="292"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E471D-5952-40FD-AF84-98F4C29F01E9}" type="datetimeFigureOut">
              <a:rPr lang="en-US" smtClean="0"/>
              <a:pPr/>
              <a:t>4/19/2021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02A37-D258-438C-A4BE-EAE7FE82F9F0}" type="slidenum">
              <a:rPr lang="en-US" smtClean="0"/>
              <a:pPr/>
              <a:t>‹#›</a:t>
            </a:fld>
            <a:endParaRPr lang="en-US"/>
          </a:p>
        </p:txBody>
      </p:sp>
    </p:spTree>
    <p:extLst>
      <p:ext uri="{BB962C8B-B14F-4D97-AF65-F5344CB8AC3E}">
        <p14:creationId xmlns:p14="http://schemas.microsoft.com/office/powerpoint/2010/main" val="391899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86478" y="1143000"/>
            <a:ext cx="5971043" cy="1800225"/>
          </a:xfrm>
          <a:prstGeom prst="rect">
            <a:avLst/>
          </a:prstGeom>
        </p:spPr>
      </p:pic>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0" name="Footer Placeholder 9"/>
          <p:cNvSpPr>
            <a:spLocks noGrp="1"/>
          </p:cNvSpPr>
          <p:nvPr>
            <p:ph type="ftr" sz="quarter" idx="12"/>
          </p:nvPr>
        </p:nvSpPr>
        <p:spPr>
          <a:xfrm>
            <a:off x="3124200" y="6245225"/>
            <a:ext cx="2895600" cy="476250"/>
          </a:xfrm>
          <a:prstGeom prst="rect">
            <a:avLst/>
          </a:prstGeom>
        </p:spPr>
        <p:txBody>
          <a:bodyPr/>
          <a:lstStyle/>
          <a:p>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000" y="6324600"/>
            <a:ext cx="1066800" cy="369332"/>
          </a:xfrm>
          <a:prstGeom prst="rect">
            <a:avLst/>
          </a:prstGeom>
          <a:noFill/>
        </p:spPr>
        <p:txBody>
          <a:bodyPr wrap="square" rtlCol="0">
            <a:spAutoFit/>
          </a:bodyPr>
          <a:lstStyle/>
          <a:p>
            <a:pPr algn="r"/>
            <a:fld id="{5142B5BB-0271-4951-9864-F5338956FB89}" type="slidenum">
              <a:rPr lang="en-US" smtClean="0">
                <a:latin typeface="Century Gothic" pitchFamily="34" charset="0"/>
              </a:rPr>
              <a:pPr algn="r"/>
              <a:t>‹#›</a:t>
            </a:fld>
            <a:r>
              <a:rPr lang="en-US" dirty="0">
                <a:latin typeface="Century Gothic" pitchFamily="34" charset="0"/>
              </a:rPr>
              <a:t> of 29</a:t>
            </a:r>
          </a:p>
        </p:txBody>
      </p:sp>
      <p:sp>
        <p:nvSpPr>
          <p:cNvPr id="13" name="TextBox 12"/>
          <p:cNvSpPr txBox="1"/>
          <p:nvPr userDrawn="1"/>
        </p:nvSpPr>
        <p:spPr>
          <a:xfrm>
            <a:off x="304800" y="6324600"/>
            <a:ext cx="1447800" cy="369332"/>
          </a:xfrm>
          <a:prstGeom prst="rect">
            <a:avLst/>
          </a:prstGeom>
          <a:noFill/>
        </p:spPr>
        <p:txBody>
          <a:bodyPr wrap="square" rtlCol="0">
            <a:spAutoFit/>
          </a:bodyPr>
          <a:lstStyle/>
          <a:p>
            <a:fld id="{49EF39E9-0DEB-488D-A1FF-A8C274C77028}" type="datetime12">
              <a:rPr lang="en-US" smtClean="0">
                <a:latin typeface="Century Gothic" pitchFamily="34" charset="0"/>
              </a:rPr>
              <a:pPr/>
              <a:t>2:15 PM</a:t>
            </a:fld>
            <a:endParaRPr lang="en-US" dirty="0">
              <a:latin typeface="Century Gothic" pitchFamily="34" charset="0"/>
            </a:endParaRPr>
          </a:p>
        </p:txBody>
      </p:sp>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736181" y="6257273"/>
            <a:ext cx="1671638" cy="503986"/>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Century Gothic"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Century Gothic" pitchFamily="34" charset="0"/>
        </a:defRPr>
      </a:lvl1pPr>
      <a:lvl2pPr marL="742950" indent="-285750" eaLnBrk="1" hangingPunct="1">
        <a:buChar char="–"/>
        <a:defRPr sz="2800">
          <a:latin typeface="Century Gothic" pitchFamily="34" charset="0"/>
        </a:defRPr>
      </a:lvl2pPr>
      <a:lvl3pPr marL="1143000" indent="-228600" eaLnBrk="1" hangingPunct="1">
        <a:buChar char="•"/>
        <a:defRPr sz="2400">
          <a:latin typeface="Century Gothic" pitchFamily="34" charset="0"/>
        </a:defRPr>
      </a:lvl3pPr>
      <a:lvl4pPr marL="1600200" indent="-228600" eaLnBrk="1" hangingPunct="1">
        <a:buChar char="–"/>
        <a:defRPr sz="2000">
          <a:latin typeface="Century Gothic" pitchFamily="34" charset="0"/>
        </a:defRPr>
      </a:lvl4pPr>
      <a:lvl5pPr marL="2057400" indent="-228600" eaLnBrk="1" hangingPunct="1">
        <a:buChar char="»"/>
        <a:defRPr sz="1800">
          <a:latin typeface="Century Gothic"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finance.yahoo.com/" TargetMode="External"/><Relationship Id="rId2" Type="http://schemas.openxmlformats.org/officeDocument/2006/relationships/hyperlink" Target="http://research.stlouisfed.org/fred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auapps.american.edu/~schrenk/Common/Excel%20Guidelines.do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finra-markets.morningstar.com/BondCenter/Default.j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finance.yahoo.com/"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S&amp;P_5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ec.gov/edgar.s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925223"/>
          </a:xfrm>
        </p:spPr>
        <p:txBody>
          <a:bodyPr>
            <a:normAutofit/>
          </a:bodyPr>
          <a:lstStyle/>
          <a:p>
            <a:r>
              <a:rPr lang="en-US" dirty="0"/>
              <a:t>Project Guidelines and Example</a:t>
            </a:r>
          </a:p>
          <a:p>
            <a:r>
              <a:rPr lang="en-US" sz="2400" dirty="0"/>
              <a:t>Larry Schrenk, Instructor</a:t>
            </a:r>
          </a:p>
        </p:txBody>
      </p:sp>
      <p:sp>
        <p:nvSpPr>
          <p:cNvPr id="2" name="Title 1"/>
          <p:cNvSpPr>
            <a:spLocks noGrp="1"/>
          </p:cNvSpPr>
          <p:nvPr>
            <p:ph type="ctrTitle"/>
          </p:nvPr>
        </p:nvSpPr>
        <p:spPr/>
        <p:txBody>
          <a:bodyPr/>
          <a:lstStyle/>
          <a:p>
            <a:r>
              <a:rPr lang="en-US" dirty="0"/>
              <a:t>FIN 377: Investments</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8153400" cy="4525963"/>
          </a:xfrm>
        </p:spPr>
        <p:txBody>
          <a:bodyPr>
            <a:normAutofit lnSpcReduction="10000"/>
          </a:bodyPr>
          <a:lstStyle/>
          <a:p>
            <a:r>
              <a:rPr lang="en-US" dirty="0"/>
              <a:t>Financial Analysis</a:t>
            </a:r>
          </a:p>
          <a:p>
            <a:pPr lvl="1"/>
            <a:r>
              <a:rPr lang="en-US" dirty="0"/>
              <a:t>Perspective: Equity Investor</a:t>
            </a:r>
          </a:p>
          <a:p>
            <a:pPr lvl="1"/>
            <a:endParaRPr lang="en-US" dirty="0"/>
          </a:p>
          <a:p>
            <a:pPr lvl="1"/>
            <a:r>
              <a:rPr lang="en-US" dirty="0"/>
              <a:t>Analysis</a:t>
            </a:r>
          </a:p>
          <a:p>
            <a:pPr lvl="2"/>
            <a:r>
              <a:rPr lang="en-US" dirty="0"/>
              <a:t>Financial Statements</a:t>
            </a:r>
          </a:p>
          <a:p>
            <a:pPr lvl="2"/>
            <a:r>
              <a:rPr lang="en-US" dirty="0"/>
              <a:t>Three Traditional Ratios (Only)</a:t>
            </a:r>
          </a:p>
          <a:p>
            <a:pPr lvl="2"/>
            <a:r>
              <a:rPr lang="en-US" dirty="0"/>
              <a:t>One Custom Ratio</a:t>
            </a:r>
          </a:p>
          <a:p>
            <a:pPr lvl="2"/>
            <a:r>
              <a:rPr lang="en-US" dirty="0"/>
              <a:t>Use CapIQ for Peer Comparisons</a:t>
            </a:r>
          </a:p>
          <a:p>
            <a:pPr lvl="2"/>
            <a:r>
              <a:rPr lang="en-US" dirty="0"/>
              <a:t>One Page Written Analysis</a:t>
            </a:r>
          </a:p>
          <a:p>
            <a:pPr lvl="2">
              <a:buNone/>
            </a:pPr>
            <a:endParaRPr lang="en-US" dirty="0"/>
          </a:p>
          <a:p>
            <a:pPr lvl="1">
              <a:buNone/>
            </a:pPr>
            <a:r>
              <a:rPr lang="en-US" i="1" dirty="0"/>
              <a:t>Recommendation</a:t>
            </a:r>
            <a:r>
              <a:rPr lang="en-US" dirty="0"/>
              <a:t>: Do the report in Word and paste into Excel.</a:t>
            </a:r>
          </a:p>
        </p:txBody>
      </p:sp>
      <p:sp>
        <p:nvSpPr>
          <p:cNvPr id="3" name="Title 2"/>
          <p:cNvSpPr>
            <a:spLocks noGrp="1"/>
          </p:cNvSpPr>
          <p:nvPr>
            <p:ph type="title"/>
          </p:nvPr>
        </p:nvSpPr>
        <p:spPr/>
        <p:txBody>
          <a:bodyPr/>
          <a:lstStyle/>
          <a:p>
            <a:r>
              <a:rPr lang="en-US" dirty="0"/>
              <a:t>Worksheet 4: </a:t>
            </a:r>
            <a:r>
              <a:rPr lang="en-US" dirty="0" err="1"/>
              <a:t>FinAnal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Worksheet 4: Example</a:t>
            </a:r>
          </a:p>
        </p:txBody>
      </p:sp>
      <p:pic>
        <p:nvPicPr>
          <p:cNvPr id="26626" name="Picture 2"/>
          <p:cNvPicPr>
            <a:picLocks noChangeAspect="1" noChangeArrowheads="1"/>
          </p:cNvPicPr>
          <p:nvPr/>
        </p:nvPicPr>
        <p:blipFill>
          <a:blip r:embed="rId2" cstate="print"/>
          <a:srcRect/>
          <a:stretch>
            <a:fillRect/>
          </a:stretch>
        </p:blipFill>
        <p:spPr bwMode="auto">
          <a:xfrm>
            <a:off x="457200" y="1600200"/>
            <a:ext cx="7795152" cy="4572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600200"/>
            <a:ext cx="8534400" cy="4525963"/>
          </a:xfrm>
        </p:spPr>
        <p:txBody>
          <a:bodyPr>
            <a:normAutofit fontScale="47500" lnSpcReduction="20000"/>
          </a:bodyPr>
          <a:lstStyle/>
          <a:p>
            <a:pPr algn="ctr">
              <a:buNone/>
            </a:pPr>
            <a:r>
              <a:rPr lang="en-US" sz="5100" b="1" dirty="0"/>
              <a:t>Market Data on Four Assets</a:t>
            </a:r>
          </a:p>
          <a:p>
            <a:pPr algn="ctr">
              <a:buNone/>
            </a:pPr>
            <a:endParaRPr lang="en-US" sz="5100" b="1" dirty="0"/>
          </a:p>
          <a:p>
            <a:r>
              <a:rPr lang="en-US" sz="4100" dirty="0"/>
              <a:t>Download from the FRED2 database (</a:t>
            </a:r>
            <a:r>
              <a:rPr lang="en-US" sz="4100" dirty="0">
                <a:hlinkClick r:id="rId2"/>
              </a:rPr>
              <a:t>http://research.stlouisfed.org/fred2/</a:t>
            </a:r>
            <a:r>
              <a:rPr lang="en-US" sz="4100" dirty="0"/>
              <a:t>):</a:t>
            </a:r>
          </a:p>
          <a:p>
            <a:pPr>
              <a:buNone/>
            </a:pPr>
            <a:endParaRPr lang="en-US" sz="4100" dirty="0"/>
          </a:p>
          <a:p>
            <a:pPr marL="971550" lvl="1" indent="-514350">
              <a:buFont typeface="+mj-lt"/>
              <a:buAutoNum type="arabicPeriod"/>
            </a:pPr>
            <a:r>
              <a:rPr lang="en-US" sz="3800" dirty="0"/>
              <a:t>Monthly data on the 1-Year Treasury Constant Maturity Rate (GS1) for the last five years. </a:t>
            </a:r>
          </a:p>
          <a:p>
            <a:pPr marL="571500" indent="-514350">
              <a:buNone/>
            </a:pPr>
            <a:endParaRPr lang="en-US" sz="4100" dirty="0"/>
          </a:p>
          <a:p>
            <a:r>
              <a:rPr lang="en-US" sz="4400" dirty="0"/>
              <a:t>Download from Yahoo Finance (</a:t>
            </a:r>
            <a:r>
              <a:rPr lang="en-US" sz="4400" dirty="0">
                <a:hlinkClick r:id="rId3"/>
              </a:rPr>
              <a:t>http://finance.yahoo.com/</a:t>
            </a:r>
            <a:r>
              <a:rPr lang="en-US" sz="4400" dirty="0"/>
              <a:t>):   </a:t>
            </a:r>
            <a:endParaRPr lang="en-US" dirty="0"/>
          </a:p>
          <a:p>
            <a:pPr>
              <a:buNone/>
            </a:pPr>
            <a:r>
              <a:rPr lang="en-US" dirty="0"/>
              <a:t>     </a:t>
            </a:r>
            <a:endParaRPr lang="en-US" sz="5100" dirty="0"/>
          </a:p>
          <a:p>
            <a:pPr marL="971550" lvl="1" indent="-514350">
              <a:buFont typeface="+mj-lt"/>
              <a:buAutoNum type="arabicPeriod"/>
            </a:pPr>
            <a:r>
              <a:rPr lang="en-US" sz="3800" dirty="0"/>
              <a:t>Monthly levels of the S&amp;P 500 Index for the last five years,             </a:t>
            </a:r>
          </a:p>
          <a:p>
            <a:pPr marL="971550" lvl="1" indent="-514350">
              <a:buFont typeface="+mj-lt"/>
              <a:buAutoNum type="arabicPeriod"/>
            </a:pPr>
            <a:r>
              <a:rPr lang="en-US" sz="3800" dirty="0"/>
              <a:t>Monthly stock prices for your firm for the last five years, and</a:t>
            </a:r>
          </a:p>
          <a:p>
            <a:pPr marL="971550" lvl="1" indent="-514350">
              <a:buFont typeface="+mj-lt"/>
              <a:buAutoNum type="arabicPeriod"/>
            </a:pPr>
            <a:r>
              <a:rPr lang="en-US" sz="3800" dirty="0"/>
              <a:t>Monthly stock prices for IBM for the last five years.</a:t>
            </a:r>
          </a:p>
          <a:p>
            <a:pPr marL="971550" lvl="1" indent="-514350">
              <a:buFont typeface="+mj-lt"/>
              <a:buAutoNum type="arabicPeriod"/>
            </a:pPr>
            <a:r>
              <a:rPr lang="en-US" sz="3800" dirty="0"/>
              <a:t>Calculate the EAR.</a:t>
            </a:r>
          </a:p>
          <a:p>
            <a:pPr marL="971550" lvl="1" indent="-514350">
              <a:buNone/>
            </a:pPr>
            <a:r>
              <a:rPr lang="en-US" sz="3800" dirty="0"/>
              <a:t>	NOTE: Use ‘Adj. Close’ Prices</a:t>
            </a:r>
          </a:p>
          <a:p>
            <a:pPr marL="971550" lvl="1" indent="-514350">
              <a:buNone/>
            </a:pPr>
            <a:r>
              <a:rPr lang="en-US" dirty="0"/>
              <a:t>      </a:t>
            </a:r>
          </a:p>
        </p:txBody>
      </p:sp>
      <p:sp>
        <p:nvSpPr>
          <p:cNvPr id="5" name="Title 4"/>
          <p:cNvSpPr>
            <a:spLocks noGrp="1"/>
          </p:cNvSpPr>
          <p:nvPr>
            <p:ph type="title"/>
          </p:nvPr>
        </p:nvSpPr>
        <p:spPr/>
        <p:txBody>
          <a:bodyPr/>
          <a:lstStyle/>
          <a:p>
            <a:r>
              <a:rPr lang="en-US" dirty="0"/>
              <a:t>Worksheet 5: 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5: Data</a:t>
            </a:r>
          </a:p>
        </p:txBody>
      </p:sp>
      <p:pic>
        <p:nvPicPr>
          <p:cNvPr id="2" name="Picture 1"/>
          <p:cNvPicPr>
            <a:picLocks noChangeAspect="1"/>
          </p:cNvPicPr>
          <p:nvPr/>
        </p:nvPicPr>
        <p:blipFill>
          <a:blip r:embed="rId2"/>
          <a:stretch>
            <a:fillRect/>
          </a:stretch>
        </p:blipFill>
        <p:spPr>
          <a:xfrm>
            <a:off x="457200" y="1447800"/>
            <a:ext cx="7543800" cy="45358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US" dirty="0"/>
              <a:t>Put data in the columns on Worksheet 5.        </a:t>
            </a:r>
          </a:p>
          <a:p>
            <a:r>
              <a:rPr lang="en-US" dirty="0"/>
              <a:t>Convert any non-return or non-annual data to the equivalent annual return (EAR). </a:t>
            </a:r>
          </a:p>
          <a:p>
            <a:r>
              <a:rPr lang="en-US" dirty="0"/>
              <a:t>Since you are downloading 60 months of data, you will have 59 returns.        </a:t>
            </a:r>
          </a:p>
          <a:p>
            <a:r>
              <a:rPr lang="en-US" dirty="0"/>
              <a:t>Some data is listed from latest to earliest and other data in the reverse order. For each data set the most recent data should be at the top of each column.       </a:t>
            </a:r>
          </a:p>
          <a:p>
            <a:r>
              <a:rPr lang="en-US" dirty="0"/>
              <a:t>Make sure that the dates match for data from different sources.        </a:t>
            </a:r>
          </a:p>
        </p:txBody>
      </p:sp>
      <p:sp>
        <p:nvSpPr>
          <p:cNvPr id="3" name="Title 2"/>
          <p:cNvSpPr>
            <a:spLocks noGrp="1"/>
          </p:cNvSpPr>
          <p:nvPr>
            <p:ph type="title"/>
          </p:nvPr>
        </p:nvSpPr>
        <p:spPr/>
        <p:txBody>
          <a:bodyPr/>
          <a:lstStyle/>
          <a:p>
            <a:r>
              <a:rPr lang="en-US" dirty="0"/>
              <a:t>Data Notes 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US" dirty="0"/>
              <a:t>Every downloaded data value should be in only one cell in the spreadsheet. </a:t>
            </a:r>
          </a:p>
          <a:p>
            <a:r>
              <a:rPr lang="en-US" dirty="0"/>
              <a:t>Do not copy the primary data to other worksheets. </a:t>
            </a:r>
          </a:p>
          <a:p>
            <a:r>
              <a:rPr lang="en-US" dirty="0"/>
              <a:t>To use data from one worksheet in a calculation another, make a reference to it using the ‘!’ operator. </a:t>
            </a:r>
          </a:p>
          <a:p>
            <a:pPr lvl="1"/>
            <a:r>
              <a:rPr lang="en-US" dirty="0"/>
              <a:t>For example, if I wanted to put the value in C4 on the Data worksheet in a cell on another worksheet, I would put ‘=Data!C4’ in that cell. </a:t>
            </a:r>
          </a:p>
          <a:p>
            <a:pPr lvl="1"/>
            <a:r>
              <a:rPr lang="en-US" dirty="0"/>
              <a:t>If I wanted to calculate the average value of the C4 to C10 cells from the Data worksheet on another worksheet, I would put ‘=AVERAGE(Data!C4:C10)’ in that cell. </a:t>
            </a:r>
          </a:p>
        </p:txBody>
      </p:sp>
      <p:sp>
        <p:nvSpPr>
          <p:cNvPr id="3" name="Title 2"/>
          <p:cNvSpPr>
            <a:spLocks noGrp="1"/>
          </p:cNvSpPr>
          <p:nvPr>
            <p:ph type="title"/>
          </p:nvPr>
        </p:nvSpPr>
        <p:spPr/>
        <p:txBody>
          <a:bodyPr/>
          <a:lstStyle/>
          <a:p>
            <a:r>
              <a:rPr lang="en-US" dirty="0"/>
              <a:t>Data Notes II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572000"/>
          </a:xfrm>
        </p:spPr>
        <p:txBody>
          <a:bodyPr>
            <a:normAutofit/>
          </a:bodyPr>
          <a:lstStyle/>
          <a:p>
            <a:r>
              <a:rPr lang="en-US" dirty="0"/>
              <a:t>Statistical Analysis</a:t>
            </a:r>
          </a:p>
          <a:p>
            <a:pPr lvl="1"/>
            <a:r>
              <a:rPr lang="en-US" dirty="0"/>
              <a:t>Calculate for each asset:   </a:t>
            </a:r>
          </a:p>
          <a:p>
            <a:pPr lvl="2"/>
            <a:r>
              <a:rPr lang="en-US" dirty="0"/>
              <a:t>Mean of Annualized Returns         </a:t>
            </a:r>
          </a:p>
          <a:p>
            <a:pPr lvl="2"/>
            <a:r>
              <a:rPr lang="en-US" dirty="0"/>
              <a:t>Standard Deviation of Annualized Returns     </a:t>
            </a:r>
          </a:p>
          <a:p>
            <a:pPr lvl="2"/>
            <a:r>
              <a:rPr lang="en-US" dirty="0"/>
              <a:t>Skewness of Annualized Returns       </a:t>
            </a:r>
          </a:p>
          <a:p>
            <a:pPr lvl="2"/>
            <a:r>
              <a:rPr lang="en-US" dirty="0"/>
              <a:t>Kurtosis of Annualized Returns       </a:t>
            </a:r>
          </a:p>
          <a:p>
            <a:pPr lvl="1"/>
            <a:r>
              <a:rPr lang="en-US" dirty="0"/>
              <a:t>Construct the covariance matrix</a:t>
            </a:r>
          </a:p>
          <a:p>
            <a:pPr lvl="1"/>
            <a:r>
              <a:rPr lang="en-US" dirty="0"/>
              <a:t>Construct the correlation matrix</a:t>
            </a:r>
          </a:p>
          <a:p>
            <a:pPr lvl="1"/>
            <a:r>
              <a:rPr lang="en-US" dirty="0"/>
              <a:t>Graph for each asset: </a:t>
            </a:r>
          </a:p>
          <a:p>
            <a:pPr lvl="2"/>
            <a:r>
              <a:rPr lang="en-US" dirty="0"/>
              <a:t>Histogram of returns</a:t>
            </a:r>
          </a:p>
          <a:p>
            <a:pPr lvl="2"/>
            <a:r>
              <a:rPr lang="en-US" dirty="0"/>
              <a:t>Use ‘Histogram’ in the Data Analysis Add-In  </a:t>
            </a:r>
          </a:p>
        </p:txBody>
      </p:sp>
      <p:sp>
        <p:nvSpPr>
          <p:cNvPr id="3" name="Title 2"/>
          <p:cNvSpPr>
            <a:spLocks noGrp="1"/>
          </p:cNvSpPr>
          <p:nvPr>
            <p:ph type="title"/>
          </p:nvPr>
        </p:nvSpPr>
        <p:spPr/>
        <p:txBody>
          <a:bodyPr/>
          <a:lstStyle/>
          <a:p>
            <a:r>
              <a:rPr lang="en-US" dirty="0"/>
              <a:t>Worksheet 6: </a:t>
            </a:r>
            <a:r>
              <a:rPr lang="en-US" dirty="0" err="1"/>
              <a:t>StatAnal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6: Example</a:t>
            </a:r>
          </a:p>
        </p:txBody>
      </p:sp>
      <p:pic>
        <p:nvPicPr>
          <p:cNvPr id="4098" name="Picture 2"/>
          <p:cNvPicPr>
            <a:picLocks noChangeAspect="1" noChangeArrowheads="1"/>
          </p:cNvPicPr>
          <p:nvPr/>
        </p:nvPicPr>
        <p:blipFill>
          <a:blip r:embed="rId2" cstate="print"/>
          <a:srcRect/>
          <a:stretch>
            <a:fillRect/>
          </a:stretch>
        </p:blipFill>
        <p:spPr bwMode="auto">
          <a:xfrm>
            <a:off x="762000" y="1676400"/>
            <a:ext cx="7778337" cy="457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Data already downloaded</a:t>
            </a:r>
          </a:p>
          <a:p>
            <a:r>
              <a:rPr lang="en-US" dirty="0"/>
              <a:t>Find the beta for the stock of your firm:</a:t>
            </a:r>
          </a:p>
          <a:p>
            <a:pPr lvl="1"/>
            <a:r>
              <a:rPr lang="en-US" dirty="0"/>
              <a:t>Linear regression: </a:t>
            </a:r>
          </a:p>
          <a:p>
            <a:pPr lvl="1"/>
            <a:r>
              <a:rPr lang="en-US" dirty="0"/>
              <a:t>Y (Dependent) Variable: Firm Equity Return</a:t>
            </a:r>
          </a:p>
          <a:p>
            <a:pPr lvl="1"/>
            <a:r>
              <a:rPr lang="en-US" dirty="0"/>
              <a:t>X (Independent) Variable: S&amp;P 500 Return</a:t>
            </a:r>
          </a:p>
          <a:p>
            <a:pPr lvl="1"/>
            <a:endParaRPr lang="en-US" dirty="0"/>
          </a:p>
          <a:p>
            <a:pPr lvl="1">
              <a:buNone/>
            </a:pPr>
            <a:r>
              <a:rPr lang="en-US" sz="2000" dirty="0"/>
              <a:t>NOTE: Slides for Topic 12 have Excel instructions for linear regression.</a:t>
            </a:r>
          </a:p>
        </p:txBody>
      </p:sp>
      <p:sp>
        <p:nvSpPr>
          <p:cNvPr id="3" name="Title 2"/>
          <p:cNvSpPr>
            <a:spLocks noGrp="1"/>
          </p:cNvSpPr>
          <p:nvPr>
            <p:ph type="title"/>
          </p:nvPr>
        </p:nvSpPr>
        <p:spPr/>
        <p:txBody>
          <a:bodyPr/>
          <a:lstStyle/>
          <a:p>
            <a:r>
              <a:rPr lang="en-US" dirty="0"/>
              <a:t>Worksheet 7: Beta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7: Example</a:t>
            </a:r>
          </a:p>
        </p:txBody>
      </p:sp>
      <p:pic>
        <p:nvPicPr>
          <p:cNvPr id="29698" name="Picture 2"/>
          <p:cNvPicPr>
            <a:picLocks noChangeAspect="1" noChangeArrowheads="1"/>
          </p:cNvPicPr>
          <p:nvPr/>
        </p:nvPicPr>
        <p:blipFill>
          <a:blip r:embed="rId2" cstate="print"/>
          <a:srcRect/>
          <a:stretch>
            <a:fillRect/>
          </a:stretch>
        </p:blipFill>
        <p:spPr bwMode="auto">
          <a:xfrm>
            <a:off x="838200" y="1676400"/>
            <a:ext cx="7801514" cy="457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876800"/>
          </a:xfrm>
        </p:spPr>
        <p:txBody>
          <a:bodyPr>
            <a:noAutofit/>
          </a:bodyPr>
          <a:lstStyle/>
          <a:p>
            <a:r>
              <a:rPr lang="en-US" dirty="0"/>
              <a:t>Groups Randomly Assigned</a:t>
            </a:r>
          </a:p>
          <a:p>
            <a:endParaRPr lang="en-US" dirty="0"/>
          </a:p>
          <a:p>
            <a:r>
              <a:rPr lang="en-US" dirty="0"/>
              <a:t>Excel Spreadsheet</a:t>
            </a:r>
          </a:p>
          <a:p>
            <a:pPr lvl="1"/>
            <a:r>
              <a:rPr lang="en-US" dirty="0"/>
              <a:t>See Example Below</a:t>
            </a:r>
          </a:p>
          <a:p>
            <a:pPr lvl="1"/>
            <a:r>
              <a:rPr lang="en-US" dirty="0"/>
              <a:t>Follow the </a:t>
            </a:r>
            <a:r>
              <a:rPr lang="en-US" dirty="0">
                <a:hlinkClick r:id="rId2"/>
              </a:rPr>
              <a:t>Excel Guidelines</a:t>
            </a:r>
            <a:endParaRPr lang="en-US" dirty="0"/>
          </a:p>
          <a:p>
            <a:endParaRPr lang="en-US" dirty="0"/>
          </a:p>
          <a:p>
            <a:r>
              <a:rPr lang="en-US" dirty="0"/>
              <a:t>Submit in D2L</a:t>
            </a:r>
          </a:p>
          <a:p>
            <a:pPr lvl="1"/>
            <a:r>
              <a:rPr lang="en-US" dirty="0"/>
              <a:t>No E-mail Attachments</a:t>
            </a:r>
          </a:p>
          <a:p>
            <a:pPr lvl="1"/>
            <a:r>
              <a:rPr lang="en-US" b="1" i="1" dirty="0">
                <a:solidFill>
                  <a:srgbClr val="FF0000"/>
                </a:solidFill>
              </a:rPr>
              <a:t>Only One File per Group</a:t>
            </a:r>
          </a:p>
        </p:txBody>
      </p:sp>
      <p:sp>
        <p:nvSpPr>
          <p:cNvPr id="3" name="Title 2"/>
          <p:cNvSpPr>
            <a:spLocks noGrp="1"/>
          </p:cNvSpPr>
          <p:nvPr>
            <p:ph type="title"/>
          </p:nvPr>
        </p:nvSpPr>
        <p:spPr/>
        <p:txBody>
          <a:bodyPr/>
          <a:lstStyle/>
          <a:p>
            <a:r>
              <a:rPr lang="en-US" dirty="0"/>
              <a:t>Course Project: 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Use your Data and beta to find the expected return</a:t>
            </a:r>
          </a:p>
        </p:txBody>
      </p:sp>
      <p:sp>
        <p:nvSpPr>
          <p:cNvPr id="3" name="Title 2"/>
          <p:cNvSpPr>
            <a:spLocks noGrp="1"/>
          </p:cNvSpPr>
          <p:nvPr>
            <p:ph type="title"/>
          </p:nvPr>
        </p:nvSpPr>
        <p:spPr/>
        <p:txBody>
          <a:bodyPr/>
          <a:lstStyle/>
          <a:p>
            <a:r>
              <a:rPr lang="en-US" dirty="0"/>
              <a:t>Worksheet 8: CAPM</a:t>
            </a:r>
          </a:p>
        </p:txBody>
      </p:sp>
      <p:graphicFrame>
        <p:nvGraphicFramePr>
          <p:cNvPr id="1026" name="Object 2"/>
          <p:cNvGraphicFramePr>
            <a:graphicFrameLocks noChangeAspect="1"/>
          </p:cNvGraphicFramePr>
          <p:nvPr/>
        </p:nvGraphicFramePr>
        <p:xfrm>
          <a:off x="1447800" y="3352800"/>
          <a:ext cx="4953000" cy="885825"/>
        </p:xfrm>
        <a:graphic>
          <a:graphicData uri="http://schemas.openxmlformats.org/presentationml/2006/ole">
            <mc:AlternateContent xmlns:mc="http://schemas.openxmlformats.org/markup-compatibility/2006">
              <mc:Choice xmlns:v="urn:schemas-microsoft-com:vml" Requires="v">
                <p:oleObj spid="_x0000_s1057" name="Equation" r:id="rId3" imgW="1435100" imgH="254000" progId="Equation.DSMT4">
                  <p:embed/>
                </p:oleObj>
              </mc:Choice>
              <mc:Fallback>
                <p:oleObj name="Equation" r:id="rId3" imgW="1435100" imgH="2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49530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8: Example</a:t>
            </a:r>
          </a:p>
        </p:txBody>
      </p:sp>
      <p:pic>
        <p:nvPicPr>
          <p:cNvPr id="30722" name="Picture 2"/>
          <p:cNvPicPr>
            <a:picLocks noChangeAspect="1" noChangeArrowheads="1"/>
          </p:cNvPicPr>
          <p:nvPr/>
        </p:nvPicPr>
        <p:blipFill>
          <a:blip r:embed="rId2" cstate="print"/>
          <a:srcRect/>
          <a:stretch>
            <a:fillRect/>
          </a:stretch>
        </p:blipFill>
        <p:spPr bwMode="auto">
          <a:xfrm>
            <a:off x="685800" y="1524000"/>
            <a:ext cx="7790731"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B85D3E-A99D-40BD-BD14-8DB31E07E30D}"/>
              </a:ext>
            </a:extLst>
          </p:cNvPr>
          <p:cNvSpPr>
            <a:spLocks noGrp="1"/>
          </p:cNvSpPr>
          <p:nvPr>
            <p:ph type="body" idx="1"/>
          </p:nvPr>
        </p:nvSpPr>
        <p:spPr/>
        <p:txBody>
          <a:bodyPr/>
          <a:lstStyle/>
          <a:p>
            <a:r>
              <a:rPr lang="en-US" dirty="0"/>
              <a:t>TBA</a:t>
            </a:r>
          </a:p>
        </p:txBody>
      </p:sp>
      <p:sp>
        <p:nvSpPr>
          <p:cNvPr id="3" name="Title 2">
            <a:extLst>
              <a:ext uri="{FF2B5EF4-FFF2-40B4-BE49-F238E27FC236}">
                <a16:creationId xmlns:a16="http://schemas.microsoft.com/office/drawing/2014/main" id="{9168482B-4FAC-4CC8-AEAB-7D14126AC9F5}"/>
              </a:ext>
            </a:extLst>
          </p:cNvPr>
          <p:cNvSpPr>
            <a:spLocks noGrp="1"/>
          </p:cNvSpPr>
          <p:nvPr>
            <p:ph type="title"/>
          </p:nvPr>
        </p:nvSpPr>
        <p:spPr/>
        <p:txBody>
          <a:bodyPr/>
          <a:lstStyle/>
          <a:p>
            <a:r>
              <a:rPr lang="en-US" dirty="0"/>
              <a:t>Worksheet 9: Fama-French</a:t>
            </a:r>
          </a:p>
        </p:txBody>
      </p:sp>
    </p:spTree>
    <p:extLst>
      <p:ext uri="{BB962C8B-B14F-4D97-AF65-F5344CB8AC3E}">
        <p14:creationId xmlns:p14="http://schemas.microsoft.com/office/powerpoint/2010/main" val="391871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16AA09-AA39-4399-9073-AA438D96C72C}"/>
              </a:ext>
            </a:extLst>
          </p:cNvPr>
          <p:cNvSpPr>
            <a:spLocks noGrp="1"/>
          </p:cNvSpPr>
          <p:nvPr>
            <p:ph type="body" idx="1"/>
          </p:nvPr>
        </p:nvSpPr>
        <p:spPr/>
        <p:txBody>
          <a:bodyPr/>
          <a:lstStyle/>
          <a:p>
            <a:r>
              <a:rPr lang="en-US" dirty="0"/>
              <a:t>TBA</a:t>
            </a:r>
          </a:p>
        </p:txBody>
      </p:sp>
      <p:sp>
        <p:nvSpPr>
          <p:cNvPr id="3" name="Title 2">
            <a:extLst>
              <a:ext uri="{FF2B5EF4-FFF2-40B4-BE49-F238E27FC236}">
                <a16:creationId xmlns:a16="http://schemas.microsoft.com/office/drawing/2014/main" id="{2DDFF6DB-EA39-47A2-B55A-264EFDF436F1}"/>
              </a:ext>
            </a:extLst>
          </p:cNvPr>
          <p:cNvSpPr>
            <a:spLocks noGrp="1"/>
          </p:cNvSpPr>
          <p:nvPr>
            <p:ph type="title"/>
          </p:nvPr>
        </p:nvSpPr>
        <p:spPr/>
        <p:txBody>
          <a:bodyPr>
            <a:normAutofit fontScale="90000"/>
          </a:bodyPr>
          <a:lstStyle/>
          <a:p>
            <a:r>
              <a:rPr lang="en-US" dirty="0"/>
              <a:t>Worksheet 10: Multifactor Model</a:t>
            </a:r>
          </a:p>
        </p:txBody>
      </p:sp>
    </p:spTree>
    <p:extLst>
      <p:ext uri="{BB962C8B-B14F-4D97-AF65-F5344CB8AC3E}">
        <p14:creationId xmlns:p14="http://schemas.microsoft.com/office/powerpoint/2010/main" val="358436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Find a bond issued by your firm.</a:t>
            </a:r>
          </a:p>
          <a:p>
            <a:pPr lvl="1"/>
            <a:r>
              <a:rPr lang="en-US" sz="2000" dirty="0">
                <a:hlinkClick r:id="rId2"/>
              </a:rPr>
              <a:t>http://</a:t>
            </a:r>
            <a:r>
              <a:rPr lang="en-US" sz="2000" dirty="0" err="1">
                <a:hlinkClick r:id="rId2"/>
              </a:rPr>
              <a:t>finra-markets.morningstar.com</a:t>
            </a:r>
            <a:r>
              <a:rPr lang="en-US" sz="2000" dirty="0">
                <a:hlinkClick r:id="rId2"/>
              </a:rPr>
              <a:t>/</a:t>
            </a:r>
            <a:r>
              <a:rPr lang="en-US" sz="2000" dirty="0" err="1">
                <a:hlinkClick r:id="rId2"/>
              </a:rPr>
              <a:t>BondCenter</a:t>
            </a:r>
            <a:r>
              <a:rPr lang="en-US" sz="2000" dirty="0">
                <a:hlinkClick r:id="rId2"/>
              </a:rPr>
              <a:t>/</a:t>
            </a:r>
            <a:r>
              <a:rPr lang="en-US" sz="2000" dirty="0" err="1">
                <a:hlinkClick r:id="rId2"/>
              </a:rPr>
              <a:t>Default.jsp</a:t>
            </a:r>
            <a:endParaRPr lang="en-US" sz="2000" dirty="0"/>
          </a:p>
          <a:p>
            <a:pPr lvl="1"/>
            <a:r>
              <a:rPr lang="en-US" dirty="0"/>
              <a:t>Search for a (preferably) non-callable bond</a:t>
            </a:r>
          </a:p>
          <a:p>
            <a:pPr lvl="1"/>
            <a:r>
              <a:rPr lang="en-US" dirty="0"/>
              <a:t>Click on the bond symbol</a:t>
            </a:r>
          </a:p>
          <a:p>
            <a:pPr lvl="1"/>
            <a:endParaRPr lang="en-US" dirty="0"/>
          </a:p>
          <a:p>
            <a:r>
              <a:rPr lang="en-US" dirty="0"/>
              <a:t>Use ‘Bond Profile’ </a:t>
            </a:r>
          </a:p>
          <a:p>
            <a:pPr>
              <a:buNone/>
            </a:pPr>
            <a:r>
              <a:rPr lang="en-US" dirty="0"/>
              <a:t>	Information.</a:t>
            </a:r>
          </a:p>
        </p:txBody>
      </p:sp>
      <p:sp>
        <p:nvSpPr>
          <p:cNvPr id="3" name="Title 2"/>
          <p:cNvSpPr>
            <a:spLocks noGrp="1"/>
          </p:cNvSpPr>
          <p:nvPr>
            <p:ph type="title"/>
          </p:nvPr>
        </p:nvSpPr>
        <p:spPr/>
        <p:txBody>
          <a:bodyPr/>
          <a:lstStyle/>
          <a:p>
            <a:r>
              <a:rPr lang="en-US" dirty="0"/>
              <a:t>Worksheet 11: Bonds</a:t>
            </a:r>
          </a:p>
        </p:txBody>
      </p:sp>
      <p:pic>
        <p:nvPicPr>
          <p:cNvPr id="5" name="Picture 4"/>
          <p:cNvPicPr>
            <a:picLocks noChangeAspect="1"/>
          </p:cNvPicPr>
          <p:nvPr/>
        </p:nvPicPr>
        <p:blipFill>
          <a:blip r:embed="rId3"/>
          <a:stretch>
            <a:fillRect/>
          </a:stretch>
        </p:blipFill>
        <p:spPr>
          <a:xfrm>
            <a:off x="6206139" y="3276600"/>
            <a:ext cx="2480661" cy="3069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Calculate the yield to maturity and compare your calculation with </a:t>
            </a:r>
            <a:r>
              <a:rPr lang="en-US" dirty="0" err="1"/>
              <a:t>FINRA’s</a:t>
            </a:r>
            <a:r>
              <a:rPr lang="en-US" dirty="0"/>
              <a:t>.</a:t>
            </a:r>
          </a:p>
          <a:p>
            <a:endParaRPr lang="en-US" dirty="0"/>
          </a:p>
          <a:p>
            <a:r>
              <a:rPr lang="en-US" dirty="0"/>
              <a:t>How would the price of the bond change if the interest rate</a:t>
            </a:r>
          </a:p>
          <a:p>
            <a:pPr lvl="1"/>
            <a:r>
              <a:rPr lang="en-US" dirty="0"/>
              <a:t>Increased by 50 basis points?</a:t>
            </a:r>
          </a:p>
          <a:p>
            <a:pPr lvl="1"/>
            <a:r>
              <a:rPr lang="en-US" dirty="0"/>
              <a:t>Decreased by 50 basis points?</a:t>
            </a:r>
          </a:p>
          <a:p>
            <a:pPr lvl="1"/>
            <a:endParaRPr lang="en-US" dirty="0"/>
          </a:p>
        </p:txBody>
      </p:sp>
      <p:sp>
        <p:nvSpPr>
          <p:cNvPr id="3" name="Title 2"/>
          <p:cNvSpPr>
            <a:spLocks noGrp="1"/>
          </p:cNvSpPr>
          <p:nvPr>
            <p:ph type="title"/>
          </p:nvPr>
        </p:nvSpPr>
        <p:spPr/>
        <p:txBody>
          <a:bodyPr/>
          <a:lstStyle/>
          <a:p>
            <a:r>
              <a:rPr lang="en-US" dirty="0"/>
              <a:t>Worksheet 11: Bonds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11: Example</a:t>
            </a:r>
          </a:p>
        </p:txBody>
      </p:sp>
      <p:pic>
        <p:nvPicPr>
          <p:cNvPr id="31746" name="Picture 2"/>
          <p:cNvPicPr>
            <a:picLocks noChangeAspect="1" noChangeArrowheads="1"/>
          </p:cNvPicPr>
          <p:nvPr/>
        </p:nvPicPr>
        <p:blipFill>
          <a:blip r:embed="rId2" cstate="print"/>
          <a:srcRect/>
          <a:stretch>
            <a:fillRect/>
          </a:stretch>
        </p:blipFill>
        <p:spPr bwMode="auto">
          <a:xfrm>
            <a:off x="609600" y="1600200"/>
            <a:ext cx="7795502" cy="457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Price the stock with DDM</a:t>
            </a:r>
          </a:p>
          <a:p>
            <a:r>
              <a:rPr lang="en-US" dirty="0"/>
              <a:t>Dividend History</a:t>
            </a:r>
          </a:p>
          <a:p>
            <a:pPr lvl="1"/>
            <a:r>
              <a:rPr lang="en-US" dirty="0">
                <a:hlinkClick r:id="rId2"/>
              </a:rPr>
              <a:t>http://finance.yahoo.com/</a:t>
            </a:r>
            <a:endParaRPr lang="en-US" dirty="0"/>
          </a:p>
          <a:p>
            <a:pPr lvl="1"/>
            <a:r>
              <a:rPr lang="en-US" dirty="0"/>
              <a:t>Enter Ticker Code in </a:t>
            </a:r>
          </a:p>
          <a:p>
            <a:pPr lvl="1"/>
            <a:endParaRPr lang="en-US" dirty="0"/>
          </a:p>
          <a:p>
            <a:pPr lvl="1"/>
            <a:r>
              <a:rPr lang="en-US" dirty="0"/>
              <a:t>Click on ‘Historical Prices’</a:t>
            </a:r>
          </a:p>
          <a:p>
            <a:pPr lvl="1"/>
            <a:endParaRPr lang="en-US" dirty="0"/>
          </a:p>
          <a:p>
            <a:pPr lvl="1"/>
            <a:r>
              <a:rPr lang="en-US" dirty="0"/>
              <a:t>Search selecting ‘Dividends Only’</a:t>
            </a:r>
          </a:p>
        </p:txBody>
      </p:sp>
      <p:sp>
        <p:nvSpPr>
          <p:cNvPr id="3" name="Title 2"/>
          <p:cNvSpPr>
            <a:spLocks noGrp="1"/>
          </p:cNvSpPr>
          <p:nvPr>
            <p:ph type="title"/>
          </p:nvPr>
        </p:nvSpPr>
        <p:spPr/>
        <p:txBody>
          <a:bodyPr/>
          <a:lstStyle/>
          <a:p>
            <a:r>
              <a:rPr lang="en-US" dirty="0"/>
              <a:t>Worksheet 12: Stock</a:t>
            </a:r>
          </a:p>
        </p:txBody>
      </p:sp>
      <p:pic>
        <p:nvPicPr>
          <p:cNvPr id="3074" name="Picture 2"/>
          <p:cNvPicPr>
            <a:picLocks noChangeAspect="1" noChangeArrowheads="1"/>
          </p:cNvPicPr>
          <p:nvPr/>
        </p:nvPicPr>
        <p:blipFill>
          <a:blip r:embed="rId3" cstate="print"/>
          <a:srcRect l="20989" t="27612" r="65998" b="69402"/>
          <a:stretch>
            <a:fillRect/>
          </a:stretch>
        </p:blipFill>
        <p:spPr bwMode="auto">
          <a:xfrm>
            <a:off x="4876800" y="3276600"/>
            <a:ext cx="2362200" cy="3048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l="20567" t="37589" r="71986" b="51064"/>
          <a:stretch>
            <a:fillRect/>
          </a:stretch>
        </p:blipFill>
        <p:spPr bwMode="auto">
          <a:xfrm>
            <a:off x="6019800" y="3733800"/>
            <a:ext cx="1143000" cy="979714"/>
          </a:xfrm>
          <a:prstGeom prst="rect">
            <a:avLst/>
          </a:prstGeom>
          <a:noFill/>
          <a:ln w="1">
            <a:noFill/>
            <a:miter lim="800000"/>
            <a:headEnd/>
            <a:tailEnd type="none" w="med" len="med"/>
          </a:ln>
          <a:effectLst/>
        </p:spPr>
      </p:pic>
      <p:sp>
        <p:nvSpPr>
          <p:cNvPr id="6" name="Oval 5"/>
          <p:cNvSpPr/>
          <p:nvPr/>
        </p:nvSpPr>
        <p:spPr>
          <a:xfrm>
            <a:off x="6019800" y="43434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cstate="print"/>
          <a:srcRect l="27525" t="41463" r="47866" b="37500"/>
          <a:stretch>
            <a:fillRect/>
          </a:stretch>
        </p:blipFill>
        <p:spPr bwMode="auto">
          <a:xfrm>
            <a:off x="6172200" y="5410200"/>
            <a:ext cx="2733675" cy="1314450"/>
          </a:xfrm>
          <a:prstGeom prst="rect">
            <a:avLst/>
          </a:prstGeom>
          <a:noFill/>
          <a:ln w="1">
            <a:noFill/>
            <a:miter lim="800000"/>
            <a:headEnd/>
            <a:tailEnd type="none" w="med" len="med"/>
          </a:ln>
          <a:effectLst/>
        </p:spPr>
      </p:pic>
      <p:sp>
        <p:nvSpPr>
          <p:cNvPr id="9" name="Oval 8"/>
          <p:cNvSpPr/>
          <p:nvPr/>
        </p:nvSpPr>
        <p:spPr>
          <a:xfrm>
            <a:off x="7924800" y="5943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12: Example</a:t>
            </a:r>
          </a:p>
        </p:txBody>
      </p:sp>
      <p:pic>
        <p:nvPicPr>
          <p:cNvPr id="2" name="Picture 1"/>
          <p:cNvPicPr>
            <a:picLocks noChangeAspect="1"/>
          </p:cNvPicPr>
          <p:nvPr/>
        </p:nvPicPr>
        <p:blipFill>
          <a:blip r:embed="rId2"/>
          <a:stretch>
            <a:fillRect/>
          </a:stretch>
        </p:blipFill>
        <p:spPr>
          <a:xfrm>
            <a:off x="609600" y="1479019"/>
            <a:ext cx="7162800" cy="46960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About One Page</a:t>
            </a:r>
          </a:p>
          <a:p>
            <a:endParaRPr lang="en-US" dirty="0"/>
          </a:p>
          <a:p>
            <a:r>
              <a:rPr lang="en-US" dirty="0"/>
              <a:t>Evaluate the firm using the analysis from all the data and analysis you have done in the report.</a:t>
            </a:r>
          </a:p>
          <a:p>
            <a:endParaRPr lang="en-US" dirty="0"/>
          </a:p>
          <a:p>
            <a:r>
              <a:rPr lang="en-US" dirty="0"/>
              <a:t>This could take several forms, such as:</a:t>
            </a:r>
          </a:p>
          <a:p>
            <a:pPr lvl="1"/>
            <a:r>
              <a:rPr lang="en-US" dirty="0"/>
              <a:t>A recommendation of buy, hold, or sell with a justification</a:t>
            </a:r>
          </a:p>
          <a:p>
            <a:pPr lvl="1"/>
            <a:r>
              <a:rPr lang="en-US" dirty="0"/>
              <a:t>A report to the CEO of the firm and its financial stability</a:t>
            </a:r>
          </a:p>
        </p:txBody>
      </p:sp>
      <p:sp>
        <p:nvSpPr>
          <p:cNvPr id="3" name="Title 2"/>
          <p:cNvSpPr>
            <a:spLocks noGrp="1"/>
          </p:cNvSpPr>
          <p:nvPr>
            <p:ph type="title"/>
          </p:nvPr>
        </p:nvSpPr>
        <p:spPr/>
        <p:txBody>
          <a:bodyPr>
            <a:normAutofit fontScale="90000"/>
          </a:bodyPr>
          <a:lstStyle/>
          <a:p>
            <a:r>
              <a:rPr lang="en-US" dirty="0"/>
              <a:t>Worksheet 13: Final Evaluation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0" cy="4876800"/>
          </a:xfrm>
        </p:spPr>
        <p:txBody>
          <a:bodyPr>
            <a:noAutofit/>
          </a:bodyPr>
          <a:lstStyle/>
          <a:p>
            <a:r>
              <a:rPr lang="en-US" dirty="0"/>
              <a:t>‘S&amp;P 500’ (see </a:t>
            </a:r>
            <a:r>
              <a:rPr lang="en-US" dirty="0">
                <a:hlinkClick r:id="rId2"/>
              </a:rPr>
              <a:t>Wikipedia</a:t>
            </a:r>
            <a:r>
              <a:rPr lang="en-US" dirty="0"/>
              <a:t> for List)</a:t>
            </a:r>
          </a:p>
          <a:p>
            <a:pPr lvl="1"/>
            <a:r>
              <a:rPr lang="en-US" sz="3200" dirty="0"/>
              <a:t>Alternates Must be Approved</a:t>
            </a:r>
          </a:p>
          <a:p>
            <a:pPr lvl="1"/>
            <a:endParaRPr lang="en-US" sz="3200" dirty="0"/>
          </a:p>
          <a:p>
            <a:r>
              <a:rPr lang="en-US" dirty="0"/>
              <a:t>Firm Criteria:</a:t>
            </a:r>
          </a:p>
          <a:p>
            <a:pPr lvl="1"/>
            <a:r>
              <a:rPr lang="en-US" sz="3200" dirty="0"/>
              <a:t>Solvent and Simple</a:t>
            </a:r>
          </a:p>
          <a:p>
            <a:pPr lvl="1"/>
            <a:r>
              <a:rPr lang="en-US" sz="3200" dirty="0"/>
              <a:t>No Financial Firms</a:t>
            </a:r>
          </a:p>
          <a:p>
            <a:pPr lvl="1"/>
            <a:r>
              <a:rPr lang="en-US" sz="3200" i="1" dirty="0"/>
              <a:t>Issues Long-Term Bonds</a:t>
            </a:r>
          </a:p>
          <a:p>
            <a:pPr lvl="1"/>
            <a:r>
              <a:rPr lang="en-US" sz="3200" i="1" dirty="0"/>
              <a:t>Paid Dividends for the Last Five Years</a:t>
            </a:r>
            <a:endParaRPr lang="en-US" sz="2200" i="1" dirty="0"/>
          </a:p>
        </p:txBody>
      </p:sp>
      <p:sp>
        <p:nvSpPr>
          <p:cNvPr id="3" name="Title 2"/>
          <p:cNvSpPr>
            <a:spLocks noGrp="1"/>
          </p:cNvSpPr>
          <p:nvPr>
            <p:ph type="title"/>
          </p:nvPr>
        </p:nvSpPr>
        <p:spPr/>
        <p:txBody>
          <a:bodyPr/>
          <a:lstStyle/>
          <a:p>
            <a:r>
              <a:rPr lang="en-US" dirty="0"/>
              <a:t>Course Project: Firm</a:t>
            </a:r>
          </a:p>
        </p:txBody>
      </p:sp>
    </p:spTree>
    <p:extLst>
      <p:ext uri="{BB962C8B-B14F-4D97-AF65-F5344CB8AC3E}">
        <p14:creationId xmlns:p14="http://schemas.microsoft.com/office/powerpoint/2010/main" val="94270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a:t>Firm Name</a:t>
            </a:r>
          </a:p>
          <a:p>
            <a:endParaRPr lang="en-US" dirty="0"/>
          </a:p>
          <a:p>
            <a:r>
              <a:rPr lang="en-US" dirty="0"/>
              <a:t>Ticker Symbol</a:t>
            </a:r>
          </a:p>
          <a:p>
            <a:endParaRPr lang="en-US" dirty="0"/>
          </a:p>
          <a:p>
            <a:r>
              <a:rPr lang="en-US" dirty="0"/>
              <a:t>Group Members</a:t>
            </a:r>
          </a:p>
          <a:p>
            <a:pPr lvl="1"/>
            <a:r>
              <a:rPr lang="en-US" dirty="0"/>
              <a:t>Please list in alphabetical order</a:t>
            </a:r>
          </a:p>
          <a:p>
            <a:pPr lvl="1"/>
            <a:endParaRPr lang="en-US" dirty="0"/>
          </a:p>
          <a:p>
            <a:r>
              <a:rPr lang="en-US" dirty="0"/>
              <a:t>Brief Explanation of Why You Chose this Firm</a:t>
            </a:r>
          </a:p>
        </p:txBody>
      </p:sp>
      <p:sp>
        <p:nvSpPr>
          <p:cNvPr id="3" name="Title 2"/>
          <p:cNvSpPr>
            <a:spLocks noGrp="1"/>
          </p:cNvSpPr>
          <p:nvPr>
            <p:ph type="title"/>
          </p:nvPr>
        </p:nvSpPr>
        <p:spPr/>
        <p:txBody>
          <a:bodyPr/>
          <a:lstStyle/>
          <a:p>
            <a:r>
              <a:rPr lang="en-US" dirty="0"/>
              <a:t>Worksheet 1: Info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Worksheet 1: Example</a:t>
            </a:r>
          </a:p>
        </p:txBody>
      </p:sp>
      <p:pic>
        <p:nvPicPr>
          <p:cNvPr id="23555" name="Picture 3"/>
          <p:cNvPicPr>
            <a:picLocks noChangeAspect="1" noChangeArrowheads="1"/>
          </p:cNvPicPr>
          <p:nvPr/>
        </p:nvPicPr>
        <p:blipFill>
          <a:blip r:embed="rId2" cstate="print"/>
          <a:srcRect/>
          <a:stretch>
            <a:fillRect/>
          </a:stretch>
        </p:blipFill>
        <p:spPr bwMode="auto">
          <a:xfrm>
            <a:off x="457200" y="1524000"/>
            <a:ext cx="8184791" cy="457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5334000" cy="4525963"/>
          </a:xfrm>
        </p:spPr>
        <p:txBody>
          <a:bodyPr>
            <a:normAutofit/>
          </a:bodyPr>
          <a:lstStyle/>
          <a:p>
            <a:r>
              <a:rPr lang="en-US" dirty="0"/>
              <a:t>Financial Statements</a:t>
            </a:r>
          </a:p>
          <a:p>
            <a:pPr lvl="1"/>
            <a:r>
              <a:rPr lang="en-US" sz="2400" dirty="0"/>
              <a:t>Download your Firm's Most Recent 10Q from </a:t>
            </a:r>
            <a:r>
              <a:rPr lang="en-US" sz="2400" dirty="0">
                <a:hlinkClick r:id="rId2"/>
              </a:rPr>
              <a:t>EDGAR</a:t>
            </a:r>
            <a:endParaRPr lang="en-US" sz="2400" dirty="0"/>
          </a:p>
          <a:p>
            <a:pPr lvl="1"/>
            <a:endParaRPr lang="en-US" sz="2400" dirty="0"/>
          </a:p>
          <a:p>
            <a:pPr lvl="1"/>
            <a:r>
              <a:rPr lang="en-US" sz="2800" dirty="0"/>
              <a:t>Extract/Copy </a:t>
            </a:r>
          </a:p>
          <a:p>
            <a:pPr marL="1485900" lvl="2" indent="-571500">
              <a:buFont typeface="+mj-lt"/>
              <a:buAutoNum type="romanLcPeriod"/>
            </a:pPr>
            <a:r>
              <a:rPr lang="en-US" sz="2200" dirty="0"/>
              <a:t>Current, Quarterly Income Statement and </a:t>
            </a:r>
          </a:p>
          <a:p>
            <a:pPr marL="1485900" lvl="2" indent="-571500">
              <a:buFont typeface="+mj-lt"/>
              <a:buAutoNum type="romanLcPeriod"/>
            </a:pPr>
            <a:r>
              <a:rPr lang="en-US" sz="2200" dirty="0"/>
              <a:t>Current Balance Sheet</a:t>
            </a:r>
          </a:p>
          <a:p>
            <a:pPr marL="1485900" lvl="2" indent="-571500">
              <a:buFont typeface="+mj-lt"/>
              <a:buAutoNum type="romanLcPeriod"/>
            </a:pPr>
            <a:endParaRPr lang="en-US" sz="2200" dirty="0"/>
          </a:p>
          <a:p>
            <a:pPr lvl="1"/>
            <a:r>
              <a:rPr lang="en-US" sz="2800" dirty="0"/>
              <a:t>Put these on Worksheet 2</a:t>
            </a:r>
          </a:p>
        </p:txBody>
      </p:sp>
      <p:sp>
        <p:nvSpPr>
          <p:cNvPr id="3" name="Title 2"/>
          <p:cNvSpPr>
            <a:spLocks noGrp="1"/>
          </p:cNvSpPr>
          <p:nvPr>
            <p:ph type="title"/>
          </p:nvPr>
        </p:nvSpPr>
        <p:spPr/>
        <p:txBody>
          <a:bodyPr/>
          <a:lstStyle/>
          <a:p>
            <a:r>
              <a:rPr lang="en-US" dirty="0"/>
              <a:t>Worksheet 2: </a:t>
            </a:r>
            <a:r>
              <a:rPr lang="en-US" dirty="0" err="1"/>
              <a:t>FinStat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Worksheet 2: Example</a:t>
            </a:r>
          </a:p>
        </p:txBody>
      </p:sp>
      <p:pic>
        <p:nvPicPr>
          <p:cNvPr id="24579" name="Picture 3"/>
          <p:cNvPicPr>
            <a:picLocks noChangeAspect="1" noChangeArrowheads="1"/>
          </p:cNvPicPr>
          <p:nvPr/>
        </p:nvPicPr>
        <p:blipFill>
          <a:blip r:embed="rId2" cstate="print"/>
          <a:srcRect/>
          <a:stretch>
            <a:fillRect/>
          </a:stretch>
        </p:blipFill>
        <p:spPr bwMode="auto">
          <a:xfrm>
            <a:off x="685800" y="1447800"/>
            <a:ext cx="7757410"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57200" y="1600200"/>
            <a:ext cx="8153400" cy="4525963"/>
          </a:xfrm>
        </p:spPr>
        <p:txBody>
          <a:bodyPr>
            <a:normAutofit fontScale="92500" lnSpcReduction="20000"/>
          </a:bodyPr>
          <a:lstStyle/>
          <a:p>
            <a:r>
              <a:rPr lang="en-US" dirty="0"/>
              <a:t>Calculate Ratios</a:t>
            </a:r>
          </a:p>
          <a:p>
            <a:pPr lvl="1"/>
            <a:r>
              <a:rPr lang="en-US" dirty="0"/>
              <a:t>Traditional Ratios </a:t>
            </a:r>
          </a:p>
          <a:p>
            <a:pPr lvl="2"/>
            <a:r>
              <a:rPr lang="en-US" dirty="0"/>
              <a:t>Use the example for the list</a:t>
            </a:r>
          </a:p>
          <a:p>
            <a:pPr lvl="2"/>
            <a:r>
              <a:rPr lang="en-US" dirty="0"/>
              <a:t>Remember to annualize</a:t>
            </a:r>
          </a:p>
          <a:p>
            <a:pPr lvl="2"/>
            <a:endParaRPr lang="en-US" dirty="0"/>
          </a:p>
          <a:p>
            <a:pPr lvl="1"/>
            <a:r>
              <a:rPr lang="en-US" dirty="0"/>
              <a:t>Custom Ratio</a:t>
            </a:r>
          </a:p>
          <a:p>
            <a:endParaRPr lang="en-US" dirty="0"/>
          </a:p>
          <a:p>
            <a:r>
              <a:rPr lang="en-US" dirty="0"/>
              <a:t>Calculate Ratios for Your Firm and Three Peer Firms</a:t>
            </a:r>
          </a:p>
          <a:p>
            <a:pPr lvl="1"/>
            <a:r>
              <a:rPr lang="en-US" dirty="0"/>
              <a:t>Use Capital IQ for Data</a:t>
            </a:r>
          </a:p>
          <a:p>
            <a:pPr lvl="1"/>
            <a:endParaRPr lang="en-US" dirty="0"/>
          </a:p>
          <a:p>
            <a:pPr lvl="1"/>
            <a:r>
              <a:rPr lang="en-US" dirty="0"/>
              <a:t>Capital IQ Introduced in Class</a:t>
            </a:r>
          </a:p>
        </p:txBody>
      </p:sp>
      <p:sp>
        <p:nvSpPr>
          <p:cNvPr id="3" name="Title 2"/>
          <p:cNvSpPr>
            <a:spLocks noGrp="1"/>
          </p:cNvSpPr>
          <p:nvPr>
            <p:ph type="title"/>
          </p:nvPr>
        </p:nvSpPr>
        <p:spPr/>
        <p:txBody>
          <a:bodyPr/>
          <a:lstStyle/>
          <a:p>
            <a:r>
              <a:rPr lang="en-US" dirty="0"/>
              <a:t>Worksheet 3: Ratios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Worksheet 3: Example</a:t>
            </a:r>
          </a:p>
        </p:txBody>
      </p:sp>
      <p:pic>
        <p:nvPicPr>
          <p:cNvPr id="2" name="Picture 1">
            <a:extLst>
              <a:ext uri="{FF2B5EF4-FFF2-40B4-BE49-F238E27FC236}">
                <a16:creationId xmlns:a16="http://schemas.microsoft.com/office/drawing/2014/main" id="{662E89B9-8CAD-43A4-BD3B-06C0B0164878}"/>
              </a:ext>
            </a:extLst>
          </p:cNvPr>
          <p:cNvPicPr>
            <a:picLocks noChangeAspect="1"/>
          </p:cNvPicPr>
          <p:nvPr/>
        </p:nvPicPr>
        <p:blipFill>
          <a:blip r:embed="rId2"/>
          <a:stretch>
            <a:fillRect/>
          </a:stretch>
        </p:blipFill>
        <p:spPr>
          <a:xfrm>
            <a:off x="533400" y="1523180"/>
            <a:ext cx="8077200" cy="4690172"/>
          </a:xfrm>
          <a:prstGeom prst="rect">
            <a:avLst/>
          </a:prstGeom>
        </p:spPr>
      </p:pic>
    </p:spTree>
  </p:cSld>
  <p:clrMapOvr>
    <a:masterClrMapping/>
  </p:clrMapOvr>
</p:sld>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blue</Template>
  <TotalTime>1230</TotalTime>
  <Words>888</Words>
  <Application>Microsoft Office PowerPoint</Application>
  <PresentationFormat>On-screen Show (4:3)</PresentationFormat>
  <Paragraphs>158</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Calibri</vt:lpstr>
      <vt:lpstr>Century Gothic</vt:lpstr>
      <vt:lpstr>Corbel</vt:lpstr>
      <vt:lpstr>Contemporary blue</vt:lpstr>
      <vt:lpstr>Equation</vt:lpstr>
      <vt:lpstr>FIN 377: Investments</vt:lpstr>
      <vt:lpstr>Course Project: Overview</vt:lpstr>
      <vt:lpstr>Course Project: Firm</vt:lpstr>
      <vt:lpstr>Worksheet 1: Info</vt:lpstr>
      <vt:lpstr>Worksheet 1: Example</vt:lpstr>
      <vt:lpstr>Worksheet 2: FinStat</vt:lpstr>
      <vt:lpstr>Worksheet 2: Example</vt:lpstr>
      <vt:lpstr>Worksheet 3: Ratios</vt:lpstr>
      <vt:lpstr>Worksheet 3: Example</vt:lpstr>
      <vt:lpstr>Worksheet 4: FinAnal</vt:lpstr>
      <vt:lpstr>Worksheet 4: Example</vt:lpstr>
      <vt:lpstr>Worksheet 5: Data</vt:lpstr>
      <vt:lpstr>Worksheet 5: Data</vt:lpstr>
      <vt:lpstr>Data Notes I</vt:lpstr>
      <vt:lpstr>Data Notes II</vt:lpstr>
      <vt:lpstr>Worksheet 6: StatAnal</vt:lpstr>
      <vt:lpstr>Worksheet 6: Example</vt:lpstr>
      <vt:lpstr>Worksheet 7: Beta</vt:lpstr>
      <vt:lpstr>Worksheet 7: Example</vt:lpstr>
      <vt:lpstr>Worksheet 8: CAPM</vt:lpstr>
      <vt:lpstr>Worksheet 8: Example</vt:lpstr>
      <vt:lpstr>Worksheet 9: Fama-French</vt:lpstr>
      <vt:lpstr>Worksheet 10: Multifactor Model</vt:lpstr>
      <vt:lpstr>Worksheet 11: Bonds</vt:lpstr>
      <vt:lpstr>Worksheet 11: Bonds</vt:lpstr>
      <vt:lpstr>Worksheet 11: Example</vt:lpstr>
      <vt:lpstr>Worksheet 12: Stock</vt:lpstr>
      <vt:lpstr>Worksheet 12: Example</vt:lpstr>
      <vt:lpstr>Worksheet 13: Final Evaluation</vt:lpstr>
    </vt:vector>
  </TitlesOfParts>
  <Company>American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 365 Business Finance</dc:title>
  <dc:creator>Lawrence Schrenk</dc:creator>
  <cp:lastModifiedBy>Schrenk, Lawrence</cp:lastModifiedBy>
  <cp:revision>178</cp:revision>
  <dcterms:created xsi:type="dcterms:W3CDTF">2009-08-24T02:07:34Z</dcterms:created>
  <dcterms:modified xsi:type="dcterms:W3CDTF">2021-04-19T19:19:16Z</dcterms:modified>
</cp:coreProperties>
</file>