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4"/>
  </p:notesMasterIdLst>
  <p:handoutMasterIdLst>
    <p:handoutMasterId r:id="rId15"/>
  </p:handoutMasterIdLst>
  <p:sldIdLst>
    <p:sldId id="397" r:id="rId2"/>
    <p:sldId id="383" r:id="rId3"/>
    <p:sldId id="384" r:id="rId4"/>
    <p:sldId id="402" r:id="rId5"/>
    <p:sldId id="338" r:id="rId6"/>
    <p:sldId id="403" r:id="rId7"/>
    <p:sldId id="398" r:id="rId8"/>
    <p:sldId id="400" r:id="rId9"/>
    <p:sldId id="363" r:id="rId10"/>
    <p:sldId id="371" r:id="rId11"/>
    <p:sldId id="399" r:id="rId12"/>
    <p:sldId id="401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08" d="100"/>
          <a:sy n="108" d="100"/>
        </p:scale>
        <p:origin x="18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12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9:16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Week 15: An Introduction to Derivative Markets and Securities II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564263"/>
            <a:ext cx="8458200" cy="1940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stock is currently selling for $100.00 and it will pay a $4.00 dividend in 3 months. A 3 month put option at $110.00 is currently valued at $20.00 and the risk-free rate is 5%. What is the price of the corresponding call?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Practice Problem 2</a:t>
            </a:r>
          </a:p>
        </p:txBody>
      </p:sp>
    </p:spTree>
    <p:extLst>
      <p:ext uri="{BB962C8B-B14F-4D97-AF65-F5344CB8AC3E}">
        <p14:creationId xmlns:p14="http://schemas.microsoft.com/office/powerpoint/2010/main" val="378183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Pivot Tables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Tables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strike="sngStrike" dirty="0"/>
              <a:t>Current Events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Pivot Tables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 and Option Contracts</a:t>
            </a:r>
          </a:p>
          <a:p>
            <a:pPr lvl="1"/>
            <a:r>
              <a:rPr lang="en-US" dirty="0"/>
              <a:t>Put-Call-Spot Parity</a:t>
            </a:r>
          </a:p>
          <a:p>
            <a:pPr lvl="1"/>
            <a:r>
              <a:rPr lang="en-US" dirty="0"/>
              <a:t>Adjusted for Dividends</a:t>
            </a:r>
          </a:p>
          <a:p>
            <a:r>
              <a:rPr lang="en-US" dirty="0"/>
              <a:t>Option Strategies</a:t>
            </a:r>
          </a:p>
          <a:p>
            <a:pPr lvl="1"/>
            <a:r>
              <a:rPr lang="en-US" dirty="0"/>
              <a:t>Protective Put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</a:t>
            </a:r>
            <a:r>
              <a:rPr lang="en-US" sz="3200"/>
              <a:t>Slides 8.36-73)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14.3.1 Put-Call-Spot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Net investment (</a:t>
            </a:r>
            <a:r>
              <a:rPr lang="en-US" sz="2400" i="1" noProof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aseline="-25000" noProof="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400" i="1" noProof="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noProof="0" dirty="0"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sz="2400" i="1" baseline="-25000" noProof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i="1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i="1" noProof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noProof="0" dirty="0"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sz="2400" i="1" baseline="-25000" noProof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CF at expiration (</a:t>
            </a:r>
            <a:r>
              <a:rPr lang="en-US" sz="2400" b="1" i="1" noProof="0" dirty="0">
                <a:latin typeface="Arial" panose="020B0604020202020204" pitchFamily="34" charset="0"/>
                <a:cs typeface="Arial" panose="020B0604020202020204" pitchFamily="34" charset="0"/>
              </a:rPr>
              <a:t>no matter the stock price</a:t>
            </a: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) X </a:t>
            </a: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The result is a risk-free investment</a:t>
            </a: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None/>
            </a:pPr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Because the risk-free rate equals the T-bill rate:</a:t>
            </a:r>
          </a:p>
          <a:p>
            <a:pPr lvl="1"/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(Long Stock) + (Long Put) + (Short Call) = (Long T-bill)</a:t>
            </a:r>
          </a:p>
          <a:p>
            <a:endParaRPr lang="en-US" sz="2400" noProof="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3B6A060-7DCB-49E9-AAA5-59F190E77E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733800"/>
          <a:ext cx="4300538" cy="109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482400" progId="Equation.DSMT4">
                  <p:embed/>
                </p:oleObj>
              </mc:Choice>
              <mc:Fallback>
                <p:oleObj name="Equation" r:id="rId2" imgW="190476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B6A060-7DCB-49E9-AAA5-59F190E77E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7400" y="3733800"/>
                        <a:ext cx="4300538" cy="1090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14.4.2 Protecting Portfolio Value with Put Options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915400" cy="485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strike="sngStrike" dirty="0"/>
              <a:t>Current Events</a:t>
            </a:r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stock is currently selling for $100.00. A 3 month put option at $110.00 is currently valued at $20.00 and the risk-free rate is 5%. What is the price of the corresponding call?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Practice Problem 1</a:t>
            </a:r>
          </a:p>
        </p:txBody>
      </p:sp>
    </p:spTree>
    <p:extLst>
      <p:ext uri="{BB962C8B-B14F-4D97-AF65-F5344CB8AC3E}">
        <p14:creationId xmlns:p14="http://schemas.microsoft.com/office/powerpoint/2010/main" val="40459710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235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Contemporary blue</vt:lpstr>
      <vt:lpstr>Equation</vt:lpstr>
      <vt:lpstr>FIN 377: Investments</vt:lpstr>
      <vt:lpstr>Overview</vt:lpstr>
      <vt:lpstr>1. Review and Questions</vt:lpstr>
      <vt:lpstr>Key Ideas (Slides 8.36-73)</vt:lpstr>
      <vt:lpstr>14.3.1 Put-Call-Spot Parity</vt:lpstr>
      <vt:lpstr>14.4.2 Protecting Portfolio Value with Put Options</vt:lpstr>
      <vt:lpstr>2. Current Events</vt:lpstr>
      <vt:lpstr>3. Practice Problems</vt:lpstr>
      <vt:lpstr>Practice Problem 1</vt:lpstr>
      <vt:lpstr>Practice Problem 2</vt:lpstr>
      <vt:lpstr>4. Excel Skills</vt:lpstr>
      <vt:lpstr>Pivot 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415</cp:revision>
  <dcterms:created xsi:type="dcterms:W3CDTF">2004-10-03T21:09:17Z</dcterms:created>
  <dcterms:modified xsi:type="dcterms:W3CDTF">2021-03-27T02:27:49Z</dcterms:modified>
</cp:coreProperties>
</file>