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3"/>
  </p:notesMasterIdLst>
  <p:handoutMasterIdLst>
    <p:handoutMasterId r:id="rId34"/>
  </p:handoutMasterIdLst>
  <p:sldIdLst>
    <p:sldId id="397" r:id="rId2"/>
    <p:sldId id="383" r:id="rId3"/>
    <p:sldId id="384" r:id="rId4"/>
    <p:sldId id="402" r:id="rId5"/>
    <p:sldId id="293" r:id="rId6"/>
    <p:sldId id="295" r:id="rId7"/>
    <p:sldId id="305" r:id="rId8"/>
    <p:sldId id="323" r:id="rId9"/>
    <p:sldId id="325" r:id="rId10"/>
    <p:sldId id="326" r:id="rId11"/>
    <p:sldId id="331" r:id="rId12"/>
    <p:sldId id="338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00" r:id="rId22"/>
    <p:sldId id="357" r:id="rId23"/>
    <p:sldId id="367" r:id="rId24"/>
    <p:sldId id="364" r:id="rId25"/>
    <p:sldId id="368" r:id="rId26"/>
    <p:sldId id="365" r:id="rId27"/>
    <p:sldId id="369" r:id="rId28"/>
    <p:sldId id="366" r:id="rId29"/>
    <p:sldId id="370" r:id="rId30"/>
    <p:sldId id="399" r:id="rId31"/>
    <p:sldId id="401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08" d="100"/>
          <a:sy n="108" d="100"/>
        </p:scale>
        <p:origin x="18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8:14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Week 14</a:t>
            </a:r>
            <a:r>
              <a:rPr lang="en-US"/>
              <a:t>: An Introduction to Derivative Markets and Securities I</a:t>
            </a:r>
            <a:endParaRPr lang="en-US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 377: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14.2.3 Basic Payoff and Profit Diagrams for Call and Put Options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193" y="1498271"/>
            <a:ext cx="3769614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14.2.4 Option Profit Diagrams: An Example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3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14.3.1 Put-Call-Spot 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Net investment (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4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sz="24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CF at expiration (</a:t>
            </a:r>
            <a:r>
              <a:rPr lang="en-US" sz="24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no matter the stock price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 X 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result is a risk-free investment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Because the risk-free rate equals the T-bill rate: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(Long Stock) + (Long Put) + (Short Call) = (Long T-bill)</a:t>
            </a:r>
          </a:p>
          <a:p>
            <a:endParaRPr lang="en-US" sz="2400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B6A060-7DCB-49E9-AAA5-59F190E77E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733800"/>
          <a:ext cx="4300538" cy="109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482400" progId="Equation.DSMT4">
                  <p:embed/>
                </p:oleObj>
              </mc:Choice>
              <mc:Fallback>
                <p:oleObj name="Equation" r:id="rId2" imgW="190476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3B6A060-7DCB-49E9-AAA5-59F190E77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7400" y="3733800"/>
                        <a:ext cx="4300538" cy="109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14.4.2 Protecting Portfolio Value with Put Options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8915400" cy="485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2. Current Events: Intangibles</a:t>
            </a:r>
          </a:p>
        </p:txBody>
      </p:sp>
    </p:spTree>
    <p:extLst>
      <p:ext uri="{BB962C8B-B14F-4D97-AF65-F5344CB8AC3E}">
        <p14:creationId xmlns:p14="http://schemas.microsoft.com/office/powerpoint/2010/main" val="167779968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7EDDE-09B1-4392-ABA4-96017AFE4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Here’s a profile of a company. Do you want to buy the stock?</a:t>
            </a:r>
          </a:p>
          <a:p>
            <a:pPr marL="400050" lvl="1" indent="0">
              <a:buNone/>
            </a:pPr>
            <a:r>
              <a:rPr lang="en-US" dirty="0"/>
              <a:t>This company will be profitable for each of the next 15 years. Both sales and net income will grow at close to a 40 percent compound annual rate. The company will also initiate a dividend in the third year, which will grow at nearly a 50 percent compound annual rate through the end of the period.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Here’s another profile. Do you want to buy the stock?</a:t>
            </a:r>
          </a:p>
          <a:p>
            <a:pPr marL="400050" lvl="1" indent="0">
              <a:buNone/>
            </a:pPr>
            <a:r>
              <a:rPr lang="en-US" dirty="0"/>
              <a:t>This company will have negative free cash flow for each of the next 15 years. The level of debt will grow at a 34 percent compound annual rate over this time. Its cash balance will start at 2.5 percent of sales and will dwindle to 2.0 percent by the end of the period.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A6EAB-793F-4B87-9070-74054FCF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47743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D0E71-CDB5-4A08-957C-59685872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Intangibles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8A3D7-DD37-4CA4-9955-2200FFC00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79531"/>
            <a:ext cx="6553200" cy="45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4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149C4-C3D8-41EF-B497-109F7269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Value of Intangibles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BABE6-68F6-4D88-9B8D-2869579A4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49" y="1488409"/>
            <a:ext cx="6637302" cy="44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FAF82D-ADDA-4FFA-945F-6D2D82D8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SG&amp;A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4B244-1042-4EEB-9577-E1B85AF9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00200"/>
            <a:ext cx="6172200" cy="43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E6E5E-8F84-4333-B1EB-AC9378FA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New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1354A-BAFC-4442-B000-A00A217B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08" y="1371600"/>
            <a:ext cx="606078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4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Review and Questions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Current Events: Intangibles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Practice Problems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Excel Skills: Macros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F1BEF5-4EF1-49CE-8FD4-346A5F583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Michael J. </a:t>
            </a:r>
            <a:r>
              <a:rPr lang="en-US" dirty="0" err="1"/>
              <a:t>Mauboussin</a:t>
            </a:r>
            <a:r>
              <a:rPr lang="en-US" dirty="0"/>
              <a:t> and Dan Callahan. “One Job: Expectations and the Role of Intangible Investments.” Blog: CONSILIENT OBSERVER, September 15, 2020.</a:t>
            </a:r>
          </a:p>
          <a:p>
            <a:r>
              <a:rPr lang="en-US" dirty="0"/>
              <a:t>Jonathan </a:t>
            </a:r>
            <a:r>
              <a:rPr lang="en-US" dirty="0" err="1"/>
              <a:t>Haskel</a:t>
            </a:r>
            <a:r>
              <a:rPr lang="en-US" dirty="0"/>
              <a:t> and </a:t>
            </a:r>
            <a:r>
              <a:rPr lang="en-US" dirty="0" err="1"/>
              <a:t>Stian</a:t>
            </a:r>
            <a:r>
              <a:rPr lang="en-US" dirty="0"/>
              <a:t> Westlake. </a:t>
            </a:r>
            <a:r>
              <a:rPr lang="en-US" i="1" dirty="0"/>
              <a:t>Capitalism without Capital: The Rise of the Intangible Economy</a:t>
            </a:r>
            <a:r>
              <a:rPr lang="en-US" dirty="0"/>
              <a:t>. Princeton University Press, 2017.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66A68-731D-4DC9-8BEB-300B1F1F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2957998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3. 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412776210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532945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Graph the payoff of buying a call option and selling a put at 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Practice Problem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6399" y="2462259"/>
            <a:ext cx="0" cy="43195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399" y="4824459"/>
            <a:ext cx="4648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4642588"/>
            <a:ext cx="0" cy="3637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50368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160" y="4835850"/>
            <a:ext cx="228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Stock Price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6388" y="3198248"/>
            <a:ext cx="26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Option/Portfolio Payoff/Profit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086600" y="3429000"/>
            <a:ext cx="457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12800" y="24801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Call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Put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Payoff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7432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86600" y="3086057"/>
            <a:ext cx="457200" cy="10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37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the algebraic payoff of buying a call option and selling a put at 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/>
              <a:t>Below X</a:t>
            </a:r>
            <a:r>
              <a:rPr lang="en-US" dirty="0"/>
              <a:t>		</a:t>
            </a:r>
            <a:r>
              <a:rPr lang="en-US" u="sng" dirty="0"/>
              <a:t>Above X</a:t>
            </a:r>
          </a:p>
          <a:p>
            <a:pPr marL="0" indent="0">
              <a:buNone/>
            </a:pPr>
            <a:r>
              <a:rPr lang="en-US" dirty="0"/>
              <a:t>Buy Call			</a:t>
            </a:r>
          </a:p>
          <a:p>
            <a:pPr marL="0" indent="0">
              <a:buNone/>
            </a:pPr>
            <a:r>
              <a:rPr lang="en-US" dirty="0"/>
              <a:t>Sell Put		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Total		 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2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286000" y="3863181"/>
            <a:ext cx="5867400" cy="179635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Century Gothic" pitchFamily="34" charset="0"/>
              </a:defRPr>
            </a:lvl1pPr>
            <a:lvl2pPr marL="742950" indent="-285750" eaLnBrk="1" hangingPunct="1">
              <a:buChar char="–"/>
              <a:defRPr sz="2800">
                <a:latin typeface="Century Gothic" pitchFamily="34" charset="0"/>
              </a:defRPr>
            </a:lvl2pPr>
            <a:lvl3pPr marL="1143000" indent="-228600" eaLnBrk="1" hangingPunct="1">
              <a:buChar char="•"/>
              <a:defRPr sz="2400">
                <a:latin typeface="Century Gothic" pitchFamily="34" charset="0"/>
              </a:defRPr>
            </a:lvl3pPr>
            <a:lvl4pPr marL="1600200" indent="-228600" eaLnBrk="1" hangingPunct="1">
              <a:buChar char="–"/>
              <a:defRPr sz="2000">
                <a:latin typeface="Century Gothic" pitchFamily="34" charset="0"/>
              </a:defRPr>
            </a:lvl4pPr>
            <a:lvl5pPr marL="2057400" indent="-228600" eaLnBrk="1" hangingPunct="1">
              <a:buChar char="»"/>
              <a:defRPr sz="1800">
                <a:latin typeface="Century Gothic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endParaRPr 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532945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Graph the payoff and profit of buying a call option and buying a put at 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Practice Problem 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6399" y="2462259"/>
            <a:ext cx="0" cy="43195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399" y="4824459"/>
            <a:ext cx="4648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4642588"/>
            <a:ext cx="0" cy="3637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50368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160" y="4835850"/>
            <a:ext cx="228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Stock Price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6388" y="3198248"/>
            <a:ext cx="26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Option/Portfolio Payoff/Profit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086600" y="3429000"/>
            <a:ext cx="457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6600" y="3810000"/>
            <a:ext cx="457200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12800" y="24801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Call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Put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Payoff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Profit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7432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86600" y="3086057"/>
            <a:ext cx="457200" cy="10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70765" y="5400312"/>
            <a:ext cx="305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Note</a:t>
            </a:r>
            <a:r>
              <a:rPr lang="en-US" sz="2400" dirty="0">
                <a:latin typeface="Century Gothic" panose="020B0502020202020204" pitchFamily="34" charset="0"/>
              </a:rPr>
              <a:t>: This is a straddle.</a:t>
            </a:r>
          </a:p>
        </p:txBody>
      </p:sp>
    </p:spTree>
    <p:extLst>
      <p:ext uri="{BB962C8B-B14F-4D97-AF65-F5344CB8AC3E}">
        <p14:creationId xmlns:p14="http://schemas.microsoft.com/office/powerpoint/2010/main" val="16110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the algebraic payoff of buying a call option and buying a put at 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/>
              <a:t>Below X</a:t>
            </a:r>
            <a:r>
              <a:rPr lang="en-US" dirty="0"/>
              <a:t>		</a:t>
            </a:r>
            <a:r>
              <a:rPr lang="en-US" u="sng" dirty="0"/>
              <a:t>Above X</a:t>
            </a:r>
          </a:p>
          <a:p>
            <a:pPr marL="0" indent="0">
              <a:buNone/>
            </a:pPr>
            <a:r>
              <a:rPr lang="en-US" dirty="0"/>
              <a:t>Buy Call			</a:t>
            </a:r>
          </a:p>
          <a:p>
            <a:pPr marL="0" indent="0">
              <a:buNone/>
            </a:pPr>
            <a:r>
              <a:rPr lang="en-US" dirty="0"/>
              <a:t>Buy Put	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Total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4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286000" y="3863181"/>
            <a:ext cx="5867400" cy="179635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Century Gothic" pitchFamily="34" charset="0"/>
              </a:defRPr>
            </a:lvl1pPr>
            <a:lvl2pPr marL="742950" indent="-285750" eaLnBrk="1" hangingPunct="1">
              <a:buChar char="–"/>
              <a:defRPr sz="2800">
                <a:latin typeface="Century Gothic" pitchFamily="34" charset="0"/>
              </a:defRPr>
            </a:lvl2pPr>
            <a:lvl3pPr marL="1143000" indent="-228600" eaLnBrk="1" hangingPunct="1">
              <a:buChar char="•"/>
              <a:defRPr sz="2400">
                <a:latin typeface="Century Gothic" pitchFamily="34" charset="0"/>
              </a:defRPr>
            </a:lvl3pPr>
            <a:lvl4pPr marL="1600200" indent="-228600" eaLnBrk="1" hangingPunct="1">
              <a:buChar char="–"/>
              <a:defRPr sz="2000">
                <a:latin typeface="Century Gothic" pitchFamily="34" charset="0"/>
              </a:defRPr>
            </a:lvl4pPr>
            <a:lvl5pPr marL="2057400" indent="-228600" eaLnBrk="1" hangingPunct="1">
              <a:buChar char="»"/>
              <a:defRPr sz="1800">
                <a:latin typeface="Century Gothic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endParaRPr 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532945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Graph the payoff buying a stock and buying a put at 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Practice Problem 5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6399" y="2462259"/>
            <a:ext cx="0" cy="43195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399" y="4824459"/>
            <a:ext cx="4648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4642588"/>
            <a:ext cx="0" cy="3637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50368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160" y="4835850"/>
            <a:ext cx="228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Stock Price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6388" y="3198248"/>
            <a:ext cx="26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Option/Portfolio Payoff/Profit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4824459"/>
            <a:ext cx="396239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6600" y="3429000"/>
            <a:ext cx="457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12800" y="24801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Stock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Put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Payoff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7432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86600" y="3086057"/>
            <a:ext cx="457200" cy="10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08866" y="5388921"/>
            <a:ext cx="305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Note</a:t>
            </a:r>
            <a:r>
              <a:rPr lang="en-US" sz="2400" dirty="0">
                <a:latin typeface="Century Gothic" panose="020B0502020202020204" pitchFamily="34" charset="0"/>
              </a:rPr>
              <a:t>: This is a Protective Put.</a:t>
            </a:r>
          </a:p>
        </p:txBody>
      </p:sp>
    </p:spTree>
    <p:extLst>
      <p:ext uri="{BB962C8B-B14F-4D97-AF65-F5344CB8AC3E}">
        <p14:creationId xmlns:p14="http://schemas.microsoft.com/office/powerpoint/2010/main" val="12793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the algebraic payoff buying a stock and buying a put at X.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/>
              <a:t>Below X</a:t>
            </a:r>
            <a:r>
              <a:rPr lang="en-US" dirty="0"/>
              <a:t>		</a:t>
            </a:r>
            <a:r>
              <a:rPr lang="en-US" u="sng" dirty="0"/>
              <a:t>Above X</a:t>
            </a:r>
          </a:p>
          <a:p>
            <a:pPr marL="0" indent="0">
              <a:buNone/>
            </a:pPr>
            <a:r>
              <a:rPr lang="en-US" dirty="0"/>
              <a:t>Buy Stock		</a:t>
            </a:r>
          </a:p>
          <a:p>
            <a:pPr marL="0" indent="0">
              <a:buNone/>
            </a:pPr>
            <a:r>
              <a:rPr lang="en-US" dirty="0"/>
              <a:t>Buy Put		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Total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6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286000" y="3867708"/>
            <a:ext cx="5867400" cy="179635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Century Gothic" pitchFamily="34" charset="0"/>
              </a:defRPr>
            </a:lvl1pPr>
            <a:lvl2pPr marL="742950" indent="-285750" eaLnBrk="1" hangingPunct="1">
              <a:buChar char="–"/>
              <a:defRPr sz="2800">
                <a:latin typeface="Century Gothic" pitchFamily="34" charset="0"/>
              </a:defRPr>
            </a:lvl2pPr>
            <a:lvl3pPr marL="1143000" indent="-228600" eaLnBrk="1" hangingPunct="1">
              <a:buChar char="•"/>
              <a:defRPr sz="2400">
                <a:latin typeface="Century Gothic" pitchFamily="34" charset="0"/>
              </a:defRPr>
            </a:lvl3pPr>
            <a:lvl4pPr marL="1600200" indent="-228600" eaLnBrk="1" hangingPunct="1">
              <a:buChar char="–"/>
              <a:defRPr sz="2000">
                <a:latin typeface="Century Gothic" pitchFamily="34" charset="0"/>
              </a:defRPr>
            </a:lvl4pPr>
            <a:lvl5pPr marL="2057400" indent="-228600" eaLnBrk="1" hangingPunct="1">
              <a:buChar char="»"/>
              <a:defRPr sz="1800">
                <a:latin typeface="Century Gothic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ysClr val="windowText" lastClr="000000"/>
                </a:solidFill>
              </a:rPr>
              <a:t>	</a:t>
            </a:r>
            <a:endParaRPr 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532945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Graph the payoff buying a stock, buying a put at X, and selling a call at 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Practice Problem 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6399" y="2462259"/>
            <a:ext cx="0" cy="43195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399" y="4824459"/>
            <a:ext cx="4648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4642588"/>
            <a:ext cx="0" cy="3637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50368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160" y="4835850"/>
            <a:ext cx="228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Stock Price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6388" y="3198248"/>
            <a:ext cx="2607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Option/Portfolio Payoff/Profit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086600" y="3429000"/>
            <a:ext cx="4572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12800" y="24801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Stock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Put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Call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Payoff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7432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86600" y="3086057"/>
            <a:ext cx="457200" cy="105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6600" y="3810000"/>
            <a:ext cx="457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70765" y="5400312"/>
            <a:ext cx="305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Note</a:t>
            </a:r>
            <a:r>
              <a:rPr lang="en-US" sz="2400" dirty="0">
                <a:latin typeface="Century Gothic" panose="020B0502020202020204" pitchFamily="34" charset="0"/>
              </a:rPr>
              <a:t>: This is the Put-Call Parity.</a:t>
            </a:r>
          </a:p>
        </p:txBody>
      </p:sp>
    </p:spTree>
    <p:extLst>
      <p:ext uri="{BB962C8B-B14F-4D97-AF65-F5344CB8AC3E}">
        <p14:creationId xmlns:p14="http://schemas.microsoft.com/office/powerpoint/2010/main" val="32438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Find the algebraic payoff buying a stock, buying a put at X, and selling a call at X.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/>
              <a:t>Below X</a:t>
            </a:r>
            <a:r>
              <a:rPr lang="en-US" dirty="0"/>
              <a:t>		</a:t>
            </a:r>
            <a:r>
              <a:rPr lang="en-US" u="sng" dirty="0"/>
              <a:t>Above X</a:t>
            </a:r>
          </a:p>
          <a:p>
            <a:pPr marL="0" indent="0">
              <a:buNone/>
            </a:pPr>
            <a:r>
              <a:rPr lang="en-US" dirty="0"/>
              <a:t>Buy Stock	</a:t>
            </a:r>
          </a:p>
          <a:p>
            <a:pPr marL="0" indent="0">
              <a:buNone/>
            </a:pPr>
            <a:r>
              <a:rPr lang="en-US" dirty="0"/>
              <a:t>Buy Put		 	</a:t>
            </a:r>
          </a:p>
          <a:p>
            <a:pPr marL="0" indent="0">
              <a:buNone/>
            </a:pPr>
            <a:r>
              <a:rPr lang="en-US" dirty="0"/>
              <a:t>Sell Call		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Total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8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286000" y="3962400"/>
            <a:ext cx="5943600" cy="19812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Century Gothic" pitchFamily="34" charset="0"/>
              </a:defRPr>
            </a:lvl1pPr>
            <a:lvl2pPr marL="742950" indent="-285750" eaLnBrk="1" hangingPunct="1">
              <a:buChar char="–"/>
              <a:defRPr sz="2800">
                <a:latin typeface="Century Gothic" pitchFamily="34" charset="0"/>
              </a:defRPr>
            </a:lvl2pPr>
            <a:lvl3pPr marL="1143000" indent="-228600" eaLnBrk="1" hangingPunct="1">
              <a:buChar char="•"/>
              <a:defRPr sz="2400">
                <a:latin typeface="Century Gothic" pitchFamily="34" charset="0"/>
              </a:defRPr>
            </a:lvl3pPr>
            <a:lvl4pPr marL="1600200" indent="-228600" eaLnBrk="1" hangingPunct="1">
              <a:buChar char="–"/>
              <a:defRPr sz="2000">
                <a:latin typeface="Century Gothic" pitchFamily="34" charset="0"/>
              </a:defRPr>
            </a:lvl4pPr>
            <a:lvl5pPr marL="2057400" indent="-228600" eaLnBrk="1" hangingPunct="1">
              <a:buChar char="»"/>
              <a:defRPr sz="1800">
                <a:latin typeface="Century Gothic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ysClr val="windowText" lastClr="000000"/>
                </a:solidFill>
              </a:rPr>
              <a:t>	</a:t>
            </a:r>
            <a:endParaRPr 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1. Review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4. Excel Skills</a:t>
            </a:r>
          </a:p>
        </p:txBody>
      </p:sp>
    </p:spTree>
    <p:extLst>
      <p:ext uri="{BB962C8B-B14F-4D97-AF65-F5344CB8AC3E}">
        <p14:creationId xmlns:p14="http://schemas.microsoft.com/office/powerpoint/2010/main" val="1582481560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50000"/>
              </a:lnSpc>
            </a:pPr>
            <a:r>
              <a:rPr lang="en-US" dirty="0"/>
              <a:t>Macros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</a:t>
            </a:r>
          </a:p>
        </p:txBody>
      </p:sp>
    </p:spTree>
    <p:extLst>
      <p:ext uri="{BB962C8B-B14F-4D97-AF65-F5344CB8AC3E}">
        <p14:creationId xmlns:p14="http://schemas.microsoft.com/office/powerpoint/2010/main" val="287808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FBB42-1A18-46DA-A7CD-73039E74D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 to Derivative Markets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Futures/Forward Contracts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Option Contracts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Ananlysis</a:t>
            </a:r>
            <a:r>
              <a:rPr lang="en-US" dirty="0"/>
              <a:t> of Derivatives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Payoff and Profit Diagrams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A73A3-1136-4ADD-8775-BD6E82ED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</a:t>
            </a:r>
            <a:r>
              <a:rPr lang="en-US" sz="3200" dirty="0"/>
              <a:t>(</a:t>
            </a:r>
            <a:r>
              <a:rPr lang="en-US" sz="3200"/>
              <a:t>Slides 8.1-46)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14.1 Overview of Derivative Markets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basic kinds of derivatives available: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and futures contracts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contracts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Only one forward contract is needed for any particular maturity and underlying asset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types of options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Puts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 each of these derivatives, an investor can enter into a transaction as: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long position (the buyer)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short position (the seller)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9465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14.1.1 The Language and Structure of Forward and Futures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Forward contract gives holder obligation to execute a transaction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 a predetermined date (maturity date)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 a predetermined price (contract price)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parties (counterparties)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eventual buyer (or long position)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eventual seller (or short position)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14.1.3 The Language and Structure of Option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contract gives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right, but not the obligation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to buy or to sell underlying at a predetermined future date and a predetermined price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to buy is a call option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Option to sell is a put option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Buyer has the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long position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in the contract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Seller (writer) has the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short position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in the contract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Buyer and seller are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counterparties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 the transaction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14.2.2 Basic Payoff and Profit Diagrams for Forward Contracts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53172"/>
            <a:ext cx="4777396" cy="431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46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14.2.3 Basic Payoff and Profit Diagrams for Call and Put Options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335" y="1447800"/>
            <a:ext cx="3683330" cy="460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910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Contemporary blue</vt:lpstr>
      <vt:lpstr>Equation</vt:lpstr>
      <vt:lpstr>FIN 377: Investments</vt:lpstr>
      <vt:lpstr>Overview</vt:lpstr>
      <vt:lpstr>1. Review and Questions</vt:lpstr>
      <vt:lpstr>Key Ideas (Slides 8.1-46)</vt:lpstr>
      <vt:lpstr>14.1 Overview of Derivative Markets </vt:lpstr>
      <vt:lpstr>14.1.1 The Language and Structure of Forward and Futures Markets</vt:lpstr>
      <vt:lpstr>14.1.3 The Language and Structure of Option Markets</vt:lpstr>
      <vt:lpstr>14.2.2 Basic Payoff and Profit Diagrams for Forward Contracts</vt:lpstr>
      <vt:lpstr>14.2.3 Basic Payoff and Profit Diagrams for Call and Put Options</vt:lpstr>
      <vt:lpstr>14.2.3 Basic Payoff and Profit Diagrams for Call and Put Options</vt:lpstr>
      <vt:lpstr>14.2.4 Option Profit Diagrams: An Example</vt:lpstr>
      <vt:lpstr>14.3.1 Put-Call-Spot Parity</vt:lpstr>
      <vt:lpstr>14.4.2 Protecting Portfolio Value with Put Options</vt:lpstr>
      <vt:lpstr>2. Current Events: Intangibles</vt:lpstr>
      <vt:lpstr>Question</vt:lpstr>
      <vt:lpstr>Types of Intangibles</vt:lpstr>
      <vt:lpstr>Changing Value of Intangibles</vt:lpstr>
      <vt:lpstr>SG&amp;A</vt:lpstr>
      <vt:lpstr>New Analysis</vt:lpstr>
      <vt:lpstr>Bibliography</vt:lpstr>
      <vt:lpstr>3. Practice Problems</vt:lpstr>
      <vt:lpstr>Practice Problem 1</vt:lpstr>
      <vt:lpstr>Practice Problem 2</vt:lpstr>
      <vt:lpstr>Practice Problem 3</vt:lpstr>
      <vt:lpstr>Practice Problem 4</vt:lpstr>
      <vt:lpstr>Practice Problem 5</vt:lpstr>
      <vt:lpstr>Practice Problem 6</vt:lpstr>
      <vt:lpstr>Practice Problem 7</vt:lpstr>
      <vt:lpstr>Practice Problem 8</vt:lpstr>
      <vt:lpstr>4. Excel Skills</vt:lpstr>
      <vt:lpstr>Macros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415</cp:revision>
  <dcterms:created xsi:type="dcterms:W3CDTF">2004-10-03T21:09:17Z</dcterms:created>
  <dcterms:modified xsi:type="dcterms:W3CDTF">2021-03-29T01:15:23Z</dcterms:modified>
</cp:coreProperties>
</file>