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38"/>
  </p:notesMasterIdLst>
  <p:handoutMasterIdLst>
    <p:handoutMasterId r:id="rId39"/>
  </p:handoutMasterIdLst>
  <p:sldIdLst>
    <p:sldId id="397" r:id="rId2"/>
    <p:sldId id="383" r:id="rId3"/>
    <p:sldId id="384" r:id="rId4"/>
    <p:sldId id="402" r:id="rId5"/>
    <p:sldId id="317" r:id="rId6"/>
    <p:sldId id="318" r:id="rId7"/>
    <p:sldId id="341" r:id="rId8"/>
    <p:sldId id="325" r:id="rId9"/>
    <p:sldId id="327" r:id="rId10"/>
    <p:sldId id="427" r:id="rId11"/>
    <p:sldId id="428" r:id="rId12"/>
    <p:sldId id="334" r:id="rId13"/>
    <p:sldId id="328" r:id="rId14"/>
    <p:sldId id="438" r:id="rId15"/>
    <p:sldId id="447" r:id="rId16"/>
    <p:sldId id="398" r:id="rId17"/>
    <p:sldId id="395" r:id="rId18"/>
    <p:sldId id="403" r:id="rId19"/>
    <p:sldId id="394" r:id="rId20"/>
    <p:sldId id="396" r:id="rId21"/>
    <p:sldId id="404" r:id="rId22"/>
    <p:sldId id="405" r:id="rId23"/>
    <p:sldId id="406" r:id="rId24"/>
    <p:sldId id="407" r:id="rId25"/>
    <p:sldId id="393" r:id="rId26"/>
    <p:sldId id="400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99" r:id="rId36"/>
    <p:sldId id="401" r:id="rId37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6163" autoAdjust="0"/>
  </p:normalViewPr>
  <p:slideViewPr>
    <p:cSldViewPr>
      <p:cViewPr varScale="1">
        <p:scale>
          <a:sx n="108" d="100"/>
          <a:sy n="108" d="100"/>
        </p:scale>
        <p:origin x="18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714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76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6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9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36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8:50 PM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 dirty="0"/>
              <a:t>Week 12: Equity Valuation I</a:t>
            </a:r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FIN 377: Investments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8667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DDM Issues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Motivation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Dividends are cash flows from common stock.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Price is the present value of cash flows.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Thus, price of a common share should be the present value of its dividends</a:t>
            </a:r>
          </a:p>
          <a:p>
            <a:pPr lvl="1">
              <a:lnSpc>
                <a:spcPct val="90000"/>
              </a:lnSpc>
            </a:pPr>
            <a:endParaRPr lang="en-US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Some Problems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Dividends (especially far future ones) are not easily estimated.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Dividends can be manipulated.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Dividends may not represent available cash flow.</a:t>
            </a:r>
          </a:p>
        </p:txBody>
      </p:sp>
    </p:spTree>
    <p:extLst>
      <p:ext uri="{BB962C8B-B14F-4D97-AF65-F5344CB8AC3E}">
        <p14:creationId xmlns:p14="http://schemas.microsoft.com/office/powerpoint/2010/main" val="856626413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DDM Patterns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000" indent="-577850"/>
            <a:r>
              <a:rPr lang="en-US" dirty="0"/>
              <a:t>Constant/No Growth Model </a:t>
            </a:r>
          </a:p>
          <a:p>
            <a:pPr marL="1035050" lvl="1" indent="-577850"/>
            <a:r>
              <a:rPr lang="en-US" dirty="0"/>
              <a:t>Dividends remain constant</a:t>
            </a:r>
          </a:p>
          <a:p>
            <a:pPr marL="1035050" lvl="1" indent="-577850"/>
            <a:endParaRPr lang="en-US" dirty="0"/>
          </a:p>
          <a:p>
            <a:pPr marL="635000" indent="-577850"/>
            <a:r>
              <a:rPr lang="en-US" dirty="0"/>
              <a:t>Constant Growth Model </a:t>
            </a:r>
          </a:p>
          <a:p>
            <a:pPr marL="1035050" lvl="1" indent="-577850"/>
            <a:r>
              <a:rPr lang="en-US" dirty="0"/>
              <a:t>Dividends grow at a constant rate</a:t>
            </a:r>
          </a:p>
          <a:p>
            <a:pPr marL="1035050" lvl="1" indent="-577850"/>
            <a:endParaRPr lang="en-US" dirty="0"/>
          </a:p>
          <a:p>
            <a:pPr marL="635000" indent="-577850"/>
            <a:r>
              <a:rPr lang="en-US" dirty="0"/>
              <a:t>Mixed/Multistage Model</a:t>
            </a:r>
          </a:p>
          <a:p>
            <a:pPr marL="1035050" lvl="1" indent="-577850"/>
            <a:r>
              <a:rPr lang="en-US" dirty="0"/>
              <a:t>Dividends grow at different rates.</a:t>
            </a:r>
          </a:p>
          <a:p>
            <a:pPr marL="1035050" lvl="1" indent="-577850"/>
            <a:endParaRPr lang="en-US" dirty="0"/>
          </a:p>
          <a:p>
            <a:pPr marL="1035050" lvl="1" indent="-577850"/>
            <a:endParaRPr lang="en-US" dirty="0"/>
          </a:p>
          <a:p>
            <a:pPr marL="1035050" lvl="1" indent="-577850"/>
            <a:endParaRPr lang="en-US" dirty="0"/>
          </a:p>
          <a:p>
            <a:pPr marL="635000" indent="-5778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58918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8.2.3 The No-Growth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Cash flows not growing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Special case of constant growth</a:t>
            </a:r>
          </a:p>
          <a:p>
            <a:endParaRPr lang="en-CA" dirty="0"/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Constant Perpetuity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39F9C39-658A-41F4-9F9E-54C600A215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4191000"/>
          <a:ext cx="24190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393480" progId="Equation.DSMT4">
                  <p:embed/>
                </p:oleObj>
              </mc:Choice>
              <mc:Fallback>
                <p:oleObj name="Equation" r:id="rId2" imgW="62208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39F9C39-658A-41F4-9F9E-54C600A215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10200" y="4191000"/>
                        <a:ext cx="2419013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8.2.2 The Constant Growth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constant growth model 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Gordon growth model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Treats cash flow as a growing perpetuity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Assumes k &gt; g</a:t>
            </a:r>
          </a:p>
          <a:p>
            <a:endParaRPr lang="en-C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7A9220E-2A22-43BE-A457-C40915ED51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668837"/>
          <a:ext cx="2293938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431640" progId="Equation.DSMT4">
                  <p:embed/>
                </p:oleObj>
              </mc:Choice>
              <mc:Fallback>
                <p:oleObj name="Equation" r:id="rId2" imgW="83808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7A9220E-2A22-43BE-A457-C40915ED51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76600" y="4668837"/>
                        <a:ext cx="2293938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Calculations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90550" indent="-533400">
              <a:buFont typeface="Wingdings" pitchFamily="2" charset="2"/>
              <a:buAutoNum type="arabicParenR"/>
            </a:pPr>
            <a:r>
              <a:rPr lang="en-US" sz="3200" dirty="0"/>
              <a:t>Value of the short term dividends is PV of the individual dividends.</a:t>
            </a:r>
          </a:p>
          <a:p>
            <a:pPr marL="590550" indent="-533400">
              <a:buFont typeface="Wingdings" pitchFamily="2" charset="2"/>
              <a:buAutoNum type="arabicParenR"/>
            </a:pPr>
            <a:endParaRPr lang="en-US" sz="3200" dirty="0"/>
          </a:p>
          <a:p>
            <a:pPr marL="590550" indent="-533400">
              <a:buFont typeface="Wingdings" pitchFamily="2" charset="2"/>
              <a:buNone/>
            </a:pPr>
            <a:r>
              <a:rPr lang="en-US" sz="3200" dirty="0"/>
              <a:t>2)	Value of the long term dividends is a </a:t>
            </a:r>
            <a:r>
              <a:rPr lang="en-US" sz="3200" i="1" u="sng" dirty="0"/>
              <a:t>delayed</a:t>
            </a:r>
            <a:r>
              <a:rPr lang="en-US" sz="3200" dirty="0"/>
              <a:t> growing perpetuity.</a:t>
            </a:r>
          </a:p>
          <a:p>
            <a:pPr marL="971550" lvl="1" indent="-457200"/>
            <a:r>
              <a:rPr lang="en-US" sz="2600" dirty="0"/>
              <a:t>NOTE: It is a </a:t>
            </a:r>
            <a:r>
              <a:rPr lang="en-US" sz="2600" i="1" dirty="0"/>
              <a:t>delayed</a:t>
            </a:r>
            <a:r>
              <a:rPr lang="en-US" sz="2600" dirty="0"/>
              <a:t> growing perpetuity because the long term dividends do not begin until after the short term dividends end. </a:t>
            </a:r>
          </a:p>
          <a:p>
            <a:pPr marL="971550" lvl="1" indent="-457200"/>
            <a:endParaRPr lang="en-US" sz="2600" dirty="0"/>
          </a:p>
          <a:p>
            <a:pPr marL="590550" indent="-533400">
              <a:buFont typeface="Wingdings" pitchFamily="2" charset="2"/>
              <a:buNone/>
            </a:pPr>
            <a:r>
              <a:rPr lang="en-US" sz="3200" dirty="0"/>
              <a:t>3)	Stock price = </a:t>
            </a:r>
            <a:r>
              <a:rPr lang="en-US" sz="3200" dirty="0" err="1"/>
              <a:t>PV</a:t>
            </a:r>
            <a:r>
              <a:rPr lang="en-US" sz="3200" baseline="-25000" dirty="0" err="1"/>
              <a:t>short</a:t>
            </a:r>
            <a:r>
              <a:rPr lang="en-US" sz="3200" baseline="-25000" dirty="0"/>
              <a:t> term </a:t>
            </a:r>
            <a:r>
              <a:rPr lang="en-US" sz="3200" dirty="0"/>
              <a:t>+ </a:t>
            </a:r>
            <a:r>
              <a:rPr lang="en-US" sz="3200" dirty="0" err="1"/>
              <a:t>PV</a:t>
            </a:r>
            <a:r>
              <a:rPr lang="en-US" sz="3200" baseline="-25000" dirty="0" err="1"/>
              <a:t>long</a:t>
            </a:r>
            <a:r>
              <a:rPr lang="en-US" sz="3200" baseline="-25000" dirty="0"/>
              <a:t> term</a:t>
            </a:r>
          </a:p>
        </p:txBody>
      </p:sp>
    </p:spTree>
    <p:extLst>
      <p:ext uri="{BB962C8B-B14F-4D97-AF65-F5344CB8AC3E}">
        <p14:creationId xmlns:p14="http://schemas.microsoft.com/office/powerpoint/2010/main" val="50565196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Firm Value = Assets-in-Place + PVGO</a:t>
            </a: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3000" dirty="0">
                <a:solidFill>
                  <a:srgbClr val="000000"/>
                </a:solidFill>
              </a:rPr>
              <a:t>The value of the firm equals the value of the assets already in place, the no-growth value of the firm...</a:t>
            </a: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3000" dirty="0">
                <a:solidFill>
                  <a:srgbClr val="000000"/>
                </a:solidFill>
              </a:rPr>
              <a:t>Plus the NPV of its future investments, the present value of growth opportunities (PVGO).</a:t>
            </a: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59465"/>
            <a:ext cx="8839200" cy="1143000"/>
          </a:xfrm>
        </p:spPr>
        <p:txBody>
          <a:bodyPr lIns="90488" tIns="44450" rIns="90488" bIns="44450" anchorCtr="1">
            <a:noAutofit/>
          </a:bodyPr>
          <a:lstStyle/>
          <a:p>
            <a:r>
              <a:rPr lang="en-US" altLang="en-US" sz="3600" dirty="0"/>
              <a:t>Present Value of Growth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88211827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2. Current Events: Financialization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1971743013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391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Activity-centered</a:t>
            </a:r>
            <a:r>
              <a:rPr lang="en-US" dirty="0"/>
              <a:t> view of economic change (Production)</a:t>
            </a:r>
          </a:p>
          <a:p>
            <a:pPr marL="400050" lvl="1" indent="0" algn="ctr">
              <a:buNone/>
            </a:pPr>
            <a:endParaRPr lang="en-US" dirty="0"/>
          </a:p>
          <a:p>
            <a:pPr marL="400050" lvl="1" indent="0" algn="ctr">
              <a:buNone/>
            </a:pPr>
            <a:r>
              <a:rPr lang="en-US" sz="3600" dirty="0"/>
              <a:t>versus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i="1" dirty="0"/>
              <a:t>ccumulation-centered </a:t>
            </a:r>
            <a:r>
              <a:rPr lang="en-US" dirty="0"/>
              <a:t>view of economic change (Profit)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Distinction</a:t>
            </a:r>
          </a:p>
        </p:txBody>
      </p:sp>
    </p:spTree>
    <p:extLst>
      <p:ext uri="{BB962C8B-B14F-4D97-AF65-F5344CB8AC3E}">
        <p14:creationId xmlns:p14="http://schemas.microsoft.com/office/powerpoint/2010/main" val="239629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dirty="0"/>
              <a:t>Emergence of a new regime of accumulation</a:t>
            </a:r>
          </a:p>
          <a:p>
            <a:endParaRPr lang="en-US" dirty="0"/>
          </a:p>
          <a:p>
            <a:r>
              <a:rPr lang="en-US" dirty="0"/>
              <a:t>Ascendency of shareholder value orientation </a:t>
            </a:r>
          </a:p>
          <a:p>
            <a:endParaRPr lang="en-US" dirty="0"/>
          </a:p>
          <a:p>
            <a:r>
              <a:rPr lang="en-US" dirty="0"/>
              <a:t>Financialization of everyday life</a:t>
            </a: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Themes</a:t>
            </a:r>
          </a:p>
        </p:txBody>
      </p:sp>
    </p:spTree>
    <p:extLst>
      <p:ext uri="{BB962C8B-B14F-4D97-AF65-F5344CB8AC3E}">
        <p14:creationId xmlns:p14="http://schemas.microsoft.com/office/powerpoint/2010/main" val="964335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Relative industry shares of employment in US economy, 1950-2001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B676F-C3CE-4FEE-94CE-2E46E4A3D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02" y="1502465"/>
            <a:ext cx="6826396" cy="4572000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D170566-BB3F-4439-A0B3-6AE2725D8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1799" y="6072368"/>
            <a:ext cx="3124200" cy="228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Krippner “The Financialization of the American Economy.”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370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Review and Questions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Current Events: </a:t>
            </a:r>
            <a:r>
              <a:rPr lang="en-US" dirty="0"/>
              <a:t>Financialization of the Economy</a:t>
            </a:r>
            <a:endParaRPr lang="en-US" sz="3600" dirty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Practice Problems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Excel Skills: Histograms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54468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Relative industry shares of current-dollar GDP in US economy, 1950-2001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AA870-D87A-4B31-8EA7-83E2C8230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39" y="1484289"/>
            <a:ext cx="6632522" cy="4572000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9C43FB2-26A8-4DBB-9E4E-F144AE583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1799" y="6072368"/>
            <a:ext cx="3124200" cy="228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Krippner “The Financialization of the American Economy.”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992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Relative industry shares of corporate profits in US economy, 1950-2001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CDD84-F27B-4D3C-B1E1-9AD6BFE06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49" y="1484289"/>
            <a:ext cx="6825702" cy="4572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5646CD1-8C4A-4158-8555-BFEC94FAA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1799" y="6072368"/>
            <a:ext cx="3124200" cy="228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Krippner “The Financialization of the American Economy.”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1206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Ratio of portfolio income to cash flow for US non-financial corporations, 1950-2001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1F9039-F325-4398-98D3-065489BEE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79" y="1447800"/>
            <a:ext cx="6144242" cy="4572000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F95848F-F5B1-4297-B621-85B7D8ACE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1799" y="6072368"/>
            <a:ext cx="3124200" cy="228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Krippner “The Financialization of the American Economy.”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1898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Ratio of portfolio income to cash flow for US manufacturing and non-manufacturing</a:t>
            </a:r>
            <a:br>
              <a:rPr lang="en-US" sz="2800" dirty="0"/>
            </a:br>
            <a:r>
              <a:rPr lang="en-US" sz="2800" dirty="0"/>
              <a:t>industries, 1950-2001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3ABFB-E671-45D8-8EE0-34DFE29D0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5" y="1371600"/>
            <a:ext cx="5539409" cy="45720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E7967A8-F6A0-463D-83BC-A0A1B13A9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1799" y="6072368"/>
            <a:ext cx="3124200" cy="228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Krippner “The Financialization of the American Economy.”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5685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Share of total portfolio income accounted for by individual components for US</a:t>
            </a:r>
            <a:br>
              <a:rPr lang="en-US" sz="2800" dirty="0"/>
            </a:br>
            <a:r>
              <a:rPr lang="en-US" sz="2800" dirty="0"/>
              <a:t>non-financial corporations, 1950-2001</a:t>
            </a: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2A88C6-F11E-4EFC-9962-F4D4FE372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89" y="1477298"/>
            <a:ext cx="6578221" cy="4572000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8D4CEA0-3E23-425A-9CB0-06A2DBD2C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1799" y="6072368"/>
            <a:ext cx="3124200" cy="228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Krippner “The Financialization of the American Economy.”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3004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Krippner, Greta R. “The Financialization of the American Economy.” </a:t>
            </a:r>
            <a:r>
              <a:rPr lang="en-US" b="1" i="1" dirty="0"/>
              <a:t>Socio-Economic Review</a:t>
            </a:r>
            <a:r>
              <a:rPr lang="en-US" b="1" dirty="0"/>
              <a:t> 3 (2005): 173‐208.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Davis, Gerald F. and </a:t>
            </a:r>
            <a:r>
              <a:rPr lang="en-US" dirty="0" err="1"/>
              <a:t>Suntae</a:t>
            </a:r>
            <a:r>
              <a:rPr lang="en-US" dirty="0"/>
              <a:t> Kim. “Financialization of the Economy.” </a:t>
            </a:r>
            <a:r>
              <a:rPr lang="en-US" i="1" dirty="0"/>
              <a:t>Annual Review of Sociology </a:t>
            </a:r>
            <a:r>
              <a:rPr lang="en-US" dirty="0"/>
              <a:t>41 (2015): 203-221.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Foster, J. B. “The Financialization of Capitalism.” </a:t>
            </a:r>
            <a:r>
              <a:rPr lang="en-US" i="1" dirty="0"/>
              <a:t>Monthly Review: An Independent Socialist Magazine</a:t>
            </a:r>
            <a:r>
              <a:rPr lang="en-US" dirty="0"/>
              <a:t> 58 (2007): 1-14.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Krippner Greta R. </a:t>
            </a:r>
            <a:r>
              <a:rPr lang="en-US" i="1" dirty="0"/>
              <a:t>Capitalizing on Crisis: The Political Origins of the Rise of Finance</a:t>
            </a:r>
            <a:r>
              <a:rPr lang="en-US" dirty="0"/>
              <a:t>. Harvard, 2012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Tomaskovic-Devey</a:t>
            </a:r>
            <a:r>
              <a:rPr lang="en-US" dirty="0"/>
              <a:t>, Donald and Ken-Hou Lin. “Income Dynamics, Economic Rents, and the Financialization of the U.S. Economy.” </a:t>
            </a:r>
            <a:r>
              <a:rPr lang="en-US" i="1" dirty="0"/>
              <a:t>American Sociological Review</a:t>
            </a:r>
            <a:r>
              <a:rPr lang="en-US" dirty="0"/>
              <a:t> 76.4 (2011): 538-559.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van der </a:t>
            </a:r>
            <a:r>
              <a:rPr lang="en-US" b="1" dirty="0" err="1"/>
              <a:t>Zwan</a:t>
            </a:r>
            <a:r>
              <a:rPr lang="en-US" b="1" dirty="0"/>
              <a:t>, Natascha. “Making Sense of Financialization.” </a:t>
            </a:r>
            <a:r>
              <a:rPr lang="en-US" b="1" i="1" dirty="0"/>
              <a:t>Socio-Economic Review</a:t>
            </a:r>
            <a:r>
              <a:rPr lang="en-US" b="1" dirty="0"/>
              <a:t> 12.1 (2014): 99-129.</a:t>
            </a:r>
            <a:endParaRPr lang="en-US" sz="33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1469312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3. Practice Problems</a:t>
            </a:r>
          </a:p>
        </p:txBody>
      </p:sp>
    </p:spTree>
    <p:extLst>
      <p:ext uri="{BB962C8B-B14F-4D97-AF65-F5344CB8AC3E}">
        <p14:creationId xmlns:p14="http://schemas.microsoft.com/office/powerpoint/2010/main" val="412776210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value of a stock that is expected to pay a constant dividend of $6.00/year, if the discount rate is 7%?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Problem 1</a:t>
            </a:r>
          </a:p>
        </p:txBody>
      </p:sp>
    </p:spTree>
    <p:extLst>
      <p:ext uri="{BB962C8B-B14F-4D97-AF65-F5344CB8AC3E}">
        <p14:creationId xmlns:p14="http://schemas.microsoft.com/office/powerpoint/2010/main" val="2859006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the value of a stock that is expected to pay a dividend of $6.00 next year increasing at 3% forever, if the discount rate is 7%?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Problem 2</a:t>
            </a:r>
          </a:p>
        </p:txBody>
      </p:sp>
    </p:spTree>
    <p:extLst>
      <p:ext uri="{BB962C8B-B14F-4D97-AF65-F5344CB8AC3E}">
        <p14:creationId xmlns:p14="http://schemas.microsoft.com/office/powerpoint/2010/main" val="511831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the value of a stock that has just paid a dividend of $6.00 which is decreasing at 2% forever, if the discount rate is 7%?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Problem 3</a:t>
            </a:r>
          </a:p>
        </p:txBody>
      </p:sp>
    </p:spTree>
    <p:extLst>
      <p:ext uri="{BB962C8B-B14F-4D97-AF65-F5344CB8AC3E}">
        <p14:creationId xmlns:p14="http://schemas.microsoft.com/office/powerpoint/2010/main" val="391964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1. Review and Questions</a:t>
            </a:r>
          </a:p>
        </p:txBody>
      </p:sp>
    </p:spTree>
    <p:extLst>
      <p:ext uri="{BB962C8B-B14F-4D97-AF65-F5344CB8AC3E}">
        <p14:creationId xmlns:p14="http://schemas.microsoft.com/office/powerpoint/2010/main" val="3887655154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level of dividend growth should we expect for a firm that has a dividend payout rate of 30% and a return on equity of </a:t>
            </a:r>
            <a:r>
              <a:rPr lang="en-US" sz="3200"/>
              <a:t>7%?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Problem 4</a:t>
            </a:r>
          </a:p>
        </p:txBody>
      </p:sp>
    </p:spTree>
    <p:extLst>
      <p:ext uri="{BB962C8B-B14F-4D97-AF65-F5344CB8AC3E}">
        <p14:creationId xmlns:p14="http://schemas.microsoft.com/office/powerpoint/2010/main" val="2556447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5878" y="1530448"/>
            <a:ext cx="8763000" cy="452596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A firm has a ROE of 19%. earnings are $4.00 of which $3.00 will be paid out in dividends. If the capitalization rate is 8%. What is the value of a share, assets in-place and PVGO?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1. Find the dividend growth rate: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Problem 5</a:t>
            </a:r>
          </a:p>
        </p:txBody>
      </p:sp>
    </p:spTree>
    <p:extLst>
      <p:ext uri="{BB962C8B-B14F-4D97-AF65-F5344CB8AC3E}">
        <p14:creationId xmlns:p14="http://schemas.microsoft.com/office/powerpoint/2010/main" val="4217387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5878" y="1530448"/>
            <a:ext cx="8763000" cy="452596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A firm has a ROE of 19%. Earnings are $4.00 of which $3.00 will be paid out in dividends. If the capitalization rate is 8%. What is the value of a share, assets in-place and PVGO?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2. Find the price: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Problem 5 (cont’d)</a:t>
            </a:r>
          </a:p>
        </p:txBody>
      </p:sp>
    </p:spTree>
    <p:extLst>
      <p:ext uri="{BB962C8B-B14F-4D97-AF65-F5344CB8AC3E}">
        <p14:creationId xmlns:p14="http://schemas.microsoft.com/office/powerpoint/2010/main" val="152014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5878" y="1530448"/>
            <a:ext cx="8763000" cy="452596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A firm has a ROE of 19%. Earnings are $4.00 of which $3.00 will be paid out in dividends. If the capitalization rate is 8%. What is the value of a share, assets-in-place and PVGO?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3. Find the value of assets-in-place: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Problem 5 (cont’d)</a:t>
            </a:r>
          </a:p>
        </p:txBody>
      </p:sp>
    </p:spTree>
    <p:extLst>
      <p:ext uri="{BB962C8B-B14F-4D97-AF65-F5344CB8AC3E}">
        <p14:creationId xmlns:p14="http://schemas.microsoft.com/office/powerpoint/2010/main" val="1591775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2912" y="1509637"/>
            <a:ext cx="8763000" cy="452596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A firm has a ROE of 19%. Earnings are $4.00 of which $3.00 will be paid out in dividends. If the capitalization rate is 8%. What is the value of a share, assets in-place and PVGO?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4. Find the value of PVGO: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Problem 5 (cont’d)</a:t>
            </a:r>
          </a:p>
        </p:txBody>
      </p:sp>
    </p:spTree>
    <p:extLst>
      <p:ext uri="{BB962C8B-B14F-4D97-AF65-F5344CB8AC3E}">
        <p14:creationId xmlns:p14="http://schemas.microsoft.com/office/powerpoint/2010/main" val="1901186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/>
          <a:lstStyle/>
          <a:p>
            <a:r>
              <a:rPr lang="en-US" dirty="0"/>
              <a:t>4. Excel Skills</a:t>
            </a:r>
          </a:p>
        </p:txBody>
      </p:sp>
    </p:spTree>
    <p:extLst>
      <p:ext uri="{BB962C8B-B14F-4D97-AF65-F5344CB8AC3E}">
        <p14:creationId xmlns:p14="http://schemas.microsoft.com/office/powerpoint/2010/main" val="1582481560"/>
      </p:ext>
    </p:extLst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>
              <a:lnSpc>
                <a:spcPct val="150000"/>
              </a:lnSpc>
            </a:pPr>
            <a:r>
              <a:rPr lang="en-US" dirty="0"/>
              <a:t>Histograms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</a:t>
            </a:r>
          </a:p>
        </p:txBody>
      </p:sp>
    </p:spTree>
    <p:extLst>
      <p:ext uri="{BB962C8B-B14F-4D97-AF65-F5344CB8AC3E}">
        <p14:creationId xmlns:p14="http://schemas.microsoft.com/office/powerpoint/2010/main" val="287808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0FBB42-1A18-46DA-A7CD-73039E74D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Equity Analysis</a:t>
            </a:r>
          </a:p>
          <a:p>
            <a:pPr>
              <a:lnSpc>
                <a:spcPct val="150000"/>
              </a:lnSpc>
            </a:pPr>
            <a:r>
              <a:rPr lang="en-US" dirty="0"/>
              <a:t>Discounted Cash Flow (DCF)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Discounted Dividend Model (DDM)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No Growth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Constant Growth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Mixed Model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BA73A3-1136-4ADD-8775-BD6E82ED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 </a:t>
            </a:r>
            <a:r>
              <a:rPr lang="en-US" sz="3200" dirty="0"/>
              <a:t>(</a:t>
            </a:r>
            <a:r>
              <a:rPr lang="en-US" sz="3200"/>
              <a:t>Slides 7.1-65)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3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8.1.1 Fairly Valued, Overvalued, and Undervalued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Two approaches to valuation:</a:t>
            </a:r>
          </a:p>
          <a:p>
            <a:pPr marL="0" indent="0">
              <a:buNone/>
            </a:pPr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Absolute valuation</a:t>
            </a:r>
          </a:p>
          <a:p>
            <a:pPr marL="1188720" lvl="2" indent="-514350"/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Discounted cash flow (DCF) valuation</a:t>
            </a:r>
          </a:p>
          <a:p>
            <a:pPr marL="788670" lvl="1" indent="-514350">
              <a:buFont typeface="+mj-lt"/>
              <a:buAutoNum type="arabicPeriod"/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Relative valuation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8.1.2 Top-Down Approach versus Bottom-Up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approaches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Top-down, three-step approach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Bottom-up, stock valuation, stock picking approach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Difference: Importance of economic and industry influence on individual firms and stocks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Both can be implemented by fundamentalists or technicians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8.3 Discounted Cash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6032" lvl="2" indent="-256032">
              <a:buClr>
                <a:srgbClr val="2360AB"/>
              </a:buClr>
              <a:buFont typeface="Lucida Grande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Present value of cash flow, such as dividends, operating cash flow, or free cash flow:</a:t>
            </a:r>
          </a:p>
          <a:p>
            <a:pPr>
              <a:buNone/>
            </a:pPr>
            <a:endParaRPr lang="en-CA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EED8515-1954-4492-B5F8-6CE6D509CF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4114800"/>
          <a:ext cx="3657001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228600" progId="Equation.DSMT4">
                  <p:embed/>
                </p:oleObj>
              </mc:Choice>
              <mc:Fallback>
                <p:oleObj name="Equation" r:id="rId2" imgW="96516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EED8515-1954-4492-B5F8-6CE6D509C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38400" y="4114800"/>
                        <a:ext cx="3657001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8.2 An Introduction to DCF and Relative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Discounted cash flow analysis can be done in several different ways: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Free cash flow to the firm (FCFF) valuation or weighted average cost of capital (WACC) analysis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Free cash flow to equity (FCFE) model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Dividend discount model (DDM)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8.2.1 The Foundations of Discounted Cash Flow Valuation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E847F-E39B-4C0B-81F9-2AC6A054E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686800" cy="382078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</TotalTime>
  <Words>1144</Words>
  <Application>Microsoft Office PowerPoint</Application>
  <PresentationFormat>On-screen Show (4:3)</PresentationFormat>
  <Paragraphs>157</Paragraphs>
  <Slides>36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Lucida Grande</vt:lpstr>
      <vt:lpstr>Wingdings</vt:lpstr>
      <vt:lpstr>Contemporary blue</vt:lpstr>
      <vt:lpstr>Equation</vt:lpstr>
      <vt:lpstr>FIN 377: Investments</vt:lpstr>
      <vt:lpstr>Overview</vt:lpstr>
      <vt:lpstr>1. Review and Questions</vt:lpstr>
      <vt:lpstr>Key Ideas (Slides 7.1-65)</vt:lpstr>
      <vt:lpstr>8.1.1 Fairly Valued, Overvalued, and Undervalued</vt:lpstr>
      <vt:lpstr>8.1.2 Top-Down Approach versus Bottom-Up Approach</vt:lpstr>
      <vt:lpstr>8.3 Discounted Cash Flow</vt:lpstr>
      <vt:lpstr>8.2 An Introduction to DCF and Relative Valuation</vt:lpstr>
      <vt:lpstr>8.2.1 The Foundations of Discounted Cash Flow Valuation</vt:lpstr>
      <vt:lpstr>DDM Issues</vt:lpstr>
      <vt:lpstr>DDM Patterns</vt:lpstr>
      <vt:lpstr>8.2.3 The No-Growth Model</vt:lpstr>
      <vt:lpstr>8.2.2 The Constant Growth Model</vt:lpstr>
      <vt:lpstr>Calculations</vt:lpstr>
      <vt:lpstr>Present Value of Growth Opportunities</vt:lpstr>
      <vt:lpstr>2. Current Events: Financialization of the Economy</vt:lpstr>
      <vt:lpstr>Distinction</vt:lpstr>
      <vt:lpstr>Three Themes</vt:lpstr>
      <vt:lpstr>Relative industry shares of employment in US economy, 1950-2001</vt:lpstr>
      <vt:lpstr>Relative industry shares of current-dollar GDP in US economy, 1950-2001</vt:lpstr>
      <vt:lpstr>Relative industry shares of corporate profits in US economy, 1950-2001</vt:lpstr>
      <vt:lpstr>Ratio of portfolio income to cash flow for US non-financial corporations, 1950-2001</vt:lpstr>
      <vt:lpstr>Ratio of portfolio income to cash flow for US manufacturing and non-manufacturing industries, 1950-2001</vt:lpstr>
      <vt:lpstr>Share of total portfolio income accounted for by individual components for US non-financial corporations, 1950-2001</vt:lpstr>
      <vt:lpstr>Bibliography</vt:lpstr>
      <vt:lpstr>3. Practice Problems</vt:lpstr>
      <vt:lpstr>Practice Problem 1</vt:lpstr>
      <vt:lpstr>Practice Problem 2</vt:lpstr>
      <vt:lpstr>Practice Problem 3</vt:lpstr>
      <vt:lpstr>Practice Problem 4</vt:lpstr>
      <vt:lpstr>Practice Problem 5</vt:lpstr>
      <vt:lpstr>Practice Problem 5 (cont’d)</vt:lpstr>
      <vt:lpstr>Practice Problem 5 (cont’d)</vt:lpstr>
      <vt:lpstr>Practice Problem 5 (cont’d)</vt:lpstr>
      <vt:lpstr>4. Excel Skills</vt:lpstr>
      <vt:lpstr>Histograms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416</cp:revision>
  <dcterms:created xsi:type="dcterms:W3CDTF">2004-10-03T21:09:17Z</dcterms:created>
  <dcterms:modified xsi:type="dcterms:W3CDTF">2021-03-27T02:00:36Z</dcterms:modified>
</cp:coreProperties>
</file>