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34"/>
  </p:notesMasterIdLst>
  <p:handoutMasterIdLst>
    <p:handoutMasterId r:id="rId35"/>
  </p:handoutMasterIdLst>
  <p:sldIdLst>
    <p:sldId id="397" r:id="rId2"/>
    <p:sldId id="383" r:id="rId3"/>
    <p:sldId id="384" r:id="rId4"/>
    <p:sldId id="402" r:id="rId5"/>
    <p:sldId id="405" r:id="rId6"/>
    <p:sldId id="312" r:id="rId7"/>
    <p:sldId id="314" r:id="rId8"/>
    <p:sldId id="320" r:id="rId9"/>
    <p:sldId id="327" r:id="rId10"/>
    <p:sldId id="336" r:id="rId11"/>
    <p:sldId id="342" r:id="rId12"/>
    <p:sldId id="349" r:id="rId13"/>
    <p:sldId id="406" r:id="rId14"/>
    <p:sldId id="300" r:id="rId15"/>
    <p:sldId id="365" r:id="rId16"/>
    <p:sldId id="368" r:id="rId17"/>
    <p:sldId id="369" r:id="rId18"/>
    <p:sldId id="398" r:id="rId19"/>
    <p:sldId id="403" r:id="rId20"/>
    <p:sldId id="404" r:id="rId21"/>
    <p:sldId id="400" r:id="rId22"/>
    <p:sldId id="356" r:id="rId23"/>
    <p:sldId id="357" r:id="rId24"/>
    <p:sldId id="358" r:id="rId25"/>
    <p:sldId id="359" r:id="rId26"/>
    <p:sldId id="360" r:id="rId27"/>
    <p:sldId id="361" r:id="rId28"/>
    <p:sldId id="362" r:id="rId29"/>
    <p:sldId id="366" r:id="rId30"/>
    <p:sldId id="367" r:id="rId31"/>
    <p:sldId id="399" r:id="rId32"/>
    <p:sldId id="401" r:id="rId33"/>
  </p:sldIdLst>
  <p:sldSz cx="9144000" cy="6858000" type="screen4x3"/>
  <p:notesSz cx="6858000" cy="9144000"/>
  <p:custDataLst>
    <p:tags r:id="rId3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B3C3D3"/>
    <a:srgbClr val="002B5C"/>
    <a:srgbClr val="ADC6D7"/>
    <a:srgbClr val="00BEB9"/>
    <a:srgbClr val="00CAC5"/>
    <a:srgbClr val="00CFC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6163" autoAdjust="0"/>
  </p:normalViewPr>
  <p:slideViewPr>
    <p:cSldViewPr>
      <p:cViewPr varScale="1">
        <p:scale>
          <a:sx n="114" d="100"/>
          <a:sy n="114" d="100"/>
        </p:scale>
        <p:origin x="16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3714"/>
    </p:cViewPr>
  </p:sorterViewPr>
  <p:notesViewPr>
    <p:cSldViewPr>
      <p:cViewPr varScale="1">
        <p:scale>
          <a:sx n="87" d="100"/>
          <a:sy n="87" d="100"/>
        </p:scale>
        <p:origin x="384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62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03F7FA54-1521-4DD7-9404-29EC1BA7038B}" type="datetimeFigureOut">
              <a:rPr lang="en-US"/>
              <a:pPr>
                <a:defRPr/>
              </a:pPr>
              <a:t>10/1/2021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EBFD8F90-EA37-43C3-8ED6-D915013D7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20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95839"/>
            <a:ext cx="5638273" cy="308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726181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6413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98013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95549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8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8861331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771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771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571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of 20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5371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4:40 PM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971" y="6157813"/>
            <a:ext cx="1219200" cy="66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12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4400" b="1">
          <a:solidFill>
            <a:schemeClr val="tx1">
              <a:alpha val="10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Arial" panose="020B0604020202020204" pitchFamily="34" charset="0"/>
          <a:cs typeface="Arial" panose="020B0604020202020204" pitchFamily="34" charset="0"/>
        </a:defRPr>
      </a:lvl1pPr>
      <a:lvl2pPr marL="742950" indent="-285750" eaLnBrk="1" hangingPunct="1">
        <a:buChar char="–"/>
        <a:defRPr sz="2800"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eaLnBrk="1" hangingPunct="1">
        <a:buChar char="•"/>
        <a:defRPr sz="2400"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eaLnBrk="1" hangingPunct="1">
        <a:buChar char="–"/>
        <a:defRPr sz="2000"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eaLnBrk="1" hangingPunct="1">
        <a:buChar char="»"/>
        <a:defRPr sz="1800"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94577"/>
            <a:ext cx="8153400" cy="1306223"/>
          </a:xfrm>
        </p:spPr>
        <p:txBody>
          <a:bodyPr>
            <a:normAutofit/>
          </a:bodyPr>
          <a:lstStyle/>
          <a:p>
            <a:r>
              <a:rPr lang="en-US" dirty="0"/>
              <a:t>Week 10: Bond Fundamentals and Valuation I</a:t>
            </a:r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FIN 377: Investments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586671"/>
      </p:ext>
    </p:extLst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12.3.3 Municipal Bonds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noProof="0" dirty="0">
                <a:latin typeface="Arial" panose="020B0604020202020204" pitchFamily="34" charset="0"/>
                <a:cs typeface="Arial" panose="020B0604020202020204" pitchFamily="34" charset="0"/>
              </a:rPr>
              <a:t>Types:</a:t>
            </a:r>
          </a:p>
          <a:p>
            <a:pPr lvl="1"/>
            <a:r>
              <a:rPr lang="en-US" sz="2400" noProof="0" dirty="0">
                <a:latin typeface="Arial" panose="020B0604020202020204" pitchFamily="34" charset="0"/>
                <a:cs typeface="Arial" panose="020B0604020202020204" pitchFamily="34" charset="0"/>
              </a:rPr>
              <a:t>General obligation (GO) bonds</a:t>
            </a:r>
          </a:p>
          <a:p>
            <a:pPr lvl="1"/>
            <a:r>
              <a:rPr lang="en-US" sz="2400" noProof="0" dirty="0">
                <a:latin typeface="Arial" panose="020B0604020202020204" pitchFamily="34" charset="0"/>
                <a:cs typeface="Arial" panose="020B0604020202020204" pitchFamily="34" charset="0"/>
              </a:rPr>
              <a:t>Revenue bonds</a:t>
            </a:r>
          </a:p>
          <a:p>
            <a:pPr lvl="1"/>
            <a:r>
              <a:rPr lang="en-US" sz="2400" noProof="0" dirty="0">
                <a:latin typeface="Arial" panose="020B0604020202020204" pitchFamily="34" charset="0"/>
                <a:cs typeface="Arial" panose="020B0604020202020204" pitchFamily="34" charset="0"/>
              </a:rPr>
              <a:t>Interest payments are exempt from federal income tax</a:t>
            </a:r>
          </a:p>
          <a:p>
            <a:endParaRPr lang="en-US" sz="2400" noProof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noProof="0" dirty="0">
                <a:latin typeface="Arial" panose="020B0604020202020204" pitchFamily="34" charset="0"/>
                <a:cs typeface="Arial" panose="020B0604020202020204" pitchFamily="34" charset="0"/>
              </a:rPr>
              <a:t>Convert the tax-free yield of a municipal to an equivalent taxable yield (ETY) as follows:</a:t>
            </a:r>
          </a:p>
          <a:p>
            <a:endParaRPr lang="en-US" sz="2400" noProof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2400" noProof="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lvl="1">
              <a:buNone/>
            </a:pPr>
            <a:r>
              <a:rPr lang="en-US" sz="1600" noProof="0" dirty="0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</a:p>
          <a:p>
            <a:pPr lvl="1">
              <a:buNone/>
            </a:pPr>
            <a:r>
              <a:rPr lang="en-US" sz="1600" noProof="0" dirty="0">
                <a:latin typeface="Arial" panose="020B0604020202020204" pitchFamily="34" charset="0"/>
                <a:cs typeface="Arial" panose="020B0604020202020204" pitchFamily="34" charset="0"/>
              </a:rPr>
              <a:t>	ETY = equivalent taxable yield</a:t>
            </a:r>
          </a:p>
          <a:p>
            <a:pPr lvl="1">
              <a:buNone/>
            </a:pPr>
            <a:r>
              <a:rPr lang="en-US" sz="1600" noProof="0" dirty="0">
                <a:latin typeface="Arial" panose="020B0604020202020204" pitchFamily="34" charset="0"/>
                <a:cs typeface="Arial" panose="020B0604020202020204" pitchFamily="34" charset="0"/>
              </a:rPr>
              <a:t>	i = yield of the municipal obligations</a:t>
            </a:r>
          </a:p>
          <a:p>
            <a:pPr lvl="1">
              <a:buNone/>
            </a:pPr>
            <a:r>
              <a:rPr lang="en-US" sz="1600" noProof="0" dirty="0">
                <a:latin typeface="Arial" panose="020B0604020202020204" pitchFamily="34" charset="0"/>
                <a:cs typeface="Arial" panose="020B0604020202020204" pitchFamily="34" charset="0"/>
              </a:rPr>
              <a:t>	t = marginal tax rate of the investor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F54420D-3BF3-4908-920F-1FC25F0B40C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5400" y="4332914"/>
          <a:ext cx="18899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12520" imgH="393480" progId="Equation.DSMT4">
                  <p:embed/>
                </p:oleObj>
              </mc:Choice>
              <mc:Fallback>
                <p:oleObj name="Equation" r:id="rId2" imgW="812520" imgH="393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BF54420D-3BF3-4908-920F-1FC25F0B40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105400" y="4332914"/>
                        <a:ext cx="1889937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12.3.6 High-Yield Bonds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noProof="0" dirty="0">
                <a:latin typeface="Arial" panose="020B0604020202020204" pitchFamily="34" charset="0"/>
                <a:cs typeface="Arial" panose="020B0604020202020204" pitchFamily="34" charset="0"/>
              </a:rPr>
              <a:t>Also speculative or junk bonds</a:t>
            </a:r>
          </a:p>
          <a:p>
            <a:endParaRPr lang="en-US" noProof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noProof="0" dirty="0">
                <a:latin typeface="Arial" panose="020B0604020202020204" pitchFamily="34" charset="0"/>
                <a:cs typeface="Arial" panose="020B0604020202020204" pitchFamily="34" charset="0"/>
              </a:rPr>
              <a:t>Rated below BBB, that is, non-investment grade bonds</a:t>
            </a:r>
          </a:p>
          <a:p>
            <a:endParaRPr lang="en-US" noProof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noProof="0" dirty="0">
                <a:latin typeface="Arial" panose="020B0604020202020204" pitchFamily="34" charset="0"/>
                <a:cs typeface="Arial" panose="020B0604020202020204" pitchFamily="34" charset="0"/>
              </a:rPr>
              <a:t>Market exploded in the early 1980s</a:t>
            </a:r>
          </a:p>
          <a:p>
            <a:endParaRPr lang="en-US" noProof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noProof="0" dirty="0">
                <a:latin typeface="Arial" panose="020B0604020202020204" pitchFamily="34" charset="0"/>
                <a:cs typeface="Arial" panose="020B0604020202020204" pitchFamily="34" charset="0"/>
              </a:rPr>
              <a:t>Major owners are mutual funds, insurance companies, and pension funds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noProof="0" dirty="0"/>
              <a:t>12.4.1 The Determinants of Bond Yields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noProof="0" dirty="0">
                <a:latin typeface="Arial" panose="020B0604020202020204" pitchFamily="34" charset="0"/>
                <a:cs typeface="Arial" panose="020B0604020202020204" pitchFamily="34" charset="0"/>
              </a:rPr>
              <a:t>Factors causing interest rates (i) to change:</a:t>
            </a:r>
          </a:p>
          <a:p>
            <a:pPr marL="0" indent="0">
              <a:buNone/>
            </a:pPr>
            <a:endParaRPr lang="en-US" noProof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noProof="0" dirty="0">
                <a:latin typeface="Arial" panose="020B0604020202020204" pitchFamily="34" charset="0"/>
                <a:cs typeface="Arial" panose="020B0604020202020204" pitchFamily="34" charset="0"/>
              </a:rPr>
              <a:t>		i = RRFR + I + RP</a:t>
            </a:r>
          </a:p>
          <a:p>
            <a:endParaRPr lang="en-US" noProof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2400" noProof="0" dirty="0">
                <a:latin typeface="Arial" panose="020B0604020202020204" pitchFamily="34" charset="0"/>
                <a:cs typeface="Arial" panose="020B0604020202020204" pitchFamily="34" charset="0"/>
              </a:rPr>
              <a:t>	Where:</a:t>
            </a:r>
          </a:p>
          <a:p>
            <a:pPr>
              <a:buNone/>
            </a:pPr>
            <a:r>
              <a:rPr lang="en-US" sz="2400" noProof="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400" dirty="0"/>
              <a:t>RRFR</a:t>
            </a:r>
            <a:r>
              <a:rPr lang="en-US" sz="2400" noProof="0" dirty="0">
                <a:latin typeface="Arial" panose="020B0604020202020204" pitchFamily="34" charset="0"/>
                <a:cs typeface="Arial" panose="020B0604020202020204" pitchFamily="34" charset="0"/>
              </a:rPr>
              <a:t> = real risk-free rate of interest</a:t>
            </a:r>
          </a:p>
          <a:p>
            <a:pPr>
              <a:buNone/>
            </a:pPr>
            <a:r>
              <a:rPr lang="en-US" sz="2400" noProof="0" dirty="0">
                <a:latin typeface="Arial" panose="020B0604020202020204" pitchFamily="34" charset="0"/>
                <a:cs typeface="Arial" panose="020B0604020202020204" pitchFamily="34" charset="0"/>
              </a:rPr>
              <a:t>		I = expected rate of inflation</a:t>
            </a:r>
          </a:p>
          <a:p>
            <a:pPr>
              <a:buNone/>
            </a:pPr>
            <a:r>
              <a:rPr lang="en-US" sz="2400" noProof="0" dirty="0">
                <a:latin typeface="Arial" panose="020B0604020202020204" pitchFamily="34" charset="0"/>
                <a:cs typeface="Arial" panose="020B0604020202020204" pitchFamily="34" charset="0"/>
              </a:rPr>
              <a:t>		RP = risk premium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12.4.2 Types of Yield Curves</a:t>
            </a:r>
          </a:p>
        </p:txBody>
      </p:sp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484988"/>
            <a:ext cx="4976634" cy="4501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General Formula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‘Implied’ Future Interest Rates</a:t>
            </a:r>
          </a:p>
        </p:txBody>
      </p:sp>
      <p:graphicFrame>
        <p:nvGraphicFramePr>
          <p:cNvPr id="231426" name="Object 2"/>
          <p:cNvGraphicFramePr>
            <a:graphicFrameLocks noChangeAspect="1"/>
          </p:cNvGraphicFramePr>
          <p:nvPr/>
        </p:nvGraphicFramePr>
        <p:xfrm>
          <a:off x="2514600" y="2286000"/>
          <a:ext cx="3994150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3000" imgH="533160" progId="Equation.DSMT4">
                  <p:embed/>
                </p:oleObj>
              </mc:Choice>
              <mc:Fallback>
                <p:oleObj name="Equation" r:id="rId2" imgW="1143000" imgH="533160" progId="Equation.DSMT4">
                  <p:embed/>
                  <p:pic>
                    <p:nvPicPr>
                      <p:cNvPr id="2314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286000"/>
                        <a:ext cx="3994150" cy="187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928937" y="4471988"/>
          <a:ext cx="3596601" cy="116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20760" imgH="685800" progId="Equation.DSMT4">
                  <p:embed/>
                </p:oleObj>
              </mc:Choice>
              <mc:Fallback>
                <p:oleObj name="Equation" r:id="rId4" imgW="2120760" imgH="6858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37" y="4471988"/>
                        <a:ext cx="3596601" cy="1166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noProof="0" dirty="0"/>
              <a:t>12.4.5 Determining the Shape of the Term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770" y="1600200"/>
            <a:ext cx="838142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noProof="0" dirty="0">
                <a:latin typeface="Arial" panose="020B0604020202020204" pitchFamily="34" charset="0"/>
                <a:cs typeface="Arial" panose="020B0604020202020204" pitchFamily="34" charset="0"/>
              </a:rPr>
              <a:t>Expectations Hypothesis</a:t>
            </a:r>
          </a:p>
          <a:p>
            <a:pPr lvl="1"/>
            <a:r>
              <a:rPr lang="en-US" noProof="0" dirty="0">
                <a:latin typeface="Arial" panose="020B0604020202020204" pitchFamily="34" charset="0"/>
                <a:cs typeface="Arial" panose="020B0604020202020204" pitchFamily="34" charset="0"/>
              </a:rPr>
              <a:t>Long-term interest rate is geometric mean of one-year interest rates over the life of the issue</a:t>
            </a:r>
          </a:p>
          <a:p>
            <a:pPr lvl="1"/>
            <a:endParaRPr lang="en-US" noProof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noProof="0" dirty="0">
                <a:latin typeface="Arial" panose="020B0604020202020204" pitchFamily="34" charset="0"/>
                <a:cs typeface="Arial" panose="020B0604020202020204" pitchFamily="34" charset="0"/>
              </a:rPr>
              <a:t>Expectations short-term rates </a:t>
            </a:r>
            <a:r>
              <a:rPr lang="en-US" dirty="0"/>
              <a:t>rising → </a:t>
            </a:r>
            <a:r>
              <a:rPr lang="en-US" noProof="0" dirty="0">
                <a:latin typeface="Arial" panose="020B0604020202020204" pitchFamily="34" charset="0"/>
                <a:cs typeface="Arial" panose="020B0604020202020204" pitchFamily="34" charset="0"/>
              </a:rPr>
              <a:t>rising yield curve</a:t>
            </a:r>
          </a:p>
          <a:p>
            <a:pPr lvl="2">
              <a:buFont typeface="Arial" pitchFamily="34" charset="0"/>
              <a:buChar char="•"/>
            </a:pPr>
            <a:endParaRPr lang="en-US" noProof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dirty="0"/>
              <a:t>Expectations short-term rates falling → declining yield curve</a:t>
            </a:r>
          </a:p>
          <a:p>
            <a:pPr lvl="2">
              <a:buFont typeface="Arial" pitchFamily="34" charset="0"/>
              <a:buChar char="•"/>
            </a:pPr>
            <a:endParaRPr lang="en-US" dirty="0"/>
          </a:p>
          <a:p>
            <a:pPr lvl="2">
              <a:buFont typeface="Arial" pitchFamily="34" charset="0"/>
              <a:buChar char="•"/>
            </a:pPr>
            <a:r>
              <a:rPr lang="en-US" noProof="0" dirty="0">
                <a:latin typeface="Arial" panose="020B0604020202020204" pitchFamily="34" charset="0"/>
                <a:cs typeface="Arial" panose="020B0604020202020204" pitchFamily="34" charset="0"/>
              </a:rPr>
              <a:t>Similarly for flat and humped yield curves</a:t>
            </a:r>
          </a:p>
          <a:p>
            <a:endParaRPr lang="en-US" noProof="0" dirty="0"/>
          </a:p>
        </p:txBody>
      </p:sp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noProof="0" dirty="0"/>
              <a:t>12.4.5 Determining the Shape of the Term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noProof="0" dirty="0">
                <a:latin typeface="Arial" panose="020B0604020202020204" pitchFamily="34" charset="0"/>
                <a:cs typeface="Arial" panose="020B0604020202020204" pitchFamily="34" charset="0"/>
              </a:rPr>
              <a:t>Liquidity Preference Theory</a:t>
            </a:r>
          </a:p>
          <a:p>
            <a:pPr lvl="1">
              <a:lnSpc>
                <a:spcPct val="110000"/>
              </a:lnSpc>
            </a:pPr>
            <a:r>
              <a:rPr lang="en-US" noProof="0" dirty="0">
                <a:latin typeface="Arial" panose="020B0604020202020204" pitchFamily="34" charset="0"/>
                <a:cs typeface="Arial" panose="020B0604020202020204" pitchFamily="34" charset="0"/>
              </a:rPr>
              <a:t>Long-term securities provide higher returns because investors sacrifice some yields to avoid price volatility of long-maturity bonds</a:t>
            </a:r>
          </a:p>
          <a:p>
            <a:pPr lvl="1">
              <a:lnSpc>
                <a:spcPct val="110000"/>
              </a:lnSpc>
            </a:pPr>
            <a:endParaRPr lang="en-US" noProof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en-US" noProof="0" dirty="0">
                <a:latin typeface="Arial" panose="020B0604020202020204" pitchFamily="34" charset="0"/>
                <a:cs typeface="Arial" panose="020B0604020202020204" pitchFamily="34" charset="0"/>
              </a:rPr>
              <a:t>Yield curve should slope upward and any other shape viewed as a temporary aberration</a:t>
            </a:r>
          </a:p>
          <a:p>
            <a:endParaRPr lang="en-US" noProof="0" dirty="0"/>
          </a:p>
        </p:txBody>
      </p:sp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noProof="0" dirty="0"/>
              <a:t>12.4.5 Determining the Shape of the Term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noProof="0" dirty="0">
                <a:latin typeface="Arial" panose="020B0604020202020204" pitchFamily="34" charset="0"/>
                <a:cs typeface="Arial" panose="020B0604020202020204" pitchFamily="34" charset="0"/>
              </a:rPr>
              <a:t>Segmented-Market Hypothesis</a:t>
            </a:r>
          </a:p>
          <a:p>
            <a:pPr lvl="1">
              <a:lnSpc>
                <a:spcPct val="120000"/>
              </a:lnSpc>
            </a:pPr>
            <a:r>
              <a:rPr lang="en-US" noProof="0" dirty="0">
                <a:latin typeface="Arial" panose="020B0604020202020204" pitchFamily="34" charset="0"/>
                <a:cs typeface="Arial" panose="020B0604020202020204" pitchFamily="34" charset="0"/>
              </a:rPr>
              <a:t>Different institutional investors have different maturity needs depending on the supply and demand within that maturity segment</a:t>
            </a:r>
          </a:p>
          <a:p>
            <a:pPr lvl="1">
              <a:lnSpc>
                <a:spcPct val="120000"/>
              </a:lnSpc>
            </a:pPr>
            <a:endParaRPr lang="en-US" noProof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en-US" noProof="0" dirty="0">
                <a:latin typeface="Arial" panose="020B0604020202020204" pitchFamily="34" charset="0"/>
                <a:cs typeface="Arial" panose="020B0604020202020204" pitchFamily="34" charset="0"/>
              </a:rPr>
              <a:t>Shape of the yield curve function of investment policies of major financial institutions</a:t>
            </a:r>
          </a:p>
          <a:p>
            <a:endParaRPr lang="en-US" noProof="0" dirty="0"/>
          </a:p>
        </p:txBody>
      </p:sp>
    </p:spTree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/>
          <a:lstStyle/>
          <a:p>
            <a:r>
              <a:rPr lang="en-US" dirty="0"/>
              <a:t>2. Current Events</a:t>
            </a:r>
            <a:br>
              <a:rPr lang="en-US" dirty="0"/>
            </a:br>
            <a:r>
              <a:rPr lang="en-US" dirty="0"/>
              <a:t>Project Issues</a:t>
            </a:r>
          </a:p>
        </p:txBody>
      </p:sp>
    </p:spTree>
    <p:extLst>
      <p:ext uri="{BB962C8B-B14F-4D97-AF65-F5344CB8AC3E}">
        <p14:creationId xmlns:p14="http://schemas.microsoft.com/office/powerpoint/2010/main" val="1971743013"/>
      </p:ext>
    </p:extLst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07A1FF-68A2-46E5-86F8-9020EDDBDA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5802" y="1295400"/>
            <a:ext cx="8229600" cy="5126935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5100" dirty="0"/>
              <a:t>Values from a quarterly income statement need to be annualized</a:t>
            </a:r>
          </a:p>
          <a:p>
            <a:pPr lvl="1">
              <a:lnSpc>
                <a:spcPct val="120000"/>
              </a:lnSpc>
            </a:pPr>
            <a:r>
              <a:rPr lang="en-US" sz="4400" dirty="0"/>
              <a:t>They are cash flows </a:t>
            </a:r>
            <a:r>
              <a:rPr lang="en-US" sz="4400" u="sng" dirty="0"/>
              <a:t>for only one quarter</a:t>
            </a:r>
            <a:r>
              <a:rPr lang="en-US" sz="4400" dirty="0"/>
              <a:t>.</a:t>
            </a:r>
          </a:p>
          <a:p>
            <a:pPr lvl="1">
              <a:lnSpc>
                <a:spcPct val="120000"/>
              </a:lnSpc>
            </a:pPr>
            <a:r>
              <a:rPr lang="en-US" sz="4400" dirty="0"/>
              <a:t>Multiple by 4 to get the annual equivalent. </a:t>
            </a:r>
          </a:p>
          <a:p>
            <a:pPr>
              <a:lnSpc>
                <a:spcPct val="120000"/>
              </a:lnSpc>
            </a:pPr>
            <a:endParaRPr lang="en-US" sz="5100" dirty="0"/>
          </a:p>
          <a:p>
            <a:pPr>
              <a:lnSpc>
                <a:spcPct val="120000"/>
              </a:lnSpc>
            </a:pPr>
            <a:r>
              <a:rPr lang="en-US" sz="5100" dirty="0"/>
              <a:t>Values on the balance sheet are not cash flows over time, so they do not need to be annualized.</a:t>
            </a:r>
          </a:p>
          <a:p>
            <a:pPr>
              <a:lnSpc>
                <a:spcPct val="120000"/>
              </a:lnSpc>
            </a:pPr>
            <a:endParaRPr lang="en-US" sz="5100" dirty="0"/>
          </a:p>
          <a:p>
            <a:pPr>
              <a:lnSpc>
                <a:spcPct val="120000"/>
              </a:lnSpc>
            </a:pPr>
            <a:r>
              <a:rPr lang="en-US" sz="5100" b="1" dirty="0"/>
              <a:t>Current Ratio</a:t>
            </a:r>
            <a:r>
              <a:rPr lang="en-US" sz="5100" dirty="0"/>
              <a:t>: Does not need to be annualized because both inputs are from the balance sheet. </a:t>
            </a:r>
          </a:p>
          <a:p>
            <a:pPr>
              <a:lnSpc>
                <a:spcPct val="120000"/>
              </a:lnSpc>
            </a:pPr>
            <a:endParaRPr lang="en-US" sz="5100" dirty="0"/>
          </a:p>
          <a:p>
            <a:pPr>
              <a:lnSpc>
                <a:spcPct val="120000"/>
              </a:lnSpc>
            </a:pPr>
            <a:r>
              <a:rPr lang="en-US" sz="5100" b="1" dirty="0"/>
              <a:t>Return on Equity </a:t>
            </a:r>
            <a:r>
              <a:rPr lang="en-US" sz="5100" dirty="0"/>
              <a:t>(net income/total equity): </a:t>
            </a:r>
          </a:p>
          <a:p>
            <a:pPr lvl="1">
              <a:lnSpc>
                <a:spcPct val="120000"/>
              </a:lnSpc>
            </a:pPr>
            <a:r>
              <a:rPr lang="en-US" sz="4500" dirty="0"/>
              <a:t>Net income must be multiplied by 4 (Income </a:t>
            </a:r>
            <a:r>
              <a:rPr lang="en-US" sz="4500" dirty="0" err="1"/>
              <a:t>Sratement</a:t>
            </a:r>
            <a:r>
              <a:rPr lang="en-US" sz="4500" dirty="0"/>
              <a:t>)</a:t>
            </a:r>
          </a:p>
          <a:p>
            <a:pPr lvl="1"/>
            <a:r>
              <a:rPr lang="en-US" sz="4500" dirty="0"/>
              <a:t>Total equity does not (Balance Sheet).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1E74666-BAAD-48EF-9DC7-6BA2A0BA6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Annualization</a:t>
            </a:r>
          </a:p>
        </p:txBody>
      </p:sp>
    </p:spTree>
    <p:extLst>
      <p:ext uri="{BB962C8B-B14F-4D97-AF65-F5344CB8AC3E}">
        <p14:creationId xmlns:p14="http://schemas.microsoft.com/office/powerpoint/2010/main" val="3829475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Review and Questions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Current Events: Project Issues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Practice Problems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Excel Skills: Conditional Statements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1544689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07A1FF-68A2-46E5-86F8-9020EDDBDA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771" y="1600201"/>
            <a:ext cx="8229029" cy="9144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All calculations must be done in cells using references to values in other calls.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1E74666-BAAD-48EF-9DC7-6BA2A0BA6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Excel Formulae in Cells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E71564-4FB7-4288-A50B-B1B0F58B2E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2300" y="2870648"/>
            <a:ext cx="2819400" cy="12981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6DAA62-4FFC-4171-8E29-B04DD6CDA5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451784"/>
            <a:ext cx="2445073" cy="12902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3DD17EE-683F-4EE5-9F3C-86BC03EC3C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0387" y="4495800"/>
            <a:ext cx="2094639" cy="12504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FF2EE4A-37A7-4672-9A08-44E15B2E25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77144" y="4467713"/>
            <a:ext cx="3209656" cy="1274305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C132C95B-2C44-44D9-8112-433C4AAD553D}"/>
              </a:ext>
            </a:extLst>
          </p:cNvPr>
          <p:cNvSpPr/>
          <p:nvPr/>
        </p:nvSpPr>
        <p:spPr>
          <a:xfrm>
            <a:off x="1114910" y="4242703"/>
            <a:ext cx="1600200" cy="1524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A3549C7-C36E-4BCC-8C08-77904769184C}"/>
              </a:ext>
            </a:extLst>
          </p:cNvPr>
          <p:cNvCxnSpPr>
            <a:stCxn id="8" idx="1"/>
            <a:endCxn id="8" idx="5"/>
          </p:cNvCxnSpPr>
          <p:nvPr/>
        </p:nvCxnSpPr>
        <p:spPr>
          <a:xfrm>
            <a:off x="1349254" y="4465888"/>
            <a:ext cx="1131512" cy="107763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9121A543-DA76-4ACF-9712-10D1EFA0189C}"/>
              </a:ext>
            </a:extLst>
          </p:cNvPr>
          <p:cNvSpPr/>
          <p:nvPr/>
        </p:nvSpPr>
        <p:spPr>
          <a:xfrm>
            <a:off x="3835507" y="4243884"/>
            <a:ext cx="1600200" cy="1524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F38AF30-A827-4AF8-AEDA-F277915300E5}"/>
              </a:ext>
            </a:extLst>
          </p:cNvPr>
          <p:cNvCxnSpPr>
            <a:stCxn id="11" idx="1"/>
            <a:endCxn id="11" idx="5"/>
          </p:cNvCxnSpPr>
          <p:nvPr/>
        </p:nvCxnSpPr>
        <p:spPr>
          <a:xfrm>
            <a:off x="4069851" y="4467069"/>
            <a:ext cx="1131512" cy="107763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B03574F-14BA-4624-A2BB-496C4EC8927A}"/>
              </a:ext>
            </a:extLst>
          </p:cNvPr>
          <p:cNvSpPr/>
          <p:nvPr/>
        </p:nvSpPr>
        <p:spPr>
          <a:xfrm>
            <a:off x="5638800" y="4460147"/>
            <a:ext cx="3276600" cy="9144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505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/>
          <a:lstStyle/>
          <a:p>
            <a:r>
              <a:rPr lang="en-US" dirty="0"/>
              <a:t>3. Practice Problems</a:t>
            </a:r>
          </a:p>
        </p:txBody>
      </p:sp>
    </p:spTree>
    <p:extLst>
      <p:ext uri="{BB962C8B-B14F-4D97-AF65-F5344CB8AC3E}">
        <p14:creationId xmlns:p14="http://schemas.microsoft.com/office/powerpoint/2010/main" val="412776210"/>
      </p:ext>
    </p:extLst>
  </p:cSld>
  <p:clrMapOvr>
    <a:masterClrMapping/>
  </p:clrMapOvr>
  <p:transition spd="med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is the price of a 10-year semi-annual bond with a coupon rate of 5% (r = 5%)?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Problem 1</a:t>
            </a:r>
          </a:p>
        </p:txBody>
      </p:sp>
    </p:spTree>
    <p:extLst>
      <p:ext uri="{BB962C8B-B14F-4D97-AF65-F5344CB8AC3E}">
        <p14:creationId xmlns:p14="http://schemas.microsoft.com/office/powerpoint/2010/main" val="15689943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is the price of a 10-year semi-annual bond with a coupon rate of 5% (r = 7.5%)?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Problem 2</a:t>
            </a:r>
          </a:p>
        </p:txBody>
      </p:sp>
    </p:spTree>
    <p:extLst>
      <p:ext uri="{BB962C8B-B14F-4D97-AF65-F5344CB8AC3E}">
        <p14:creationId xmlns:p14="http://schemas.microsoft.com/office/powerpoint/2010/main" val="17578874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763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is the YTM of a 5-year annual bond with a coupon rate of 7%, if the price is $990.13?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Problem 3</a:t>
            </a:r>
          </a:p>
        </p:txBody>
      </p:sp>
    </p:spTree>
    <p:extLst>
      <p:ext uri="{BB962C8B-B14F-4D97-AF65-F5344CB8AC3E}">
        <p14:creationId xmlns:p14="http://schemas.microsoft.com/office/powerpoint/2010/main" val="25921861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20615" y="1600200"/>
            <a:ext cx="8915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is the YTC of a 5-year annual bond with a coupon rate of 7%, if the price is $990.13? The call price is $1,100 and the bond can be called in 2 years.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Problem 4</a:t>
            </a:r>
          </a:p>
        </p:txBody>
      </p:sp>
    </p:spTree>
    <p:extLst>
      <p:ext uri="{BB962C8B-B14F-4D97-AF65-F5344CB8AC3E}">
        <p14:creationId xmlns:p14="http://schemas.microsoft.com/office/powerpoint/2010/main" val="39920665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is the coupon yield of a 5-year annual bond with a coupon rate of 7%, if the price is $990.13?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Problem 5</a:t>
            </a:r>
          </a:p>
        </p:txBody>
      </p:sp>
    </p:spTree>
    <p:extLst>
      <p:ext uri="{BB962C8B-B14F-4D97-AF65-F5344CB8AC3E}">
        <p14:creationId xmlns:p14="http://schemas.microsoft.com/office/powerpoint/2010/main" val="32373690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is the YTC of a 7-year semi-annual bond with a coupon rate of 8%, if the price is $1,023.77? The call price $1,100 and the bond can be called in 3 years?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Problem 6</a:t>
            </a:r>
          </a:p>
        </p:txBody>
      </p:sp>
    </p:spTree>
    <p:extLst>
      <p:ext uri="{BB962C8B-B14F-4D97-AF65-F5344CB8AC3E}">
        <p14:creationId xmlns:p14="http://schemas.microsoft.com/office/powerpoint/2010/main" val="20784313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6200" y="1600200"/>
            <a:ext cx="8915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is the YTM of a 15-year semi-annual bond with a coupon rate of 9%, if the price is $1,233.13?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Problem 7</a:t>
            </a:r>
          </a:p>
        </p:txBody>
      </p:sp>
    </p:spTree>
    <p:extLst>
      <p:ext uri="{BB962C8B-B14F-4D97-AF65-F5344CB8AC3E}">
        <p14:creationId xmlns:p14="http://schemas.microsoft.com/office/powerpoint/2010/main" val="672597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4582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Find the implied future rates for years 1, 2 and 3?</a:t>
            </a:r>
          </a:p>
          <a:p>
            <a:pPr marL="0" indent="0">
              <a:buNone/>
            </a:pPr>
            <a:endParaRPr lang="en-US" sz="2800" dirty="0"/>
          </a:p>
          <a:p>
            <a:pPr marL="457200" lvl="1" indent="0">
              <a:buNone/>
            </a:pPr>
            <a:endParaRPr lang="en-US" sz="3100" dirty="0"/>
          </a:p>
          <a:p>
            <a:pPr marL="457200" lvl="1" indent="0">
              <a:buNone/>
            </a:pPr>
            <a:endParaRPr lang="en-US" sz="31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Problem 8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2134866"/>
          <a:ext cx="60960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00262285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9189589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54769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391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 panose="020B0502020202020204" pitchFamily="34" charset="0"/>
                        </a:rPr>
                        <a:t>5.01%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 panose="020B0502020202020204" pitchFamily="34" charset="0"/>
                        </a:rPr>
                        <a:t>5.45%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 panose="020B0502020202020204" pitchFamily="34" charset="0"/>
                        </a:rPr>
                        <a:t>5.34%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061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0087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/>
          <a:lstStyle/>
          <a:p>
            <a:r>
              <a:rPr lang="en-US" dirty="0"/>
              <a:t>1. Review and Questions</a:t>
            </a:r>
          </a:p>
        </p:txBody>
      </p:sp>
    </p:spTree>
    <p:extLst>
      <p:ext uri="{BB962C8B-B14F-4D97-AF65-F5344CB8AC3E}">
        <p14:creationId xmlns:p14="http://schemas.microsoft.com/office/powerpoint/2010/main" val="3887655154"/>
      </p:ext>
    </p:extLst>
  </p:cSld>
  <p:clrMapOvr>
    <a:masterClrMapping/>
  </p:clrMapOvr>
  <p:transition spd="med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4582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Find the implied future rates for years 1, 2 and 3?</a:t>
            </a:r>
          </a:p>
          <a:p>
            <a:pPr marL="0" indent="0">
              <a:buNone/>
            </a:pPr>
            <a:endParaRPr lang="en-US" sz="2800" dirty="0"/>
          </a:p>
          <a:p>
            <a:pPr marL="457200" lvl="1" indent="0">
              <a:buNone/>
            </a:pPr>
            <a:endParaRPr lang="en-US" sz="3100" dirty="0"/>
          </a:p>
          <a:p>
            <a:pPr marL="457200" lvl="1" indent="0">
              <a:buNone/>
            </a:pPr>
            <a:endParaRPr lang="en-US" sz="3100" dirty="0"/>
          </a:p>
          <a:p>
            <a:pPr marL="457200" lvl="1" indent="0">
              <a:buNone/>
            </a:pPr>
            <a:endParaRPr lang="en-US" sz="31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Problem 9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2134866"/>
          <a:ext cx="60960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00262285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9189589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54769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391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 panose="020B0502020202020204" pitchFamily="34" charset="0"/>
                        </a:rPr>
                        <a:t>7.80%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 panose="020B0502020202020204" pitchFamily="34" charset="0"/>
                        </a:rPr>
                        <a:t>8.12%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 panose="020B0502020202020204" pitchFamily="34" charset="0"/>
                        </a:rPr>
                        <a:t>8.59%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061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28662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/>
          <a:lstStyle/>
          <a:p>
            <a:r>
              <a:rPr lang="en-US" dirty="0"/>
              <a:t>4. Excel Skills</a:t>
            </a:r>
          </a:p>
        </p:txBody>
      </p:sp>
    </p:spTree>
    <p:extLst>
      <p:ext uri="{BB962C8B-B14F-4D97-AF65-F5344CB8AC3E}">
        <p14:creationId xmlns:p14="http://schemas.microsoft.com/office/powerpoint/2010/main" val="1582481560"/>
      </p:ext>
    </p:extLst>
  </p:cSld>
  <p:clrMapOvr>
    <a:masterClrMapping/>
  </p:clrMapOvr>
  <p:transition spd="med"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hangingPunct="0">
              <a:lnSpc>
                <a:spcPct val="150000"/>
              </a:lnSpc>
            </a:pPr>
            <a:r>
              <a:rPr lang="en-US" dirty="0"/>
              <a:t>IF </a:t>
            </a:r>
          </a:p>
          <a:p>
            <a:pPr hangingPunct="0">
              <a:lnSpc>
                <a:spcPct val="150000"/>
              </a:lnSpc>
            </a:pPr>
            <a:r>
              <a:rPr lang="en-US" dirty="0"/>
              <a:t>NOT</a:t>
            </a:r>
          </a:p>
          <a:p>
            <a:pPr hangingPunct="0">
              <a:lnSpc>
                <a:spcPct val="150000"/>
              </a:lnSpc>
            </a:pPr>
            <a:r>
              <a:rPr lang="en-US" dirty="0"/>
              <a:t>AND, OR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Statements</a:t>
            </a:r>
          </a:p>
        </p:txBody>
      </p:sp>
    </p:spTree>
    <p:extLst>
      <p:ext uri="{BB962C8B-B14F-4D97-AF65-F5344CB8AC3E}">
        <p14:creationId xmlns:p14="http://schemas.microsoft.com/office/powerpoint/2010/main" val="2878084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70FBB42-1A18-46DA-A7CD-73039E74DA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Basic Features of a Bond</a:t>
            </a:r>
          </a:p>
          <a:p>
            <a:endParaRPr lang="en-US" dirty="0"/>
          </a:p>
          <a:p>
            <a:r>
              <a:rPr lang="en-US" dirty="0"/>
              <a:t>Global Bond Market Structure</a:t>
            </a:r>
          </a:p>
          <a:p>
            <a:endParaRPr lang="en-US" dirty="0"/>
          </a:p>
          <a:p>
            <a:r>
              <a:rPr lang="en-US"/>
              <a:t>Bond </a:t>
            </a:r>
            <a:r>
              <a:rPr lang="en-US" dirty="0"/>
              <a:t>Issues</a:t>
            </a:r>
          </a:p>
          <a:p>
            <a:endParaRPr lang="en-US" dirty="0"/>
          </a:p>
          <a:p>
            <a:r>
              <a:rPr lang="en-US" dirty="0"/>
              <a:t>Bond Yield Curves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5BA73A3-1136-4ADD-8775-BD6E82ED8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Ideas </a:t>
            </a:r>
            <a:r>
              <a:rPr lang="en-US" sz="3200" dirty="0"/>
              <a:t>(Slides 6.1-52)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437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B708C5C-77AB-4939-9DF0-CED726BA83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	Stock		PS		Bonds</a:t>
            </a:r>
          </a:p>
          <a:p>
            <a:pPr marL="0" indent="0">
              <a:buNone/>
            </a:pPr>
            <a:r>
              <a:rPr lang="en-US" dirty="0"/>
              <a:t>Maturity</a:t>
            </a:r>
          </a:p>
          <a:p>
            <a:pPr marL="0" indent="0">
              <a:buNone/>
            </a:pPr>
            <a:r>
              <a:rPr lang="en-US" dirty="0"/>
              <a:t>CFs</a:t>
            </a:r>
          </a:p>
          <a:p>
            <a:pPr marL="0" indent="0">
              <a:buNone/>
            </a:pPr>
            <a:r>
              <a:rPr lang="en-US" dirty="0"/>
              <a:t>Owner.</a:t>
            </a:r>
          </a:p>
          <a:p>
            <a:pPr marL="0" indent="0">
              <a:buNone/>
            </a:pPr>
            <a:r>
              <a:rPr lang="en-US" dirty="0"/>
              <a:t>Priority</a:t>
            </a:r>
          </a:p>
          <a:p>
            <a:pPr marL="0" indent="0">
              <a:buNone/>
            </a:pPr>
            <a:r>
              <a:rPr lang="en-US" dirty="0"/>
              <a:t>Risk</a:t>
            </a:r>
          </a:p>
          <a:p>
            <a:pPr marL="0" indent="0">
              <a:buNone/>
            </a:pPr>
            <a:r>
              <a:rPr lang="en-US" dirty="0"/>
              <a:t>Return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7B41D9-FA19-4639-9621-0B53B444E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Stocks, Preferred Shares, Bonds</a:t>
            </a:r>
          </a:p>
        </p:txBody>
      </p:sp>
    </p:spTree>
    <p:extLst>
      <p:ext uri="{BB962C8B-B14F-4D97-AF65-F5344CB8AC3E}">
        <p14:creationId xmlns:p14="http://schemas.microsoft.com/office/powerpoint/2010/main" val="4145947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noProof="0" dirty="0"/>
              <a:t>12.1 Basic Features of a Bond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770" y="1600200"/>
            <a:ext cx="8457629" cy="4525963"/>
          </a:xfrm>
        </p:spPr>
        <p:txBody>
          <a:bodyPr>
            <a:normAutofit/>
          </a:bodyPr>
          <a:lstStyle/>
          <a:p>
            <a:r>
              <a:rPr lang="en-US" sz="3200" noProof="0" dirty="0">
                <a:latin typeface="Arial" panose="020B0604020202020204" pitchFamily="34" charset="0"/>
                <a:cs typeface="Arial" panose="020B0604020202020204" pitchFamily="34" charset="0"/>
              </a:rPr>
              <a:t>Public bonds</a:t>
            </a:r>
          </a:p>
          <a:p>
            <a:pPr lvl="1"/>
            <a:r>
              <a:rPr lang="en-US" sz="3200" noProof="0" dirty="0">
                <a:latin typeface="Arial" panose="020B0604020202020204" pitchFamily="34" charset="0"/>
                <a:cs typeface="Arial" panose="020B0604020202020204" pitchFamily="34" charset="0"/>
              </a:rPr>
              <a:t>Long-term, fixed-obligation debt securities </a:t>
            </a:r>
          </a:p>
          <a:p>
            <a:pPr lvl="1"/>
            <a:r>
              <a:rPr lang="en-US" sz="3200" dirty="0"/>
              <a:t>Periodic fixed amount of interest </a:t>
            </a:r>
          </a:p>
          <a:p>
            <a:pPr lvl="1"/>
            <a:r>
              <a:rPr lang="en-US" sz="3200" dirty="0"/>
              <a:t>Fixed principal at the date of maturity</a:t>
            </a:r>
          </a:p>
          <a:p>
            <a:pPr lvl="1"/>
            <a:endParaRPr lang="en-US" sz="3200" dirty="0"/>
          </a:p>
          <a:p>
            <a:r>
              <a:rPr lang="en-US" sz="3200" noProof="0" dirty="0">
                <a:latin typeface="Arial" panose="020B0604020202020204" pitchFamily="34" charset="0"/>
                <a:cs typeface="Arial" panose="020B0604020202020204" pitchFamily="34" charset="0"/>
              </a:rPr>
              <a:t>Interest is paid every six months </a:t>
            </a:r>
          </a:p>
          <a:p>
            <a:endParaRPr lang="en-US" sz="3200" noProof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noProof="0" dirty="0">
                <a:latin typeface="Arial" panose="020B0604020202020204" pitchFamily="34" charset="0"/>
                <a:cs typeface="Arial" panose="020B0604020202020204" pitchFamily="34" charset="0"/>
              </a:rPr>
              <a:t>Principal is due at maturity </a:t>
            </a:r>
          </a:p>
          <a:p>
            <a:pPr lvl="1"/>
            <a:r>
              <a:rPr lang="en-US" sz="3200" dirty="0"/>
              <a:t>Par (or face) value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12.1.1 Bond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noProof="0" dirty="0">
                <a:latin typeface="Arial" panose="020B0604020202020204" pitchFamily="34" charset="0"/>
                <a:cs typeface="Arial" panose="020B0604020202020204" pitchFamily="34" charset="0"/>
              </a:rPr>
              <a:t>Intrinsic Features</a:t>
            </a:r>
          </a:p>
          <a:p>
            <a:pPr lvl="1"/>
            <a:r>
              <a:rPr lang="en-US" noProof="0" dirty="0">
                <a:latin typeface="Arial" panose="020B0604020202020204" pitchFamily="34" charset="0"/>
                <a:cs typeface="Arial" panose="020B0604020202020204" pitchFamily="34" charset="0"/>
              </a:rPr>
              <a:t>Coupon</a:t>
            </a:r>
          </a:p>
          <a:p>
            <a:pPr lvl="1"/>
            <a:endParaRPr lang="en-US" sz="2000" noProof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noProof="0" dirty="0">
                <a:latin typeface="Arial" panose="020B0604020202020204" pitchFamily="34" charset="0"/>
                <a:cs typeface="Arial" panose="020B0604020202020204" pitchFamily="34" charset="0"/>
              </a:rPr>
              <a:t>Term to maturity</a:t>
            </a:r>
          </a:p>
          <a:p>
            <a:pPr lvl="1"/>
            <a:endParaRPr lang="en-US" noProof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noProof="0" dirty="0">
                <a:latin typeface="Arial" panose="020B0604020202020204" pitchFamily="34" charset="0"/>
                <a:cs typeface="Arial" panose="020B0604020202020204" pitchFamily="34" charset="0"/>
              </a:rPr>
              <a:t>Principal or par (face) value</a:t>
            </a:r>
          </a:p>
          <a:p>
            <a:pPr lvl="1"/>
            <a:endParaRPr lang="en-US" noProof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noProof="0" dirty="0">
                <a:latin typeface="Arial" panose="020B0604020202020204" pitchFamily="34" charset="0"/>
                <a:cs typeface="Arial" panose="020B0604020202020204" pitchFamily="34" charset="0"/>
              </a:rPr>
              <a:t>Types of ownership</a:t>
            </a:r>
            <a:endParaRPr lang="en-US" sz="2000" noProof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noProof="0" dirty="0">
                <a:latin typeface="Arial" panose="020B0604020202020204" pitchFamily="34" charset="0"/>
                <a:cs typeface="Arial" panose="020B0604020202020204" pitchFamily="34" charset="0"/>
              </a:rPr>
              <a:t>Bearer vs. registered bond</a:t>
            </a:r>
            <a:endParaRPr lang="en-US" sz="1600" noProof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noProof="0" dirty="0"/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12.2.1 Participating Issuers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400" noProof="0" dirty="0">
                <a:latin typeface="Arial" panose="020B0604020202020204" pitchFamily="34" charset="0"/>
                <a:cs typeface="Arial" panose="020B0604020202020204" pitchFamily="34" charset="0"/>
              </a:rPr>
              <a:t>Sovereign bonds</a:t>
            </a:r>
          </a:p>
          <a:p>
            <a:pPr>
              <a:lnSpc>
                <a:spcPct val="110000"/>
              </a:lnSpc>
            </a:pPr>
            <a:endParaRPr lang="en-US" sz="2400" noProof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400" noProof="0" dirty="0">
                <a:latin typeface="Arial" panose="020B0604020202020204" pitchFamily="34" charset="0"/>
                <a:cs typeface="Arial" panose="020B0604020202020204" pitchFamily="34" charset="0"/>
              </a:rPr>
              <a:t>Quasi and foreign governments (including agency bonds)</a:t>
            </a:r>
          </a:p>
          <a:p>
            <a:pPr>
              <a:lnSpc>
                <a:spcPct val="110000"/>
              </a:lnSpc>
            </a:pPr>
            <a:endParaRPr lang="en-US" sz="2400" noProof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400" noProof="0" dirty="0">
                <a:latin typeface="Arial" panose="020B0604020202020204" pitchFamily="34" charset="0"/>
                <a:cs typeface="Arial" panose="020B0604020202020204" pitchFamily="34" charset="0"/>
              </a:rPr>
              <a:t>Securitized and collateralized bonds from  governments or corporations</a:t>
            </a:r>
          </a:p>
          <a:p>
            <a:pPr>
              <a:lnSpc>
                <a:spcPct val="110000"/>
              </a:lnSpc>
            </a:pPr>
            <a:endParaRPr lang="en-US" sz="2400" noProof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400" noProof="0" dirty="0">
                <a:latin typeface="Arial" panose="020B0604020202020204" pitchFamily="34" charset="0"/>
                <a:cs typeface="Arial" panose="020B0604020202020204" pitchFamily="34" charset="0"/>
              </a:rPr>
              <a:t>Directly issued corporate bonds</a:t>
            </a:r>
          </a:p>
          <a:p>
            <a:pPr>
              <a:lnSpc>
                <a:spcPct val="110000"/>
              </a:lnSpc>
            </a:pPr>
            <a:endParaRPr lang="en-US" sz="2400" noProof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400" noProof="0" dirty="0">
                <a:latin typeface="Arial" panose="020B0604020202020204" pitchFamily="34" charset="0"/>
                <a:cs typeface="Arial" panose="020B0604020202020204" pitchFamily="34" charset="0"/>
              </a:rPr>
              <a:t>High-yield and/or emerging market bonds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12.2.3 Bond Ratings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Primary risk: Default</a:t>
            </a:r>
          </a:p>
          <a:p>
            <a:endParaRPr lang="en-US" noProof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noProof="0" dirty="0">
                <a:latin typeface="Arial" panose="020B0604020202020204" pitchFamily="34" charset="0"/>
                <a:cs typeface="Arial" panose="020B0604020202020204" pitchFamily="34" charset="0"/>
              </a:rPr>
              <a:t>The three major rating agencies</a:t>
            </a:r>
          </a:p>
          <a:p>
            <a:pPr lvl="1">
              <a:buFont typeface="Arial" pitchFamily="34" charset="0"/>
              <a:buChar char="•"/>
            </a:pPr>
            <a:r>
              <a:rPr lang="en-US" noProof="0" dirty="0">
                <a:latin typeface="Arial" panose="020B0604020202020204" pitchFamily="34" charset="0"/>
                <a:cs typeface="Arial" panose="020B0604020202020204" pitchFamily="34" charset="0"/>
              </a:rPr>
              <a:t>Moody’s</a:t>
            </a:r>
          </a:p>
          <a:p>
            <a:pPr lvl="1">
              <a:buFont typeface="Arial" pitchFamily="34" charset="0"/>
              <a:buChar char="•"/>
            </a:pPr>
            <a:r>
              <a:rPr lang="en-US" noProof="0" dirty="0">
                <a:latin typeface="Arial" panose="020B0604020202020204" pitchFamily="34" charset="0"/>
                <a:cs typeface="Arial" panose="020B0604020202020204" pitchFamily="34" charset="0"/>
              </a:rPr>
              <a:t>Standard and Poor’s</a:t>
            </a:r>
          </a:p>
          <a:p>
            <a:pPr lvl="1">
              <a:buFont typeface="Arial" pitchFamily="34" charset="0"/>
              <a:buChar char="•"/>
            </a:pPr>
            <a:r>
              <a:rPr lang="en-US" noProof="0" dirty="0">
                <a:latin typeface="Arial" panose="020B0604020202020204" pitchFamily="34" charset="0"/>
                <a:cs typeface="Arial" panose="020B0604020202020204" pitchFamily="34" charset="0"/>
              </a:rPr>
              <a:t>Fitch Investors Service</a:t>
            </a:r>
          </a:p>
          <a:p>
            <a:endParaRPr lang="en-US" noProof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noProof="0" dirty="0">
                <a:latin typeface="Arial" panose="020B0604020202020204" pitchFamily="34" charset="0"/>
                <a:cs typeface="Arial" panose="020B0604020202020204" pitchFamily="34" charset="0"/>
              </a:rPr>
              <a:t>Description of bond ratings</a:t>
            </a:r>
            <a:endParaRPr lang="en-US" sz="2200" noProof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noProof="0" dirty="0">
                <a:latin typeface="Arial" panose="020B0604020202020204" pitchFamily="34" charset="0"/>
                <a:cs typeface="Arial" panose="020B0604020202020204" pitchFamily="34" charset="0"/>
              </a:rPr>
              <a:t>Investment-grade securities </a:t>
            </a:r>
          </a:p>
          <a:p>
            <a:pPr lvl="2"/>
            <a:r>
              <a:rPr lang="en-US" noProof="0" dirty="0">
                <a:latin typeface="Arial" panose="020B0604020202020204" pitchFamily="34" charset="0"/>
                <a:cs typeface="Arial" panose="020B0604020202020204" pitchFamily="34" charset="0"/>
              </a:rPr>
              <a:t>Speculative bonds </a:t>
            </a:r>
          </a:p>
          <a:p>
            <a:pPr lvl="2"/>
            <a:r>
              <a:rPr lang="en-US" noProof="0" dirty="0">
                <a:latin typeface="Arial" panose="020B0604020202020204" pitchFamily="34" charset="0"/>
                <a:cs typeface="Arial" panose="020B0604020202020204" pitchFamily="34" charset="0"/>
              </a:rPr>
              <a:t>Income obligations or revenue bonds</a:t>
            </a:r>
          </a:p>
          <a:p>
            <a:pPr lvl="2"/>
            <a:r>
              <a:rPr lang="en-US" noProof="0" dirty="0">
                <a:latin typeface="Arial" panose="020B0604020202020204" pitchFamily="34" charset="0"/>
                <a:cs typeface="Arial" panose="020B0604020202020204" pitchFamily="34" charset="0"/>
              </a:rPr>
              <a:t>Default</a:t>
            </a:r>
          </a:p>
          <a:p>
            <a:pPr lvl="2"/>
            <a:r>
              <a:rPr lang="en-US" noProof="0" dirty="0">
                <a:latin typeface="Arial" panose="020B0604020202020204" pitchFamily="34" charset="0"/>
                <a:cs typeface="Arial" panose="020B0604020202020204" pitchFamily="34" charset="0"/>
              </a:rPr>
              <a:t>High yield or “junk  bonds”</a:t>
            </a:r>
          </a:p>
        </p:txBody>
      </p:sp>
    </p:spTree>
  </p:cSld>
  <p:clrMapOvr>
    <a:masterClrMapping/>
  </p:clrMapOvr>
  <p:transition spd="med">
    <p:fade thruBlk="1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3420</TotalTime>
  <Words>911</Words>
  <Application>Microsoft Office PowerPoint</Application>
  <PresentationFormat>On-screen Show (4:3)</PresentationFormat>
  <Paragraphs>180</Paragraphs>
  <Slides>32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Century Gothic</vt:lpstr>
      <vt:lpstr>Corbel</vt:lpstr>
      <vt:lpstr>Contemporary blue</vt:lpstr>
      <vt:lpstr>Equation</vt:lpstr>
      <vt:lpstr>FIN 377: Investments</vt:lpstr>
      <vt:lpstr>Overview</vt:lpstr>
      <vt:lpstr>1. Review and Questions</vt:lpstr>
      <vt:lpstr>Key Ideas (Slides 6.1-52)</vt:lpstr>
      <vt:lpstr>Stocks, Preferred Shares, Bonds</vt:lpstr>
      <vt:lpstr>12.1 Basic Features of a Bond</vt:lpstr>
      <vt:lpstr>12.1.1 Bond Characteristics</vt:lpstr>
      <vt:lpstr>12.2.1 Participating Issuers</vt:lpstr>
      <vt:lpstr>12.2.3 Bond Ratings</vt:lpstr>
      <vt:lpstr>12.3.3 Municipal Bonds</vt:lpstr>
      <vt:lpstr>12.3.6 High-Yield Bonds</vt:lpstr>
      <vt:lpstr>12.4.1 The Determinants of Bond Yields</vt:lpstr>
      <vt:lpstr>12.4.2 Types of Yield Curves</vt:lpstr>
      <vt:lpstr>‘Implied’ Future Interest Rates</vt:lpstr>
      <vt:lpstr>12.4.5 Determining the Shape of the Term Structure</vt:lpstr>
      <vt:lpstr>12.4.5 Determining the Shape of the Term Structure</vt:lpstr>
      <vt:lpstr>12.4.5 Determining the Shape of the Term Structure</vt:lpstr>
      <vt:lpstr>2. Current Events Project Issues</vt:lpstr>
      <vt:lpstr>Annualization</vt:lpstr>
      <vt:lpstr>Excel Formulae in Cells</vt:lpstr>
      <vt:lpstr>3. Practice Problems</vt:lpstr>
      <vt:lpstr>Practice Problem 1</vt:lpstr>
      <vt:lpstr>Practice Problem 2</vt:lpstr>
      <vt:lpstr>Practice Problem 3</vt:lpstr>
      <vt:lpstr>Practice Problem 4</vt:lpstr>
      <vt:lpstr>Practice Problem 5</vt:lpstr>
      <vt:lpstr>Practice Problem 6</vt:lpstr>
      <vt:lpstr>Practice Problem 7</vt:lpstr>
      <vt:lpstr>Practice Problem 8</vt:lpstr>
      <vt:lpstr>Practice Problem 9</vt:lpstr>
      <vt:lpstr>4. Excel Skills</vt:lpstr>
      <vt:lpstr>Conditional Statements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</dc:creator>
  <cp:lastModifiedBy>Schrenk, Lawrence</cp:lastModifiedBy>
  <cp:revision>422</cp:revision>
  <dcterms:created xsi:type="dcterms:W3CDTF">2004-10-03T21:09:17Z</dcterms:created>
  <dcterms:modified xsi:type="dcterms:W3CDTF">2021-10-01T21:48:46Z</dcterms:modified>
</cp:coreProperties>
</file>