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6"/>
  </p:notesMasterIdLst>
  <p:handoutMasterIdLst>
    <p:handoutMasterId r:id="rId27"/>
  </p:handoutMasterIdLst>
  <p:sldIdLst>
    <p:sldId id="397" r:id="rId2"/>
    <p:sldId id="383" r:id="rId3"/>
    <p:sldId id="384" r:id="rId4"/>
    <p:sldId id="402" r:id="rId5"/>
    <p:sldId id="398" r:id="rId6"/>
    <p:sldId id="394" r:id="rId7"/>
    <p:sldId id="395" r:id="rId8"/>
    <p:sldId id="403" r:id="rId9"/>
    <p:sldId id="404" r:id="rId10"/>
    <p:sldId id="396" r:id="rId11"/>
    <p:sldId id="405" r:id="rId12"/>
    <p:sldId id="406" r:id="rId13"/>
    <p:sldId id="407" r:id="rId14"/>
    <p:sldId id="400" r:id="rId15"/>
    <p:sldId id="358" r:id="rId16"/>
    <p:sldId id="364" r:id="rId17"/>
    <p:sldId id="365" r:id="rId18"/>
    <p:sldId id="378" r:id="rId19"/>
    <p:sldId id="359" r:id="rId20"/>
    <p:sldId id="360" r:id="rId21"/>
    <p:sldId id="363" r:id="rId22"/>
    <p:sldId id="362" r:id="rId23"/>
    <p:sldId id="379" r:id="rId24"/>
    <p:sldId id="399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318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6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25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6:42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305800" cy="1306223"/>
          </a:xfrm>
        </p:spPr>
        <p:txBody>
          <a:bodyPr>
            <a:normAutofit/>
          </a:bodyPr>
          <a:lstStyle/>
          <a:p>
            <a:r>
              <a:rPr lang="en-US" dirty="0"/>
              <a:t>Week 6: Introduction to Portfolio Management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age 70 and with a 10% return,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Sarah has ???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But John has ???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Who's the Better Investor?</a:t>
            </a:r>
          </a:p>
        </p:txBody>
      </p:sp>
    </p:spTree>
    <p:extLst>
      <p:ext uri="{BB962C8B-B14F-4D97-AF65-F5344CB8AC3E}">
        <p14:creationId xmlns:p14="http://schemas.microsoft.com/office/powerpoint/2010/main" val="212699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61059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Who's the Better Investor?</a:t>
            </a:r>
          </a:p>
        </p:txBody>
      </p:sp>
    </p:spTree>
    <p:extLst>
      <p:ext uri="{BB962C8B-B14F-4D97-AF65-F5344CB8AC3E}">
        <p14:creationId xmlns:p14="http://schemas.microsoft.com/office/powerpoint/2010/main" val="3544152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higher the return, the better John does. As long as the average return is greater than about 7%, John will be the better investor.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Rates of Return?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DD35E7-02F0-4015-86A4-D8FEFBF3C855}"/>
              </a:ext>
            </a:extLst>
          </p:cNvPr>
          <p:cNvGraphicFramePr>
            <a:graphicFrameLocks noGrp="1"/>
          </p:cNvGraphicFramePr>
          <p:nvPr/>
        </p:nvGraphicFramePr>
        <p:xfrm>
          <a:off x="762284" y="3416467"/>
          <a:ext cx="761943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858">
                  <a:extLst>
                    <a:ext uri="{9D8B030D-6E8A-4147-A177-3AD203B41FA5}">
                      <a16:colId xmlns:a16="http://schemas.microsoft.com/office/drawing/2014/main" val="250668113"/>
                    </a:ext>
                  </a:extLst>
                </a:gridCol>
                <a:gridCol w="1904858">
                  <a:extLst>
                    <a:ext uri="{9D8B030D-6E8A-4147-A177-3AD203B41FA5}">
                      <a16:colId xmlns:a16="http://schemas.microsoft.com/office/drawing/2014/main" val="2110190176"/>
                    </a:ext>
                  </a:extLst>
                </a:gridCol>
                <a:gridCol w="1904858">
                  <a:extLst>
                    <a:ext uri="{9D8B030D-6E8A-4147-A177-3AD203B41FA5}">
                      <a16:colId xmlns:a16="http://schemas.microsoft.com/office/drawing/2014/main" val="454383468"/>
                    </a:ext>
                  </a:extLst>
                </a:gridCol>
                <a:gridCol w="1904858">
                  <a:extLst>
                    <a:ext uri="{9D8B030D-6E8A-4147-A177-3AD203B41FA5}">
                      <a16:colId xmlns:a16="http://schemas.microsoft.com/office/drawing/2014/main" val="172061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1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$1,034,469.09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$998,175.56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$36,293.53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4423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$2,386,005.56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$1,689,412.23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$696,593.33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72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$5,434,725.43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$2,909,130.33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$2,525,595.10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87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$12,229,014.37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$5,068,521.22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$7,160,493.15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595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$18,262,481.24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$6,710,125.49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$11,552,355.74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56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4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373323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Compounding causes your investment to increase </a:t>
            </a:r>
            <a:r>
              <a:rPr lang="en-US" i="1" dirty="0"/>
              <a:t>geometrically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even a little more time can mean </a:t>
            </a:r>
            <a:r>
              <a:rPr lang="en-US" i="1" dirty="0"/>
              <a:t>a lot more </a:t>
            </a:r>
            <a:r>
              <a:rPr lang="en-US" dirty="0"/>
              <a:t>money.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Reasoning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2727B5D-0F23-46C3-9B90-8EC9CD4F0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02465"/>
            <a:ext cx="5029200" cy="452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6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Which of the following assets dominates another?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133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3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3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the expected return?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36946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Return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3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796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the expected return?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05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Practice Problem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36946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9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4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00550" y="4424126"/>
            <a:ext cx="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7FAB0A8B-0B43-4D3B-AE07-3C1A8C5B160D}"/>
              </a:ext>
            </a:extLst>
          </p:cNvPr>
          <p:cNvSpPr txBox="1">
            <a:spLocks/>
          </p:cNvSpPr>
          <p:nvPr/>
        </p:nvSpPr>
        <p:spPr>
          <a:xfrm>
            <a:off x="381000" y="1600200"/>
            <a:ext cx="83820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Century Gothic" pitchFamily="34" charset="0"/>
              </a:defRPr>
            </a:lvl1pPr>
            <a:lvl2pPr marL="742950" indent="-285750" eaLnBrk="1" hangingPunct="1">
              <a:buChar char="–"/>
              <a:defRPr sz="2800">
                <a:latin typeface="Century Gothic" pitchFamily="34" charset="0"/>
              </a:defRPr>
            </a:lvl2pPr>
            <a:lvl3pPr marL="1143000" indent="-228600" eaLnBrk="1" hangingPunct="1">
              <a:buChar char="•"/>
              <a:defRPr sz="2400">
                <a:latin typeface="Century Gothic" pitchFamily="34" charset="0"/>
              </a:defRPr>
            </a:lvl3pPr>
            <a:lvl4pPr marL="1600200" indent="-228600" eaLnBrk="1" hangingPunct="1">
              <a:buChar char="–"/>
              <a:defRPr sz="2000">
                <a:latin typeface="Century Gothic" pitchFamily="34" charset="0"/>
              </a:defRPr>
            </a:lvl4pPr>
            <a:lvl5pPr marL="2057400" indent="-228600" eaLnBrk="1" hangingPunct="1">
              <a:buChar char="»"/>
              <a:defRPr sz="1800">
                <a:latin typeface="Century Gothic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>
              <a:buFontTx/>
              <a:buNone/>
            </a:pPr>
            <a:r>
              <a:rPr lang="en-US" sz="2400" kern="0" dirty="0">
                <a:solidFill>
                  <a:sysClr val="windowText" lastClr="000000"/>
                </a:solidFill>
              </a:rPr>
              <a:t>What is the variance and standard deviation?</a:t>
            </a:r>
          </a:p>
          <a:p>
            <a:pPr marL="0" indent="0">
              <a:buFontTx/>
              <a:buNone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0" indent="0">
              <a:buFontTx/>
              <a:buNone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0" indent="0">
              <a:buFontTx/>
              <a:buNone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0" indent="0">
              <a:buFontTx/>
              <a:buNone/>
            </a:pPr>
            <a:endParaRPr lang="en-US" sz="240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B578403-C26F-4311-9E96-28F41D6E1F26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236946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10729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502465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portfolio contains the following assets. </a:t>
            </a:r>
          </a:p>
          <a:p>
            <a:pPr marL="0" indent="0">
              <a:buNone/>
            </a:pPr>
            <a:r>
              <a:rPr lang="en-US" sz="2000" dirty="0"/>
              <a:t>What are the corresponding weights?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are the weights of the risk free and risky assets?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are the weights of debt and equity in the </a:t>
            </a:r>
            <a:r>
              <a:rPr lang="en-US" sz="2000" i="1" dirty="0"/>
              <a:t>risky</a:t>
            </a:r>
            <a:r>
              <a:rPr lang="en-US" sz="2000" dirty="0"/>
              <a:t> portfolio?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are the weights of debt and equity in the </a:t>
            </a:r>
            <a:r>
              <a:rPr lang="en-US" sz="2000" i="1" dirty="0"/>
              <a:t>total</a:t>
            </a:r>
            <a:r>
              <a:rPr lang="en-US" sz="2000" dirty="0"/>
              <a:t> portfolio?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1893121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</a:tblGrid>
              <a:tr h="2371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Investment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2371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Risk Free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$12,000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2371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$22,000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  <a:tr h="2371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 panose="020B0502020202020204" pitchFamily="34" charset="0"/>
                        </a:rPr>
                        <a:t>$35,000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43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5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Current Events: </a:t>
            </a:r>
            <a:r>
              <a:rPr lang="en-US" dirty="0"/>
              <a:t>The Power of Compounding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Project Criteria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Your portfolio contains one risk free and one risky asset. Find the expected return (as weighted average), variance, standard deviation, and expected return (using the CML equation).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Expected Return =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Standard Deviation =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Variance =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Expected Return =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2546732"/>
          <a:ext cx="57297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449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3909373510"/>
                    </a:ext>
                  </a:extLst>
                </a:gridCol>
              </a:tblGrid>
              <a:tr h="30422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0422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Risk 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30422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Risky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483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Your portfolio contains two risky assets. Find the expected return, variance, and standard deviation.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Expected Return = </a:t>
            </a:r>
          </a:p>
          <a:p>
            <a:pPr marL="0" indent="0">
              <a:buNone/>
            </a:pPr>
            <a:r>
              <a:rPr lang="en-US" sz="2400" dirty="0"/>
              <a:t>Variance =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Standard Deviation =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65494"/>
              </p:ext>
            </p:extLst>
          </p:nvPr>
        </p:nvGraphicFramePr>
        <p:xfrm>
          <a:off x="1524000" y="257838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93735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83750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65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is the standard deviation of the portfolio if there is no diversification (</a:t>
            </a:r>
            <a:r>
              <a:rPr lang="en-US" sz="2400" dirty="0">
                <a:latin typeface="Symbol" panose="05050102010706020507" pitchFamily="18" charset="2"/>
              </a:rPr>
              <a:t>r</a:t>
            </a:r>
            <a:r>
              <a:rPr lang="en-US" sz="2400" dirty="0"/>
              <a:t> = 1)?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</a:t>
            </a:r>
            <a:r>
              <a:rPr lang="en-US"/>
              <a:t>Problem 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1676400"/>
          <a:ext cx="487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431512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082224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94300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9373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17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97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34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943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Suppose you have a riskless security at 2% and a market portfolio with a return of 12% and a standard deviation of 15%. How should you go about investing your money so that your investment will have a risk level of 10%?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Return on risky portfolio: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Investment in the risk-free security: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Problem 10</a:t>
            </a:r>
          </a:p>
        </p:txBody>
      </p:sp>
    </p:spTree>
    <p:extLst>
      <p:ext uri="{BB962C8B-B14F-4D97-AF65-F5344CB8AC3E}">
        <p14:creationId xmlns:p14="http://schemas.microsoft.com/office/powerpoint/2010/main" val="104170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Background Assumptions</a:t>
            </a:r>
          </a:p>
          <a:p>
            <a:endParaRPr lang="en-US" dirty="0"/>
          </a:p>
          <a:p>
            <a:r>
              <a:rPr lang="en-US" dirty="0"/>
              <a:t>Markowitz Portfolio Theory</a:t>
            </a:r>
          </a:p>
          <a:p>
            <a:endParaRPr lang="en-US" dirty="0"/>
          </a:p>
          <a:p>
            <a:r>
              <a:rPr lang="en-US" dirty="0"/>
              <a:t>The Efficient Frontier</a:t>
            </a:r>
          </a:p>
          <a:p>
            <a:endParaRPr lang="en-US" dirty="0"/>
          </a:p>
          <a:p>
            <a:r>
              <a:rPr lang="en-US" dirty="0"/>
              <a:t>Capital Market Theory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</a:t>
            </a:r>
            <a:r>
              <a:rPr lang="en-US" sz="3200"/>
              <a:t>Slides 4.1-89)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dirty="0"/>
              <a:t>The Power of Compounding</a:t>
            </a:r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John starts by investing $5,000 per year at age 20 but gets bored after just 10 years and doesn’t make any more contributions.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Sarah waits until she’s 30 but diligently invests $5,000 </a:t>
            </a:r>
            <a:r>
              <a:rPr lang="en-US" i="1" dirty="0"/>
              <a:t>every year </a:t>
            </a:r>
            <a:r>
              <a:rPr lang="en-US" dirty="0"/>
              <a:t>for the next 40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Who's the Better Investor?</a:t>
            </a:r>
          </a:p>
        </p:txBody>
      </p:sp>
    </p:spTree>
    <p:extLst>
      <p:ext uri="{BB962C8B-B14F-4D97-AF65-F5344CB8AC3E}">
        <p14:creationId xmlns:p14="http://schemas.microsoft.com/office/powerpoint/2010/main" val="292167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John’s total contribution: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$5,000 x 10 = $50,000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Sarah’s total contribution: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$5,000 x 40 = $200,000 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Who's the Better Investor?</a:t>
            </a:r>
          </a:p>
        </p:txBody>
      </p:sp>
    </p:spTree>
    <p:extLst>
      <p:ext uri="{BB962C8B-B14F-4D97-AF65-F5344CB8AC3E}">
        <p14:creationId xmlns:p14="http://schemas.microsoft.com/office/powerpoint/2010/main" val="182425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5338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contributes for only 10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Sarah contributes for 40 years.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Who's the Better Investor?</a:t>
            </a:r>
          </a:p>
        </p:txBody>
      </p:sp>
    </p:spTree>
    <p:extLst>
      <p:ext uri="{BB962C8B-B14F-4D97-AF65-F5344CB8AC3E}">
        <p14:creationId xmlns:p14="http://schemas.microsoft.com/office/powerpoint/2010/main" val="189087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8AAA14-C6E2-45CB-9FA0-A386FBFC6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Who's the Better Investor???</a:t>
            </a:r>
          </a:p>
          <a:p>
            <a:pPr marL="0" indent="0" algn="ctr">
              <a:buNone/>
            </a:pPr>
            <a:endParaRPr lang="en-US" sz="6600" b="1" dirty="0">
              <a:latin typeface="Kozuka Gothic Pr6N M" panose="020B0700000000000000" pitchFamily="34" charset="-128"/>
              <a:ea typeface="Kozuka Gothic Pr6N M" panose="020B0700000000000000" pitchFamily="34" charset="-128"/>
            </a:endParaRPr>
          </a:p>
          <a:p>
            <a:pPr marL="0" indent="0" algn="ctr">
              <a:buNone/>
            </a:pPr>
            <a:r>
              <a:rPr lang="en-US" sz="6600" b="1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John or Sarah</a:t>
            </a:r>
          </a:p>
        </p:txBody>
      </p:sp>
    </p:spTree>
    <p:extLst>
      <p:ext uri="{BB962C8B-B14F-4D97-AF65-F5344CB8AC3E}">
        <p14:creationId xmlns:p14="http://schemas.microsoft.com/office/powerpoint/2010/main" val="2493904994"/>
      </p:ext>
    </p:ext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</TotalTime>
  <Words>704</Words>
  <Application>Microsoft Office PowerPoint</Application>
  <PresentationFormat>On-screen Show (4:3)</PresentationFormat>
  <Paragraphs>246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Kozuka Gothic Pr6N M</vt:lpstr>
      <vt:lpstr>Symbol</vt:lpstr>
      <vt:lpstr>Contemporary blue</vt:lpstr>
      <vt:lpstr>FIN 377: Investments</vt:lpstr>
      <vt:lpstr>Overview</vt:lpstr>
      <vt:lpstr>1. Review and Questions</vt:lpstr>
      <vt:lpstr>Key Ideas (Slides 4.1-89)</vt:lpstr>
      <vt:lpstr>2. Current Events The Power of Compounding</vt:lpstr>
      <vt:lpstr>Who's the Better Investor?</vt:lpstr>
      <vt:lpstr>Who's the Better Investor?</vt:lpstr>
      <vt:lpstr>Who's the Better Investor?</vt:lpstr>
      <vt:lpstr>PowerPoint Presentation</vt:lpstr>
      <vt:lpstr>Who's the Better Investor?</vt:lpstr>
      <vt:lpstr>Who's the Better Investor?</vt:lpstr>
      <vt:lpstr>Other Rates of Return?</vt:lpstr>
      <vt:lpstr>The Reasoning</vt:lpstr>
      <vt:lpstr>3. Practice Problems</vt:lpstr>
      <vt:lpstr>Practice Problem 1</vt:lpstr>
      <vt:lpstr>Practice Problem 2</vt:lpstr>
      <vt:lpstr>Practice Problem 3</vt:lpstr>
      <vt:lpstr>Practice Problem 4</vt:lpstr>
      <vt:lpstr>Practice Problem 5</vt:lpstr>
      <vt:lpstr>Practice Problem 6</vt:lpstr>
      <vt:lpstr>Practice Problem 7</vt:lpstr>
      <vt:lpstr>Practice Problem 8</vt:lpstr>
      <vt:lpstr>Practice Problem 10</vt:lpstr>
      <vt:lpstr>4. Excel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417</cp:revision>
  <dcterms:created xsi:type="dcterms:W3CDTF">2004-10-03T21:09:17Z</dcterms:created>
  <dcterms:modified xsi:type="dcterms:W3CDTF">2020-09-25T23:57:19Z</dcterms:modified>
</cp:coreProperties>
</file>