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8"/>
  </p:notesMasterIdLst>
  <p:handoutMasterIdLst>
    <p:handoutMasterId r:id="rId39"/>
  </p:handoutMasterIdLst>
  <p:sldIdLst>
    <p:sldId id="397" r:id="rId2"/>
    <p:sldId id="383" r:id="rId3"/>
    <p:sldId id="384" r:id="rId4"/>
    <p:sldId id="402" r:id="rId5"/>
    <p:sldId id="444" r:id="rId6"/>
    <p:sldId id="325" r:id="rId7"/>
    <p:sldId id="445" r:id="rId8"/>
    <p:sldId id="449" r:id="rId9"/>
    <p:sldId id="365" r:id="rId10"/>
    <p:sldId id="451" r:id="rId11"/>
    <p:sldId id="455" r:id="rId12"/>
    <p:sldId id="398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415" r:id="rId21"/>
    <p:sldId id="420" r:id="rId22"/>
    <p:sldId id="416" r:id="rId23"/>
    <p:sldId id="421" r:id="rId24"/>
    <p:sldId id="417" r:id="rId25"/>
    <p:sldId id="418" r:id="rId26"/>
    <p:sldId id="419" r:id="rId27"/>
    <p:sldId id="456" r:id="rId28"/>
    <p:sldId id="382" r:id="rId29"/>
    <p:sldId id="351" r:id="rId30"/>
    <p:sldId id="353" r:id="rId31"/>
    <p:sldId id="356" r:id="rId32"/>
    <p:sldId id="363" r:id="rId33"/>
    <p:sldId id="362" r:id="rId34"/>
    <p:sldId id="273" r:id="rId35"/>
    <p:sldId id="399" r:id="rId36"/>
    <p:sldId id="401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43BDE-6793-4551-B2E7-F996B543E8BB}" type="slidenum">
              <a:rPr lang="en-US"/>
              <a:pPr/>
              <a:t>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739F8-BA4D-B943-9D83-E4DE45F459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739F8-BA4D-B943-9D83-E4DE45F459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739F8-BA4D-B943-9D83-E4DE45F459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B1F59-C526-4617-930F-25FC522BA87B}" type="slidenum">
              <a:rPr lang="en-US"/>
              <a:pPr/>
              <a:t>29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8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9C01D3-C8B3-4501-9530-6E025F08D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1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2C37B2-6D38-4D24-BEEC-BC009B9AD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1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36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1:29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ing.com/indices/volatility-s-p-50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Week 3: The Investment Setting III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377: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1ACCA2-1B9C-46AC-90E7-C1ADA1F87E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Ethical infrastructure</a:t>
            </a:r>
          </a:p>
          <a:p>
            <a:endParaRPr lang="en-US" dirty="0"/>
          </a:p>
          <a:p>
            <a:r>
              <a:rPr lang="en-US" dirty="0"/>
              <a:t>Situational influences shape our thinking, decision making, and behavior</a:t>
            </a:r>
          </a:p>
          <a:p>
            <a:endParaRPr lang="en-US" dirty="0"/>
          </a:p>
          <a:p>
            <a:r>
              <a:rPr lang="en-US" dirty="0"/>
              <a:t>Behavioral finance/ethics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D6C16A-A186-4292-879E-55944939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to Ethical Conduct</a:t>
            </a:r>
          </a:p>
        </p:txBody>
      </p:sp>
    </p:spTree>
    <p:extLst>
      <p:ext uri="{BB962C8B-B14F-4D97-AF65-F5344CB8AC3E}">
        <p14:creationId xmlns:p14="http://schemas.microsoft.com/office/powerpoint/2010/main" val="266109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1DB023-2703-44D9-930A-9EEB0F735D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■ Act with integrity…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■ Place the integrity of the investment profession and the interests of clients above their own personal interests.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■ Use reasonable care and exercise independent professional judgment…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■ Practice and encourage others to practice in a professional and ethical manner…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■ Promote the integrity and viability of the global capital markets…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■ Maintain and improve their professional competence…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7E3EB5-1686-49AD-B378-D7D756D8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Code of Ethics</a:t>
            </a:r>
          </a:p>
        </p:txBody>
      </p:sp>
    </p:spTree>
    <p:extLst>
      <p:ext uri="{BB962C8B-B14F-4D97-AF65-F5344CB8AC3E}">
        <p14:creationId xmlns:p14="http://schemas.microsoft.com/office/powerpoint/2010/main" val="189681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Current Events</a:t>
            </a:r>
            <a:br>
              <a:rPr lang="en-US" dirty="0"/>
            </a:br>
            <a:r>
              <a:rPr lang="en-US" sz="3600" dirty="0"/>
              <a:t>An Especially Interesting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43013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Chicago Board Options Exchange (CBOE)</a:t>
            </a:r>
          </a:p>
          <a:p>
            <a:endParaRPr lang="en-US" dirty="0"/>
          </a:p>
          <a:p>
            <a:r>
              <a:rPr lang="en-US" dirty="0"/>
              <a:t>Real-time market index of 30-day forward-looking volatility. </a:t>
            </a:r>
          </a:p>
          <a:p>
            <a:endParaRPr lang="en-US" dirty="0"/>
          </a:p>
          <a:p>
            <a:r>
              <a:rPr lang="en-US" dirty="0"/>
              <a:t>Derived from the S&amp;P 500 index options</a:t>
            </a:r>
          </a:p>
          <a:p>
            <a:endParaRPr lang="en-US" dirty="0"/>
          </a:p>
          <a:p>
            <a:r>
              <a:rPr lang="en-US" dirty="0"/>
              <a:t>"Fear Gauge" or "Fear Index.“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/>
              <a:t>Investopedia</a:t>
            </a:r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CBOE VIX Index</a:t>
            </a:r>
          </a:p>
        </p:txBody>
      </p:sp>
    </p:spTree>
    <p:extLst>
      <p:ext uri="{BB962C8B-B14F-4D97-AF65-F5344CB8AC3E}">
        <p14:creationId xmlns:p14="http://schemas.microsoft.com/office/powerpoint/2010/main" val="3033805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A8D761-458D-4776-832D-CDF9C9E589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Value of unobserved variable </a:t>
            </a:r>
            <a:r>
              <a:rPr lang="en-US" i="1" dirty="0"/>
              <a:t>implied</a:t>
            </a:r>
            <a:r>
              <a:rPr lang="en-US" dirty="0"/>
              <a:t> by a model and a market price</a:t>
            </a:r>
          </a:p>
          <a:p>
            <a:endParaRPr lang="en-US" dirty="0"/>
          </a:p>
          <a:p>
            <a:r>
              <a:rPr lang="en-US" dirty="0"/>
              <a:t>Assumptions/Inputs:</a:t>
            </a:r>
          </a:p>
          <a:p>
            <a:pPr lvl="1"/>
            <a:r>
              <a:rPr lang="en-US" dirty="0"/>
              <a:t>Model Equation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Market Value</a:t>
            </a:r>
          </a:p>
          <a:p>
            <a:pPr lvl="1"/>
            <a:endParaRPr lang="en-US" dirty="0"/>
          </a:p>
          <a:p>
            <a:r>
              <a:rPr lang="en-US" dirty="0"/>
              <a:t>Output:</a:t>
            </a:r>
          </a:p>
          <a:p>
            <a:pPr lvl="1"/>
            <a:r>
              <a:rPr lang="en-US" dirty="0"/>
              <a:t>Value of an Unobserved Variable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7C109A-DB30-466E-8C60-18A6ABAA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Digression:</a:t>
            </a:r>
            <a:br>
              <a:rPr lang="en-US" dirty="0"/>
            </a:br>
            <a:r>
              <a:rPr lang="en-US" dirty="0"/>
              <a:t>What Does ‘Implied’ Mean?</a:t>
            </a:r>
          </a:p>
        </p:txBody>
      </p:sp>
    </p:spTree>
    <p:extLst>
      <p:ext uri="{BB962C8B-B14F-4D97-AF65-F5344CB8AC3E}">
        <p14:creationId xmlns:p14="http://schemas.microsoft.com/office/powerpoint/2010/main" val="29356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98690-9640-455F-83F5-5433382CBE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perpetuity that pays $10 annually currently sells for $100.</a:t>
            </a:r>
          </a:p>
          <a:p>
            <a:pPr lvl="1"/>
            <a:r>
              <a:rPr lang="en-US" dirty="0"/>
              <a:t>Model: 		Price = CF/r</a:t>
            </a:r>
          </a:p>
          <a:p>
            <a:pPr lvl="1"/>
            <a:r>
              <a:rPr lang="en-US" dirty="0"/>
              <a:t>Market Price: 	$100</a:t>
            </a:r>
          </a:p>
          <a:p>
            <a:endParaRPr lang="en-US" dirty="0"/>
          </a:p>
          <a:p>
            <a:r>
              <a:rPr lang="en-US" dirty="0"/>
              <a:t>Rearrange equation: </a:t>
            </a:r>
          </a:p>
          <a:p>
            <a:pPr lvl="1"/>
            <a:r>
              <a:rPr lang="en-US" dirty="0"/>
              <a:t>r = CF/Price = 100/10 = 10%</a:t>
            </a:r>
          </a:p>
          <a:p>
            <a:endParaRPr lang="en-US" dirty="0"/>
          </a:p>
          <a:p>
            <a:r>
              <a:rPr lang="en-US" dirty="0"/>
              <a:t>‘Implied’ discount rate is 10%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A15FDB-FC0D-46DA-9903-CE998B246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Implied</a:t>
            </a:r>
          </a:p>
        </p:txBody>
      </p:sp>
    </p:spTree>
    <p:extLst>
      <p:ext uri="{BB962C8B-B14F-4D97-AF65-F5344CB8AC3E}">
        <p14:creationId xmlns:p14="http://schemas.microsoft.com/office/powerpoint/2010/main" val="3662375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E8178A-B41B-4949-9914-8494A9456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2343150"/>
            <a:ext cx="6829425" cy="217170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627837-0751-4414-A592-990763489A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Black-Scholes Equation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Price</a:t>
            </a:r>
            <a:r>
              <a:rPr lang="en-US" dirty="0"/>
              <a:t>			</a:t>
            </a:r>
            <a:r>
              <a:rPr lang="en-US" sz="2800" dirty="0"/>
              <a:t>Volatility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1C4EF8-93F6-4866-9615-34D7DA799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‘Implied’ Volatility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19C5C60-9297-4E99-ACE5-3BB9F011909A}"/>
              </a:ext>
            </a:extLst>
          </p:cNvPr>
          <p:cNvCxnSpPr/>
          <p:nvPr/>
        </p:nvCxnSpPr>
        <p:spPr>
          <a:xfrm flipV="1">
            <a:off x="5257800" y="3200400"/>
            <a:ext cx="7620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F6B044D-7674-4568-B397-2548CC3E3DB1}"/>
              </a:ext>
            </a:extLst>
          </p:cNvPr>
          <p:cNvCxnSpPr>
            <a:cxnSpLocks/>
          </p:cNvCxnSpPr>
          <p:nvPr/>
        </p:nvCxnSpPr>
        <p:spPr>
          <a:xfrm flipH="1" flipV="1">
            <a:off x="3429000" y="3886200"/>
            <a:ext cx="1415642" cy="10528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92B482-B355-4151-A54A-9A55D4E5F393}"/>
              </a:ext>
            </a:extLst>
          </p:cNvPr>
          <p:cNvCxnSpPr>
            <a:cxnSpLocks/>
          </p:cNvCxnSpPr>
          <p:nvPr/>
        </p:nvCxnSpPr>
        <p:spPr>
          <a:xfrm flipH="1" flipV="1">
            <a:off x="2728341" y="3581400"/>
            <a:ext cx="1615059" cy="13576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659440C-30F4-43F9-9807-9C5CA8613341}"/>
              </a:ext>
            </a:extLst>
          </p:cNvPr>
          <p:cNvSpPr/>
          <p:nvPr/>
        </p:nvSpPr>
        <p:spPr>
          <a:xfrm>
            <a:off x="5885457" y="2702896"/>
            <a:ext cx="502444" cy="497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5488E3-774D-4C85-8704-5BE0FD88004E}"/>
              </a:ext>
            </a:extLst>
          </p:cNvPr>
          <p:cNvSpPr/>
          <p:nvPr/>
        </p:nvSpPr>
        <p:spPr>
          <a:xfrm>
            <a:off x="3033426" y="3485048"/>
            <a:ext cx="502444" cy="497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B43C15-1152-4834-A3E2-49443AC72B89}"/>
              </a:ext>
            </a:extLst>
          </p:cNvPr>
          <p:cNvSpPr/>
          <p:nvPr/>
        </p:nvSpPr>
        <p:spPr>
          <a:xfrm>
            <a:off x="2466461" y="3178850"/>
            <a:ext cx="502444" cy="497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874C551-B8BD-49EC-A932-F483DAB77B13}"/>
              </a:ext>
            </a:extLst>
          </p:cNvPr>
          <p:cNvCxnSpPr>
            <a:cxnSpLocks/>
          </p:cNvCxnSpPr>
          <p:nvPr/>
        </p:nvCxnSpPr>
        <p:spPr>
          <a:xfrm flipH="1" flipV="1">
            <a:off x="1765802" y="4514850"/>
            <a:ext cx="169869" cy="416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D8038C8E-B4D7-4C0B-9B21-CCBE2E6633DF}"/>
              </a:ext>
            </a:extLst>
          </p:cNvPr>
          <p:cNvSpPr/>
          <p:nvPr/>
        </p:nvSpPr>
        <p:spPr>
          <a:xfrm>
            <a:off x="1148596" y="3976894"/>
            <a:ext cx="1211644" cy="497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25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Real-time market index of</a:t>
            </a:r>
          </a:p>
          <a:p>
            <a:endParaRPr lang="en-US" dirty="0"/>
          </a:p>
          <a:p>
            <a:pPr lvl="1"/>
            <a:r>
              <a:rPr lang="en-US" dirty="0"/>
              <a:t>Implied volatility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Derived from 30-day calls and puts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 the S&amp;P 500 index</a:t>
            </a:r>
          </a:p>
          <a:p>
            <a:pPr lvl="1"/>
            <a:endParaRPr lang="en-US" dirty="0"/>
          </a:p>
          <a:p>
            <a:r>
              <a:rPr lang="en-US" dirty="0"/>
              <a:t>That is, the 30-day implied volatility of the S&amp;P 500 index</a:t>
            </a:r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CBOE VIX Index</a:t>
            </a:r>
          </a:p>
        </p:txBody>
      </p:sp>
    </p:spTree>
    <p:extLst>
      <p:ext uri="{BB962C8B-B14F-4D97-AF65-F5344CB8AC3E}">
        <p14:creationId xmlns:p14="http://schemas.microsoft.com/office/powerpoint/2010/main" val="29287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78FF89-69B6-47D3-8938-32F55515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VIX 1990-Jan.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DC6913-1BC0-4617-9BD5-7B33EAEE8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89820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695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78FF89-69B6-47D3-8938-32F55515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VIX 2015-Jan.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962743-92E8-4DB7-892E-3F5A4E1F5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905000"/>
            <a:ext cx="90773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Current Events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/>
              <a:t>Excel Skills: Basic Math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78FF89-69B6-47D3-8938-32F55515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VIX Nov. 2019-Jan. 2020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DF79E1-5B56-48B5-9918-FFC658EB2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1828800"/>
            <a:ext cx="908685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37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78FF89-69B6-47D3-8938-32F55515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VIX Oct. 2019-Aug.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08F02D-AE7A-4395-8BDB-FE59455B3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7775196" cy="44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95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1C7A0C-0660-4B25-A2D8-77A1A9D89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CBOE Volatility Index (VIX)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C291EA-B6B0-4C59-81DF-6885E07C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VIX</a:t>
            </a:r>
          </a:p>
        </p:txBody>
      </p:sp>
    </p:spTree>
    <p:extLst>
      <p:ext uri="{BB962C8B-B14F-4D97-AF65-F5344CB8AC3E}">
        <p14:creationId xmlns:p14="http://schemas.microsoft.com/office/powerpoint/2010/main" val="3605873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1C7A0C-0660-4B25-A2D8-77A1A9D89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CBOE S&amp;P 100 Volatility Index (VXO)</a:t>
            </a:r>
          </a:p>
          <a:p>
            <a:endParaRPr lang="en-US" dirty="0"/>
          </a:p>
          <a:p>
            <a:r>
              <a:rPr lang="en-US" dirty="0"/>
              <a:t>CBOE /CBOT 10-year U.S. Treasury Note Volatility Index (</a:t>
            </a:r>
            <a:r>
              <a:rPr lang="en-US" dirty="0" err="1"/>
              <a:t>TYVIX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CBOE /CME FX Yen Volatility Index (JYVIX)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C291EA-B6B0-4C59-81DF-6885E07C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Volatility Indices</a:t>
            </a:r>
          </a:p>
        </p:txBody>
      </p:sp>
    </p:spTree>
    <p:extLst>
      <p:ext uri="{BB962C8B-B14F-4D97-AF65-F5344CB8AC3E}">
        <p14:creationId xmlns:p14="http://schemas.microsoft.com/office/powerpoint/2010/main" val="1284765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1C7A0C-0660-4B25-A2D8-77A1A9D89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Cboe VIX Premium Strategy Index (</a:t>
            </a:r>
            <a:r>
              <a:rPr lang="en-US" dirty="0" err="1"/>
              <a:t>VPD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Tracks the performance of a strategy that systematically sells 1-month VIX futures</a:t>
            </a:r>
          </a:p>
          <a:p>
            <a:pPr lvl="1"/>
            <a:endParaRPr lang="en-US" dirty="0"/>
          </a:p>
          <a:p>
            <a:r>
              <a:rPr lang="en-US" dirty="0"/>
              <a:t>Cboe Capped VIX Premium Strategy Index (VPN) </a:t>
            </a:r>
          </a:p>
          <a:p>
            <a:pPr lvl="1"/>
            <a:r>
              <a:rPr lang="en-US" dirty="0"/>
              <a:t>Tracks the performance of a strategy that systematically sells 1-month VIX futures, capped by the purchase of a VIX call option.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C291EA-B6B0-4C59-81DF-6885E07C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Volatility Strategy Indices</a:t>
            </a:r>
          </a:p>
        </p:txBody>
      </p:sp>
    </p:spTree>
    <p:extLst>
      <p:ext uri="{BB962C8B-B14F-4D97-AF65-F5344CB8AC3E}">
        <p14:creationId xmlns:p14="http://schemas.microsoft.com/office/powerpoint/2010/main" val="2480875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1C7A0C-0660-4B25-A2D8-77A1A9D89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VIX of the VIX</a:t>
            </a:r>
          </a:p>
          <a:p>
            <a:endParaRPr lang="en-US" dirty="0"/>
          </a:p>
          <a:p>
            <a:r>
              <a:rPr lang="en-US" dirty="0"/>
              <a:t>Expected volatility of the 30-day forward price of the VIX</a:t>
            </a:r>
          </a:p>
          <a:p>
            <a:endParaRPr lang="en-US" dirty="0"/>
          </a:p>
          <a:p>
            <a:r>
              <a:rPr lang="en-US" dirty="0"/>
              <a:t>Index of the volatility of the volatility of the S&amp;P 500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C291EA-B6B0-4C59-81DF-6885E07C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CBOE VVIX Index</a:t>
            </a:r>
          </a:p>
        </p:txBody>
      </p:sp>
    </p:spTree>
    <p:extLst>
      <p:ext uri="{BB962C8B-B14F-4D97-AF65-F5344CB8AC3E}">
        <p14:creationId xmlns:p14="http://schemas.microsoft.com/office/powerpoint/2010/main" val="915754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24439A-4BB9-41AD-9CF4-EF720CB328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CBOE SKEW Index</a:t>
            </a:r>
          </a:p>
          <a:p>
            <a:endParaRPr lang="en-US" dirty="0"/>
          </a:p>
          <a:p>
            <a:r>
              <a:rPr lang="en-US" dirty="0"/>
              <a:t>CBOE S&amp;P 500 Implied Correlation Index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FEDE8F-7F39-4D09-B3A6-54846065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Volatility</a:t>
            </a:r>
          </a:p>
        </p:txBody>
      </p:sp>
    </p:spTree>
    <p:extLst>
      <p:ext uri="{BB962C8B-B14F-4D97-AF65-F5344CB8AC3E}">
        <p14:creationId xmlns:p14="http://schemas.microsoft.com/office/powerpoint/2010/main" val="1656018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92318815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These practice problems are </a:t>
            </a:r>
            <a:r>
              <a:rPr lang="en-US" i="1" dirty="0"/>
              <a:t>not</a:t>
            </a:r>
            <a:r>
              <a:rPr lang="en-US" dirty="0"/>
              <a:t> exhaustive−that is, there may be types of problems on the exam beyond those shown 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Note</a:t>
            </a:r>
          </a:p>
        </p:txBody>
      </p:sp>
    </p:spTree>
    <p:extLst>
      <p:ext uri="{BB962C8B-B14F-4D97-AF65-F5344CB8AC3E}">
        <p14:creationId xmlns:p14="http://schemas.microsoft.com/office/powerpoint/2010/main" val="3289440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Which stock would you choose from each pair?</a:t>
            </a:r>
          </a:p>
          <a:p>
            <a:pPr eaLnBrk="1" hangingPunct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3257" name="Group 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909313"/>
              </p:ext>
            </p:extLst>
          </p:nvPr>
        </p:nvGraphicFramePr>
        <p:xfrm>
          <a:off x="1066800" y="2590800"/>
          <a:ext cx="3200400" cy="146494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327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02287"/>
              </p:ext>
            </p:extLst>
          </p:nvPr>
        </p:nvGraphicFramePr>
        <p:xfrm>
          <a:off x="1066800" y="4343400"/>
          <a:ext cx="3200400" cy="146494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3294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20843"/>
              </p:ext>
            </p:extLst>
          </p:nvPr>
        </p:nvGraphicFramePr>
        <p:xfrm>
          <a:off x="4572000" y="2590800"/>
          <a:ext cx="3200400" cy="146494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3312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05834"/>
              </p:ext>
            </p:extLst>
          </p:nvPr>
        </p:nvGraphicFramePr>
        <p:xfrm>
          <a:off x="4572000" y="4343400"/>
          <a:ext cx="3200400" cy="146494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02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stocks are dominated?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2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685800" y="4038600"/>
            <a:ext cx="320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914400" y="5638800"/>
            <a:ext cx="601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228600" y="2743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</a:p>
        </p:txBody>
      </p:sp>
      <p:sp>
        <p:nvSpPr>
          <p:cNvPr id="11" name="Oval 10"/>
          <p:cNvSpPr/>
          <p:nvPr/>
        </p:nvSpPr>
        <p:spPr>
          <a:xfrm>
            <a:off x="40386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36841" y="273443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63878" y="291651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29200" y="3200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0000" y="4495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47899" y="249116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16159" y="222053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1854" y="245333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2535" y="2470687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8519" y="2639964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29000" y="4114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48200" y="2895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153610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real rate of return, if the nominal rate is 8% and inflation is 3%?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3</a:t>
            </a:r>
          </a:p>
        </p:txBody>
      </p:sp>
    </p:spTree>
    <p:extLst>
      <p:ext uri="{BB962C8B-B14F-4D97-AF65-F5344CB8AC3E}">
        <p14:creationId xmlns:p14="http://schemas.microsoft.com/office/powerpoint/2010/main" val="1568994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real value of $150 in ten years if inflation is 3%?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4</a:t>
            </a:r>
          </a:p>
        </p:txBody>
      </p:sp>
    </p:spTree>
    <p:extLst>
      <p:ext uri="{BB962C8B-B14F-4D97-AF65-F5344CB8AC3E}">
        <p14:creationId xmlns:p14="http://schemas.microsoft.com/office/powerpoint/2010/main" val="4094944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is the rate of inflation if a real value is $150 in five years and a nominal value $180?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5</a:t>
            </a:r>
          </a:p>
        </p:txBody>
      </p:sp>
    </p:spTree>
    <p:extLst>
      <p:ext uri="{BB962C8B-B14F-4D97-AF65-F5344CB8AC3E}">
        <p14:creationId xmlns:p14="http://schemas.microsoft.com/office/powerpoint/2010/main" val="1748684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6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sz="2800" dirty="0"/>
              <a:t>Discount the annual, real cash flows (</a:t>
            </a:r>
            <a:r>
              <a:rPr lang="en-US" sz="2800" dirty="0" err="1"/>
              <a:t>r</a:t>
            </a:r>
            <a:r>
              <a:rPr lang="en-US" sz="2800" baseline="-25000" dirty="0" err="1"/>
              <a:t>n</a:t>
            </a:r>
            <a:r>
              <a:rPr lang="en-US" sz="2800" dirty="0"/>
              <a:t> = 10%; i = 3%):   17.00   25.00   13.00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>
              <a:buFont typeface="Wingdings" pitchFamily="2" charset="2"/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50000"/>
              </a:lnSpc>
            </a:pPr>
            <a:r>
              <a:rPr lang="en-US" dirty="0"/>
              <a:t>SUM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SQRT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POWER 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EXP 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LN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40F834-C870-4EE7-B5E1-CB2B5C5A4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hangingPunct="0">
              <a:lnSpc>
                <a:spcPct val="150000"/>
              </a:lnSpc>
            </a:pPr>
            <a:r>
              <a:rPr lang="en-US" dirty="0"/>
              <a:t>ABS 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SIGN 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‘-A’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COUNT, COUNTA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Math</a:t>
            </a:r>
          </a:p>
        </p:txBody>
      </p:sp>
    </p:spTree>
    <p:extLst>
      <p:ext uri="{BB962C8B-B14F-4D97-AF65-F5344CB8AC3E}">
        <p14:creationId xmlns:p14="http://schemas.microsoft.com/office/powerpoint/2010/main" val="287808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Decomposition of Return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Inflation; Real vs. </a:t>
            </a:r>
            <a:r>
              <a:rPr lang="en-US" dirty="0" err="1"/>
              <a:t>Noninal</a:t>
            </a:r>
            <a:r>
              <a:rPr lang="en-US" dirty="0"/>
              <a:t> Values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Risk Premium</a:t>
            </a:r>
          </a:p>
          <a:p>
            <a:pPr>
              <a:lnSpc>
                <a:spcPct val="150000"/>
              </a:lnSpc>
            </a:pPr>
            <a:r>
              <a:rPr lang="en-US" dirty="0"/>
              <a:t>Analysis of Risk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Market vs. Non-Market</a:t>
            </a:r>
          </a:p>
          <a:p>
            <a:pPr>
              <a:lnSpc>
                <a:spcPct val="150000"/>
              </a:lnSpc>
            </a:pPr>
            <a:r>
              <a:rPr lang="en-US" dirty="0"/>
              <a:t>Security Market Line (SML)</a:t>
            </a:r>
          </a:p>
          <a:p>
            <a:pPr>
              <a:lnSpc>
                <a:spcPct val="150000"/>
              </a:lnSpc>
            </a:pPr>
            <a:r>
              <a:rPr lang="en-US" dirty="0"/>
              <a:t>Financial Ethics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</a:t>
            </a:r>
            <a:r>
              <a:rPr lang="en-US" sz="3200" dirty="0"/>
              <a:t>(</a:t>
            </a:r>
            <a:r>
              <a:rPr lang="en-US" sz="3200"/>
              <a:t>Slides 1.71-127)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Real versus Nominal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Nominal Values</a:t>
            </a:r>
          </a:p>
          <a:p>
            <a:pPr lvl="1" eaLnBrk="1" hangingPunct="1"/>
            <a:r>
              <a:rPr lang="en-US" dirty="0"/>
              <a:t>‘Money of the Day’</a:t>
            </a:r>
          </a:p>
          <a:p>
            <a:pPr lvl="1" eaLnBrk="1" hangingPunct="1"/>
            <a:r>
              <a:rPr lang="en-US" dirty="0"/>
              <a:t>Not Adjusted for Inflation</a:t>
            </a:r>
          </a:p>
          <a:p>
            <a:pPr lvl="1" eaLnBrk="1" hangingPunct="1"/>
            <a:r>
              <a:rPr lang="en-US" dirty="0"/>
              <a:t>The Dollar Value You Actually Pay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Real Values</a:t>
            </a:r>
          </a:p>
          <a:p>
            <a:pPr lvl="1" eaLnBrk="1" hangingPunct="1"/>
            <a:r>
              <a:rPr lang="en-US" dirty="0"/>
              <a:t>Adjusted for Inflation</a:t>
            </a:r>
          </a:p>
          <a:p>
            <a:pPr lvl="1" eaLnBrk="1" hangingPunct="1"/>
            <a:r>
              <a:rPr lang="en-US" dirty="0"/>
              <a:t>‘Current’ Dollars/Today’s Dollars</a:t>
            </a:r>
          </a:p>
          <a:p>
            <a:pPr lvl="1" eaLnBrk="1" hangingPunct="1"/>
            <a:r>
              <a:rPr lang="en-US" dirty="0"/>
              <a:t>Constant Consumption Value</a:t>
            </a:r>
          </a:p>
        </p:txBody>
      </p:sp>
    </p:spTree>
    <p:extLst>
      <p:ext uri="{BB962C8B-B14F-4D97-AF65-F5344CB8AC3E}">
        <p14:creationId xmlns:p14="http://schemas.microsoft.com/office/powerpoint/2010/main" val="3157760653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93989"/>
            <a:ext cx="8077200" cy="474141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portfolio theory, relevant risk measure for an asset is its co-movement with the market portfolio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Systematic risk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relates the variance of the investment to the variance of the market</a:t>
            </a:r>
          </a:p>
          <a:p>
            <a:pPr lvl="1" eaLnBrk="1" hangingPunct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Unsystematic risk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is due to the asset’s unique features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1.3.4 Risk Premium and Portfolio Theory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06984"/>
            <a:ext cx="8077200" cy="474141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premium for an individual asset is a function of the asset’s systematic risk </a:t>
            </a:r>
          </a:p>
          <a:p>
            <a:pPr>
              <a:lnSpc>
                <a:spcPct val="110000"/>
              </a:lnSpc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measure of an asset’s systematic risk is its beta (</a:t>
            </a:r>
            <a:r>
              <a:rPr lang="en-CA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1.3.4 Risk Premium and Portfolio Theory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D920FA-C7D6-4EDE-9839-8DBF502A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Market Line (SML)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B26971-6016-490C-B4EE-8CD08CD55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1600200"/>
            <a:ext cx="5105400" cy="446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9973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1.4 C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hanges in the SML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CA" sz="3400" dirty="0">
                <a:latin typeface="Arial" panose="020B0604020202020204" pitchFamily="34" charset="0"/>
                <a:cs typeface="Arial" panose="020B0604020202020204" pitchFamily="34" charset="0"/>
              </a:rPr>
              <a:t>Individual investments can change position </a:t>
            </a:r>
          </a:p>
          <a:p>
            <a:pPr lvl="1">
              <a:lnSpc>
                <a:spcPct val="150000"/>
              </a:lnSpc>
            </a:pP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Due to changes in perceived risk</a:t>
            </a:r>
          </a:p>
          <a:p>
            <a:pPr>
              <a:lnSpc>
                <a:spcPct val="150000"/>
              </a:lnSpc>
            </a:pPr>
            <a:r>
              <a:rPr lang="en-CA" sz="3400" dirty="0">
                <a:latin typeface="Arial" panose="020B0604020202020204" pitchFamily="34" charset="0"/>
                <a:cs typeface="Arial" panose="020B0604020202020204" pitchFamily="34" charset="0"/>
              </a:rPr>
              <a:t>Slope of the SML can change </a:t>
            </a:r>
          </a:p>
          <a:p>
            <a:pPr lvl="1">
              <a:lnSpc>
                <a:spcPct val="150000"/>
              </a:lnSpc>
            </a:pP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Due to a change in the risk attitudes of investors</a:t>
            </a:r>
          </a:p>
          <a:p>
            <a:pPr>
              <a:lnSpc>
                <a:spcPct val="150000"/>
              </a:lnSpc>
            </a:pPr>
            <a:r>
              <a:rPr lang="en-CA" sz="3400" dirty="0">
                <a:latin typeface="Arial" panose="020B0604020202020204" pitchFamily="34" charset="0"/>
                <a:cs typeface="Arial" panose="020B0604020202020204" pitchFamily="34" charset="0"/>
              </a:rPr>
              <a:t>SML can have parallel shift </a:t>
            </a:r>
          </a:p>
          <a:p>
            <a:pPr lvl="1">
              <a:lnSpc>
                <a:spcPct val="150000"/>
              </a:lnSpc>
            </a:pP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Due to a change in the </a:t>
            </a:r>
            <a:r>
              <a:rPr lang="en-CA" sz="2600" dirty="0" err="1">
                <a:latin typeface="Arial" panose="020B0604020202020204" pitchFamily="34" charset="0"/>
                <a:cs typeface="Arial" panose="020B0604020202020204" pitchFamily="34" charset="0"/>
              </a:rPr>
              <a:t>RRFR</a:t>
            </a: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 or the expected rate of inflation</a:t>
            </a:r>
          </a:p>
        </p:txBody>
      </p:sp>
    </p:spTree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</TotalTime>
  <Words>906</Words>
  <Application>Microsoft Office PowerPoint</Application>
  <PresentationFormat>On-screen Show (4:3)</PresentationFormat>
  <Paragraphs>224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Corbel</vt:lpstr>
      <vt:lpstr>Symbol</vt:lpstr>
      <vt:lpstr>Wingdings</vt:lpstr>
      <vt:lpstr>Contemporary blue</vt:lpstr>
      <vt:lpstr>FIN 377: Investments</vt:lpstr>
      <vt:lpstr>Overview</vt:lpstr>
      <vt:lpstr>1. Review and Questions</vt:lpstr>
      <vt:lpstr>Key Ideas (Slides 1.71-127)</vt:lpstr>
      <vt:lpstr>Real versus Nominal</vt:lpstr>
      <vt:lpstr>1.3.4 Risk Premium and Portfolio Theory</vt:lpstr>
      <vt:lpstr>1.3.4 Risk Premium and Portfolio Theory</vt:lpstr>
      <vt:lpstr>Security Market Line (SML)</vt:lpstr>
      <vt:lpstr>1.4 Changes in the SML</vt:lpstr>
      <vt:lpstr>Challenges to Ethical Conduct</vt:lpstr>
      <vt:lpstr>The Code of Ethics</vt:lpstr>
      <vt:lpstr>2. Current Events An Especially Interesting Index</vt:lpstr>
      <vt:lpstr>The CBOE VIX Index</vt:lpstr>
      <vt:lpstr>Digression: What Does ‘Implied’ Mean?</vt:lpstr>
      <vt:lpstr>Example: Implied</vt:lpstr>
      <vt:lpstr>‘Implied’ Volatility</vt:lpstr>
      <vt:lpstr>The CBOE VIX Index</vt:lpstr>
      <vt:lpstr>VIX 1990-Jan. 2020</vt:lpstr>
      <vt:lpstr>VIX 2015-Jan. 2020</vt:lpstr>
      <vt:lpstr>VIX Nov. 2019-Jan. 2020</vt:lpstr>
      <vt:lpstr>VIX Oct. 2019-Aug. 2020</vt:lpstr>
      <vt:lpstr>Current VIX</vt:lpstr>
      <vt:lpstr>Other Volatility Indices</vt:lpstr>
      <vt:lpstr>Volatility Strategy Indices</vt:lpstr>
      <vt:lpstr>The CBOE VVIX Index</vt:lpstr>
      <vt:lpstr>Beyond Volatility</vt:lpstr>
      <vt:lpstr>3. Practice Problems</vt:lpstr>
      <vt:lpstr>Important Note</vt:lpstr>
      <vt:lpstr>Practice Problem 1</vt:lpstr>
      <vt:lpstr>Practice Problem 2</vt:lpstr>
      <vt:lpstr>Practice Problem 3</vt:lpstr>
      <vt:lpstr>Practice Problem 4</vt:lpstr>
      <vt:lpstr>Practice Problem 5</vt:lpstr>
      <vt:lpstr>Practice Problem 6</vt:lpstr>
      <vt:lpstr>4. Excel Skills</vt:lpstr>
      <vt:lpstr>Basic Math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422</cp:revision>
  <dcterms:created xsi:type="dcterms:W3CDTF">2004-10-03T21:09:17Z</dcterms:created>
  <dcterms:modified xsi:type="dcterms:W3CDTF">2021-01-16T07:32:21Z</dcterms:modified>
</cp:coreProperties>
</file>