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4"/>
  </p:notesMasterIdLst>
  <p:sldIdLst>
    <p:sldId id="256" r:id="rId2"/>
    <p:sldId id="370" r:id="rId3"/>
    <p:sldId id="371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1" r:id="rId13"/>
    <p:sldId id="382" r:id="rId14"/>
    <p:sldId id="383" r:id="rId15"/>
    <p:sldId id="384" r:id="rId16"/>
    <p:sldId id="386" r:id="rId17"/>
    <p:sldId id="387" r:id="rId18"/>
    <p:sldId id="389" r:id="rId19"/>
    <p:sldId id="390" r:id="rId20"/>
    <p:sldId id="391" r:id="rId21"/>
    <p:sldId id="392" r:id="rId22"/>
    <p:sldId id="39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70" autoAdjust="0"/>
    <p:restoredTop sz="94660" autoAdjust="0"/>
  </p:normalViewPr>
  <p:slideViewPr>
    <p:cSldViewPr>
      <p:cViewPr varScale="1">
        <p:scale>
          <a:sx n="111" d="100"/>
          <a:sy n="111" d="100"/>
        </p:scale>
        <p:origin x="88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E471D-5952-40FD-AF84-98F4C29F01E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02A37-D258-438C-A4BE-EAE7FE82F9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4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96FB82-F40D-4416-BB9F-180A0BDE830B}" type="slidenum">
              <a:rPr lang="en-US"/>
              <a:pPr/>
              <a:t>11</a:t>
            </a:fld>
            <a:endParaRPr lang="en-US"/>
          </a:p>
        </p:txBody>
      </p:sp>
      <p:sp>
        <p:nvSpPr>
          <p:cNvPr id="838658" name="Rectangle 2"/>
          <p:cNvSpPr>
            <a:spLocks noChangeArrowheads="1"/>
          </p:cNvSpPr>
          <p:nvPr/>
        </p:nvSpPr>
        <p:spPr bwMode="auto">
          <a:xfrm>
            <a:off x="3886408" y="0"/>
            <a:ext cx="2971593" cy="45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838659" name="Rectangle 3"/>
          <p:cNvSpPr>
            <a:spLocks noChangeArrowheads="1"/>
          </p:cNvSpPr>
          <p:nvPr/>
        </p:nvSpPr>
        <p:spPr bwMode="auto">
          <a:xfrm>
            <a:off x="3886408" y="8687425"/>
            <a:ext cx="2971593" cy="45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8" tIns="0" rIns="19048" bIns="0" anchor="b"/>
          <a:lstStyle/>
          <a:p>
            <a:pPr algn="r" defTabSz="914274"/>
            <a:r>
              <a:rPr lang="en-US" sz="1000" i="1"/>
              <a:t>15</a:t>
            </a:r>
          </a:p>
        </p:txBody>
      </p:sp>
      <p:sp>
        <p:nvSpPr>
          <p:cNvPr id="838660" name="Rectangle 4"/>
          <p:cNvSpPr>
            <a:spLocks noChangeArrowheads="1"/>
          </p:cNvSpPr>
          <p:nvPr/>
        </p:nvSpPr>
        <p:spPr bwMode="auto">
          <a:xfrm>
            <a:off x="0" y="8687425"/>
            <a:ext cx="2971593" cy="45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838661" name="Rectangle 5"/>
          <p:cNvSpPr>
            <a:spLocks noChangeArrowheads="1"/>
          </p:cNvSpPr>
          <p:nvPr/>
        </p:nvSpPr>
        <p:spPr bwMode="auto">
          <a:xfrm>
            <a:off x="0" y="0"/>
            <a:ext cx="2971593" cy="45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838662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866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8370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9" tIns="44445" rIns="90479" bIns="4444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61EF7-2033-4F02-B827-54FD8E404311}" type="slidenum">
              <a:rPr lang="en-US"/>
              <a:pPr/>
              <a:t>12</a:t>
            </a:fld>
            <a:endParaRPr lang="en-US"/>
          </a:p>
        </p:txBody>
      </p:sp>
      <p:sp>
        <p:nvSpPr>
          <p:cNvPr id="840706" name="Rectangle 2"/>
          <p:cNvSpPr>
            <a:spLocks noChangeArrowheads="1"/>
          </p:cNvSpPr>
          <p:nvPr/>
        </p:nvSpPr>
        <p:spPr bwMode="auto">
          <a:xfrm>
            <a:off x="3886408" y="0"/>
            <a:ext cx="2971593" cy="45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840707" name="Rectangle 3"/>
          <p:cNvSpPr>
            <a:spLocks noChangeArrowheads="1"/>
          </p:cNvSpPr>
          <p:nvPr/>
        </p:nvSpPr>
        <p:spPr bwMode="auto">
          <a:xfrm>
            <a:off x="3886408" y="8687425"/>
            <a:ext cx="2971593" cy="45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8" tIns="0" rIns="19048" bIns="0" anchor="b"/>
          <a:lstStyle/>
          <a:p>
            <a:pPr algn="r" defTabSz="914274"/>
            <a:r>
              <a:rPr lang="en-US" sz="1000" i="1"/>
              <a:t>16</a:t>
            </a:r>
          </a:p>
        </p:txBody>
      </p:sp>
      <p:sp>
        <p:nvSpPr>
          <p:cNvPr id="840708" name="Rectangle 4"/>
          <p:cNvSpPr>
            <a:spLocks noChangeArrowheads="1"/>
          </p:cNvSpPr>
          <p:nvPr/>
        </p:nvSpPr>
        <p:spPr bwMode="auto">
          <a:xfrm>
            <a:off x="0" y="8687425"/>
            <a:ext cx="2971593" cy="45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840709" name="Rectangle 5"/>
          <p:cNvSpPr>
            <a:spLocks noChangeArrowheads="1"/>
          </p:cNvSpPr>
          <p:nvPr/>
        </p:nvSpPr>
        <p:spPr bwMode="auto">
          <a:xfrm>
            <a:off x="0" y="0"/>
            <a:ext cx="2971593" cy="45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840710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071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8370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9" tIns="44445" rIns="90479" bIns="4444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C47F61-25B8-4209-A456-D2749E8FE65C}" type="slidenum">
              <a:rPr lang="en-US"/>
              <a:pPr/>
              <a:t>13</a:t>
            </a:fld>
            <a:endParaRPr lang="en-US"/>
          </a:p>
        </p:txBody>
      </p:sp>
      <p:sp>
        <p:nvSpPr>
          <p:cNvPr id="842754" name="Rectangle 2"/>
          <p:cNvSpPr>
            <a:spLocks noChangeArrowheads="1"/>
          </p:cNvSpPr>
          <p:nvPr/>
        </p:nvSpPr>
        <p:spPr bwMode="auto">
          <a:xfrm>
            <a:off x="3886408" y="0"/>
            <a:ext cx="2971593" cy="45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842755" name="Rectangle 3"/>
          <p:cNvSpPr>
            <a:spLocks noChangeArrowheads="1"/>
          </p:cNvSpPr>
          <p:nvPr/>
        </p:nvSpPr>
        <p:spPr bwMode="auto">
          <a:xfrm>
            <a:off x="3886408" y="8687425"/>
            <a:ext cx="2971593" cy="45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8" tIns="0" rIns="19048" bIns="0" anchor="b"/>
          <a:lstStyle/>
          <a:p>
            <a:pPr algn="r" defTabSz="914274"/>
            <a:r>
              <a:rPr lang="en-US" sz="1000" i="1"/>
              <a:t>17</a:t>
            </a:r>
          </a:p>
        </p:txBody>
      </p:sp>
      <p:sp>
        <p:nvSpPr>
          <p:cNvPr id="842756" name="Rectangle 4"/>
          <p:cNvSpPr>
            <a:spLocks noChangeArrowheads="1"/>
          </p:cNvSpPr>
          <p:nvPr/>
        </p:nvSpPr>
        <p:spPr bwMode="auto">
          <a:xfrm>
            <a:off x="0" y="8687425"/>
            <a:ext cx="2971593" cy="45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842757" name="Rectangle 5"/>
          <p:cNvSpPr>
            <a:spLocks noChangeArrowheads="1"/>
          </p:cNvSpPr>
          <p:nvPr/>
        </p:nvSpPr>
        <p:spPr bwMode="auto">
          <a:xfrm>
            <a:off x="0" y="0"/>
            <a:ext cx="2971593" cy="45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842758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27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8370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9" tIns="44445" rIns="90479" bIns="4444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21578C-E3E8-42B7-AA68-5E298C5067AA}" type="slidenum">
              <a:rPr lang="en-US"/>
              <a:pPr/>
              <a:t>14</a:t>
            </a:fld>
            <a:endParaRPr lang="en-US"/>
          </a:p>
        </p:txBody>
      </p:sp>
      <p:sp>
        <p:nvSpPr>
          <p:cNvPr id="88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BCEF6D-D929-444F-A5DB-C28BA7D339B7}" type="slidenum">
              <a:rPr lang="en-US"/>
              <a:pPr/>
              <a:t>15</a:t>
            </a:fld>
            <a:endParaRPr lang="en-US"/>
          </a:p>
        </p:txBody>
      </p:sp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dividend and capital gains tax rates are subject to change at the discretion of Congress.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AD6724-8DBE-4790-9D75-24E1F1085322}" type="slidenum">
              <a:rPr lang="en-US"/>
              <a:pPr/>
              <a:t>16</a:t>
            </a:fld>
            <a:endParaRPr lang="en-US"/>
          </a:p>
        </p:txBody>
      </p:sp>
      <p:sp>
        <p:nvSpPr>
          <p:cNvPr id="88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C97333-2E3C-4F1F-9DD9-B058E1F60665}" type="slidenum">
              <a:rPr lang="en-US"/>
              <a:pPr/>
              <a:t>17</a:t>
            </a:fld>
            <a:endParaRPr lang="en-US"/>
          </a:p>
        </p:txBody>
      </p:sp>
      <p:sp>
        <p:nvSpPr>
          <p:cNvPr id="88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D331EE-0385-4183-943B-F4DA8604E4F7}" type="slidenum">
              <a:rPr lang="en-US"/>
              <a:pPr/>
              <a:t>18</a:t>
            </a:fld>
            <a:endParaRPr lang="en-US"/>
          </a:p>
        </p:txBody>
      </p:sp>
      <p:sp>
        <p:nvSpPr>
          <p:cNvPr id="89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B59A48-5057-4B2C-989D-5A1E86C5AFDF}" type="slidenum">
              <a:rPr lang="en-US"/>
              <a:pPr/>
              <a:t>19</a:t>
            </a:fld>
            <a:endParaRPr lang="en-US"/>
          </a:p>
        </p:txBody>
      </p:sp>
      <p:sp>
        <p:nvSpPr>
          <p:cNvPr id="88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EFC96-436D-4A25-991B-929DCC406625}" type="slidenum">
              <a:rPr lang="en-US"/>
              <a:pPr/>
              <a:t>20</a:t>
            </a:fld>
            <a:endParaRPr lang="en-US"/>
          </a:p>
        </p:txBody>
      </p:sp>
      <p:sp>
        <p:nvSpPr>
          <p:cNvPr id="89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F27E41-2CB5-4675-AEC4-59A158BF9903}" type="slidenum">
              <a:rPr lang="en-US"/>
              <a:pPr/>
              <a:t>3</a:t>
            </a:fld>
            <a:endParaRPr lang="en-US"/>
          </a:p>
        </p:txBody>
      </p:sp>
      <p:sp>
        <p:nvSpPr>
          <p:cNvPr id="87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244EA0-60D8-4CEB-A409-9BE889255606}" type="slidenum">
              <a:rPr lang="en-US"/>
              <a:pPr/>
              <a:t>21</a:t>
            </a:fld>
            <a:endParaRPr lang="en-US"/>
          </a:p>
        </p:txBody>
      </p:sp>
      <p:sp>
        <p:nvSpPr>
          <p:cNvPr id="89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904280-9F97-4C55-8C71-A6E04F3CE29C}" type="slidenum">
              <a:rPr lang="en-US"/>
              <a:pPr/>
              <a:t>22</a:t>
            </a:fld>
            <a:endParaRPr lang="en-US"/>
          </a:p>
        </p:txBody>
      </p:sp>
      <p:sp>
        <p:nvSpPr>
          <p:cNvPr id="87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/>
              <a:t>www:</a:t>
            </a:r>
            <a:r>
              <a:rPr lang="en-US" i="1"/>
              <a:t> Click on the web surfer icon to find out about upcoming stock splits and dividends</a:t>
            </a:r>
            <a:endParaRPr lang="en-US" b="1" i="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4C3D0D-5351-49FC-9566-6EA5629BC9C7}" type="slidenum">
              <a:rPr lang="en-US"/>
              <a:pPr/>
              <a:t>4</a:t>
            </a:fld>
            <a:endParaRPr lang="en-US"/>
          </a:p>
        </p:txBody>
      </p:sp>
      <p:sp>
        <p:nvSpPr>
          <p:cNvPr id="87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95AF43-AF5A-40D9-A4A7-8CD54029CFB6}" type="slidenum">
              <a:rPr lang="en-US"/>
              <a:pPr/>
              <a:t>5</a:t>
            </a:fld>
            <a:endParaRPr lang="en-US"/>
          </a:p>
        </p:txBody>
      </p:sp>
      <p:sp>
        <p:nvSpPr>
          <p:cNvPr id="87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41EE35-CE8B-4A16-BB63-4CAE3FEAF0FC}" type="slidenum">
              <a:rPr lang="en-US"/>
              <a:pPr/>
              <a:t>6</a:t>
            </a:fld>
            <a:endParaRPr lang="en-US"/>
          </a:p>
        </p:txBody>
      </p:sp>
      <p:sp>
        <p:nvSpPr>
          <p:cNvPr id="88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6C5DB9-8D35-4F13-8B7E-F24D1114C2E9}" type="slidenum">
              <a:rPr lang="en-US"/>
              <a:pPr/>
              <a:t>7</a:t>
            </a:fld>
            <a:endParaRPr lang="en-US"/>
          </a:p>
        </p:txBody>
      </p:sp>
      <p:sp>
        <p:nvSpPr>
          <p:cNvPr id="88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245233-F614-4478-83D2-E211FC8C0B36}" type="slidenum">
              <a:rPr lang="en-US"/>
              <a:pPr/>
              <a:t>8</a:t>
            </a:fld>
            <a:endParaRPr lang="en-US"/>
          </a:p>
        </p:txBody>
      </p:sp>
      <p:sp>
        <p:nvSpPr>
          <p:cNvPr id="831490" name="Rectangle 2"/>
          <p:cNvSpPr>
            <a:spLocks noChangeArrowheads="1"/>
          </p:cNvSpPr>
          <p:nvPr/>
        </p:nvSpPr>
        <p:spPr bwMode="auto">
          <a:xfrm>
            <a:off x="3886408" y="0"/>
            <a:ext cx="2971593" cy="45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831491" name="Rectangle 3"/>
          <p:cNvSpPr>
            <a:spLocks noChangeArrowheads="1"/>
          </p:cNvSpPr>
          <p:nvPr/>
        </p:nvSpPr>
        <p:spPr bwMode="auto">
          <a:xfrm>
            <a:off x="3886408" y="8687425"/>
            <a:ext cx="2971593" cy="45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8" tIns="0" rIns="19048" bIns="0" anchor="b"/>
          <a:lstStyle/>
          <a:p>
            <a:pPr algn="r" defTabSz="914274"/>
            <a:r>
              <a:rPr lang="en-US" sz="1000" i="1"/>
              <a:t>19</a:t>
            </a:r>
          </a:p>
        </p:txBody>
      </p:sp>
      <p:sp>
        <p:nvSpPr>
          <p:cNvPr id="831492" name="Rectangle 4"/>
          <p:cNvSpPr>
            <a:spLocks noChangeArrowheads="1"/>
          </p:cNvSpPr>
          <p:nvPr/>
        </p:nvSpPr>
        <p:spPr bwMode="auto">
          <a:xfrm>
            <a:off x="0" y="8687425"/>
            <a:ext cx="2971593" cy="45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831493" name="Rectangle 5"/>
          <p:cNvSpPr>
            <a:spLocks noChangeArrowheads="1"/>
          </p:cNvSpPr>
          <p:nvPr/>
        </p:nvSpPr>
        <p:spPr bwMode="auto">
          <a:xfrm>
            <a:off x="0" y="0"/>
            <a:ext cx="2971593" cy="45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67" tIns="44934" rIns="89867" bIns="44934" anchor="ctr"/>
          <a:lstStyle/>
          <a:p>
            <a:endParaRPr lang="en-US"/>
          </a:p>
        </p:txBody>
      </p:sp>
      <p:sp>
        <p:nvSpPr>
          <p:cNvPr id="831494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149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8370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9" tIns="44445" rIns="90479" bIns="4444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F4A71F-72C6-4FBF-AF48-75C77F2A789C}" type="slidenum">
              <a:rPr lang="en-US"/>
              <a:pPr/>
              <a:t>9</a:t>
            </a:fld>
            <a:endParaRPr lang="en-US"/>
          </a:p>
        </p:txBody>
      </p:sp>
      <p:sp>
        <p:nvSpPr>
          <p:cNvPr id="88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48CD2A-BEFA-40A3-857C-EFEEDACD2CB0}" type="slidenum">
              <a:rPr lang="en-US"/>
              <a:pPr/>
              <a:t>10</a:t>
            </a:fld>
            <a:endParaRPr lang="en-US"/>
          </a:p>
        </p:txBody>
      </p:sp>
      <p:sp>
        <p:nvSpPr>
          <p:cNvPr id="88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024" y="990730"/>
            <a:ext cx="4347952" cy="2382624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000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Century Gothic" pitchFamily="34" charset="0"/>
              </a:rPr>
              <a:pPr algn="r"/>
              <a:t>‹#›</a:t>
            </a:fld>
            <a:r>
              <a:rPr lang="en-US" dirty="0">
                <a:latin typeface="Century Gothic" pitchFamily="34" charset="0"/>
              </a:rPr>
              <a:t> of 22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4800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Century Gothic" pitchFamily="34" charset="0"/>
              </a:rPr>
              <a:pPr/>
              <a:t>9:10 PM</a:t>
            </a:fld>
            <a:endParaRPr lang="en-US" dirty="0">
              <a:latin typeface="Century Gothic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06" y="6169681"/>
            <a:ext cx="1239388" cy="6791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Century Gothic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Century Gothic" pitchFamily="34" charset="0"/>
        </a:defRPr>
      </a:lvl1pPr>
      <a:lvl2pPr marL="742950" indent="-285750" eaLnBrk="1" hangingPunct="1">
        <a:buChar char="–"/>
        <a:defRPr sz="2800">
          <a:latin typeface="Century Gothic" pitchFamily="34" charset="0"/>
        </a:defRPr>
      </a:lvl2pPr>
      <a:lvl3pPr marL="1143000" indent="-228600" eaLnBrk="1" hangingPunct="1">
        <a:buChar char="•"/>
        <a:defRPr sz="2400">
          <a:latin typeface="Century Gothic" pitchFamily="34" charset="0"/>
        </a:defRPr>
      </a:lvl3pPr>
      <a:lvl4pPr marL="1600200" indent="-228600" eaLnBrk="1" hangingPunct="1">
        <a:buChar char="–"/>
        <a:defRPr sz="2000">
          <a:latin typeface="Century Gothic" pitchFamily="34" charset="0"/>
        </a:defRPr>
      </a:lvl4pPr>
      <a:lvl5pPr marL="2057400" indent="-228600" eaLnBrk="1" hangingPunct="1">
        <a:buChar char="»"/>
        <a:defRPr sz="1800">
          <a:latin typeface="Century Gothic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r>
              <a:rPr lang="en-US" sz="2400"/>
              <a:t>Topic 13: </a:t>
            </a:r>
            <a:r>
              <a:rPr lang="en-US" sz="2400" dirty="0"/>
              <a:t>Distributions to Shareholders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360: Corporate Finance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>
              <a:lnSpc>
                <a:spcPct val="85000"/>
              </a:lnSpc>
              <a:spcAft>
                <a:spcPts val="600"/>
              </a:spcAft>
            </a:pPr>
            <a:r>
              <a:rPr lang="en-US" dirty="0"/>
              <a:t>Repurchase of Stock</a:t>
            </a:r>
          </a:p>
        </p:txBody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Instead of declaring cash dividends, firms can rid themselves of excess cash through buying shares of their own stock.</a:t>
            </a:r>
          </a:p>
          <a:p>
            <a:endParaRPr lang="en-US" dirty="0"/>
          </a:p>
          <a:p>
            <a:r>
              <a:rPr lang="en-US" dirty="0"/>
              <a:t>Recently, share repurchase has become an important way of distributing earnings to shareholders.</a:t>
            </a:r>
          </a:p>
        </p:txBody>
      </p:sp>
    </p:spTree>
    <p:extLst>
      <p:ext uri="{BB962C8B-B14F-4D97-AF65-F5344CB8AC3E}">
        <p14:creationId xmlns:p14="http://schemas.microsoft.com/office/powerpoint/2010/main" val="298842982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37646" name="Rectangle 14"/>
          <p:cNvSpPr>
            <a:spLocks noChangeArrowheads="1"/>
          </p:cNvSpPr>
          <p:nvPr/>
        </p:nvSpPr>
        <p:spPr bwMode="auto">
          <a:xfrm>
            <a:off x="3171825" y="6492875"/>
            <a:ext cx="69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000">
                <a:latin typeface="Century Gothic" panose="020B0502020202020204" pitchFamily="34" charset="0"/>
              </a:rPr>
              <a:t> </a:t>
            </a:r>
            <a:endParaRPr lang="en-US" sz="2000" b="1">
              <a:latin typeface="Century Gothic" panose="020B0502020202020204" pitchFamily="34" charset="0"/>
            </a:endParaRPr>
          </a:p>
        </p:txBody>
      </p:sp>
      <p:grpSp>
        <p:nvGrpSpPr>
          <p:cNvPr id="837703" name="Group 71"/>
          <p:cNvGrpSpPr>
            <a:grpSpLocks/>
          </p:cNvGrpSpPr>
          <p:nvPr/>
        </p:nvGrpSpPr>
        <p:grpSpPr bwMode="auto">
          <a:xfrm>
            <a:off x="1371600" y="2743200"/>
            <a:ext cx="6089650" cy="2951163"/>
            <a:chOff x="930" y="1344"/>
            <a:chExt cx="3836" cy="1859"/>
          </a:xfrm>
        </p:grpSpPr>
        <p:sp>
          <p:nvSpPr>
            <p:cNvPr id="837639" name="Line 7"/>
            <p:cNvSpPr>
              <a:spLocks noChangeShapeType="1"/>
            </p:cNvSpPr>
            <p:nvPr/>
          </p:nvSpPr>
          <p:spPr bwMode="auto">
            <a:xfrm>
              <a:off x="941" y="1895"/>
              <a:ext cx="3825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37640" name="Line 8"/>
            <p:cNvSpPr>
              <a:spLocks noChangeShapeType="1"/>
            </p:cNvSpPr>
            <p:nvPr/>
          </p:nvSpPr>
          <p:spPr bwMode="auto">
            <a:xfrm>
              <a:off x="941" y="2676"/>
              <a:ext cx="3825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37641" name="Line 9"/>
            <p:cNvSpPr>
              <a:spLocks noChangeShapeType="1"/>
            </p:cNvSpPr>
            <p:nvPr/>
          </p:nvSpPr>
          <p:spPr bwMode="auto">
            <a:xfrm>
              <a:off x="2857" y="1892"/>
              <a:ext cx="1" cy="7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37642" name="Rectangle 10"/>
            <p:cNvSpPr>
              <a:spLocks noChangeArrowheads="1"/>
            </p:cNvSpPr>
            <p:nvPr/>
          </p:nvSpPr>
          <p:spPr bwMode="auto">
            <a:xfrm>
              <a:off x="3892" y="3011"/>
              <a:ext cx="26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dirty="0">
                  <a:latin typeface="Century Gothic" panose="020B0502020202020204" pitchFamily="34" charset="0"/>
                </a:rPr>
                <a:t>$10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837643" name="Rectangle 11"/>
            <p:cNvSpPr>
              <a:spLocks noChangeArrowheads="1"/>
            </p:cNvSpPr>
            <p:nvPr/>
          </p:nvSpPr>
          <p:spPr bwMode="auto">
            <a:xfrm>
              <a:off x="3770" y="3004"/>
              <a:ext cx="9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dirty="0">
                  <a:latin typeface="Century Gothic" panose="020B0502020202020204" pitchFamily="34" charset="0"/>
                </a:rPr>
                <a:t>=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837644" name="Rectangle 12"/>
            <p:cNvSpPr>
              <a:spLocks noChangeArrowheads="1"/>
            </p:cNvSpPr>
            <p:nvPr/>
          </p:nvSpPr>
          <p:spPr bwMode="auto">
            <a:xfrm>
              <a:off x="3057" y="3008"/>
              <a:ext cx="65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dirty="0">
                  <a:latin typeface="Century Gothic" panose="020B0502020202020204" pitchFamily="34" charset="0"/>
                </a:rPr>
                <a:t>/100,000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837645" name="Rectangle 13"/>
            <p:cNvSpPr>
              <a:spLocks noChangeArrowheads="1"/>
            </p:cNvSpPr>
            <p:nvPr/>
          </p:nvSpPr>
          <p:spPr bwMode="auto">
            <a:xfrm>
              <a:off x="2242" y="3008"/>
              <a:ext cx="8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$1,000,000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47" name="Rectangle 15"/>
            <p:cNvSpPr>
              <a:spLocks noChangeArrowheads="1"/>
            </p:cNvSpPr>
            <p:nvPr/>
          </p:nvSpPr>
          <p:spPr bwMode="auto">
            <a:xfrm>
              <a:off x="2109" y="3007"/>
              <a:ext cx="9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dirty="0">
                  <a:latin typeface="Century Gothic" panose="020B0502020202020204" pitchFamily="34" charset="0"/>
                </a:rPr>
                <a:t>=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837649" name="Rectangle 17"/>
            <p:cNvSpPr>
              <a:spLocks noChangeArrowheads="1"/>
            </p:cNvSpPr>
            <p:nvPr/>
          </p:nvSpPr>
          <p:spPr bwMode="auto">
            <a:xfrm>
              <a:off x="1576" y="3008"/>
              <a:ext cx="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52" name="Rectangle 20"/>
            <p:cNvSpPr>
              <a:spLocks noChangeArrowheads="1"/>
            </p:cNvSpPr>
            <p:nvPr/>
          </p:nvSpPr>
          <p:spPr bwMode="auto">
            <a:xfrm>
              <a:off x="938" y="3008"/>
              <a:ext cx="116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Price per share</a:t>
              </a:r>
            </a:p>
          </p:txBody>
        </p:sp>
        <p:sp>
          <p:nvSpPr>
            <p:cNvPr id="837653" name="Rectangle 21"/>
            <p:cNvSpPr>
              <a:spLocks noChangeArrowheads="1"/>
            </p:cNvSpPr>
            <p:nvPr/>
          </p:nvSpPr>
          <p:spPr bwMode="auto">
            <a:xfrm>
              <a:off x="2592" y="2746"/>
              <a:ext cx="5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100,000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54" name="Rectangle 22"/>
            <p:cNvSpPr>
              <a:spLocks noChangeArrowheads="1"/>
            </p:cNvSpPr>
            <p:nvPr/>
          </p:nvSpPr>
          <p:spPr bwMode="auto">
            <a:xfrm>
              <a:off x="2471" y="2768"/>
              <a:ext cx="8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eaLnBrk="1" hangingPunct="1"/>
              <a:r>
                <a:rPr lang="en-US" sz="2000" dirty="0">
                  <a:latin typeface="Century Gothic" panose="020B0502020202020204" pitchFamily="34" charset="0"/>
                </a:rPr>
                <a:t>=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837656" name="Rectangle 24"/>
            <p:cNvSpPr>
              <a:spLocks noChangeArrowheads="1"/>
            </p:cNvSpPr>
            <p:nvPr/>
          </p:nvSpPr>
          <p:spPr bwMode="auto">
            <a:xfrm>
              <a:off x="1505" y="2746"/>
              <a:ext cx="93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dirty="0">
                  <a:latin typeface="Century Gothic" panose="020B0502020202020204" pitchFamily="34" charset="0"/>
                </a:rPr>
                <a:t>outstanding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837657" name="Rectangle 25"/>
            <p:cNvSpPr>
              <a:spLocks noChangeArrowheads="1"/>
            </p:cNvSpPr>
            <p:nvPr/>
          </p:nvSpPr>
          <p:spPr bwMode="auto">
            <a:xfrm>
              <a:off x="1380" y="2746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58" name="Rectangle 26"/>
            <p:cNvSpPr>
              <a:spLocks noChangeArrowheads="1"/>
            </p:cNvSpPr>
            <p:nvPr/>
          </p:nvSpPr>
          <p:spPr bwMode="auto">
            <a:xfrm>
              <a:off x="930" y="2746"/>
              <a:ext cx="50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Shares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59" name="Rectangle 27"/>
            <p:cNvSpPr>
              <a:spLocks noChangeArrowheads="1"/>
            </p:cNvSpPr>
            <p:nvPr/>
          </p:nvSpPr>
          <p:spPr bwMode="auto">
            <a:xfrm>
              <a:off x="4051" y="2439"/>
              <a:ext cx="7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1,000,000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64" name="Rectangle 32"/>
            <p:cNvSpPr>
              <a:spLocks noChangeArrowheads="1"/>
            </p:cNvSpPr>
            <p:nvPr/>
          </p:nvSpPr>
          <p:spPr bwMode="auto">
            <a:xfrm>
              <a:off x="2936" y="2439"/>
              <a:ext cx="101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Value of Firm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65" name="Rectangle 33"/>
            <p:cNvSpPr>
              <a:spLocks noChangeArrowheads="1"/>
            </p:cNvSpPr>
            <p:nvPr/>
          </p:nvSpPr>
          <p:spPr bwMode="auto">
            <a:xfrm>
              <a:off x="2053" y="2439"/>
              <a:ext cx="7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1,000,000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70" name="Rectangle 38"/>
            <p:cNvSpPr>
              <a:spLocks noChangeArrowheads="1"/>
            </p:cNvSpPr>
            <p:nvPr/>
          </p:nvSpPr>
          <p:spPr bwMode="auto">
            <a:xfrm>
              <a:off x="938" y="2439"/>
              <a:ext cx="101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Value of Firm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71" name="Rectangle 39"/>
            <p:cNvSpPr>
              <a:spLocks noChangeArrowheads="1"/>
            </p:cNvSpPr>
            <p:nvPr/>
          </p:nvSpPr>
          <p:spPr bwMode="auto">
            <a:xfrm>
              <a:off x="4051" y="2176"/>
              <a:ext cx="7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1,000,000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72" name="Rectangle 40"/>
            <p:cNvSpPr>
              <a:spLocks noChangeArrowheads="1"/>
            </p:cNvSpPr>
            <p:nvPr/>
          </p:nvSpPr>
          <p:spPr bwMode="auto">
            <a:xfrm>
              <a:off x="2936" y="2176"/>
              <a:ext cx="46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Equity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73" name="Rectangle 41"/>
            <p:cNvSpPr>
              <a:spLocks noChangeArrowheads="1"/>
            </p:cNvSpPr>
            <p:nvPr/>
          </p:nvSpPr>
          <p:spPr bwMode="auto">
            <a:xfrm>
              <a:off x="2181" y="2176"/>
              <a:ext cx="5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850,000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74" name="Rectangle 42"/>
            <p:cNvSpPr>
              <a:spLocks noChangeArrowheads="1"/>
            </p:cNvSpPr>
            <p:nvPr/>
          </p:nvSpPr>
          <p:spPr bwMode="auto">
            <a:xfrm>
              <a:off x="1361" y="2176"/>
              <a:ext cx="5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 Assets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75" name="Rectangle 43"/>
            <p:cNvSpPr>
              <a:spLocks noChangeArrowheads="1"/>
            </p:cNvSpPr>
            <p:nvPr/>
          </p:nvSpPr>
          <p:spPr bwMode="auto">
            <a:xfrm>
              <a:off x="935" y="2176"/>
              <a:ext cx="53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Other 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76" name="Rectangle 44"/>
            <p:cNvSpPr>
              <a:spLocks noChangeArrowheads="1"/>
            </p:cNvSpPr>
            <p:nvPr/>
          </p:nvSpPr>
          <p:spPr bwMode="auto">
            <a:xfrm>
              <a:off x="4652" y="1914"/>
              <a:ext cx="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0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77" name="Rectangle 45"/>
            <p:cNvSpPr>
              <a:spLocks noChangeArrowheads="1"/>
            </p:cNvSpPr>
            <p:nvPr/>
          </p:nvSpPr>
          <p:spPr bwMode="auto">
            <a:xfrm>
              <a:off x="2936" y="1914"/>
              <a:ext cx="39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Debt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78" name="Rectangle 46"/>
            <p:cNvSpPr>
              <a:spLocks noChangeArrowheads="1"/>
            </p:cNvSpPr>
            <p:nvPr/>
          </p:nvSpPr>
          <p:spPr bwMode="auto">
            <a:xfrm>
              <a:off x="2096" y="1914"/>
              <a:ext cx="66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$150,000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79" name="Rectangle 47"/>
            <p:cNvSpPr>
              <a:spLocks noChangeArrowheads="1"/>
            </p:cNvSpPr>
            <p:nvPr/>
          </p:nvSpPr>
          <p:spPr bwMode="auto">
            <a:xfrm>
              <a:off x="935" y="1914"/>
              <a:ext cx="40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Cash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80" name="Rectangle 48"/>
            <p:cNvSpPr>
              <a:spLocks noChangeArrowheads="1"/>
            </p:cNvSpPr>
            <p:nvPr/>
          </p:nvSpPr>
          <p:spPr bwMode="auto">
            <a:xfrm>
              <a:off x="2487" y="1608"/>
              <a:ext cx="42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dirty="0">
                  <a:latin typeface="Century Gothic" panose="020B0502020202020204" pitchFamily="34" charset="0"/>
                </a:rPr>
                <a:t>sheet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837681" name="Rectangle 49"/>
            <p:cNvSpPr>
              <a:spLocks noChangeArrowheads="1"/>
            </p:cNvSpPr>
            <p:nvPr/>
          </p:nvSpPr>
          <p:spPr bwMode="auto">
            <a:xfrm>
              <a:off x="2238" y="1607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82" name="Rectangle 50"/>
            <p:cNvSpPr>
              <a:spLocks noChangeArrowheads="1"/>
            </p:cNvSpPr>
            <p:nvPr/>
          </p:nvSpPr>
          <p:spPr bwMode="auto">
            <a:xfrm>
              <a:off x="1776" y="1607"/>
              <a:ext cx="67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dirty="0">
                  <a:latin typeface="Century Gothic" panose="020B0502020202020204" pitchFamily="34" charset="0"/>
                </a:rPr>
                <a:t>balance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837683" name="Rectangle 51"/>
            <p:cNvSpPr>
              <a:spLocks noChangeArrowheads="1"/>
            </p:cNvSpPr>
            <p:nvPr/>
          </p:nvSpPr>
          <p:spPr bwMode="auto">
            <a:xfrm>
              <a:off x="1686" y="1607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84" name="Rectangle 52"/>
            <p:cNvSpPr>
              <a:spLocks noChangeArrowheads="1"/>
            </p:cNvSpPr>
            <p:nvPr/>
          </p:nvSpPr>
          <p:spPr bwMode="auto">
            <a:xfrm>
              <a:off x="1123" y="1607"/>
              <a:ext cx="6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Original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85" name="Rectangle 53"/>
            <p:cNvSpPr>
              <a:spLocks noChangeArrowheads="1"/>
            </p:cNvSpPr>
            <p:nvPr/>
          </p:nvSpPr>
          <p:spPr bwMode="auto">
            <a:xfrm>
              <a:off x="1085" y="1607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86" name="Rectangle 54"/>
            <p:cNvSpPr>
              <a:spLocks noChangeArrowheads="1"/>
            </p:cNvSpPr>
            <p:nvPr/>
          </p:nvSpPr>
          <p:spPr bwMode="auto">
            <a:xfrm>
              <a:off x="938" y="1607"/>
              <a:ext cx="16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A.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87" name="Rectangle 55"/>
            <p:cNvSpPr>
              <a:spLocks noChangeArrowheads="1"/>
            </p:cNvSpPr>
            <p:nvPr/>
          </p:nvSpPr>
          <p:spPr bwMode="auto">
            <a:xfrm>
              <a:off x="4106" y="1344"/>
              <a:ext cx="46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b="1" i="1">
                  <a:latin typeface="Century Gothic" panose="020B0502020202020204" pitchFamily="34" charset="0"/>
                </a:rPr>
                <a:t>Equity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88" name="Rectangle 56"/>
            <p:cNvSpPr>
              <a:spLocks noChangeArrowheads="1"/>
            </p:cNvSpPr>
            <p:nvPr/>
          </p:nvSpPr>
          <p:spPr bwMode="auto">
            <a:xfrm>
              <a:off x="4058" y="1344"/>
              <a:ext cx="4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b="1" i="1">
                  <a:latin typeface="Century Gothic" panose="020B0502020202020204" pitchFamily="34" charset="0"/>
                </a:rPr>
                <a:t>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89" name="Rectangle 57"/>
            <p:cNvSpPr>
              <a:spLocks noChangeArrowheads="1"/>
            </p:cNvSpPr>
            <p:nvPr/>
          </p:nvSpPr>
          <p:spPr bwMode="auto">
            <a:xfrm>
              <a:off x="3937" y="1344"/>
              <a:ext cx="11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b="1" i="1">
                  <a:latin typeface="Century Gothic" panose="020B0502020202020204" pitchFamily="34" charset="0"/>
                </a:rPr>
                <a:t>&amp;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92" name="Rectangle 60"/>
            <p:cNvSpPr>
              <a:spLocks noChangeArrowheads="1"/>
            </p:cNvSpPr>
            <p:nvPr/>
          </p:nvSpPr>
          <p:spPr bwMode="auto">
            <a:xfrm>
              <a:off x="3120" y="1344"/>
              <a:ext cx="69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b="1" i="1">
                  <a:latin typeface="Century Gothic" panose="020B0502020202020204" pitchFamily="34" charset="0"/>
                </a:rPr>
                <a:t>Liabilities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93" name="Rectangle 61"/>
            <p:cNvSpPr>
              <a:spLocks noChangeArrowheads="1"/>
            </p:cNvSpPr>
            <p:nvPr/>
          </p:nvSpPr>
          <p:spPr bwMode="auto">
            <a:xfrm>
              <a:off x="3103" y="1344"/>
              <a:ext cx="9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b="1" i="1">
                  <a:latin typeface="Century Gothic" panose="020B0502020202020204" pitchFamily="34" charset="0"/>
                </a:rPr>
                <a:t> 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94" name="Rectangle 62"/>
            <p:cNvSpPr>
              <a:spLocks noChangeArrowheads="1"/>
            </p:cNvSpPr>
            <p:nvPr/>
          </p:nvSpPr>
          <p:spPr bwMode="auto">
            <a:xfrm>
              <a:off x="2675" y="1344"/>
              <a:ext cx="45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b="1" i="1">
                  <a:latin typeface="Century Gothic" panose="020B0502020202020204" pitchFamily="34" charset="0"/>
                </a:rPr>
                <a:t>         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95" name="Rectangle 63"/>
            <p:cNvSpPr>
              <a:spLocks noChangeArrowheads="1"/>
            </p:cNvSpPr>
            <p:nvPr/>
          </p:nvSpPr>
          <p:spPr bwMode="auto">
            <a:xfrm>
              <a:off x="2246" y="1344"/>
              <a:ext cx="45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b="1" i="1">
                  <a:latin typeface="Century Gothic" panose="020B0502020202020204" pitchFamily="34" charset="0"/>
                </a:rPr>
                <a:t>         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96" name="Rectangle 64"/>
            <p:cNvSpPr>
              <a:spLocks noChangeArrowheads="1"/>
            </p:cNvSpPr>
            <p:nvPr/>
          </p:nvSpPr>
          <p:spPr bwMode="auto">
            <a:xfrm>
              <a:off x="1817" y="1344"/>
              <a:ext cx="45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b="1" i="1">
                  <a:latin typeface="Century Gothic" panose="020B0502020202020204" pitchFamily="34" charset="0"/>
                </a:rPr>
                <a:t>         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97" name="Rectangle 65"/>
            <p:cNvSpPr>
              <a:spLocks noChangeArrowheads="1"/>
            </p:cNvSpPr>
            <p:nvPr/>
          </p:nvSpPr>
          <p:spPr bwMode="auto">
            <a:xfrm>
              <a:off x="1388" y="1344"/>
              <a:ext cx="45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b="1" i="1">
                  <a:latin typeface="Century Gothic" panose="020B0502020202020204" pitchFamily="34" charset="0"/>
                </a:rPr>
                <a:t>         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7698" name="Rectangle 66"/>
            <p:cNvSpPr>
              <a:spLocks noChangeArrowheads="1"/>
            </p:cNvSpPr>
            <p:nvPr/>
          </p:nvSpPr>
          <p:spPr bwMode="auto">
            <a:xfrm>
              <a:off x="951" y="1344"/>
              <a:ext cx="48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b="1" i="1">
                  <a:latin typeface="Century Gothic" panose="020B0502020202020204" pitchFamily="34" charset="0"/>
                </a:rPr>
                <a:t>Assets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</p:grpSp>
      <p:sp>
        <p:nvSpPr>
          <p:cNvPr id="837702" name="Text Box 70"/>
          <p:cNvSpPr txBox="1">
            <a:spLocks noChangeArrowheads="1"/>
          </p:cNvSpPr>
          <p:nvPr/>
        </p:nvSpPr>
        <p:spPr bwMode="auto">
          <a:xfrm>
            <a:off x="809625" y="1828800"/>
            <a:ext cx="7772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Century Gothic" panose="020B0502020202020204" pitchFamily="34" charset="0"/>
              </a:rPr>
              <a:t>Consider a firm that wishes to distribute $100,000 to its shareholders.</a:t>
            </a:r>
          </a:p>
        </p:txBody>
      </p:sp>
      <p:sp>
        <p:nvSpPr>
          <p:cNvPr id="53" name="Rectangle 4"/>
          <p:cNvSpPr>
            <a:spLocks noGrp="1" noChangeArrowheads="1"/>
          </p:cNvSpPr>
          <p:nvPr>
            <p:ph type="title"/>
          </p:nvPr>
        </p:nvSpPr>
        <p:spPr>
          <a:xfrm>
            <a:off x="420688" y="157530"/>
            <a:ext cx="82296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>
            <a:noAutofit/>
          </a:bodyPr>
          <a:lstStyle/>
          <a:p>
            <a:r>
              <a:rPr lang="en-US" dirty="0"/>
              <a:t>Stock Repurchase </a:t>
            </a:r>
            <a:br>
              <a:rPr lang="en-US" dirty="0"/>
            </a:br>
            <a:r>
              <a:rPr lang="en-US" dirty="0"/>
              <a:t>versus Dividend</a:t>
            </a:r>
          </a:p>
        </p:txBody>
      </p:sp>
    </p:spTree>
    <p:extLst>
      <p:ext uri="{BB962C8B-B14F-4D97-AF65-F5344CB8AC3E}">
        <p14:creationId xmlns:p14="http://schemas.microsoft.com/office/powerpoint/2010/main" val="100806563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396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grpSp>
        <p:nvGrpSpPr>
          <p:cNvPr id="839752" name="Group 72"/>
          <p:cNvGrpSpPr>
            <a:grpSpLocks/>
          </p:cNvGrpSpPr>
          <p:nvPr/>
        </p:nvGrpSpPr>
        <p:grpSpPr bwMode="auto">
          <a:xfrm>
            <a:off x="1143000" y="2895600"/>
            <a:ext cx="6381750" cy="3241675"/>
            <a:chOff x="788" y="1570"/>
            <a:chExt cx="4020" cy="2042"/>
          </a:xfrm>
        </p:grpSpPr>
        <p:sp>
          <p:nvSpPr>
            <p:cNvPr id="839687" name="Line 7"/>
            <p:cNvSpPr>
              <a:spLocks noChangeShapeType="1"/>
            </p:cNvSpPr>
            <p:nvPr/>
          </p:nvSpPr>
          <p:spPr bwMode="auto">
            <a:xfrm>
              <a:off x="800" y="2182"/>
              <a:ext cx="4008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39688" name="Line 8"/>
            <p:cNvSpPr>
              <a:spLocks noChangeShapeType="1"/>
            </p:cNvSpPr>
            <p:nvPr/>
          </p:nvSpPr>
          <p:spPr bwMode="auto">
            <a:xfrm>
              <a:off x="800" y="3049"/>
              <a:ext cx="4008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39689" name="Line 9"/>
            <p:cNvSpPr>
              <a:spLocks noChangeShapeType="1"/>
            </p:cNvSpPr>
            <p:nvPr/>
          </p:nvSpPr>
          <p:spPr bwMode="auto">
            <a:xfrm>
              <a:off x="2808" y="2178"/>
              <a:ext cx="1" cy="8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39690" name="Rectangle 10"/>
            <p:cNvSpPr>
              <a:spLocks noChangeArrowheads="1"/>
            </p:cNvSpPr>
            <p:nvPr/>
          </p:nvSpPr>
          <p:spPr bwMode="auto">
            <a:xfrm>
              <a:off x="3610" y="3418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dirty="0">
                  <a:latin typeface="Century Gothic" panose="020B0502020202020204" pitchFamily="34" charset="0"/>
                </a:rPr>
                <a:t>$9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839691" name="Rectangle 11"/>
            <p:cNvSpPr>
              <a:spLocks noChangeArrowheads="1"/>
            </p:cNvSpPr>
            <p:nvPr/>
          </p:nvSpPr>
          <p:spPr bwMode="auto">
            <a:xfrm>
              <a:off x="3463" y="3411"/>
              <a:ext cx="9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dirty="0">
                  <a:latin typeface="Century Gothic" panose="020B0502020202020204" pitchFamily="34" charset="0"/>
                </a:rPr>
                <a:t>=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839692" name="Rectangle 12"/>
            <p:cNvSpPr>
              <a:spLocks noChangeArrowheads="1"/>
            </p:cNvSpPr>
            <p:nvPr/>
          </p:nvSpPr>
          <p:spPr bwMode="auto">
            <a:xfrm>
              <a:off x="2925" y="3418"/>
              <a:ext cx="4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dirty="0">
                  <a:latin typeface="Century Gothic" panose="020B0502020202020204" pitchFamily="34" charset="0"/>
                </a:rPr>
                <a:t>00,000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839693" name="Rectangle 13"/>
            <p:cNvSpPr>
              <a:spLocks noChangeArrowheads="1"/>
            </p:cNvSpPr>
            <p:nvPr/>
          </p:nvSpPr>
          <p:spPr bwMode="auto">
            <a:xfrm>
              <a:off x="2091" y="3418"/>
              <a:ext cx="83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dirty="0">
                  <a:latin typeface="Century Gothic" panose="020B0502020202020204" pitchFamily="34" charset="0"/>
                </a:rPr>
                <a:t>$900,000/1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839694" name="Rectangle 14"/>
            <p:cNvSpPr>
              <a:spLocks noChangeArrowheads="1"/>
            </p:cNvSpPr>
            <p:nvPr/>
          </p:nvSpPr>
          <p:spPr bwMode="auto">
            <a:xfrm>
              <a:off x="2052" y="3418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695" name="Rectangle 15"/>
            <p:cNvSpPr>
              <a:spLocks noChangeArrowheads="1"/>
            </p:cNvSpPr>
            <p:nvPr/>
          </p:nvSpPr>
          <p:spPr bwMode="auto">
            <a:xfrm>
              <a:off x="1947" y="3418"/>
              <a:ext cx="9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=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696" name="Rectangle 16"/>
            <p:cNvSpPr>
              <a:spLocks noChangeArrowheads="1"/>
            </p:cNvSpPr>
            <p:nvPr/>
          </p:nvSpPr>
          <p:spPr bwMode="auto">
            <a:xfrm>
              <a:off x="1903" y="3418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697" name="Rectangle 17"/>
            <p:cNvSpPr>
              <a:spLocks noChangeArrowheads="1"/>
            </p:cNvSpPr>
            <p:nvPr/>
          </p:nvSpPr>
          <p:spPr bwMode="auto">
            <a:xfrm>
              <a:off x="1508" y="3418"/>
              <a:ext cx="42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share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698" name="Rectangle 18"/>
            <p:cNvSpPr>
              <a:spLocks noChangeArrowheads="1"/>
            </p:cNvSpPr>
            <p:nvPr/>
          </p:nvSpPr>
          <p:spPr bwMode="auto">
            <a:xfrm>
              <a:off x="1227" y="3418"/>
              <a:ext cx="30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per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699" name="Rectangle 19"/>
            <p:cNvSpPr>
              <a:spLocks noChangeArrowheads="1"/>
            </p:cNvSpPr>
            <p:nvPr/>
          </p:nvSpPr>
          <p:spPr bwMode="auto">
            <a:xfrm>
              <a:off x="1182" y="3418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00" name="Rectangle 20"/>
            <p:cNvSpPr>
              <a:spLocks noChangeArrowheads="1"/>
            </p:cNvSpPr>
            <p:nvPr/>
          </p:nvSpPr>
          <p:spPr bwMode="auto">
            <a:xfrm>
              <a:off x="797" y="3418"/>
              <a:ext cx="38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Price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01" name="Rectangle 21"/>
            <p:cNvSpPr>
              <a:spLocks noChangeArrowheads="1"/>
            </p:cNvSpPr>
            <p:nvPr/>
          </p:nvSpPr>
          <p:spPr bwMode="auto">
            <a:xfrm>
              <a:off x="2408" y="3127"/>
              <a:ext cx="5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100,000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02" name="Rectangle 22"/>
            <p:cNvSpPr>
              <a:spLocks noChangeArrowheads="1"/>
            </p:cNvSpPr>
            <p:nvPr/>
          </p:nvSpPr>
          <p:spPr bwMode="auto">
            <a:xfrm>
              <a:off x="2273" y="3127"/>
              <a:ext cx="9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=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03" name="Rectangle 23"/>
            <p:cNvSpPr>
              <a:spLocks noChangeArrowheads="1"/>
            </p:cNvSpPr>
            <p:nvPr/>
          </p:nvSpPr>
          <p:spPr bwMode="auto">
            <a:xfrm>
              <a:off x="2130" y="3127"/>
              <a:ext cx="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04" name="Rectangle 24"/>
            <p:cNvSpPr>
              <a:spLocks noChangeArrowheads="1"/>
            </p:cNvSpPr>
            <p:nvPr/>
          </p:nvSpPr>
          <p:spPr bwMode="auto">
            <a:xfrm>
              <a:off x="1332" y="3127"/>
              <a:ext cx="93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outstanding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05" name="Rectangle 25"/>
            <p:cNvSpPr>
              <a:spLocks noChangeArrowheads="1"/>
            </p:cNvSpPr>
            <p:nvPr/>
          </p:nvSpPr>
          <p:spPr bwMode="auto">
            <a:xfrm>
              <a:off x="1290" y="3127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06" name="Rectangle 26"/>
            <p:cNvSpPr>
              <a:spLocks noChangeArrowheads="1"/>
            </p:cNvSpPr>
            <p:nvPr/>
          </p:nvSpPr>
          <p:spPr bwMode="auto">
            <a:xfrm>
              <a:off x="788" y="3127"/>
              <a:ext cx="50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Shares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07" name="Rectangle 27"/>
            <p:cNvSpPr>
              <a:spLocks noChangeArrowheads="1"/>
            </p:cNvSpPr>
            <p:nvPr/>
          </p:nvSpPr>
          <p:spPr bwMode="auto">
            <a:xfrm>
              <a:off x="4155" y="2786"/>
              <a:ext cx="5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900,000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08" name="Rectangle 28"/>
            <p:cNvSpPr>
              <a:spLocks noChangeArrowheads="1"/>
            </p:cNvSpPr>
            <p:nvPr/>
          </p:nvSpPr>
          <p:spPr bwMode="auto">
            <a:xfrm>
              <a:off x="3608" y="2786"/>
              <a:ext cx="3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Firm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09" name="Rectangle 29"/>
            <p:cNvSpPr>
              <a:spLocks noChangeArrowheads="1"/>
            </p:cNvSpPr>
            <p:nvPr/>
          </p:nvSpPr>
          <p:spPr bwMode="auto">
            <a:xfrm>
              <a:off x="3563" y="2786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10" name="Rectangle 30"/>
            <p:cNvSpPr>
              <a:spLocks noChangeArrowheads="1"/>
            </p:cNvSpPr>
            <p:nvPr/>
          </p:nvSpPr>
          <p:spPr bwMode="auto">
            <a:xfrm>
              <a:off x="3384" y="2786"/>
              <a:ext cx="15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of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11" name="Rectangle 31"/>
            <p:cNvSpPr>
              <a:spLocks noChangeArrowheads="1"/>
            </p:cNvSpPr>
            <p:nvPr/>
          </p:nvSpPr>
          <p:spPr bwMode="auto">
            <a:xfrm>
              <a:off x="3342" y="2786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12" name="Rectangle 32"/>
            <p:cNvSpPr>
              <a:spLocks noChangeArrowheads="1"/>
            </p:cNvSpPr>
            <p:nvPr/>
          </p:nvSpPr>
          <p:spPr bwMode="auto">
            <a:xfrm>
              <a:off x="2897" y="2786"/>
              <a:ext cx="45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Value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13" name="Rectangle 33"/>
            <p:cNvSpPr>
              <a:spLocks noChangeArrowheads="1"/>
            </p:cNvSpPr>
            <p:nvPr/>
          </p:nvSpPr>
          <p:spPr bwMode="auto">
            <a:xfrm>
              <a:off x="2055" y="2786"/>
              <a:ext cx="5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900,000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14" name="Rectangle 34"/>
            <p:cNvSpPr>
              <a:spLocks noChangeArrowheads="1"/>
            </p:cNvSpPr>
            <p:nvPr/>
          </p:nvSpPr>
          <p:spPr bwMode="auto">
            <a:xfrm>
              <a:off x="1508" y="2786"/>
              <a:ext cx="3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Firm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15" name="Rectangle 35"/>
            <p:cNvSpPr>
              <a:spLocks noChangeArrowheads="1"/>
            </p:cNvSpPr>
            <p:nvPr/>
          </p:nvSpPr>
          <p:spPr bwMode="auto">
            <a:xfrm>
              <a:off x="1463" y="2786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16" name="Rectangle 36"/>
            <p:cNvSpPr>
              <a:spLocks noChangeArrowheads="1"/>
            </p:cNvSpPr>
            <p:nvPr/>
          </p:nvSpPr>
          <p:spPr bwMode="auto">
            <a:xfrm>
              <a:off x="1284" y="2786"/>
              <a:ext cx="15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of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17" name="Rectangle 37"/>
            <p:cNvSpPr>
              <a:spLocks noChangeArrowheads="1"/>
            </p:cNvSpPr>
            <p:nvPr/>
          </p:nvSpPr>
          <p:spPr bwMode="auto">
            <a:xfrm>
              <a:off x="1242" y="2786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18" name="Rectangle 38"/>
            <p:cNvSpPr>
              <a:spLocks noChangeArrowheads="1"/>
            </p:cNvSpPr>
            <p:nvPr/>
          </p:nvSpPr>
          <p:spPr bwMode="auto">
            <a:xfrm>
              <a:off x="797" y="2786"/>
              <a:ext cx="45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Value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19" name="Rectangle 39"/>
            <p:cNvSpPr>
              <a:spLocks noChangeArrowheads="1"/>
            </p:cNvSpPr>
            <p:nvPr/>
          </p:nvSpPr>
          <p:spPr bwMode="auto">
            <a:xfrm>
              <a:off x="4155" y="2494"/>
              <a:ext cx="5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900,000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20" name="Rectangle 40"/>
            <p:cNvSpPr>
              <a:spLocks noChangeArrowheads="1"/>
            </p:cNvSpPr>
            <p:nvPr/>
          </p:nvSpPr>
          <p:spPr bwMode="auto">
            <a:xfrm>
              <a:off x="2897" y="2494"/>
              <a:ext cx="46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Equity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21" name="Rectangle 41"/>
            <p:cNvSpPr>
              <a:spLocks noChangeArrowheads="1"/>
            </p:cNvSpPr>
            <p:nvPr/>
          </p:nvSpPr>
          <p:spPr bwMode="auto">
            <a:xfrm>
              <a:off x="2055" y="2494"/>
              <a:ext cx="5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850,000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22" name="Rectangle 42"/>
            <p:cNvSpPr>
              <a:spLocks noChangeArrowheads="1"/>
            </p:cNvSpPr>
            <p:nvPr/>
          </p:nvSpPr>
          <p:spPr bwMode="auto">
            <a:xfrm>
              <a:off x="1269" y="2494"/>
              <a:ext cx="4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Assets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23" name="Rectangle 43"/>
            <p:cNvSpPr>
              <a:spLocks noChangeArrowheads="1"/>
            </p:cNvSpPr>
            <p:nvPr/>
          </p:nvSpPr>
          <p:spPr bwMode="auto">
            <a:xfrm>
              <a:off x="794" y="2494"/>
              <a:ext cx="49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Other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24" name="Rectangle 44"/>
            <p:cNvSpPr>
              <a:spLocks noChangeArrowheads="1"/>
            </p:cNvSpPr>
            <p:nvPr/>
          </p:nvSpPr>
          <p:spPr bwMode="auto">
            <a:xfrm>
              <a:off x="4681" y="2202"/>
              <a:ext cx="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0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25" name="Rectangle 45"/>
            <p:cNvSpPr>
              <a:spLocks noChangeArrowheads="1"/>
            </p:cNvSpPr>
            <p:nvPr/>
          </p:nvSpPr>
          <p:spPr bwMode="auto">
            <a:xfrm>
              <a:off x="2897" y="2202"/>
              <a:ext cx="39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Debt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26" name="Rectangle 46"/>
            <p:cNvSpPr>
              <a:spLocks noChangeArrowheads="1"/>
            </p:cNvSpPr>
            <p:nvPr/>
          </p:nvSpPr>
          <p:spPr bwMode="auto">
            <a:xfrm>
              <a:off x="2055" y="2202"/>
              <a:ext cx="5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$50,000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27" name="Rectangle 47"/>
            <p:cNvSpPr>
              <a:spLocks noChangeArrowheads="1"/>
            </p:cNvSpPr>
            <p:nvPr/>
          </p:nvSpPr>
          <p:spPr bwMode="auto">
            <a:xfrm>
              <a:off x="794" y="2202"/>
              <a:ext cx="40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Cash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28" name="Rectangle 48"/>
            <p:cNvSpPr>
              <a:spLocks noChangeArrowheads="1"/>
            </p:cNvSpPr>
            <p:nvPr/>
          </p:nvSpPr>
          <p:spPr bwMode="auto">
            <a:xfrm>
              <a:off x="2742" y="1862"/>
              <a:ext cx="69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dividend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29" name="Rectangle 49"/>
            <p:cNvSpPr>
              <a:spLocks noChangeArrowheads="1"/>
            </p:cNvSpPr>
            <p:nvPr/>
          </p:nvSpPr>
          <p:spPr bwMode="auto">
            <a:xfrm>
              <a:off x="2363" y="1862"/>
              <a:ext cx="42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cash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30" name="Rectangle 50"/>
            <p:cNvSpPr>
              <a:spLocks noChangeArrowheads="1"/>
            </p:cNvSpPr>
            <p:nvPr/>
          </p:nvSpPr>
          <p:spPr bwMode="auto">
            <a:xfrm>
              <a:off x="2321" y="1862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31" name="Rectangle 51"/>
            <p:cNvSpPr>
              <a:spLocks noChangeArrowheads="1"/>
            </p:cNvSpPr>
            <p:nvPr/>
          </p:nvSpPr>
          <p:spPr bwMode="auto">
            <a:xfrm>
              <a:off x="1927" y="1862"/>
              <a:ext cx="42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share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32" name="Rectangle 52"/>
            <p:cNvSpPr>
              <a:spLocks noChangeArrowheads="1"/>
            </p:cNvSpPr>
            <p:nvPr/>
          </p:nvSpPr>
          <p:spPr bwMode="auto">
            <a:xfrm>
              <a:off x="1646" y="1862"/>
              <a:ext cx="30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per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33" name="Rectangle 53"/>
            <p:cNvSpPr>
              <a:spLocks noChangeArrowheads="1"/>
            </p:cNvSpPr>
            <p:nvPr/>
          </p:nvSpPr>
          <p:spPr bwMode="auto">
            <a:xfrm>
              <a:off x="1601" y="1862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34" name="Rectangle 54"/>
            <p:cNvSpPr>
              <a:spLocks noChangeArrowheads="1"/>
            </p:cNvSpPr>
            <p:nvPr/>
          </p:nvSpPr>
          <p:spPr bwMode="auto">
            <a:xfrm>
              <a:off x="1433" y="1862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$1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35" name="Rectangle 55"/>
            <p:cNvSpPr>
              <a:spLocks noChangeArrowheads="1"/>
            </p:cNvSpPr>
            <p:nvPr/>
          </p:nvSpPr>
          <p:spPr bwMode="auto">
            <a:xfrm>
              <a:off x="997" y="1862"/>
              <a:ext cx="42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After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36" name="Rectangle 56"/>
            <p:cNvSpPr>
              <a:spLocks noChangeArrowheads="1"/>
            </p:cNvSpPr>
            <p:nvPr/>
          </p:nvSpPr>
          <p:spPr bwMode="auto">
            <a:xfrm>
              <a:off x="952" y="1862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37" name="Rectangle 57"/>
            <p:cNvSpPr>
              <a:spLocks noChangeArrowheads="1"/>
            </p:cNvSpPr>
            <p:nvPr/>
          </p:nvSpPr>
          <p:spPr bwMode="auto">
            <a:xfrm>
              <a:off x="797" y="1862"/>
              <a:ext cx="13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B.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38" name="Rectangle 58"/>
            <p:cNvSpPr>
              <a:spLocks noChangeArrowheads="1"/>
            </p:cNvSpPr>
            <p:nvPr/>
          </p:nvSpPr>
          <p:spPr bwMode="auto">
            <a:xfrm>
              <a:off x="4329" y="1570"/>
              <a:ext cx="46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b="1" i="1">
                  <a:latin typeface="Century Gothic" panose="020B0502020202020204" pitchFamily="34" charset="0"/>
                </a:rPr>
                <a:t>Equity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39" name="Rectangle 59"/>
            <p:cNvSpPr>
              <a:spLocks noChangeArrowheads="1"/>
            </p:cNvSpPr>
            <p:nvPr/>
          </p:nvSpPr>
          <p:spPr bwMode="auto">
            <a:xfrm>
              <a:off x="4275" y="1570"/>
              <a:ext cx="4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b="1" i="1">
                  <a:latin typeface="Century Gothic" panose="020B0502020202020204" pitchFamily="34" charset="0"/>
                </a:rPr>
                <a:t>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40" name="Rectangle 60"/>
            <p:cNvSpPr>
              <a:spLocks noChangeArrowheads="1"/>
            </p:cNvSpPr>
            <p:nvPr/>
          </p:nvSpPr>
          <p:spPr bwMode="auto">
            <a:xfrm>
              <a:off x="4141" y="1570"/>
              <a:ext cx="11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b="1" i="1">
                  <a:latin typeface="Century Gothic" panose="020B0502020202020204" pitchFamily="34" charset="0"/>
                </a:rPr>
                <a:t>&amp;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41" name="Rectangle 61"/>
            <p:cNvSpPr>
              <a:spLocks noChangeArrowheads="1"/>
            </p:cNvSpPr>
            <p:nvPr/>
          </p:nvSpPr>
          <p:spPr bwMode="auto">
            <a:xfrm>
              <a:off x="4099" y="1570"/>
              <a:ext cx="4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b="1" i="1">
                  <a:latin typeface="Century Gothic" panose="020B0502020202020204" pitchFamily="34" charset="0"/>
                </a:rPr>
                <a:t>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42" name="Rectangle 62"/>
            <p:cNvSpPr>
              <a:spLocks noChangeArrowheads="1"/>
            </p:cNvSpPr>
            <p:nvPr/>
          </p:nvSpPr>
          <p:spPr bwMode="auto">
            <a:xfrm>
              <a:off x="4027" y="1570"/>
              <a:ext cx="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43" name="Rectangle 63"/>
            <p:cNvSpPr>
              <a:spLocks noChangeArrowheads="1"/>
            </p:cNvSpPr>
            <p:nvPr/>
          </p:nvSpPr>
          <p:spPr bwMode="auto">
            <a:xfrm>
              <a:off x="3313" y="1570"/>
              <a:ext cx="69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b="1" i="1">
                  <a:latin typeface="Century Gothic" panose="020B0502020202020204" pitchFamily="34" charset="0"/>
                </a:rPr>
                <a:t>Liabilities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44" name="Rectangle 64"/>
            <p:cNvSpPr>
              <a:spLocks noChangeArrowheads="1"/>
            </p:cNvSpPr>
            <p:nvPr/>
          </p:nvSpPr>
          <p:spPr bwMode="auto">
            <a:xfrm>
              <a:off x="3212" y="1570"/>
              <a:ext cx="9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b="1" i="1">
                  <a:latin typeface="Century Gothic" panose="020B0502020202020204" pitchFamily="34" charset="0"/>
                </a:rPr>
                <a:t> 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45" name="Rectangle 65"/>
            <p:cNvSpPr>
              <a:spLocks noChangeArrowheads="1"/>
            </p:cNvSpPr>
            <p:nvPr/>
          </p:nvSpPr>
          <p:spPr bwMode="auto">
            <a:xfrm>
              <a:off x="2733" y="1570"/>
              <a:ext cx="45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b="1" i="1">
                  <a:latin typeface="Century Gothic" panose="020B0502020202020204" pitchFamily="34" charset="0"/>
                </a:rPr>
                <a:t>         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46" name="Rectangle 66"/>
            <p:cNvSpPr>
              <a:spLocks noChangeArrowheads="1"/>
            </p:cNvSpPr>
            <p:nvPr/>
          </p:nvSpPr>
          <p:spPr bwMode="auto">
            <a:xfrm>
              <a:off x="2255" y="1570"/>
              <a:ext cx="45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b="1" i="1">
                  <a:latin typeface="Century Gothic" panose="020B0502020202020204" pitchFamily="34" charset="0"/>
                </a:rPr>
                <a:t>         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47" name="Rectangle 67"/>
            <p:cNvSpPr>
              <a:spLocks noChangeArrowheads="1"/>
            </p:cNvSpPr>
            <p:nvPr/>
          </p:nvSpPr>
          <p:spPr bwMode="auto">
            <a:xfrm>
              <a:off x="1777" y="1570"/>
              <a:ext cx="45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b="1" i="1">
                  <a:latin typeface="Century Gothic" panose="020B0502020202020204" pitchFamily="34" charset="0"/>
                </a:rPr>
                <a:t>         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48" name="Rectangle 68"/>
            <p:cNvSpPr>
              <a:spLocks noChangeArrowheads="1"/>
            </p:cNvSpPr>
            <p:nvPr/>
          </p:nvSpPr>
          <p:spPr bwMode="auto">
            <a:xfrm>
              <a:off x="1299" y="1570"/>
              <a:ext cx="45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b="1" i="1">
                  <a:latin typeface="Century Gothic" panose="020B0502020202020204" pitchFamily="34" charset="0"/>
                </a:rPr>
                <a:t>         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39749" name="Rectangle 69"/>
            <p:cNvSpPr>
              <a:spLocks noChangeArrowheads="1"/>
            </p:cNvSpPr>
            <p:nvPr/>
          </p:nvSpPr>
          <p:spPr bwMode="auto">
            <a:xfrm>
              <a:off x="812" y="1570"/>
              <a:ext cx="48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b="1" i="1">
                  <a:latin typeface="Century Gothic" panose="020B0502020202020204" pitchFamily="34" charset="0"/>
                </a:rPr>
                <a:t>Assets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</p:grpSp>
      <p:sp>
        <p:nvSpPr>
          <p:cNvPr id="839751" name="Text Box 71"/>
          <p:cNvSpPr txBox="1">
            <a:spLocks noChangeArrowheads="1"/>
          </p:cNvSpPr>
          <p:nvPr/>
        </p:nvSpPr>
        <p:spPr bwMode="auto">
          <a:xfrm>
            <a:off x="762000" y="1905000"/>
            <a:ext cx="7772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Century Gothic" panose="020B0502020202020204" pitchFamily="34" charset="0"/>
              </a:rPr>
              <a:t>If they distribute the $100,000 as a cash dividend, the balance sheet will look like this:</a:t>
            </a:r>
          </a:p>
        </p:txBody>
      </p:sp>
      <p:sp>
        <p:nvSpPr>
          <p:cNvPr id="71" name="Rectangle 4"/>
          <p:cNvSpPr>
            <a:spLocks noGrp="1" noChangeArrowheads="1"/>
          </p:cNvSpPr>
          <p:nvPr>
            <p:ph type="title"/>
          </p:nvPr>
        </p:nvSpPr>
        <p:spPr>
          <a:xfrm>
            <a:off x="420688" y="157530"/>
            <a:ext cx="82296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>
            <a:noAutofit/>
          </a:bodyPr>
          <a:lstStyle/>
          <a:p>
            <a:r>
              <a:rPr lang="en-US" dirty="0"/>
              <a:t>Stock Repurchase </a:t>
            </a:r>
            <a:br>
              <a:rPr lang="en-US" dirty="0"/>
            </a:br>
            <a:r>
              <a:rPr lang="en-US" dirty="0"/>
              <a:t>versus Dividend</a:t>
            </a:r>
          </a:p>
        </p:txBody>
      </p:sp>
    </p:spTree>
    <p:extLst>
      <p:ext uri="{BB962C8B-B14F-4D97-AF65-F5344CB8AC3E}">
        <p14:creationId xmlns:p14="http://schemas.microsoft.com/office/powerpoint/2010/main" val="234748669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417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41732" name="Rectangle 4"/>
          <p:cNvSpPr>
            <a:spLocks noGrp="1" noChangeArrowheads="1"/>
          </p:cNvSpPr>
          <p:nvPr>
            <p:ph type="title"/>
          </p:nvPr>
        </p:nvSpPr>
        <p:spPr>
          <a:xfrm>
            <a:off x="420688" y="157530"/>
            <a:ext cx="82296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>
            <a:noAutofit/>
          </a:bodyPr>
          <a:lstStyle/>
          <a:p>
            <a:r>
              <a:rPr lang="en-US" dirty="0"/>
              <a:t>Stock Repurchase </a:t>
            </a:r>
            <a:br>
              <a:rPr lang="en-US" dirty="0"/>
            </a:br>
            <a:r>
              <a:rPr lang="en-US" dirty="0"/>
              <a:t>versus Dividend</a:t>
            </a:r>
          </a:p>
        </p:txBody>
      </p:sp>
      <p:grpSp>
        <p:nvGrpSpPr>
          <p:cNvPr id="841780" name="Group 52"/>
          <p:cNvGrpSpPr>
            <a:grpSpLocks/>
          </p:cNvGrpSpPr>
          <p:nvPr/>
        </p:nvGrpSpPr>
        <p:grpSpPr bwMode="auto">
          <a:xfrm>
            <a:off x="1295400" y="2801938"/>
            <a:ext cx="6064250" cy="3028951"/>
            <a:chOff x="958" y="1560"/>
            <a:chExt cx="3820" cy="1908"/>
          </a:xfrm>
        </p:grpSpPr>
        <p:sp>
          <p:nvSpPr>
            <p:cNvPr id="841735" name="Line 7"/>
            <p:cNvSpPr>
              <a:spLocks noChangeShapeType="1"/>
            </p:cNvSpPr>
            <p:nvPr/>
          </p:nvSpPr>
          <p:spPr bwMode="auto">
            <a:xfrm>
              <a:off x="969" y="2144"/>
              <a:ext cx="3762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41736" name="Line 8"/>
            <p:cNvSpPr>
              <a:spLocks noChangeShapeType="1"/>
            </p:cNvSpPr>
            <p:nvPr/>
          </p:nvSpPr>
          <p:spPr bwMode="auto">
            <a:xfrm>
              <a:off x="969" y="2943"/>
              <a:ext cx="3762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41737" name="Line 9"/>
            <p:cNvSpPr>
              <a:spLocks noChangeShapeType="1"/>
            </p:cNvSpPr>
            <p:nvPr/>
          </p:nvSpPr>
          <p:spPr bwMode="auto">
            <a:xfrm>
              <a:off x="2854" y="2140"/>
              <a:ext cx="1" cy="8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41738" name="Rectangle 10"/>
            <p:cNvSpPr>
              <a:spLocks noChangeArrowheads="1"/>
            </p:cNvSpPr>
            <p:nvPr/>
          </p:nvSpPr>
          <p:spPr bwMode="auto">
            <a:xfrm>
              <a:off x="980" y="1571"/>
              <a:ext cx="66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b="1" i="1">
                  <a:latin typeface="Century Gothic" panose="020B0502020202020204" pitchFamily="34" charset="0"/>
                </a:rPr>
                <a:t>Assets   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41739" name="Rectangle 11"/>
            <p:cNvSpPr>
              <a:spLocks noChangeArrowheads="1"/>
            </p:cNvSpPr>
            <p:nvPr/>
          </p:nvSpPr>
          <p:spPr bwMode="auto">
            <a:xfrm>
              <a:off x="1618" y="1571"/>
              <a:ext cx="45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b="1" i="1">
                  <a:latin typeface="Century Gothic" panose="020B0502020202020204" pitchFamily="34" charset="0"/>
                </a:rPr>
                <a:t>         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41740" name="Rectangle 12"/>
            <p:cNvSpPr>
              <a:spLocks noChangeArrowheads="1"/>
            </p:cNvSpPr>
            <p:nvPr/>
          </p:nvSpPr>
          <p:spPr bwMode="auto">
            <a:xfrm>
              <a:off x="2068" y="1571"/>
              <a:ext cx="45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b="1" i="1">
                  <a:latin typeface="Century Gothic" panose="020B0502020202020204" pitchFamily="34" charset="0"/>
                </a:rPr>
                <a:t>         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41741" name="Rectangle 13"/>
            <p:cNvSpPr>
              <a:spLocks noChangeArrowheads="1"/>
            </p:cNvSpPr>
            <p:nvPr/>
          </p:nvSpPr>
          <p:spPr bwMode="auto">
            <a:xfrm>
              <a:off x="2518" y="1571"/>
              <a:ext cx="45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b="1" i="1">
                  <a:latin typeface="Century Gothic" panose="020B0502020202020204" pitchFamily="34" charset="0"/>
                </a:rPr>
                <a:t>         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41743" name="Rectangle 15"/>
            <p:cNvSpPr>
              <a:spLocks noChangeArrowheads="1"/>
            </p:cNvSpPr>
            <p:nvPr/>
          </p:nvSpPr>
          <p:spPr bwMode="auto">
            <a:xfrm>
              <a:off x="3403" y="1560"/>
              <a:ext cx="74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b="1" i="1" dirty="0">
                  <a:latin typeface="Century Gothic" panose="020B0502020202020204" pitchFamily="34" charset="0"/>
                </a:rPr>
                <a:t>Liabilities 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841744" name="Rectangle 16"/>
            <p:cNvSpPr>
              <a:spLocks noChangeArrowheads="1"/>
            </p:cNvSpPr>
            <p:nvPr/>
          </p:nvSpPr>
          <p:spPr bwMode="auto">
            <a:xfrm>
              <a:off x="4110" y="1571"/>
              <a:ext cx="11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b="1" i="1">
                  <a:latin typeface="Century Gothic" panose="020B0502020202020204" pitchFamily="34" charset="0"/>
                </a:rPr>
                <a:t>&amp;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41745" name="Rectangle 17"/>
            <p:cNvSpPr>
              <a:spLocks noChangeArrowheads="1"/>
            </p:cNvSpPr>
            <p:nvPr/>
          </p:nvSpPr>
          <p:spPr bwMode="auto">
            <a:xfrm>
              <a:off x="4309" y="1571"/>
              <a:ext cx="46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b="1" i="1" dirty="0">
                  <a:latin typeface="Century Gothic" panose="020B0502020202020204" pitchFamily="34" charset="0"/>
                </a:rPr>
                <a:t>Equity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841746" name="Rectangle 18"/>
            <p:cNvSpPr>
              <a:spLocks noChangeArrowheads="1"/>
            </p:cNvSpPr>
            <p:nvPr/>
          </p:nvSpPr>
          <p:spPr bwMode="auto">
            <a:xfrm>
              <a:off x="965" y="1840"/>
              <a:ext cx="17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C.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41747" name="Rectangle 19"/>
            <p:cNvSpPr>
              <a:spLocks noChangeArrowheads="1"/>
            </p:cNvSpPr>
            <p:nvPr/>
          </p:nvSpPr>
          <p:spPr bwMode="auto">
            <a:xfrm>
              <a:off x="1187" y="1840"/>
              <a:ext cx="181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 After stock repurchase</a:t>
              </a:r>
            </a:p>
          </p:txBody>
        </p:sp>
        <p:sp>
          <p:nvSpPr>
            <p:cNvPr id="841750" name="Rectangle 22"/>
            <p:cNvSpPr>
              <a:spLocks noChangeArrowheads="1"/>
            </p:cNvSpPr>
            <p:nvPr/>
          </p:nvSpPr>
          <p:spPr bwMode="auto">
            <a:xfrm>
              <a:off x="965" y="2154"/>
              <a:ext cx="40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Cash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41751" name="Rectangle 23"/>
            <p:cNvSpPr>
              <a:spLocks noChangeArrowheads="1"/>
            </p:cNvSpPr>
            <p:nvPr/>
          </p:nvSpPr>
          <p:spPr bwMode="auto">
            <a:xfrm>
              <a:off x="2146" y="2154"/>
              <a:ext cx="5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$50,000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41752" name="Rectangle 24"/>
            <p:cNvSpPr>
              <a:spLocks noChangeArrowheads="1"/>
            </p:cNvSpPr>
            <p:nvPr/>
          </p:nvSpPr>
          <p:spPr bwMode="auto">
            <a:xfrm>
              <a:off x="2940" y="2154"/>
              <a:ext cx="39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Debt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41753" name="Rectangle 25"/>
            <p:cNvSpPr>
              <a:spLocks noChangeArrowheads="1"/>
            </p:cNvSpPr>
            <p:nvPr/>
          </p:nvSpPr>
          <p:spPr bwMode="auto">
            <a:xfrm>
              <a:off x="4611" y="2154"/>
              <a:ext cx="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0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41754" name="Rectangle 26"/>
            <p:cNvSpPr>
              <a:spLocks noChangeArrowheads="1"/>
            </p:cNvSpPr>
            <p:nvPr/>
          </p:nvSpPr>
          <p:spPr bwMode="auto">
            <a:xfrm>
              <a:off x="965" y="2422"/>
              <a:ext cx="95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Other Assets</a:t>
              </a:r>
            </a:p>
          </p:txBody>
        </p:sp>
        <p:sp>
          <p:nvSpPr>
            <p:cNvPr id="841756" name="Rectangle 28"/>
            <p:cNvSpPr>
              <a:spLocks noChangeArrowheads="1"/>
            </p:cNvSpPr>
            <p:nvPr/>
          </p:nvSpPr>
          <p:spPr bwMode="auto">
            <a:xfrm>
              <a:off x="2146" y="2422"/>
              <a:ext cx="5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850,000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41757" name="Rectangle 29"/>
            <p:cNvSpPr>
              <a:spLocks noChangeArrowheads="1"/>
            </p:cNvSpPr>
            <p:nvPr/>
          </p:nvSpPr>
          <p:spPr bwMode="auto">
            <a:xfrm>
              <a:off x="2940" y="2422"/>
              <a:ext cx="46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Equity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41758" name="Rectangle 30"/>
            <p:cNvSpPr>
              <a:spLocks noChangeArrowheads="1"/>
            </p:cNvSpPr>
            <p:nvPr/>
          </p:nvSpPr>
          <p:spPr bwMode="auto">
            <a:xfrm>
              <a:off x="4117" y="2422"/>
              <a:ext cx="5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900,000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41759" name="Rectangle 31"/>
            <p:cNvSpPr>
              <a:spLocks noChangeArrowheads="1"/>
            </p:cNvSpPr>
            <p:nvPr/>
          </p:nvSpPr>
          <p:spPr bwMode="auto">
            <a:xfrm>
              <a:off x="969" y="2691"/>
              <a:ext cx="101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Value of Firm</a:t>
              </a:r>
            </a:p>
          </p:txBody>
        </p:sp>
        <p:sp>
          <p:nvSpPr>
            <p:cNvPr id="841761" name="Rectangle 33"/>
            <p:cNvSpPr>
              <a:spLocks noChangeArrowheads="1"/>
            </p:cNvSpPr>
            <p:nvPr/>
          </p:nvSpPr>
          <p:spPr bwMode="auto">
            <a:xfrm>
              <a:off x="2146" y="2691"/>
              <a:ext cx="5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900,000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41762" name="Rectangle 34"/>
            <p:cNvSpPr>
              <a:spLocks noChangeArrowheads="1"/>
            </p:cNvSpPr>
            <p:nvPr/>
          </p:nvSpPr>
          <p:spPr bwMode="auto">
            <a:xfrm>
              <a:off x="2940" y="2691"/>
              <a:ext cx="101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Value of Firm</a:t>
              </a:r>
            </a:p>
          </p:txBody>
        </p:sp>
        <p:sp>
          <p:nvSpPr>
            <p:cNvPr id="841764" name="Rectangle 36"/>
            <p:cNvSpPr>
              <a:spLocks noChangeArrowheads="1"/>
            </p:cNvSpPr>
            <p:nvPr/>
          </p:nvSpPr>
          <p:spPr bwMode="auto">
            <a:xfrm>
              <a:off x="4117" y="2691"/>
              <a:ext cx="5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900,000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41765" name="Rectangle 37"/>
            <p:cNvSpPr>
              <a:spLocks noChangeArrowheads="1"/>
            </p:cNvSpPr>
            <p:nvPr/>
          </p:nvSpPr>
          <p:spPr bwMode="auto">
            <a:xfrm>
              <a:off x="958" y="3005"/>
              <a:ext cx="148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Shares outstanding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41767" name="Rectangle 39"/>
            <p:cNvSpPr>
              <a:spLocks noChangeArrowheads="1"/>
            </p:cNvSpPr>
            <p:nvPr/>
          </p:nvSpPr>
          <p:spPr bwMode="auto">
            <a:xfrm>
              <a:off x="2426" y="3005"/>
              <a:ext cx="9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=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41768" name="Rectangle 40"/>
            <p:cNvSpPr>
              <a:spLocks noChangeArrowheads="1"/>
            </p:cNvSpPr>
            <p:nvPr/>
          </p:nvSpPr>
          <p:spPr bwMode="auto">
            <a:xfrm>
              <a:off x="2636" y="3005"/>
              <a:ext cx="4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90,000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41769" name="Rectangle 41"/>
            <p:cNvSpPr>
              <a:spLocks noChangeArrowheads="1"/>
            </p:cNvSpPr>
            <p:nvPr/>
          </p:nvSpPr>
          <p:spPr bwMode="auto">
            <a:xfrm>
              <a:off x="969" y="3274"/>
              <a:ext cx="73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Price per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41770" name="Rectangle 42"/>
            <p:cNvSpPr>
              <a:spLocks noChangeArrowheads="1"/>
            </p:cNvSpPr>
            <p:nvPr/>
          </p:nvSpPr>
          <p:spPr bwMode="auto">
            <a:xfrm>
              <a:off x="1654" y="3274"/>
              <a:ext cx="47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share 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41771" name="Rectangle 43"/>
            <p:cNvSpPr>
              <a:spLocks noChangeArrowheads="1"/>
            </p:cNvSpPr>
            <p:nvPr/>
          </p:nvSpPr>
          <p:spPr bwMode="auto">
            <a:xfrm>
              <a:off x="2191" y="3274"/>
              <a:ext cx="9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=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41772" name="Rectangle 44"/>
            <p:cNvSpPr>
              <a:spLocks noChangeArrowheads="1"/>
            </p:cNvSpPr>
            <p:nvPr/>
          </p:nvSpPr>
          <p:spPr bwMode="auto">
            <a:xfrm>
              <a:off x="2404" y="3274"/>
              <a:ext cx="7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 $900,000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41773" name="Rectangle 45"/>
            <p:cNvSpPr>
              <a:spLocks noChangeArrowheads="1"/>
            </p:cNvSpPr>
            <p:nvPr/>
          </p:nvSpPr>
          <p:spPr bwMode="auto">
            <a:xfrm>
              <a:off x="3210" y="3274"/>
              <a:ext cx="7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/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41774" name="Rectangle 46"/>
            <p:cNvSpPr>
              <a:spLocks noChangeArrowheads="1"/>
            </p:cNvSpPr>
            <p:nvPr/>
          </p:nvSpPr>
          <p:spPr bwMode="auto">
            <a:xfrm>
              <a:off x="3352" y="3274"/>
              <a:ext cx="4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90,000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41775" name="Rectangle 47"/>
            <p:cNvSpPr>
              <a:spLocks noChangeArrowheads="1"/>
            </p:cNvSpPr>
            <p:nvPr/>
          </p:nvSpPr>
          <p:spPr bwMode="auto">
            <a:xfrm>
              <a:off x="3951" y="3274"/>
              <a:ext cx="9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=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841776" name="Rectangle 48"/>
            <p:cNvSpPr>
              <a:spLocks noChangeArrowheads="1"/>
            </p:cNvSpPr>
            <p:nvPr/>
          </p:nvSpPr>
          <p:spPr bwMode="auto">
            <a:xfrm>
              <a:off x="4154" y="3274"/>
              <a:ext cx="26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>
                  <a:latin typeface="Century Gothic" panose="020B0502020202020204" pitchFamily="34" charset="0"/>
                </a:rPr>
                <a:t>$10</a:t>
              </a:r>
              <a:endParaRPr lang="en-US" sz="2000" b="1">
                <a:latin typeface="Century Gothic" panose="020B0502020202020204" pitchFamily="34" charset="0"/>
              </a:endParaRPr>
            </a:p>
          </p:txBody>
        </p:sp>
      </p:grpSp>
      <p:sp>
        <p:nvSpPr>
          <p:cNvPr id="841779" name="Text Box 51"/>
          <p:cNvSpPr txBox="1">
            <a:spLocks noChangeArrowheads="1"/>
          </p:cNvSpPr>
          <p:nvPr/>
        </p:nvSpPr>
        <p:spPr bwMode="auto">
          <a:xfrm>
            <a:off x="685800" y="1905000"/>
            <a:ext cx="7772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Century Gothic" panose="020B0502020202020204" pitchFamily="34" charset="0"/>
              </a:rPr>
              <a:t>If they distribute the $100,000 through a stock repurchase, the balance sheet will look like this:</a:t>
            </a:r>
          </a:p>
        </p:txBody>
      </p:sp>
    </p:spTree>
    <p:extLst>
      <p:ext uri="{BB962C8B-B14F-4D97-AF65-F5344CB8AC3E}">
        <p14:creationId xmlns:p14="http://schemas.microsoft.com/office/powerpoint/2010/main" val="28130535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 Repurchase</a:t>
            </a:r>
          </a:p>
        </p:txBody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Flexibility for Shareholders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Keeps Stock Price Higher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Good for insiders who hold stock options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As an Investment of the Firm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Tax Benefits </a:t>
            </a:r>
          </a:p>
        </p:txBody>
      </p:sp>
    </p:spTree>
    <p:extLst>
      <p:ext uri="{BB962C8B-B14F-4D97-AF65-F5344CB8AC3E}">
        <p14:creationId xmlns:p14="http://schemas.microsoft.com/office/powerpoint/2010/main" val="148662032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534400" cy="1143000"/>
          </a:xfrm>
        </p:spPr>
        <p:txBody>
          <a:bodyPr>
            <a:noAutofit/>
          </a:bodyPr>
          <a:lstStyle/>
          <a:p>
            <a:pPr marL="400050" indent="-400050"/>
            <a:r>
              <a:rPr lang="en-US" sz="4000" dirty="0"/>
              <a:t>Personal Taxes, Issuance Costs, and Dividends</a:t>
            </a:r>
          </a:p>
        </p:txBody>
      </p:sp>
      <p:sp>
        <p:nvSpPr>
          <p:cNvPr id="86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To get the result that dividend policy is irrelevant, we needed three assumptions:</a:t>
            </a:r>
          </a:p>
          <a:p>
            <a:pPr lvl="1"/>
            <a:r>
              <a:rPr lang="en-US" sz="2400" dirty="0"/>
              <a:t>No taxes</a:t>
            </a:r>
          </a:p>
          <a:p>
            <a:pPr lvl="1"/>
            <a:r>
              <a:rPr lang="en-US" sz="2400" dirty="0"/>
              <a:t>No transactions costs</a:t>
            </a:r>
          </a:p>
          <a:p>
            <a:pPr lvl="1"/>
            <a:r>
              <a:rPr lang="en-US" sz="2400" dirty="0"/>
              <a:t>No uncertainty</a:t>
            </a:r>
          </a:p>
          <a:p>
            <a:pPr lvl="1"/>
            <a:endParaRPr lang="en-US" sz="2400" dirty="0"/>
          </a:p>
          <a:p>
            <a:r>
              <a:rPr lang="en-US" sz="2800" dirty="0"/>
              <a:t>In the United States, both cash dividends and capital gains are taxed at a maximum rate of 15 percent.</a:t>
            </a:r>
          </a:p>
          <a:p>
            <a:endParaRPr lang="en-US" sz="2800" dirty="0"/>
          </a:p>
          <a:p>
            <a:r>
              <a:rPr lang="en-US" sz="2800" dirty="0"/>
              <a:t>Since capital gains can be deferred, the tax rate on dividends is greater than the </a:t>
            </a:r>
            <a:r>
              <a:rPr lang="en-US" sz="2800" i="1" u="sng" dirty="0"/>
              <a:t>effective</a:t>
            </a:r>
            <a:r>
              <a:rPr lang="en-US" sz="2800" dirty="0"/>
              <a:t> rate on capital gains.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7016555"/>
      </p:ext>
    </p:extLst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>
              <a:lnSpc>
                <a:spcPct val="85000"/>
              </a:lnSpc>
              <a:spcAft>
                <a:spcPts val="600"/>
              </a:spcAft>
            </a:pPr>
            <a:r>
              <a:rPr lang="en-US" dirty="0"/>
              <a:t>Firms with Sufficient Cash</a:t>
            </a:r>
          </a:p>
        </p:txBody>
      </p:sp>
      <p:sp>
        <p:nvSpPr>
          <p:cNvPr id="8581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3000" dirty="0"/>
              <a:t>The above argument does not necessarily apply to firms with excess cash.</a:t>
            </a:r>
          </a:p>
          <a:p>
            <a:endParaRPr lang="en-US" sz="3000" dirty="0"/>
          </a:p>
          <a:p>
            <a:r>
              <a:rPr lang="en-US" sz="3000" dirty="0"/>
              <a:t>Consider a firm that has $1 million in cash</a:t>
            </a:r>
            <a:r>
              <a:rPr lang="en-US" sz="3000" i="1" dirty="0"/>
              <a:t> after selecting all available positive NPV projects.</a:t>
            </a:r>
          </a:p>
          <a:p>
            <a:pPr lvl="1"/>
            <a:r>
              <a:rPr lang="en-US" sz="2400" dirty="0"/>
              <a:t>Select additional capital budgeting projects (by assumption, these are negative NPV).</a:t>
            </a:r>
          </a:p>
          <a:p>
            <a:pPr lvl="1"/>
            <a:r>
              <a:rPr lang="en-US" sz="2400" dirty="0"/>
              <a:t>Acquire other companies</a:t>
            </a:r>
          </a:p>
          <a:p>
            <a:pPr lvl="1"/>
            <a:r>
              <a:rPr lang="en-US" sz="2400" dirty="0"/>
              <a:t>Purchase financial assets</a:t>
            </a:r>
          </a:p>
          <a:p>
            <a:pPr lvl="1"/>
            <a:r>
              <a:rPr lang="en-US" sz="2400" dirty="0"/>
              <a:t>Repurchase shares</a:t>
            </a:r>
          </a:p>
        </p:txBody>
      </p:sp>
    </p:spTree>
    <p:extLst>
      <p:ext uri="{BB962C8B-B14F-4D97-AF65-F5344CB8AC3E}">
        <p14:creationId xmlns:p14="http://schemas.microsoft.com/office/powerpoint/2010/main" val="353287421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Taxes, Issuance Costs, </a:t>
            </a:r>
            <a:br>
              <a:rPr lang="en-US" dirty="0"/>
            </a:br>
            <a:r>
              <a:rPr lang="en-US" dirty="0"/>
              <a:t>and Dividends</a:t>
            </a:r>
          </a:p>
        </p:txBody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In the presence of personal taxes: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933450" lvl="1" indent="-461963">
              <a:lnSpc>
                <a:spcPct val="120000"/>
              </a:lnSpc>
              <a:buFont typeface="Symbol" pitchFamily="18" charset="2"/>
              <a:buAutoNum type="arabicPeriod"/>
            </a:pPr>
            <a:r>
              <a:rPr lang="en-US" dirty="0"/>
              <a:t>A firm should not issue stock to pay a dividend.</a:t>
            </a:r>
          </a:p>
          <a:p>
            <a:pPr marL="933450" lvl="1" indent="-461963">
              <a:lnSpc>
                <a:spcPct val="120000"/>
              </a:lnSpc>
              <a:buFont typeface="Symbol" pitchFamily="18" charset="2"/>
              <a:buAutoNum type="arabicPeriod"/>
            </a:pPr>
            <a:endParaRPr lang="en-US" dirty="0"/>
          </a:p>
          <a:p>
            <a:pPr marL="933450" lvl="1" indent="-461963">
              <a:lnSpc>
                <a:spcPct val="120000"/>
              </a:lnSpc>
              <a:buFont typeface="Symbol" pitchFamily="18" charset="2"/>
              <a:buAutoNum type="arabicPeriod"/>
            </a:pPr>
            <a:r>
              <a:rPr lang="en-US" dirty="0"/>
              <a:t>Managers have an incentive to seek alternative uses for funds to reduce dividends.</a:t>
            </a:r>
          </a:p>
          <a:p>
            <a:pPr marL="933450" lvl="1" indent="-461963">
              <a:lnSpc>
                <a:spcPct val="120000"/>
              </a:lnSpc>
              <a:buFont typeface="Symbol" pitchFamily="18" charset="2"/>
              <a:buAutoNum type="arabicPeriod"/>
            </a:pPr>
            <a:endParaRPr lang="en-US" dirty="0"/>
          </a:p>
          <a:p>
            <a:pPr marL="933450" lvl="1" indent="-461963">
              <a:lnSpc>
                <a:spcPct val="120000"/>
              </a:lnSpc>
              <a:buFont typeface="Symbol" pitchFamily="18" charset="2"/>
              <a:buAutoNum type="arabicPeriod"/>
            </a:pPr>
            <a:r>
              <a:rPr lang="en-US" dirty="0"/>
              <a:t>Though personal taxes mitigate against the payment of dividends, these taxes are not sufficient to lead firms to eliminate all dividends.</a:t>
            </a:r>
          </a:p>
        </p:txBody>
      </p:sp>
    </p:spTree>
    <p:extLst>
      <p:ext uri="{BB962C8B-B14F-4D97-AF65-F5344CB8AC3E}">
        <p14:creationId xmlns:p14="http://schemas.microsoft.com/office/powerpoint/2010/main" val="4166238017"/>
      </p:ext>
    </p:extLst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152400"/>
            <a:ext cx="8686800" cy="1143000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</a:pPr>
            <a:r>
              <a:rPr lang="en-US" dirty="0"/>
              <a:t>Real-World Factors </a:t>
            </a:r>
            <a:br>
              <a:rPr lang="en-US" dirty="0"/>
            </a:br>
            <a:r>
              <a:rPr lang="en-US" dirty="0"/>
              <a:t>Favoring High Dividends</a:t>
            </a:r>
          </a:p>
        </p:txBody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Desire for Current Income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Behavioral Finance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It forces investors to be disciplined.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Tax Arbitrage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Investors can create positions in high dividend yield securities that avoid tax liabilities.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Agency Costs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High dividends reduce free cash flow.</a:t>
            </a:r>
          </a:p>
        </p:txBody>
      </p:sp>
    </p:spTree>
    <p:extLst>
      <p:ext uri="{BB962C8B-B14F-4D97-AF65-F5344CB8AC3E}">
        <p14:creationId xmlns:p14="http://schemas.microsoft.com/office/powerpoint/2010/main" val="203561373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7" y="161925"/>
            <a:ext cx="8316913" cy="1206500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en-US" dirty="0"/>
              <a:t>The Clientele Effect</a:t>
            </a:r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43063"/>
            <a:ext cx="8610600" cy="12192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dirty="0"/>
              <a:t>Clienteles for various dividend payout policies are likely to form in the following way: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859140" name="Text Box 4"/>
          <p:cNvSpPr txBox="1">
            <a:spLocks noChangeArrowheads="1"/>
          </p:cNvSpPr>
          <p:nvPr/>
        </p:nvSpPr>
        <p:spPr bwMode="auto">
          <a:xfrm>
            <a:off x="1524000" y="2740025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>
                <a:latin typeface="Century Gothic" panose="020B0502020202020204" pitchFamily="34" charset="0"/>
              </a:rPr>
              <a:t>Group</a:t>
            </a:r>
          </a:p>
        </p:txBody>
      </p:sp>
      <p:sp>
        <p:nvSpPr>
          <p:cNvPr id="859141" name="Text Box 5"/>
          <p:cNvSpPr txBox="1">
            <a:spLocks noChangeArrowheads="1"/>
          </p:cNvSpPr>
          <p:nvPr/>
        </p:nvSpPr>
        <p:spPr bwMode="auto">
          <a:xfrm>
            <a:off x="5410200" y="2740025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>
                <a:latin typeface="Century Gothic" panose="020B0502020202020204" pitchFamily="34" charset="0"/>
              </a:rPr>
              <a:t>Stock Type</a:t>
            </a:r>
          </a:p>
        </p:txBody>
      </p:sp>
      <p:sp>
        <p:nvSpPr>
          <p:cNvPr id="859142" name="Text Box 6"/>
          <p:cNvSpPr txBox="1">
            <a:spLocks noChangeArrowheads="1"/>
          </p:cNvSpPr>
          <p:nvPr/>
        </p:nvSpPr>
        <p:spPr bwMode="auto">
          <a:xfrm>
            <a:off x="685800" y="3197225"/>
            <a:ext cx="426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High Tax Bracket Individuals</a:t>
            </a:r>
          </a:p>
        </p:txBody>
      </p:sp>
      <p:sp>
        <p:nvSpPr>
          <p:cNvPr id="859143" name="Text Box 7"/>
          <p:cNvSpPr txBox="1">
            <a:spLocks noChangeArrowheads="1"/>
          </p:cNvSpPr>
          <p:nvPr/>
        </p:nvSpPr>
        <p:spPr bwMode="auto">
          <a:xfrm>
            <a:off x="685800" y="3654425"/>
            <a:ext cx="426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Low Tax Bracket Individuals</a:t>
            </a:r>
          </a:p>
        </p:txBody>
      </p:sp>
      <p:sp>
        <p:nvSpPr>
          <p:cNvPr id="859144" name="Text Box 8"/>
          <p:cNvSpPr txBox="1">
            <a:spLocks noChangeArrowheads="1"/>
          </p:cNvSpPr>
          <p:nvPr/>
        </p:nvSpPr>
        <p:spPr bwMode="auto">
          <a:xfrm>
            <a:off x="685800" y="4111625"/>
            <a:ext cx="426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Tax-Free Institutions</a:t>
            </a:r>
          </a:p>
        </p:txBody>
      </p:sp>
      <p:sp>
        <p:nvSpPr>
          <p:cNvPr id="859145" name="Text Box 9"/>
          <p:cNvSpPr txBox="1">
            <a:spLocks noChangeArrowheads="1"/>
          </p:cNvSpPr>
          <p:nvPr/>
        </p:nvSpPr>
        <p:spPr bwMode="auto">
          <a:xfrm>
            <a:off x="685800" y="4568825"/>
            <a:ext cx="426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Corporations </a:t>
            </a:r>
          </a:p>
        </p:txBody>
      </p:sp>
      <p:sp>
        <p:nvSpPr>
          <p:cNvPr id="859146" name="Text Box 10"/>
          <p:cNvSpPr txBox="1">
            <a:spLocks noChangeArrowheads="1"/>
          </p:cNvSpPr>
          <p:nvPr/>
        </p:nvSpPr>
        <p:spPr bwMode="auto">
          <a:xfrm>
            <a:off x="5334000" y="3197225"/>
            <a:ext cx="365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>
                <a:latin typeface="Century Gothic" panose="020B0502020202020204" pitchFamily="34" charset="0"/>
              </a:rPr>
              <a:t>Zero-to-Low Payout</a:t>
            </a:r>
          </a:p>
        </p:txBody>
      </p:sp>
      <p:sp>
        <p:nvSpPr>
          <p:cNvPr id="859147" name="Text Box 11"/>
          <p:cNvSpPr txBox="1">
            <a:spLocks noChangeArrowheads="1"/>
          </p:cNvSpPr>
          <p:nvPr/>
        </p:nvSpPr>
        <p:spPr bwMode="auto">
          <a:xfrm>
            <a:off x="5334000" y="3654425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>
                <a:latin typeface="Century Gothic" panose="020B0502020202020204" pitchFamily="34" charset="0"/>
              </a:rPr>
              <a:t>Low-to-Medium Payout</a:t>
            </a:r>
          </a:p>
        </p:txBody>
      </p:sp>
      <p:sp>
        <p:nvSpPr>
          <p:cNvPr id="859148" name="Text Box 12"/>
          <p:cNvSpPr txBox="1">
            <a:spLocks noChangeArrowheads="1"/>
          </p:cNvSpPr>
          <p:nvPr/>
        </p:nvSpPr>
        <p:spPr bwMode="auto">
          <a:xfrm>
            <a:off x="5334000" y="4111625"/>
            <a:ext cx="365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>
                <a:latin typeface="Century Gothic" panose="020B0502020202020204" pitchFamily="34" charset="0"/>
              </a:rPr>
              <a:t>Medium Payout</a:t>
            </a:r>
          </a:p>
        </p:txBody>
      </p:sp>
      <p:sp>
        <p:nvSpPr>
          <p:cNvPr id="859149" name="Text Box 13"/>
          <p:cNvSpPr txBox="1">
            <a:spLocks noChangeArrowheads="1"/>
          </p:cNvSpPr>
          <p:nvPr/>
        </p:nvSpPr>
        <p:spPr bwMode="auto">
          <a:xfrm>
            <a:off x="5334000" y="4568825"/>
            <a:ext cx="365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>
                <a:latin typeface="Century Gothic" panose="020B0502020202020204" pitchFamily="34" charset="0"/>
              </a:rPr>
              <a:t>High Payout</a:t>
            </a:r>
          </a:p>
        </p:txBody>
      </p:sp>
      <p:sp>
        <p:nvSpPr>
          <p:cNvPr id="859151" name="Text Box 15"/>
          <p:cNvSpPr txBox="1">
            <a:spLocks noChangeArrowheads="1"/>
          </p:cNvSpPr>
          <p:nvPr/>
        </p:nvSpPr>
        <p:spPr bwMode="auto">
          <a:xfrm>
            <a:off x="838200" y="5026025"/>
            <a:ext cx="800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Century Gothic" panose="020B0502020202020204" pitchFamily="34" charset="0"/>
              </a:rPr>
              <a:t>Once the clienteles have been satisfied, a corporation is unlikely to create value by </a:t>
            </a:r>
            <a:r>
              <a:rPr lang="en-US" sz="2000" b="1" i="1" dirty="0">
                <a:latin typeface="Century Gothic" panose="020B0502020202020204" pitchFamily="34" charset="0"/>
              </a:rPr>
              <a:t>changing</a:t>
            </a:r>
            <a:r>
              <a:rPr lang="en-US" sz="2000" b="1" dirty="0">
                <a:latin typeface="Century Gothic" panose="020B0502020202020204" pitchFamily="34" charset="0"/>
              </a:rPr>
              <a:t> its dividend policy.</a:t>
            </a:r>
          </a:p>
        </p:txBody>
      </p:sp>
    </p:spTree>
    <p:extLst>
      <p:ext uri="{BB962C8B-B14F-4D97-AF65-F5344CB8AC3E}">
        <p14:creationId xmlns:p14="http://schemas.microsoft.com/office/powerpoint/2010/main" val="152786512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dirty="0"/>
              <a:t>Dividends</a:t>
            </a:r>
          </a:p>
          <a:p>
            <a:pPr marL="609600" indent="-609600"/>
            <a:endParaRPr lang="en-US" dirty="0"/>
          </a:p>
          <a:p>
            <a:pPr marL="609600" indent="-609600"/>
            <a:r>
              <a:rPr lang="en-US" dirty="0"/>
              <a:t>Stock Repurchases</a:t>
            </a:r>
          </a:p>
          <a:p>
            <a:pPr marL="609600" indent="-609600"/>
            <a:endParaRPr lang="en-US" dirty="0"/>
          </a:p>
          <a:p>
            <a:pPr marL="609600" indent="-609600"/>
            <a:r>
              <a:rPr lang="en-US" dirty="0"/>
              <a:t>Stock Splits</a:t>
            </a:r>
          </a:p>
          <a:p>
            <a:pPr marL="609600" indent="-609600"/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04800"/>
            <a:ext cx="84582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  <a:spcAft>
                <a:spcPts val="600"/>
              </a:spcAft>
            </a:pPr>
            <a:r>
              <a:rPr lang="en-US" dirty="0"/>
              <a:t>What We Know and Do Not Know</a:t>
            </a:r>
          </a:p>
        </p:txBody>
      </p:sp>
      <p:sp>
        <p:nvSpPr>
          <p:cNvPr id="84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Corporations ‘smooth’ dividends.</a:t>
            </a:r>
          </a:p>
          <a:p>
            <a:endParaRPr lang="en-US" sz="2800" dirty="0"/>
          </a:p>
          <a:p>
            <a:r>
              <a:rPr lang="en-US" sz="2800" dirty="0"/>
              <a:t>Dividends provide information to the market.</a:t>
            </a:r>
          </a:p>
          <a:p>
            <a:endParaRPr lang="en-US" sz="2800" dirty="0"/>
          </a:p>
          <a:p>
            <a:r>
              <a:rPr lang="en-US" sz="2800" dirty="0"/>
              <a:t>Firms should follow a sensible dividend policy:</a:t>
            </a:r>
          </a:p>
          <a:p>
            <a:pPr lvl="1"/>
            <a:r>
              <a:rPr lang="en-US" sz="2400" dirty="0"/>
              <a:t>Don’t forgo positive NPV projects just to pay a dividend.</a:t>
            </a:r>
          </a:p>
          <a:p>
            <a:pPr lvl="1"/>
            <a:r>
              <a:rPr lang="en-US" sz="2400" dirty="0"/>
              <a:t>Avoid issuing stock to pay dividends.</a:t>
            </a:r>
          </a:p>
          <a:p>
            <a:pPr lvl="1"/>
            <a:r>
              <a:rPr lang="en-US" sz="2400" dirty="0"/>
              <a:t>Consider share repurchase when there are few better uses for the cash.</a:t>
            </a:r>
          </a:p>
        </p:txBody>
      </p:sp>
    </p:spTree>
    <p:extLst>
      <p:ext uri="{BB962C8B-B14F-4D97-AF65-F5344CB8AC3E}">
        <p14:creationId xmlns:p14="http://schemas.microsoft.com/office/powerpoint/2010/main" val="977543997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Stock Dividends</a:t>
            </a:r>
          </a:p>
        </p:txBody>
      </p:sp>
      <p:sp>
        <p:nvSpPr>
          <p:cNvPr id="86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>
              <a:lnSpc>
                <a:spcPct val="110000"/>
              </a:lnSpc>
            </a:pPr>
            <a:r>
              <a:rPr lang="en-US" sz="3000" dirty="0"/>
              <a:t>Pay additional shares of stock instead of cash</a:t>
            </a:r>
          </a:p>
          <a:p>
            <a:pPr marL="342900" indent="-342900">
              <a:lnSpc>
                <a:spcPct val="110000"/>
              </a:lnSpc>
            </a:pPr>
            <a:endParaRPr lang="en-US" sz="3000" dirty="0"/>
          </a:p>
          <a:p>
            <a:pPr marL="342900" indent="-342900">
              <a:lnSpc>
                <a:spcPct val="110000"/>
              </a:lnSpc>
            </a:pPr>
            <a:r>
              <a:rPr lang="en-US" sz="3000" dirty="0"/>
              <a:t>Increases the number of outstanding shares</a:t>
            </a:r>
          </a:p>
          <a:p>
            <a:pPr marL="342900" indent="-342900">
              <a:lnSpc>
                <a:spcPct val="110000"/>
              </a:lnSpc>
            </a:pPr>
            <a:endParaRPr lang="en-US" sz="3000" dirty="0"/>
          </a:p>
          <a:p>
            <a:pPr marL="342900" indent="-342900">
              <a:lnSpc>
                <a:spcPct val="110000"/>
              </a:lnSpc>
            </a:pPr>
            <a:r>
              <a:rPr lang="en-US" sz="3000" dirty="0"/>
              <a:t>Small stock dividend</a:t>
            </a:r>
          </a:p>
          <a:p>
            <a:pPr marL="742950" lvl="1" indent="-285750">
              <a:lnSpc>
                <a:spcPct val="110000"/>
              </a:lnSpc>
            </a:pPr>
            <a:r>
              <a:rPr lang="en-US" dirty="0"/>
              <a:t>Less than 20 to 25%</a:t>
            </a:r>
          </a:p>
          <a:p>
            <a:pPr marL="742950" lvl="1" indent="-285750">
              <a:lnSpc>
                <a:spcPct val="110000"/>
              </a:lnSpc>
            </a:pPr>
            <a:r>
              <a:rPr lang="en-US" dirty="0"/>
              <a:t>If you own 100 shares and the company declared a 10% stock dividend, you would receive an additional 10 shares.</a:t>
            </a:r>
          </a:p>
          <a:p>
            <a:pPr marL="742950" lvl="1" indent="-285750">
              <a:lnSpc>
                <a:spcPct val="110000"/>
              </a:lnSpc>
            </a:pPr>
            <a:endParaRPr lang="en-US" dirty="0"/>
          </a:p>
          <a:p>
            <a:pPr marL="342900" indent="-342900">
              <a:lnSpc>
                <a:spcPct val="110000"/>
              </a:lnSpc>
            </a:pPr>
            <a:r>
              <a:rPr lang="en-US" sz="3000" dirty="0"/>
              <a:t>Large stock dividend – more than 20 to 25%</a:t>
            </a:r>
          </a:p>
        </p:txBody>
      </p:sp>
    </p:spTree>
    <p:extLst>
      <p:ext uri="{BB962C8B-B14F-4D97-AF65-F5344CB8AC3E}">
        <p14:creationId xmlns:p14="http://schemas.microsoft.com/office/powerpoint/2010/main" val="971111231"/>
      </p:ext>
    </p:extLst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Stock Splits</a:t>
            </a:r>
          </a:p>
        </p:txBody>
      </p:sp>
      <p:sp>
        <p:nvSpPr>
          <p:cNvPr id="87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38600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lnSpc>
                <a:spcPct val="120000"/>
              </a:lnSpc>
            </a:pPr>
            <a:r>
              <a:rPr lang="en-US" dirty="0"/>
              <a:t>Stock splits–essentially the same as a stock dividend except it is expressed as a ratio</a:t>
            </a:r>
          </a:p>
          <a:p>
            <a:pPr marL="742950" lvl="1" indent="-285750">
              <a:lnSpc>
                <a:spcPct val="120000"/>
              </a:lnSpc>
            </a:pPr>
            <a:r>
              <a:rPr lang="en-US" dirty="0"/>
              <a:t>For example, a 2 for 1 stock split is the same as a 100% stock dividend.</a:t>
            </a:r>
          </a:p>
          <a:p>
            <a:pPr marL="742950" lvl="1" indent="-285750">
              <a:lnSpc>
                <a:spcPct val="120000"/>
              </a:lnSpc>
            </a:pPr>
            <a:endParaRPr lang="en-US" dirty="0"/>
          </a:p>
          <a:p>
            <a:pPr marL="342900" indent="-342900">
              <a:lnSpc>
                <a:spcPct val="120000"/>
              </a:lnSpc>
            </a:pPr>
            <a:r>
              <a:rPr lang="en-US" dirty="0"/>
              <a:t>Stock price is reduced when the stock splits.</a:t>
            </a:r>
          </a:p>
          <a:p>
            <a:pPr marL="342900" indent="-342900">
              <a:lnSpc>
                <a:spcPct val="120000"/>
              </a:lnSpc>
            </a:pPr>
            <a:endParaRPr lang="en-US" dirty="0"/>
          </a:p>
          <a:p>
            <a:pPr marL="342900" indent="-342900">
              <a:lnSpc>
                <a:spcPct val="120000"/>
              </a:lnSpc>
            </a:pPr>
            <a:r>
              <a:rPr lang="en-US" dirty="0"/>
              <a:t>Common explanation for split is to return price to a “more desirable trading range.”</a:t>
            </a:r>
          </a:p>
        </p:txBody>
      </p:sp>
    </p:spTree>
    <p:extLst>
      <p:ext uri="{BB962C8B-B14F-4D97-AF65-F5344CB8AC3E}">
        <p14:creationId xmlns:p14="http://schemas.microsoft.com/office/powerpoint/2010/main" val="1325620387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just">
              <a:lnSpc>
                <a:spcPct val="85000"/>
              </a:lnSpc>
              <a:spcAft>
                <a:spcPts val="600"/>
              </a:spcAft>
            </a:pPr>
            <a:r>
              <a:rPr lang="en-US" dirty="0"/>
              <a:t>Different Types of Dividends</a:t>
            </a:r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54525"/>
          </a:xfrm>
        </p:spPr>
        <p:txBody>
          <a:bodyPr/>
          <a:lstStyle/>
          <a:p>
            <a:r>
              <a:rPr lang="en-US" sz="2400" dirty="0"/>
              <a:t>Many companies pay a regular cash dividend.</a:t>
            </a:r>
          </a:p>
          <a:p>
            <a:pPr lvl="1"/>
            <a:r>
              <a:rPr lang="en-US" sz="2000" dirty="0"/>
              <a:t>Public companies often pay quarterly.</a:t>
            </a:r>
          </a:p>
          <a:p>
            <a:pPr lvl="1"/>
            <a:r>
              <a:rPr lang="en-US" sz="2000" dirty="0"/>
              <a:t>Sometimes firms will pay an extra cash dividend.</a:t>
            </a:r>
          </a:p>
          <a:p>
            <a:pPr lvl="1"/>
            <a:r>
              <a:rPr lang="en-US" sz="2000" dirty="0"/>
              <a:t>The extreme case would be a liquidating dividend.</a:t>
            </a:r>
          </a:p>
          <a:p>
            <a:pPr lvl="1"/>
            <a:endParaRPr lang="en-US" sz="2000" dirty="0"/>
          </a:p>
          <a:p>
            <a:r>
              <a:rPr lang="en-US" sz="2400" dirty="0"/>
              <a:t>Companies will often declare stock dividends.</a:t>
            </a:r>
          </a:p>
          <a:p>
            <a:pPr lvl="1"/>
            <a:r>
              <a:rPr lang="en-US" sz="2000" dirty="0"/>
              <a:t>No cash leaves the firm.</a:t>
            </a:r>
          </a:p>
          <a:p>
            <a:pPr lvl="1"/>
            <a:r>
              <a:rPr lang="en-US" sz="2000" dirty="0"/>
              <a:t>The firm increases the number of shares outstanding.</a:t>
            </a:r>
          </a:p>
          <a:p>
            <a:pPr lvl="1"/>
            <a:endParaRPr lang="en-US" sz="2000" dirty="0"/>
          </a:p>
          <a:p>
            <a:r>
              <a:rPr lang="en-US" sz="2400" dirty="0"/>
              <a:t>Some companies declare a dividend in kind.</a:t>
            </a:r>
          </a:p>
          <a:p>
            <a:pPr lvl="1"/>
            <a:r>
              <a:rPr lang="en-US" sz="2000" dirty="0"/>
              <a:t>Wrigley’s Gum sends a box of chewing gum.</a:t>
            </a:r>
          </a:p>
          <a:p>
            <a:pPr lvl="1"/>
            <a:r>
              <a:rPr lang="en-US" sz="2000" dirty="0"/>
              <a:t>Dundee Crematoria offers shareholders discounted cremations.</a:t>
            </a:r>
          </a:p>
        </p:txBody>
      </p:sp>
    </p:spTree>
    <p:extLst>
      <p:ext uri="{BB962C8B-B14F-4D97-AF65-F5344CB8AC3E}">
        <p14:creationId xmlns:p14="http://schemas.microsoft.com/office/powerpoint/2010/main" val="345142042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762" y="183356"/>
            <a:ext cx="8456613" cy="1143000"/>
          </a:xfrm>
        </p:spPr>
        <p:txBody>
          <a:bodyPr/>
          <a:lstStyle/>
          <a:p>
            <a:pPr algn="just">
              <a:lnSpc>
                <a:spcPct val="85000"/>
              </a:lnSpc>
              <a:spcAft>
                <a:spcPts val="600"/>
              </a:spcAft>
            </a:pPr>
            <a:r>
              <a:rPr lang="en-US" dirty="0"/>
              <a:t>Procedure for Cash Dividend</a:t>
            </a:r>
          </a:p>
        </p:txBody>
      </p:sp>
      <p:sp>
        <p:nvSpPr>
          <p:cNvPr id="826371" name="Text Box 3"/>
          <p:cNvSpPr txBox="1">
            <a:spLocks noChangeArrowheads="1"/>
          </p:cNvSpPr>
          <p:nvPr/>
        </p:nvSpPr>
        <p:spPr bwMode="auto">
          <a:xfrm>
            <a:off x="841075" y="1622424"/>
            <a:ext cx="1095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Century Gothic" panose="020B0502020202020204" pitchFamily="34" charset="0"/>
              </a:rPr>
              <a:t>25 Oct.</a:t>
            </a:r>
          </a:p>
        </p:txBody>
      </p:sp>
      <p:sp>
        <p:nvSpPr>
          <p:cNvPr id="826372" name="Text Box 4"/>
          <p:cNvSpPr txBox="1">
            <a:spLocks noChangeArrowheads="1"/>
          </p:cNvSpPr>
          <p:nvPr/>
        </p:nvSpPr>
        <p:spPr bwMode="auto">
          <a:xfrm>
            <a:off x="3050875" y="1622424"/>
            <a:ext cx="1095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 Nov.</a:t>
            </a:r>
          </a:p>
        </p:txBody>
      </p:sp>
      <p:sp>
        <p:nvSpPr>
          <p:cNvPr id="826373" name="Text Box 5"/>
          <p:cNvSpPr txBox="1">
            <a:spLocks noChangeArrowheads="1"/>
          </p:cNvSpPr>
          <p:nvPr/>
        </p:nvSpPr>
        <p:spPr bwMode="auto">
          <a:xfrm>
            <a:off x="4193875" y="1622424"/>
            <a:ext cx="1095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2 Nov.</a:t>
            </a:r>
          </a:p>
        </p:txBody>
      </p:sp>
      <p:sp>
        <p:nvSpPr>
          <p:cNvPr id="826374" name="Text Box 6"/>
          <p:cNvSpPr txBox="1">
            <a:spLocks noChangeArrowheads="1"/>
          </p:cNvSpPr>
          <p:nvPr/>
        </p:nvSpPr>
        <p:spPr bwMode="auto">
          <a:xfrm>
            <a:off x="5794075" y="1622424"/>
            <a:ext cx="1095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5 Nov.</a:t>
            </a:r>
          </a:p>
        </p:txBody>
      </p:sp>
      <p:sp>
        <p:nvSpPr>
          <p:cNvPr id="826375" name="Text Box 7"/>
          <p:cNvSpPr txBox="1">
            <a:spLocks noChangeArrowheads="1"/>
          </p:cNvSpPr>
          <p:nvPr/>
        </p:nvSpPr>
        <p:spPr bwMode="auto">
          <a:xfrm>
            <a:off x="7318075" y="1622424"/>
            <a:ext cx="1095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7 Dec.</a:t>
            </a:r>
          </a:p>
        </p:txBody>
      </p:sp>
      <p:sp>
        <p:nvSpPr>
          <p:cNvPr id="826376" name="Line 8"/>
          <p:cNvSpPr>
            <a:spLocks noChangeShapeType="1"/>
          </p:cNvSpPr>
          <p:nvPr/>
        </p:nvSpPr>
        <p:spPr bwMode="auto">
          <a:xfrm>
            <a:off x="917275" y="2308224"/>
            <a:ext cx="75946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26377" name="Line 9"/>
          <p:cNvSpPr>
            <a:spLocks noChangeShapeType="1"/>
          </p:cNvSpPr>
          <p:nvPr/>
        </p:nvSpPr>
        <p:spPr bwMode="auto">
          <a:xfrm flipV="1">
            <a:off x="1069675" y="2079624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26378" name="Text Box 10"/>
          <p:cNvSpPr txBox="1">
            <a:spLocks noChangeArrowheads="1"/>
          </p:cNvSpPr>
          <p:nvPr/>
        </p:nvSpPr>
        <p:spPr bwMode="auto">
          <a:xfrm>
            <a:off x="351330" y="2689224"/>
            <a:ext cx="1782269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entury Gothic" panose="020B0502020202020204" pitchFamily="34" charset="0"/>
              </a:rPr>
              <a:t>Declaration Date</a:t>
            </a:r>
          </a:p>
        </p:txBody>
      </p:sp>
      <p:sp>
        <p:nvSpPr>
          <p:cNvPr id="826379" name="Line 11"/>
          <p:cNvSpPr>
            <a:spLocks noChangeShapeType="1"/>
          </p:cNvSpPr>
          <p:nvPr/>
        </p:nvSpPr>
        <p:spPr bwMode="auto">
          <a:xfrm flipV="1">
            <a:off x="3431875" y="2079624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26380" name="Text Box 12"/>
          <p:cNvSpPr txBox="1">
            <a:spLocks noChangeArrowheads="1"/>
          </p:cNvSpPr>
          <p:nvPr/>
        </p:nvSpPr>
        <p:spPr bwMode="auto">
          <a:xfrm>
            <a:off x="2667000" y="2689224"/>
            <a:ext cx="14078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entury Gothic" panose="020B0502020202020204" pitchFamily="34" charset="0"/>
              </a:rPr>
              <a:t>Cum-Dividend Date</a:t>
            </a:r>
          </a:p>
        </p:txBody>
      </p:sp>
      <p:sp>
        <p:nvSpPr>
          <p:cNvPr id="826381" name="Line 13"/>
          <p:cNvSpPr>
            <a:spLocks noChangeShapeType="1"/>
          </p:cNvSpPr>
          <p:nvPr/>
        </p:nvSpPr>
        <p:spPr bwMode="auto">
          <a:xfrm flipV="1">
            <a:off x="4574875" y="2079624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26382" name="Text Box 14"/>
          <p:cNvSpPr txBox="1">
            <a:spLocks noChangeArrowheads="1"/>
          </p:cNvSpPr>
          <p:nvPr/>
        </p:nvSpPr>
        <p:spPr bwMode="auto">
          <a:xfrm>
            <a:off x="3965274" y="2673349"/>
            <a:ext cx="13687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entury Gothic" panose="020B0502020202020204" pitchFamily="34" charset="0"/>
              </a:rPr>
              <a:t>Ex-Dividend Date</a:t>
            </a:r>
          </a:p>
        </p:txBody>
      </p:sp>
      <p:sp>
        <p:nvSpPr>
          <p:cNvPr id="826383" name="Line 15"/>
          <p:cNvSpPr>
            <a:spLocks noChangeShapeType="1"/>
          </p:cNvSpPr>
          <p:nvPr/>
        </p:nvSpPr>
        <p:spPr bwMode="auto">
          <a:xfrm flipV="1">
            <a:off x="6098875" y="2079624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26384" name="Text Box 16"/>
          <p:cNvSpPr txBox="1">
            <a:spLocks noChangeArrowheads="1"/>
          </p:cNvSpPr>
          <p:nvPr/>
        </p:nvSpPr>
        <p:spPr bwMode="auto">
          <a:xfrm>
            <a:off x="5565475" y="2689224"/>
            <a:ext cx="1095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Record Date</a:t>
            </a:r>
          </a:p>
        </p:txBody>
      </p:sp>
      <p:sp>
        <p:nvSpPr>
          <p:cNvPr id="826385" name="Line 17"/>
          <p:cNvSpPr>
            <a:spLocks noChangeShapeType="1"/>
          </p:cNvSpPr>
          <p:nvPr/>
        </p:nvSpPr>
        <p:spPr bwMode="auto">
          <a:xfrm flipV="1">
            <a:off x="7622875" y="2079624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26386" name="Text Box 18"/>
          <p:cNvSpPr txBox="1">
            <a:spLocks noChangeArrowheads="1"/>
          </p:cNvSpPr>
          <p:nvPr/>
        </p:nvSpPr>
        <p:spPr bwMode="auto">
          <a:xfrm>
            <a:off x="7089474" y="2689224"/>
            <a:ext cx="13239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entury Gothic" panose="020B0502020202020204" pitchFamily="34" charset="0"/>
              </a:rPr>
              <a:t>Payment Date</a:t>
            </a:r>
          </a:p>
        </p:txBody>
      </p:sp>
      <p:sp>
        <p:nvSpPr>
          <p:cNvPr id="826387" name="Text Box 19"/>
          <p:cNvSpPr txBox="1">
            <a:spLocks noChangeArrowheads="1"/>
          </p:cNvSpPr>
          <p:nvPr/>
        </p:nvSpPr>
        <p:spPr bwMode="auto">
          <a:xfrm>
            <a:off x="460075" y="2003424"/>
            <a:ext cx="46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entury Gothic" panose="020B0502020202020204" pitchFamily="34" charset="0"/>
              </a:rPr>
              <a:t>…</a:t>
            </a:r>
          </a:p>
        </p:txBody>
      </p:sp>
      <p:sp>
        <p:nvSpPr>
          <p:cNvPr id="826388" name="Text Box 20"/>
          <p:cNvSpPr txBox="1">
            <a:spLocks noChangeArrowheads="1"/>
          </p:cNvSpPr>
          <p:nvPr/>
        </p:nvSpPr>
        <p:spPr bwMode="auto">
          <a:xfrm>
            <a:off x="351331" y="3770311"/>
            <a:ext cx="84470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latin typeface="Century Gothic" panose="020B0502020202020204" pitchFamily="34" charset="0"/>
              </a:rPr>
              <a:t>Declaration Date</a:t>
            </a:r>
            <a:r>
              <a:rPr lang="en-US" sz="2000" dirty="0">
                <a:latin typeface="Century Gothic" panose="020B0502020202020204" pitchFamily="34" charset="0"/>
              </a:rPr>
              <a:t>: The Board of Directors declares a payment of dividends.</a:t>
            </a:r>
          </a:p>
        </p:txBody>
      </p:sp>
      <p:sp>
        <p:nvSpPr>
          <p:cNvPr id="826389" name="Text Box 21"/>
          <p:cNvSpPr txBox="1">
            <a:spLocks noChangeArrowheads="1"/>
          </p:cNvSpPr>
          <p:nvPr/>
        </p:nvSpPr>
        <p:spPr bwMode="auto">
          <a:xfrm>
            <a:off x="337044" y="4532311"/>
            <a:ext cx="88534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latin typeface="Century Gothic" panose="020B0502020202020204" pitchFamily="34" charset="0"/>
              </a:rPr>
              <a:t>Cum-Dividend Date</a:t>
            </a:r>
            <a:r>
              <a:rPr lang="en-US" sz="2000" dirty="0">
                <a:latin typeface="Century Gothic" panose="020B0502020202020204" pitchFamily="34" charset="0"/>
              </a:rPr>
              <a:t>: Buyer of stock still receives the dividend.</a:t>
            </a:r>
          </a:p>
        </p:txBody>
      </p:sp>
      <p:sp>
        <p:nvSpPr>
          <p:cNvPr id="826390" name="Text Box 22"/>
          <p:cNvSpPr txBox="1">
            <a:spLocks noChangeArrowheads="1"/>
          </p:cNvSpPr>
          <p:nvPr/>
        </p:nvSpPr>
        <p:spPr bwMode="auto">
          <a:xfrm>
            <a:off x="351331" y="4989511"/>
            <a:ext cx="84470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latin typeface="Century Gothic" panose="020B0502020202020204" pitchFamily="34" charset="0"/>
              </a:rPr>
              <a:t>Ex-Dividend Date</a:t>
            </a:r>
            <a:r>
              <a:rPr lang="en-US" sz="2000" dirty="0">
                <a:latin typeface="Century Gothic" panose="020B0502020202020204" pitchFamily="34" charset="0"/>
              </a:rPr>
              <a:t>: Seller of the stock retains the dividend.</a:t>
            </a:r>
          </a:p>
        </p:txBody>
      </p:sp>
      <p:sp>
        <p:nvSpPr>
          <p:cNvPr id="826391" name="Text Box 23"/>
          <p:cNvSpPr txBox="1">
            <a:spLocks noChangeArrowheads="1"/>
          </p:cNvSpPr>
          <p:nvPr/>
        </p:nvSpPr>
        <p:spPr bwMode="auto">
          <a:xfrm>
            <a:off x="351331" y="5446711"/>
            <a:ext cx="84470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latin typeface="Century Gothic" panose="020B0502020202020204" pitchFamily="34" charset="0"/>
              </a:rPr>
              <a:t>Record Date</a:t>
            </a:r>
            <a:r>
              <a:rPr lang="en-US" sz="2000" dirty="0">
                <a:latin typeface="Century Gothic" panose="020B0502020202020204" pitchFamily="34" charset="0"/>
              </a:rPr>
              <a:t>: The corporation prepares a list of all individuals believed to be stockholders as of this date.</a:t>
            </a:r>
          </a:p>
        </p:txBody>
      </p:sp>
    </p:spTree>
    <p:extLst>
      <p:ext uri="{BB962C8B-B14F-4D97-AF65-F5344CB8AC3E}">
        <p14:creationId xmlns:p14="http://schemas.microsoft.com/office/powerpoint/2010/main" val="13202688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26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2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2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26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2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2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826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2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2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2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826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2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2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2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82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6371" grpId="0" autoUpdateAnimBg="0"/>
      <p:bldP spid="826372" grpId="0" autoUpdateAnimBg="0"/>
      <p:bldP spid="826373" grpId="0" autoUpdateAnimBg="0"/>
      <p:bldP spid="826374" grpId="0" autoUpdateAnimBg="0"/>
      <p:bldP spid="826375" grpId="0" autoUpdateAnimBg="0"/>
      <p:bldP spid="826376" grpId="0" animBg="1"/>
      <p:bldP spid="826377" grpId="0" animBg="1"/>
      <p:bldP spid="826378" grpId="0" autoUpdateAnimBg="0"/>
      <p:bldP spid="826379" grpId="0" animBg="1"/>
      <p:bldP spid="826380" grpId="0" autoUpdateAnimBg="0"/>
      <p:bldP spid="826381" grpId="0" animBg="1"/>
      <p:bldP spid="826382" grpId="0" autoUpdateAnimBg="0"/>
      <p:bldP spid="826383" grpId="0" animBg="1"/>
      <p:bldP spid="826384" grpId="0" autoUpdateAnimBg="0"/>
      <p:bldP spid="826385" grpId="0" animBg="1"/>
      <p:bldP spid="826386" grpId="0" autoUpdateAnimBg="0"/>
      <p:bldP spid="826387" grpId="0" autoUpdateAnimBg="0"/>
      <p:bldP spid="826388" grpId="0" autoUpdateAnimBg="0"/>
      <p:bldP spid="826389" grpId="0" autoUpdateAnimBg="0"/>
      <p:bldP spid="826390" grpId="0" autoUpdateAnimBg="0"/>
      <p:bldP spid="82639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700"/>
            <a:ext cx="8229600" cy="1143000"/>
          </a:xfrm>
        </p:spPr>
        <p:txBody>
          <a:bodyPr/>
          <a:lstStyle/>
          <a:p>
            <a:r>
              <a:rPr lang="en-US" sz="3900" dirty="0"/>
              <a:t>Price Behavior</a:t>
            </a:r>
          </a:p>
        </p:txBody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78263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In a perfect world, the stock price will fall by the amount of the dividend on the ex-dividend date.</a:t>
            </a:r>
          </a:p>
        </p:txBody>
      </p:sp>
      <p:sp>
        <p:nvSpPr>
          <p:cNvPr id="827396" name="Text Box 4"/>
          <p:cNvSpPr txBox="1">
            <a:spLocks noChangeArrowheads="1"/>
          </p:cNvSpPr>
          <p:nvPr/>
        </p:nvSpPr>
        <p:spPr bwMode="auto">
          <a:xfrm>
            <a:off x="1143000" y="2971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entury Gothic" panose="020B0502020202020204" pitchFamily="34" charset="0"/>
              </a:rPr>
              <a:t>$</a:t>
            </a:r>
            <a:r>
              <a:rPr lang="en-US" sz="2400" i="1">
                <a:latin typeface="Century Gothic" panose="020B0502020202020204" pitchFamily="34" charset="0"/>
              </a:rPr>
              <a:t>P</a:t>
            </a:r>
          </a:p>
        </p:txBody>
      </p:sp>
      <p:sp>
        <p:nvSpPr>
          <p:cNvPr id="827397" name="Text Box 5"/>
          <p:cNvSpPr txBox="1">
            <a:spLocks noChangeArrowheads="1"/>
          </p:cNvSpPr>
          <p:nvPr/>
        </p:nvSpPr>
        <p:spPr bwMode="auto">
          <a:xfrm>
            <a:off x="7086600" y="396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entury Gothic" panose="020B0502020202020204" pitchFamily="34" charset="0"/>
              </a:rPr>
              <a:t>$</a:t>
            </a:r>
            <a:r>
              <a:rPr lang="en-US" sz="2400" i="1" dirty="0">
                <a:latin typeface="Century Gothic" panose="020B0502020202020204" pitchFamily="34" charset="0"/>
              </a:rPr>
              <a:t>P - div</a:t>
            </a:r>
          </a:p>
        </p:txBody>
      </p:sp>
      <p:sp>
        <p:nvSpPr>
          <p:cNvPr id="827398" name="Line 6"/>
          <p:cNvSpPr>
            <a:spLocks noChangeShapeType="1"/>
          </p:cNvSpPr>
          <p:nvPr/>
        </p:nvSpPr>
        <p:spPr bwMode="auto">
          <a:xfrm flipH="1" flipV="1">
            <a:off x="4572000" y="3276600"/>
            <a:ext cx="0" cy="838200"/>
          </a:xfrm>
          <a:prstGeom prst="line">
            <a:avLst/>
          </a:prstGeom>
          <a:noFill/>
          <a:ln w="38100">
            <a:solidFill>
              <a:srgbClr val="280ADE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27399" name="Text Box 7"/>
          <p:cNvSpPr txBox="1">
            <a:spLocks noChangeArrowheads="1"/>
          </p:cNvSpPr>
          <p:nvPr/>
        </p:nvSpPr>
        <p:spPr bwMode="auto">
          <a:xfrm>
            <a:off x="3657600" y="4479925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entury Gothic" panose="020B0502020202020204" pitchFamily="34" charset="0"/>
              </a:rPr>
              <a:t>Ex-Dividend Date</a:t>
            </a:r>
          </a:p>
        </p:txBody>
      </p:sp>
      <p:sp>
        <p:nvSpPr>
          <p:cNvPr id="827400" name="Text Box 8"/>
          <p:cNvSpPr txBox="1">
            <a:spLocks noChangeArrowheads="1"/>
          </p:cNvSpPr>
          <p:nvPr/>
        </p:nvSpPr>
        <p:spPr bwMode="auto">
          <a:xfrm>
            <a:off x="762000" y="4343400"/>
            <a:ext cx="2286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Century Gothic" panose="020B0502020202020204" pitchFamily="34" charset="0"/>
              </a:rPr>
              <a:t>The price drops by the amount of the cash dividend.</a:t>
            </a:r>
            <a:endParaRPr lang="en-US" sz="2400" i="1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27401" name="Text Box 9"/>
          <p:cNvSpPr txBox="1">
            <a:spLocks noChangeArrowheads="1"/>
          </p:cNvSpPr>
          <p:nvPr/>
        </p:nvSpPr>
        <p:spPr bwMode="auto">
          <a:xfrm>
            <a:off x="1676400" y="2514600"/>
            <a:ext cx="601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entury Gothic" panose="020B0502020202020204" pitchFamily="34" charset="0"/>
              </a:rPr>
              <a:t>   -</a:t>
            </a:r>
            <a:r>
              <a:rPr lang="en-US" sz="2400" i="1">
                <a:latin typeface="Century Gothic" panose="020B0502020202020204" pitchFamily="34" charset="0"/>
              </a:rPr>
              <a:t>t</a:t>
            </a:r>
            <a:r>
              <a:rPr lang="en-US" sz="2400">
                <a:latin typeface="Century Gothic" panose="020B0502020202020204" pitchFamily="34" charset="0"/>
              </a:rPr>
              <a:t> </a:t>
            </a:r>
            <a:r>
              <a:rPr lang="en-US" sz="2400" baseline="30000">
                <a:latin typeface="Century Gothic" panose="020B0502020202020204" pitchFamily="34" charset="0"/>
              </a:rPr>
              <a:t> …</a:t>
            </a:r>
            <a:r>
              <a:rPr lang="en-US" sz="2400">
                <a:latin typeface="Century Gothic" panose="020B0502020202020204" pitchFamily="34" charset="0"/>
              </a:rPr>
              <a:t>	-2	-1	0	+1	+2	</a:t>
            </a:r>
            <a:r>
              <a:rPr lang="en-US" sz="2400" baseline="30000">
                <a:latin typeface="Century Gothic" panose="020B0502020202020204" pitchFamily="34" charset="0"/>
              </a:rPr>
              <a:t> …</a:t>
            </a:r>
          </a:p>
        </p:txBody>
      </p:sp>
      <p:sp>
        <p:nvSpPr>
          <p:cNvPr id="827402" name="Arc 10"/>
          <p:cNvSpPr>
            <a:spLocks/>
          </p:cNvSpPr>
          <p:nvPr/>
        </p:nvSpPr>
        <p:spPr bwMode="auto">
          <a:xfrm flipH="1">
            <a:off x="1981200" y="3581400"/>
            <a:ext cx="2362200" cy="990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393"/>
              <a:gd name="T1" fmla="*/ 0 h 21600"/>
              <a:gd name="T2" fmla="*/ 21393 w 21393"/>
              <a:gd name="T3" fmla="*/ 18620 h 21600"/>
              <a:gd name="T4" fmla="*/ 0 w 2139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93" h="21600" fill="none" extrusionOk="0">
                <a:moveTo>
                  <a:pt x="-1" y="0"/>
                </a:moveTo>
                <a:cubicBezTo>
                  <a:pt x="10777" y="0"/>
                  <a:pt x="19906" y="7945"/>
                  <a:pt x="21393" y="18619"/>
                </a:cubicBezTo>
              </a:path>
              <a:path w="21393" h="21600" stroke="0" extrusionOk="0">
                <a:moveTo>
                  <a:pt x="-1" y="0"/>
                </a:moveTo>
                <a:cubicBezTo>
                  <a:pt x="10777" y="0"/>
                  <a:pt x="19906" y="7945"/>
                  <a:pt x="21393" y="18619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grpSp>
        <p:nvGrpSpPr>
          <p:cNvPr id="827403" name="Group 11"/>
          <p:cNvGrpSpPr>
            <a:grpSpLocks/>
          </p:cNvGrpSpPr>
          <p:nvPr/>
        </p:nvGrpSpPr>
        <p:grpSpPr bwMode="auto">
          <a:xfrm>
            <a:off x="1828800" y="2971800"/>
            <a:ext cx="2743200" cy="457200"/>
            <a:chOff x="1152" y="2016"/>
            <a:chExt cx="1728" cy="288"/>
          </a:xfrm>
        </p:grpSpPr>
        <p:sp>
          <p:nvSpPr>
            <p:cNvPr id="827404" name="Line 12"/>
            <p:cNvSpPr>
              <a:spLocks noChangeShapeType="1"/>
            </p:cNvSpPr>
            <p:nvPr/>
          </p:nvSpPr>
          <p:spPr bwMode="auto">
            <a:xfrm>
              <a:off x="1152" y="2160"/>
              <a:ext cx="17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27405" name="Line 13"/>
            <p:cNvSpPr>
              <a:spLocks noChangeShapeType="1"/>
            </p:cNvSpPr>
            <p:nvPr/>
          </p:nvSpPr>
          <p:spPr bwMode="auto">
            <a:xfrm flipV="1">
              <a:off x="1296" y="201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27406" name="Line 14"/>
            <p:cNvSpPr>
              <a:spLocks noChangeShapeType="1"/>
            </p:cNvSpPr>
            <p:nvPr/>
          </p:nvSpPr>
          <p:spPr bwMode="auto">
            <a:xfrm flipV="1">
              <a:off x="1824" y="201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27407" name="Line 15"/>
            <p:cNvSpPr>
              <a:spLocks noChangeShapeType="1"/>
            </p:cNvSpPr>
            <p:nvPr/>
          </p:nvSpPr>
          <p:spPr bwMode="auto">
            <a:xfrm flipV="1">
              <a:off x="2400" y="201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27408" name="Line 16"/>
            <p:cNvSpPr>
              <a:spLocks noChangeShapeType="1"/>
            </p:cNvSpPr>
            <p:nvPr/>
          </p:nvSpPr>
          <p:spPr bwMode="auto">
            <a:xfrm flipV="1">
              <a:off x="2880" y="2016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27409" name="Group 17"/>
          <p:cNvGrpSpPr>
            <a:grpSpLocks/>
          </p:cNvGrpSpPr>
          <p:nvPr/>
        </p:nvGrpSpPr>
        <p:grpSpPr bwMode="auto">
          <a:xfrm>
            <a:off x="4572000" y="3962400"/>
            <a:ext cx="2438400" cy="457200"/>
            <a:chOff x="2880" y="2640"/>
            <a:chExt cx="1536" cy="288"/>
          </a:xfrm>
        </p:grpSpPr>
        <p:sp>
          <p:nvSpPr>
            <p:cNvPr id="827410" name="Line 18"/>
            <p:cNvSpPr>
              <a:spLocks noChangeShapeType="1"/>
            </p:cNvSpPr>
            <p:nvPr/>
          </p:nvSpPr>
          <p:spPr bwMode="auto">
            <a:xfrm>
              <a:off x="2880" y="2784"/>
              <a:ext cx="15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27411" name="Line 19"/>
            <p:cNvSpPr>
              <a:spLocks noChangeShapeType="1"/>
            </p:cNvSpPr>
            <p:nvPr/>
          </p:nvSpPr>
          <p:spPr bwMode="auto">
            <a:xfrm flipV="1">
              <a:off x="2880" y="2784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27412" name="Line 20"/>
            <p:cNvSpPr>
              <a:spLocks noChangeShapeType="1"/>
            </p:cNvSpPr>
            <p:nvPr/>
          </p:nvSpPr>
          <p:spPr bwMode="auto">
            <a:xfrm flipV="1">
              <a:off x="3552" y="264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27413" name="Line 21"/>
            <p:cNvSpPr>
              <a:spLocks noChangeShapeType="1"/>
            </p:cNvSpPr>
            <p:nvPr/>
          </p:nvSpPr>
          <p:spPr bwMode="auto">
            <a:xfrm flipV="1">
              <a:off x="4176" y="264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03811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304800"/>
            <a:ext cx="8686800" cy="11430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</a:pPr>
            <a:r>
              <a:rPr lang="en-US" dirty="0"/>
              <a:t>Irrelevance of Dividend Policy</a:t>
            </a:r>
          </a:p>
        </p:txBody>
      </p:sp>
      <p:sp>
        <p:nvSpPr>
          <p:cNvPr id="82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A compelling case can be made that dividend </a:t>
            </a:r>
            <a:r>
              <a:rPr lang="en-US" sz="2800" i="1" dirty="0"/>
              <a:t>policy</a:t>
            </a:r>
            <a:r>
              <a:rPr lang="en-US" sz="2800" dirty="0"/>
              <a:t> is irrelevant.</a:t>
            </a:r>
          </a:p>
          <a:p>
            <a:endParaRPr lang="en-US" sz="2800" dirty="0"/>
          </a:p>
          <a:p>
            <a:r>
              <a:rPr lang="en-US" sz="2800" dirty="0"/>
              <a:t>Since investors do not need dividends to convert shares to cash; they will not pay higher prices for firms with higher dividends.</a:t>
            </a:r>
          </a:p>
          <a:p>
            <a:endParaRPr lang="en-US" sz="2800" dirty="0"/>
          </a:p>
          <a:p>
            <a:r>
              <a:rPr lang="en-US" sz="2800" dirty="0"/>
              <a:t>In other words, dividend policy will have no impact on the value of the firm because investors can create whatever income stream they prefer by using homemade dividends.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415946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Homemade Dividends</a:t>
            </a:r>
          </a:p>
        </p:txBody>
      </p:sp>
      <p:sp>
        <p:nvSpPr>
          <p:cNvPr id="82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686800" cy="1890713"/>
          </a:xfrm>
        </p:spPr>
        <p:txBody>
          <a:bodyPr>
            <a:normAutofit lnSpcReduction="10000"/>
          </a:bodyPr>
          <a:lstStyle/>
          <a:p>
            <a:pPr>
              <a:tabLst>
                <a:tab pos="4572000" algn="r"/>
                <a:tab pos="6858000" algn="r"/>
              </a:tabLst>
            </a:pPr>
            <a:r>
              <a:rPr lang="en-US" sz="2400" dirty="0"/>
              <a:t>Bianchi Inc. is a $42 stock about to pay a $2 cash dividend.</a:t>
            </a:r>
          </a:p>
          <a:p>
            <a:pPr>
              <a:tabLst>
                <a:tab pos="4572000" algn="r"/>
                <a:tab pos="6858000" algn="r"/>
              </a:tabLst>
            </a:pPr>
            <a:r>
              <a:rPr lang="en-US" sz="2400" dirty="0"/>
              <a:t>Bob Investor owns 80 shares and prefers a $3 dividend.</a:t>
            </a:r>
          </a:p>
          <a:p>
            <a:pPr>
              <a:tabLst>
                <a:tab pos="4572000" algn="r"/>
                <a:tab pos="6858000" algn="r"/>
              </a:tabLst>
            </a:pPr>
            <a:r>
              <a:rPr lang="en-US" sz="2400" dirty="0"/>
              <a:t>Bob’s homemade dividend strategy:</a:t>
            </a:r>
          </a:p>
          <a:p>
            <a:pPr lvl="1">
              <a:tabLst>
                <a:tab pos="4572000" algn="r"/>
                <a:tab pos="6858000" algn="r"/>
              </a:tabLst>
            </a:pPr>
            <a:r>
              <a:rPr lang="en-US" sz="2400" dirty="0"/>
              <a:t>Sell 2 shares ex-dividend                   </a:t>
            </a:r>
          </a:p>
        </p:txBody>
      </p:sp>
      <p:sp>
        <p:nvSpPr>
          <p:cNvPr id="829444" name="Rectangle 4"/>
          <p:cNvSpPr>
            <a:spLocks noChangeArrowheads="1"/>
          </p:cNvSpPr>
          <p:nvPr/>
        </p:nvSpPr>
        <p:spPr bwMode="auto">
          <a:xfrm>
            <a:off x="1066800" y="3200400"/>
            <a:ext cx="77724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  <a:tabLst>
                <a:tab pos="4572000" algn="r"/>
                <a:tab pos="6858000" algn="r"/>
              </a:tabLst>
            </a:pPr>
            <a:r>
              <a:rPr lang="en-US" sz="2400" dirty="0">
                <a:latin typeface="Century Gothic" panose="020B0502020202020204" pitchFamily="34" charset="0"/>
              </a:rPr>
              <a:t>		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  <a:tabLst>
                <a:tab pos="4572000" algn="r"/>
                <a:tab pos="6858000" algn="r"/>
              </a:tabLst>
            </a:pPr>
            <a:r>
              <a:rPr lang="en-US" sz="2400" u="sng" dirty="0">
                <a:latin typeface="Century Gothic" panose="020B0502020202020204" pitchFamily="34" charset="0"/>
              </a:rPr>
              <a:t>		homemade dividends	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  <a:tabLst>
                <a:tab pos="4572000" algn="r"/>
                <a:tab pos="6858000" algn="r"/>
              </a:tabLst>
            </a:pPr>
            <a:r>
              <a:rPr lang="en-US" sz="2400" dirty="0">
                <a:latin typeface="Century Gothic" panose="020B0502020202020204" pitchFamily="34" charset="0"/>
              </a:rPr>
              <a:t>Cash from dividend	$160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  <a:tabLst>
                <a:tab pos="4572000" algn="r"/>
                <a:tab pos="6858000" algn="r"/>
              </a:tabLst>
            </a:pPr>
            <a:r>
              <a:rPr lang="en-US" sz="2400" u="sng" dirty="0">
                <a:latin typeface="Century Gothic" panose="020B0502020202020204" pitchFamily="34" charset="0"/>
              </a:rPr>
              <a:t>Cash from selling stock	$80	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  <a:tabLst>
                <a:tab pos="4572000" algn="r"/>
                <a:tab pos="6858000" algn="r"/>
              </a:tabLst>
            </a:pPr>
            <a:r>
              <a:rPr lang="en-US" sz="2400" u="sng" dirty="0">
                <a:latin typeface="Century Gothic" panose="020B0502020202020204" pitchFamily="34" charset="0"/>
              </a:rPr>
              <a:t>Total Cash	$240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  <a:tabLst>
                <a:tab pos="4572000" algn="r"/>
                <a:tab pos="6858000" algn="r"/>
              </a:tabLst>
            </a:pPr>
            <a:r>
              <a:rPr lang="en-US" sz="2400" dirty="0">
                <a:latin typeface="Century Gothic" panose="020B0502020202020204" pitchFamily="34" charset="0"/>
              </a:rPr>
              <a:t>Value of Stock Holdings	    $40 </a:t>
            </a:r>
            <a:r>
              <a:rPr lang="en-US" sz="2400" dirty="0">
                <a:latin typeface="Century Gothic" panose="020B0502020202020204" pitchFamily="34" charset="0"/>
                <a:cs typeface="Times New Roman" pitchFamily="18" charset="0"/>
              </a:rPr>
              <a:t>×</a:t>
            </a:r>
            <a:r>
              <a:rPr lang="en-US" sz="2400" dirty="0">
                <a:latin typeface="Century Gothic" panose="020B0502020202020204" pitchFamily="34" charset="0"/>
              </a:rPr>
              <a:t> 78 =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  <a:tabLst>
                <a:tab pos="4572000" algn="r"/>
                <a:tab pos="6858000" algn="r"/>
              </a:tabLst>
            </a:pPr>
            <a:r>
              <a:rPr lang="en-US" sz="2400" dirty="0">
                <a:latin typeface="Century Gothic" panose="020B0502020202020204" pitchFamily="34" charset="0"/>
              </a:rPr>
              <a:t>		         $3,120	</a:t>
            </a:r>
          </a:p>
        </p:txBody>
      </p:sp>
      <p:sp>
        <p:nvSpPr>
          <p:cNvPr id="829445" name="Rectangle 5"/>
          <p:cNvSpPr>
            <a:spLocks noChangeArrowheads="1"/>
          </p:cNvSpPr>
          <p:nvPr/>
        </p:nvSpPr>
        <p:spPr bwMode="auto">
          <a:xfrm>
            <a:off x="1447800" y="3200400"/>
            <a:ext cx="73914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  <a:tabLst>
                <a:tab pos="4572000" algn="r"/>
                <a:tab pos="6858000" algn="r"/>
              </a:tabLst>
            </a:pPr>
            <a:r>
              <a:rPr lang="en-US" sz="2400" dirty="0">
                <a:latin typeface="Century Gothic" panose="020B0502020202020204" pitchFamily="34" charset="0"/>
              </a:rPr>
              <a:t>	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  <a:tabLst>
                <a:tab pos="4572000" algn="r"/>
                <a:tab pos="6858000" algn="r"/>
              </a:tabLst>
            </a:pPr>
            <a:r>
              <a:rPr lang="en-US" sz="2400" u="sng" dirty="0">
                <a:latin typeface="Century Gothic" panose="020B0502020202020204" pitchFamily="34" charset="0"/>
              </a:rPr>
              <a:t>			 $3 Dividend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  <a:tabLst>
                <a:tab pos="4572000" algn="r"/>
                <a:tab pos="6858000" algn="r"/>
              </a:tabLst>
            </a:pPr>
            <a:r>
              <a:rPr lang="en-US" sz="2400" dirty="0">
                <a:latin typeface="Century Gothic" panose="020B0502020202020204" pitchFamily="34" charset="0"/>
              </a:rPr>
              <a:t>			$240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  <a:tabLst>
                <a:tab pos="4572000" algn="r"/>
                <a:tab pos="6858000" algn="r"/>
              </a:tabLst>
            </a:pPr>
            <a:r>
              <a:rPr lang="en-US" sz="2400" u="sng" dirty="0">
                <a:latin typeface="Century Gothic" panose="020B0502020202020204" pitchFamily="34" charset="0"/>
              </a:rPr>
              <a:t>			$0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  <a:tabLst>
                <a:tab pos="4572000" algn="r"/>
                <a:tab pos="6858000" algn="r"/>
              </a:tabLst>
            </a:pPr>
            <a:r>
              <a:rPr lang="en-US" sz="2400" u="sng" dirty="0">
                <a:latin typeface="Century Gothic" panose="020B0502020202020204" pitchFamily="34" charset="0"/>
              </a:rPr>
              <a:t>			$240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  <a:tabLst>
                <a:tab pos="4572000" algn="r"/>
                <a:tab pos="6858000" algn="r"/>
              </a:tabLst>
            </a:pPr>
            <a:r>
              <a:rPr lang="en-US" sz="2400" dirty="0">
                <a:latin typeface="Century Gothic" panose="020B0502020202020204" pitchFamily="34" charset="0"/>
              </a:rPr>
              <a:t>			$39 </a:t>
            </a:r>
            <a:r>
              <a:rPr lang="en-US" sz="2400" dirty="0">
                <a:latin typeface="Century Gothic" panose="020B0502020202020204" pitchFamily="34" charset="0"/>
                <a:cs typeface="Times New Roman" pitchFamily="18" charset="0"/>
              </a:rPr>
              <a:t>×</a:t>
            </a:r>
            <a:r>
              <a:rPr lang="en-US" sz="2400" dirty="0">
                <a:latin typeface="Century Gothic" panose="020B0502020202020204" pitchFamily="34" charset="0"/>
              </a:rPr>
              <a:t> 80 =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  <a:tabLst>
                <a:tab pos="4572000" algn="r"/>
                <a:tab pos="6858000" algn="r"/>
              </a:tabLst>
            </a:pPr>
            <a:r>
              <a:rPr lang="en-US" sz="2400" dirty="0">
                <a:latin typeface="Century Gothic" panose="020B0502020202020204" pitchFamily="34" charset="0"/>
              </a:rPr>
              <a:t>			$3,120</a:t>
            </a:r>
          </a:p>
        </p:txBody>
      </p:sp>
    </p:spTree>
    <p:extLst>
      <p:ext uri="{BB962C8B-B14F-4D97-AF65-F5344CB8AC3E}">
        <p14:creationId xmlns:p14="http://schemas.microsoft.com/office/powerpoint/2010/main" val="320792169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466" name="Rectangle 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304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>
            <a:normAutofit fontScale="90000"/>
          </a:bodyPr>
          <a:lstStyle/>
          <a:p>
            <a:br>
              <a:rPr lang="en-US" sz="3600" dirty="0"/>
            </a:br>
            <a:r>
              <a:rPr lang="en-US" sz="4900" dirty="0"/>
              <a:t>Dividend Policy is Irrelevant</a:t>
            </a:r>
            <a:endParaRPr lang="en-US" sz="3600" dirty="0"/>
          </a:p>
        </p:txBody>
      </p:sp>
      <p:sp>
        <p:nvSpPr>
          <p:cNvPr id="830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010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sz="2800" dirty="0"/>
              <a:t>In the above example, Bob Investor began with a total wealth of $3,360:</a:t>
            </a:r>
          </a:p>
        </p:txBody>
      </p:sp>
      <p:graphicFrame>
        <p:nvGraphicFramePr>
          <p:cNvPr id="8304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427105"/>
              </p:ext>
            </p:extLst>
          </p:nvPr>
        </p:nvGraphicFramePr>
        <p:xfrm>
          <a:off x="3414713" y="2791619"/>
          <a:ext cx="3522662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83" name="Equation" r:id="rId4" imgW="1892160" imgH="406080" progId="Equation.DSMT4">
                  <p:embed/>
                </p:oleObj>
              </mc:Choice>
              <mc:Fallback>
                <p:oleObj name="Equation" r:id="rId4" imgW="18921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713" y="2791619"/>
                        <a:ext cx="3522662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04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532661"/>
              </p:ext>
            </p:extLst>
          </p:nvPr>
        </p:nvGraphicFramePr>
        <p:xfrm>
          <a:off x="3401773" y="4006056"/>
          <a:ext cx="4392613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84" name="Equation" r:id="rId6" imgW="2361960" imgH="406080" progId="Equation.DSMT4">
                  <p:embed/>
                </p:oleObj>
              </mc:Choice>
              <mc:Fallback>
                <p:oleObj name="Equation" r:id="rId6" imgW="23619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1773" y="4006056"/>
                        <a:ext cx="4392613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04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417205"/>
              </p:ext>
            </p:extLst>
          </p:nvPr>
        </p:nvGraphicFramePr>
        <p:xfrm>
          <a:off x="3401773" y="5491163"/>
          <a:ext cx="5126037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85" name="Equation" r:id="rId8" imgW="2755800" imgH="406080" progId="Equation.DSMT4">
                  <p:embed/>
                </p:oleObj>
              </mc:Choice>
              <mc:Fallback>
                <p:oleObj name="Equation" r:id="rId8" imgW="27558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1773" y="5491163"/>
                        <a:ext cx="5126037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0472" name="Rectangle 8"/>
          <p:cNvSpPr>
            <a:spLocks noChangeArrowheads="1"/>
          </p:cNvSpPr>
          <p:nvPr/>
        </p:nvSpPr>
        <p:spPr bwMode="auto">
          <a:xfrm>
            <a:off x="914400" y="3527096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Char char="·"/>
            </a:pPr>
            <a:r>
              <a:rPr lang="en-US" sz="2400" dirty="0">
                <a:latin typeface="Century Gothic" panose="020B0502020202020204" pitchFamily="34" charset="0"/>
              </a:rPr>
              <a:t>After a $3 dividend, his total wealth is still $3,360:</a:t>
            </a:r>
          </a:p>
        </p:txBody>
      </p:sp>
      <p:sp>
        <p:nvSpPr>
          <p:cNvPr id="830473" name="Rectangle 9"/>
          <p:cNvSpPr>
            <a:spLocks noChangeArrowheads="1"/>
          </p:cNvSpPr>
          <p:nvPr/>
        </p:nvSpPr>
        <p:spPr bwMode="auto">
          <a:xfrm>
            <a:off x="914400" y="4811487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Char char="·"/>
            </a:pPr>
            <a:r>
              <a:rPr lang="en-US" sz="2400" dirty="0">
                <a:latin typeface="Century Gothic" panose="020B0502020202020204" pitchFamily="34" charset="0"/>
              </a:rPr>
              <a:t>After a $2 dividend and sale of 2 ex-dividend shares, his total wealth is still $3,360:</a:t>
            </a:r>
          </a:p>
        </p:txBody>
      </p:sp>
    </p:spTree>
    <p:extLst>
      <p:ext uri="{BB962C8B-B14F-4D97-AF65-F5344CB8AC3E}">
        <p14:creationId xmlns:p14="http://schemas.microsoft.com/office/powerpoint/2010/main" val="202622295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Dividends and Investment Policy</a:t>
            </a:r>
          </a:p>
        </p:txBody>
      </p:sp>
      <p:sp>
        <p:nvSpPr>
          <p:cNvPr id="84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Firms should never forgo positive NPV projects to increase a dividend (or to pay a dividend for the first time).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Recall that one of the assumptions underlying the dividend-irrelevance argument is: “The investment policy of the firm is set ahead of time and is not altered by changes in dividend policy.”</a:t>
            </a:r>
          </a:p>
        </p:txBody>
      </p:sp>
    </p:spTree>
    <p:extLst>
      <p:ext uri="{BB962C8B-B14F-4D97-AF65-F5344CB8AC3E}">
        <p14:creationId xmlns:p14="http://schemas.microsoft.com/office/powerpoint/2010/main" val="3257815957"/>
      </p:ext>
    </p:extLst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 blue</Template>
  <TotalTime>1617</TotalTime>
  <Words>1264</Words>
  <Application>Microsoft Office PowerPoint</Application>
  <PresentationFormat>On-screen Show (4:3)</PresentationFormat>
  <Paragraphs>330</Paragraphs>
  <Slides>22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Calibri</vt:lpstr>
      <vt:lpstr>Century Gothic</vt:lpstr>
      <vt:lpstr>Corbel</vt:lpstr>
      <vt:lpstr>Symbol</vt:lpstr>
      <vt:lpstr>Times New Roman</vt:lpstr>
      <vt:lpstr>Wingdings</vt:lpstr>
      <vt:lpstr>Contemporary blue</vt:lpstr>
      <vt:lpstr>Equation</vt:lpstr>
      <vt:lpstr>FIN 360: Corporate Finance</vt:lpstr>
      <vt:lpstr>Topics</vt:lpstr>
      <vt:lpstr>Different Types of Dividends</vt:lpstr>
      <vt:lpstr>Procedure for Cash Dividend</vt:lpstr>
      <vt:lpstr>Price Behavior</vt:lpstr>
      <vt:lpstr>Irrelevance of Dividend Policy</vt:lpstr>
      <vt:lpstr>Homemade Dividends</vt:lpstr>
      <vt:lpstr> Dividend Policy is Irrelevant</vt:lpstr>
      <vt:lpstr>Dividends and Investment Policy</vt:lpstr>
      <vt:lpstr>Repurchase of Stock</vt:lpstr>
      <vt:lpstr>Stock Repurchase  versus Dividend</vt:lpstr>
      <vt:lpstr>Stock Repurchase  versus Dividend</vt:lpstr>
      <vt:lpstr>Stock Repurchase  versus Dividend</vt:lpstr>
      <vt:lpstr>Share Repurchase</vt:lpstr>
      <vt:lpstr>Personal Taxes, Issuance Costs, and Dividends</vt:lpstr>
      <vt:lpstr>Firms with Sufficient Cash</vt:lpstr>
      <vt:lpstr>Taxes, Issuance Costs,  and Dividends</vt:lpstr>
      <vt:lpstr>Real-World Factors  Favoring High Dividends</vt:lpstr>
      <vt:lpstr>The Clientele Effect</vt:lpstr>
      <vt:lpstr>What We Know and Do Not Know</vt:lpstr>
      <vt:lpstr>Stock Dividends</vt:lpstr>
      <vt:lpstr>Stock Splits</vt:lpstr>
    </vt:vector>
  </TitlesOfParts>
  <Company>American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 365 Business Finance</dc:title>
  <dc:creator>Lawrence Schrenk</dc:creator>
  <cp:lastModifiedBy>Lawrence Schrenk</cp:lastModifiedBy>
  <cp:revision>247</cp:revision>
  <dcterms:created xsi:type="dcterms:W3CDTF">2009-08-24T02:07:34Z</dcterms:created>
  <dcterms:modified xsi:type="dcterms:W3CDTF">2016-11-02T02:14:03Z</dcterms:modified>
</cp:coreProperties>
</file>