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7"/>
  </p:notesMasterIdLst>
  <p:sldIdLst>
    <p:sldId id="256" r:id="rId2"/>
    <p:sldId id="370" r:id="rId3"/>
    <p:sldId id="371" r:id="rId4"/>
    <p:sldId id="372" r:id="rId5"/>
    <p:sldId id="373" r:id="rId6"/>
    <p:sldId id="374" r:id="rId7"/>
    <p:sldId id="375" r:id="rId8"/>
    <p:sldId id="377" r:id="rId9"/>
    <p:sldId id="378" r:id="rId10"/>
    <p:sldId id="379" r:id="rId11"/>
    <p:sldId id="380" r:id="rId12"/>
    <p:sldId id="381" r:id="rId13"/>
    <p:sldId id="383" r:id="rId14"/>
    <p:sldId id="384" r:id="rId15"/>
    <p:sldId id="387" r:id="rId16"/>
    <p:sldId id="388" r:id="rId17"/>
    <p:sldId id="389" r:id="rId18"/>
    <p:sldId id="390" r:id="rId19"/>
    <p:sldId id="391" r:id="rId20"/>
    <p:sldId id="392" r:id="rId21"/>
    <p:sldId id="393" r:id="rId22"/>
    <p:sldId id="394" r:id="rId23"/>
    <p:sldId id="395" r:id="rId24"/>
    <p:sldId id="396" r:id="rId25"/>
    <p:sldId id="397" r:id="rId26"/>
    <p:sldId id="398" r:id="rId27"/>
    <p:sldId id="399" r:id="rId28"/>
    <p:sldId id="400" r:id="rId29"/>
    <p:sldId id="401" r:id="rId30"/>
    <p:sldId id="402" r:id="rId31"/>
    <p:sldId id="403" r:id="rId32"/>
    <p:sldId id="404" r:id="rId33"/>
    <p:sldId id="405" r:id="rId34"/>
    <p:sldId id="409" r:id="rId35"/>
    <p:sldId id="41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16" autoAdjust="0"/>
    <p:restoredTop sz="94660" autoAdjust="0"/>
  </p:normalViewPr>
  <p:slideViewPr>
    <p:cSldViewPr>
      <p:cViewPr>
        <p:scale>
          <a:sx n="100" d="100"/>
          <a:sy n="100" d="100"/>
        </p:scale>
        <p:origin x="1530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E471D-5952-40FD-AF84-98F4C29F01E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02A37-D258-438C-A4BE-EAE7FE82F9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4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737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2221EC-6C3D-4DA2-8E28-B032BBE8BEC4}" type="slidenum">
              <a:rPr lang="en-US"/>
              <a:pPr/>
              <a:t>11</a:t>
            </a:fld>
            <a:endParaRPr lang="en-US"/>
          </a:p>
        </p:txBody>
      </p:sp>
      <p:sp>
        <p:nvSpPr>
          <p:cNvPr id="76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665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26EA91-06CE-4C40-996F-62AAED52915F}" type="slidenum">
              <a:rPr lang="en-US"/>
              <a:pPr/>
              <a:t>12</a:t>
            </a:fld>
            <a:endParaRPr lang="en-US"/>
          </a:p>
        </p:txBody>
      </p:sp>
      <p:sp>
        <p:nvSpPr>
          <p:cNvPr id="78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769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5CB6A2-E087-4353-A62E-FE9A8C2AF540}" type="slidenum">
              <a:rPr lang="en-US"/>
              <a:pPr/>
              <a:t>13</a:t>
            </a:fld>
            <a:endParaRPr lang="en-US"/>
          </a:p>
        </p:txBody>
      </p:sp>
      <p:sp>
        <p:nvSpPr>
          <p:cNvPr id="78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6260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67B841-5455-4F49-BE89-DA008624BAEB}" type="slidenum">
              <a:rPr lang="en-US"/>
              <a:pPr/>
              <a:t>14</a:t>
            </a:fld>
            <a:endParaRPr lang="en-US"/>
          </a:p>
        </p:txBody>
      </p:sp>
      <p:sp>
        <p:nvSpPr>
          <p:cNvPr id="78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279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F7D3F3-9811-44E8-9543-F530F709570C}" type="slidenum">
              <a:rPr lang="en-US"/>
              <a:pPr/>
              <a:t>15</a:t>
            </a:fld>
            <a:endParaRPr lang="en-US"/>
          </a:p>
        </p:txBody>
      </p:sp>
      <p:sp>
        <p:nvSpPr>
          <p:cNvPr id="78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744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B4144C-5EEC-4C66-B4DD-91299E8D5A11}" type="slidenum">
              <a:rPr lang="en-US"/>
              <a:pPr/>
              <a:t>16</a:t>
            </a:fld>
            <a:endParaRPr lang="en-US"/>
          </a:p>
        </p:txBody>
      </p:sp>
      <p:sp>
        <p:nvSpPr>
          <p:cNvPr id="78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040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1F1395-9E78-4BB2-BD16-60605BE2027B}" type="slidenum">
              <a:rPr lang="en-US"/>
              <a:pPr/>
              <a:t>17</a:t>
            </a:fld>
            <a:endParaRPr lang="en-US"/>
          </a:p>
        </p:txBody>
      </p:sp>
      <p:sp>
        <p:nvSpPr>
          <p:cNvPr id="79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80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35815C-E918-462A-9EC7-DC94B12430EB}" type="slidenum">
              <a:rPr lang="en-US"/>
              <a:pPr/>
              <a:t>18</a:t>
            </a:fld>
            <a:endParaRPr lang="en-US"/>
          </a:p>
        </p:txBody>
      </p:sp>
      <p:sp>
        <p:nvSpPr>
          <p:cNvPr id="79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31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1F1313-8E60-4504-A9F2-90C0F1BB4EA1}" type="slidenum">
              <a:rPr lang="en-US"/>
              <a:pPr/>
              <a:t>19</a:t>
            </a:fld>
            <a:endParaRPr lang="en-US"/>
          </a:p>
        </p:txBody>
      </p:sp>
      <p:sp>
        <p:nvSpPr>
          <p:cNvPr id="79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726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C58F5D-A698-4189-89B8-779F6C1F55DE}" type="slidenum">
              <a:rPr lang="en-US"/>
              <a:pPr/>
              <a:t>20</a:t>
            </a:fld>
            <a:endParaRPr lang="en-US"/>
          </a:p>
        </p:txBody>
      </p:sp>
      <p:sp>
        <p:nvSpPr>
          <p:cNvPr id="79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60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3DDD9F-9F5D-4F59-BDDE-69A667CCA551}" type="slidenum">
              <a:rPr lang="en-US"/>
              <a:pPr/>
              <a:t>3</a:t>
            </a:fld>
            <a:endParaRPr lang="en-US"/>
          </a:p>
        </p:txBody>
      </p:sp>
      <p:sp>
        <p:nvSpPr>
          <p:cNvPr id="74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372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BEBB5D-0F55-4B1E-AAB5-6FAD349C7208}" type="slidenum">
              <a:rPr lang="en-US"/>
              <a:pPr/>
              <a:t>21</a:t>
            </a:fld>
            <a:endParaRPr lang="en-US"/>
          </a:p>
        </p:txBody>
      </p:sp>
      <p:sp>
        <p:nvSpPr>
          <p:cNvPr id="79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868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923FB2-CD71-4637-B593-AEB4CEA28ED1}" type="slidenum">
              <a:rPr lang="en-US"/>
              <a:pPr/>
              <a:t>22</a:t>
            </a:fld>
            <a:endParaRPr lang="en-US"/>
          </a:p>
        </p:txBody>
      </p:sp>
      <p:sp>
        <p:nvSpPr>
          <p:cNvPr id="80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349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CDB28E-0F7B-40D8-9FD1-41A36B82D1AB}" type="slidenum">
              <a:rPr lang="en-US"/>
              <a:pPr/>
              <a:t>23</a:t>
            </a:fld>
            <a:endParaRPr lang="en-US"/>
          </a:p>
        </p:txBody>
      </p:sp>
      <p:sp>
        <p:nvSpPr>
          <p:cNvPr id="80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1829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8CC925-EA81-4C38-88B2-E617A1BB5AF0}" type="slidenum">
              <a:rPr lang="en-US"/>
              <a:pPr/>
              <a:t>24</a:t>
            </a:fld>
            <a:endParaRPr lang="en-US"/>
          </a:p>
        </p:txBody>
      </p:sp>
      <p:sp>
        <p:nvSpPr>
          <p:cNvPr id="80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901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5293F4-6ABE-4593-BF13-FB8F7B035C7E}" type="slidenum">
              <a:rPr lang="en-US"/>
              <a:pPr/>
              <a:t>25</a:t>
            </a:fld>
            <a:endParaRPr lang="en-US"/>
          </a:p>
        </p:txBody>
      </p:sp>
      <p:sp>
        <p:nvSpPr>
          <p:cNvPr id="80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540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6EFC8A-C7F7-4A21-BE1C-455C12FFDCDB}" type="slidenum">
              <a:rPr lang="en-US"/>
              <a:pPr/>
              <a:t>26</a:t>
            </a:fld>
            <a:endParaRPr lang="en-US"/>
          </a:p>
        </p:txBody>
      </p:sp>
      <p:sp>
        <p:nvSpPr>
          <p:cNvPr id="80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415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0839CB-2A29-4CCA-86F9-AB10F0CAFE3B}" type="slidenum">
              <a:rPr lang="en-US"/>
              <a:pPr/>
              <a:t>27</a:t>
            </a:fld>
            <a:endParaRPr lang="en-US"/>
          </a:p>
        </p:txBody>
      </p:sp>
      <p:sp>
        <p:nvSpPr>
          <p:cNvPr id="81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5809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0BCB3C-937D-478B-9F2D-FC036348F914}" type="slidenum">
              <a:rPr lang="en-US"/>
              <a:pPr/>
              <a:t>28</a:t>
            </a:fld>
            <a:endParaRPr lang="en-US"/>
          </a:p>
        </p:txBody>
      </p:sp>
      <p:sp>
        <p:nvSpPr>
          <p:cNvPr id="81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2077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22D74D-572C-4014-81D5-9ECBED81F484}" type="slidenum">
              <a:rPr lang="en-US"/>
              <a:pPr/>
              <a:t>29</a:t>
            </a:fld>
            <a:endParaRPr lang="en-US"/>
          </a:p>
        </p:txBody>
      </p:sp>
      <p:sp>
        <p:nvSpPr>
          <p:cNvPr id="81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1250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68BE31-968C-42F9-A4A8-BD64BD863DD1}" type="slidenum">
              <a:rPr lang="en-US"/>
              <a:pPr/>
              <a:t>30</a:t>
            </a:fld>
            <a:endParaRPr lang="en-US"/>
          </a:p>
        </p:txBody>
      </p:sp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30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2B39BC-C886-4458-A0A9-0C57FAFA4C77}" type="slidenum">
              <a:rPr lang="en-US"/>
              <a:pPr/>
              <a:t>4</a:t>
            </a:fld>
            <a:endParaRPr lang="en-US"/>
          </a:p>
        </p:txBody>
      </p:sp>
      <p:sp>
        <p:nvSpPr>
          <p:cNvPr id="74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3615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C3F159-DCCE-46C0-B0BE-3BB9CEC3B8D0}" type="slidenum">
              <a:rPr lang="en-US"/>
              <a:pPr/>
              <a:t>31</a:t>
            </a:fld>
            <a:endParaRPr lang="en-US"/>
          </a:p>
        </p:txBody>
      </p:sp>
      <p:sp>
        <p:nvSpPr>
          <p:cNvPr id="82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8287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5F8CC3-9AA1-4828-9A4D-728432008BCE}" type="slidenum">
              <a:rPr lang="en-US"/>
              <a:pPr/>
              <a:t>32</a:t>
            </a:fld>
            <a:endParaRPr lang="en-US"/>
          </a:p>
        </p:txBody>
      </p:sp>
      <p:sp>
        <p:nvSpPr>
          <p:cNvPr id="82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6292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892691-640B-4F06-B38D-5BC9475A3E76}" type="slidenum">
              <a:rPr lang="en-US"/>
              <a:pPr/>
              <a:t>33</a:t>
            </a:fld>
            <a:endParaRPr lang="en-US"/>
          </a:p>
        </p:txBody>
      </p:sp>
      <p:sp>
        <p:nvSpPr>
          <p:cNvPr id="82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1738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673C65-45F3-49ED-87AE-F09F97847444}" type="slidenum">
              <a:rPr lang="en-US"/>
              <a:pPr/>
              <a:t>34</a:t>
            </a:fld>
            <a:endParaRPr lang="en-US"/>
          </a:p>
        </p:txBody>
      </p:sp>
      <p:sp>
        <p:nvSpPr>
          <p:cNvPr id="83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3205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E0EAB4-0FF1-46A0-970B-36A33C914F3D}" type="slidenum">
              <a:rPr lang="en-US"/>
              <a:pPr/>
              <a:t>35</a:t>
            </a:fld>
            <a:endParaRPr lang="en-US"/>
          </a:p>
        </p:txBody>
      </p:sp>
      <p:sp>
        <p:nvSpPr>
          <p:cNvPr id="83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98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F86780-416B-4A1E-A6C6-872F70D25F24}" type="slidenum">
              <a:rPr lang="en-US"/>
              <a:pPr/>
              <a:t>5</a:t>
            </a:fld>
            <a:endParaRPr lang="en-US"/>
          </a:p>
        </p:txBody>
      </p:sp>
      <p:sp>
        <p:nvSpPr>
          <p:cNvPr id="74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firm borrows $8,000 and buys back 160 shares at $50 per share.</a:t>
            </a:r>
          </a:p>
        </p:txBody>
      </p:sp>
    </p:spTree>
    <p:extLst>
      <p:ext uri="{BB962C8B-B14F-4D97-AF65-F5344CB8AC3E}">
        <p14:creationId xmlns:p14="http://schemas.microsoft.com/office/powerpoint/2010/main" val="2174512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68851B-83F0-4C43-8376-A9F68B876F7D}" type="slidenum">
              <a:rPr lang="en-US"/>
              <a:pPr/>
              <a:t>6</a:t>
            </a:fld>
            <a:endParaRPr lang="en-US"/>
          </a:p>
        </p:txBody>
      </p:sp>
      <p:sp>
        <p:nvSpPr>
          <p:cNvPr id="75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40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EA498E-E17C-4FAF-832E-141686194FF6}" type="slidenum">
              <a:rPr lang="en-US"/>
              <a:pPr/>
              <a:t>7</a:t>
            </a:fld>
            <a:endParaRPr lang="en-US"/>
          </a:p>
        </p:txBody>
      </p:sp>
      <p:sp>
        <p:nvSpPr>
          <p:cNvPr id="75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01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3756CF-81DF-4999-8A0B-6F17254BABE7}" type="slidenum">
              <a:rPr lang="en-US"/>
              <a:pPr/>
              <a:t>8</a:t>
            </a:fld>
            <a:endParaRPr lang="en-US"/>
          </a:p>
        </p:txBody>
      </p:sp>
      <p:sp>
        <p:nvSpPr>
          <p:cNvPr id="75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836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17D20B-F7CA-46C8-9171-389DBE0F8153}" type="slidenum">
              <a:rPr lang="en-US"/>
              <a:pPr/>
              <a:t>9</a:t>
            </a:fld>
            <a:endParaRPr lang="en-US"/>
          </a:p>
        </p:txBody>
      </p:sp>
      <p:sp>
        <p:nvSpPr>
          <p:cNvPr id="75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Note, 40 shares at $50 per share represents a $2,000 investment, but we match the leverage ratio by borrowing $800 of the purchase price. Thus, we actually invest $1,200 of our own funds.</a:t>
            </a:r>
          </a:p>
        </p:txBody>
      </p:sp>
    </p:spTree>
    <p:extLst>
      <p:ext uri="{BB962C8B-B14F-4D97-AF65-F5344CB8AC3E}">
        <p14:creationId xmlns:p14="http://schemas.microsoft.com/office/powerpoint/2010/main" val="18786108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46A460-51C5-45CD-8602-B6BC2EEF424B}" type="slidenum">
              <a:rPr lang="en-US"/>
              <a:pPr/>
              <a:t>10</a:t>
            </a:fld>
            <a:endParaRPr lang="en-US"/>
          </a:p>
        </p:txBody>
      </p:sp>
      <p:sp>
        <p:nvSpPr>
          <p:cNvPr id="76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this case, we invest $1,200 into the levered firm’s equity and $800 into the firm’s debt. This represents a total investment of $2,000.</a:t>
            </a:r>
          </a:p>
        </p:txBody>
      </p:sp>
    </p:spTree>
    <p:extLst>
      <p:ext uri="{BB962C8B-B14F-4D97-AF65-F5344CB8AC3E}">
        <p14:creationId xmlns:p14="http://schemas.microsoft.com/office/powerpoint/2010/main" val="747125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024" y="990730"/>
            <a:ext cx="4347952" cy="2382624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000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Century Gothic" pitchFamily="34" charset="0"/>
              </a:rPr>
              <a:pPr algn="r"/>
              <a:t>‹#›</a:t>
            </a:fld>
            <a:r>
              <a:rPr lang="en-US" dirty="0">
                <a:latin typeface="Century Gothic" pitchFamily="34" charset="0"/>
              </a:rPr>
              <a:t> of 35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4800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Century Gothic" pitchFamily="34" charset="0"/>
              </a:rPr>
              <a:pPr/>
              <a:t>6:58 PM</a:t>
            </a:fld>
            <a:endParaRPr lang="en-US" dirty="0">
              <a:latin typeface="Century Gothic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306" y="6180649"/>
            <a:ext cx="1239388" cy="6791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4400" b="1">
          <a:solidFill>
            <a:schemeClr val="tx1">
              <a:alpha val="100000"/>
            </a:schemeClr>
          </a:solidFill>
          <a:latin typeface="Century Gothic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Century Gothic" pitchFamily="34" charset="0"/>
        </a:defRPr>
      </a:lvl1pPr>
      <a:lvl2pPr marL="742950" indent="-285750" eaLnBrk="1" hangingPunct="1">
        <a:buChar char="–"/>
        <a:defRPr sz="2800">
          <a:latin typeface="Century Gothic" pitchFamily="34" charset="0"/>
        </a:defRPr>
      </a:lvl2pPr>
      <a:lvl3pPr marL="1143000" indent="-228600" eaLnBrk="1" hangingPunct="1">
        <a:buChar char="•"/>
        <a:defRPr sz="2400">
          <a:latin typeface="Century Gothic" pitchFamily="34" charset="0"/>
        </a:defRPr>
      </a:lvl3pPr>
      <a:lvl4pPr marL="1600200" indent="-228600" eaLnBrk="1" hangingPunct="1">
        <a:buChar char="–"/>
        <a:defRPr sz="2000">
          <a:latin typeface="Century Gothic" pitchFamily="34" charset="0"/>
        </a:defRPr>
      </a:lvl4pPr>
      <a:lvl5pPr marL="2057400" indent="-228600" eaLnBrk="1" hangingPunct="1">
        <a:buChar char="»"/>
        <a:defRPr sz="1800">
          <a:latin typeface="Century Gothic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94577"/>
            <a:ext cx="8153400" cy="1306223"/>
          </a:xfrm>
        </p:spPr>
        <p:txBody>
          <a:bodyPr>
            <a:normAutofit/>
          </a:bodyPr>
          <a:lstStyle/>
          <a:p>
            <a:r>
              <a:rPr lang="en-US" dirty="0"/>
              <a:t>Topic 12: Capital Structure and Leverage</a:t>
            </a:r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FIN 360: Corporate Finance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Homemade (Un)Leverage: An Example</a:t>
            </a:r>
          </a:p>
        </p:txBody>
      </p:sp>
      <p:sp>
        <p:nvSpPr>
          <p:cNvPr id="76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229600" cy="4302125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None/>
              <a:tabLst>
                <a:tab pos="4514850" algn="r"/>
                <a:tab pos="5886450" algn="r"/>
                <a:tab pos="7372350" algn="r"/>
              </a:tabLst>
            </a:pPr>
            <a:r>
              <a:rPr lang="en-US" sz="2400" u="sng" dirty="0"/>
              <a:t>	Recession	Expected	 Expansion</a:t>
            </a:r>
          </a:p>
          <a:p>
            <a:pPr marL="0" indent="0">
              <a:buFont typeface="Wingdings" pitchFamily="2" charset="2"/>
              <a:buNone/>
              <a:tabLst>
                <a:tab pos="4514850" algn="r"/>
                <a:tab pos="5886450" algn="r"/>
                <a:tab pos="7372350" algn="r"/>
              </a:tabLst>
            </a:pPr>
            <a:r>
              <a:rPr lang="en-US" sz="2400" dirty="0"/>
              <a:t>EPS of Levered Firm	$1.50	$5.67	$9.83</a:t>
            </a:r>
          </a:p>
          <a:p>
            <a:pPr marL="0" indent="0">
              <a:buFont typeface="Wingdings" pitchFamily="2" charset="2"/>
              <a:buNone/>
              <a:tabLst>
                <a:tab pos="4514850" algn="r"/>
                <a:tab pos="5886450" algn="r"/>
                <a:tab pos="7372350" algn="r"/>
              </a:tabLst>
            </a:pPr>
            <a:r>
              <a:rPr lang="en-US" sz="2400" dirty="0"/>
              <a:t>Earnings for 24 shares	$36	$136	$236</a:t>
            </a:r>
          </a:p>
          <a:p>
            <a:pPr marL="0" indent="0">
              <a:buFont typeface="Wingdings" pitchFamily="2" charset="2"/>
              <a:buNone/>
              <a:tabLst>
                <a:tab pos="4514850" algn="r"/>
                <a:tab pos="5886450" algn="r"/>
                <a:tab pos="7372350" algn="r"/>
              </a:tabLst>
            </a:pPr>
            <a:r>
              <a:rPr lang="en-US" sz="2400" u="sng" dirty="0"/>
              <a:t>Plus interest on $800 (8%)	$64	$64	$64</a:t>
            </a:r>
          </a:p>
          <a:p>
            <a:pPr marL="0" indent="0">
              <a:buFont typeface="Wingdings" pitchFamily="2" charset="2"/>
              <a:buNone/>
              <a:tabLst>
                <a:tab pos="4514850" algn="r"/>
                <a:tab pos="5886450" algn="r"/>
                <a:tab pos="7372350" algn="r"/>
              </a:tabLst>
            </a:pPr>
            <a:r>
              <a:rPr lang="en-US" sz="2400" dirty="0"/>
              <a:t>Net Profits	$100	$200	$300</a:t>
            </a:r>
            <a:endParaRPr lang="en-US" sz="2400" u="sng" dirty="0"/>
          </a:p>
          <a:p>
            <a:pPr marL="0" indent="0">
              <a:buFont typeface="Wingdings" pitchFamily="2" charset="2"/>
              <a:buNone/>
              <a:tabLst>
                <a:tab pos="4514850" algn="r"/>
                <a:tab pos="5886450" algn="r"/>
                <a:tab pos="7372350" algn="r"/>
              </a:tabLst>
            </a:pPr>
            <a:r>
              <a:rPr lang="en-US" sz="2400" u="sng" dirty="0"/>
              <a:t>ROE (Net Profits / $2,000)	5%	10%	15%</a:t>
            </a:r>
          </a:p>
          <a:p>
            <a:pPr marL="0" indent="0">
              <a:buFont typeface="Wingdings" pitchFamily="2" charset="2"/>
              <a:buNone/>
              <a:tabLst>
                <a:tab pos="4514850" algn="r"/>
                <a:tab pos="5886450" algn="r"/>
                <a:tab pos="7372350" algn="r"/>
              </a:tabLst>
            </a:pPr>
            <a:endParaRPr lang="en-US" sz="2400" dirty="0"/>
          </a:p>
          <a:p>
            <a:pPr marL="0" indent="0">
              <a:buFont typeface="Wingdings" pitchFamily="2" charset="2"/>
              <a:buNone/>
              <a:tabLst>
                <a:tab pos="4514850" algn="r"/>
                <a:tab pos="5886450" algn="r"/>
                <a:tab pos="7372350" algn="r"/>
              </a:tabLst>
            </a:pPr>
            <a:r>
              <a:rPr lang="en-US" sz="2400" dirty="0"/>
              <a:t>Buying 24 shares of an otherwise identical levered firm along with some of the firm’s debt gets us to the ROE of the unlevered firm.</a:t>
            </a:r>
          </a:p>
          <a:p>
            <a:pPr marL="0" indent="0">
              <a:buFont typeface="Wingdings" pitchFamily="2" charset="2"/>
              <a:buNone/>
              <a:tabLst>
                <a:tab pos="4514850" algn="r"/>
                <a:tab pos="5886450" algn="r"/>
                <a:tab pos="7372350" algn="r"/>
              </a:tabLst>
            </a:pPr>
            <a:endParaRPr lang="en-US" sz="2400" dirty="0"/>
          </a:p>
          <a:p>
            <a:pPr marL="0" indent="0">
              <a:buFont typeface="Wingdings" pitchFamily="2" charset="2"/>
              <a:buNone/>
              <a:tabLst>
                <a:tab pos="4514850" algn="r"/>
                <a:tab pos="5886450" algn="r"/>
                <a:tab pos="7372350" algn="r"/>
              </a:tabLst>
            </a:pPr>
            <a:r>
              <a:rPr lang="en-US" sz="2400" dirty="0"/>
              <a:t>This is the fundamental insight of M&amp;M</a:t>
            </a:r>
          </a:p>
        </p:txBody>
      </p:sp>
    </p:spTree>
    <p:extLst>
      <p:ext uri="{BB962C8B-B14F-4D97-AF65-F5344CB8AC3E}">
        <p14:creationId xmlns:p14="http://schemas.microsoft.com/office/powerpoint/2010/main" val="4739351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6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6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6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6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6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6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6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6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6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6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6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6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6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6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6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6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60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60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60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60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60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60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083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MM Proposition I (No Taxes)</a:t>
            </a:r>
          </a:p>
        </p:txBody>
      </p:sp>
      <p:sp>
        <p:nvSpPr>
          <p:cNvPr id="76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We can create a levered or unlevered position by adjusting the trading in our own account.</a:t>
            </a:r>
          </a:p>
          <a:p>
            <a:r>
              <a:rPr lang="en-US" sz="2800" dirty="0"/>
              <a:t>This homemade leverage suggests that capital structure is irrelevant in determining the value of the firm: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			</a:t>
            </a:r>
            <a:r>
              <a:rPr lang="en-US" sz="2800" i="1" dirty="0" err="1"/>
              <a:t>V</a:t>
            </a:r>
            <a:r>
              <a:rPr lang="en-US" sz="2800" i="1" baseline="-25000" dirty="0" err="1"/>
              <a:t>L</a:t>
            </a:r>
            <a:r>
              <a:rPr lang="en-US" sz="2800" dirty="0"/>
              <a:t> = </a:t>
            </a:r>
            <a:r>
              <a:rPr lang="en-US" sz="2800" i="1" dirty="0"/>
              <a:t>V</a:t>
            </a:r>
            <a:r>
              <a:rPr lang="en-US" sz="2800" i="1" baseline="-25000" dirty="0"/>
              <a:t>U</a:t>
            </a:r>
            <a:endParaRPr lang="en-US" sz="2800" i="1" dirty="0"/>
          </a:p>
          <a:p>
            <a:pPr marL="342900" lvl="2" indent="-342900">
              <a:buNone/>
            </a:pPr>
            <a:endParaRPr lang="en-US" i="1" dirty="0"/>
          </a:p>
          <a:p>
            <a:pPr marL="1714500" lvl="5" indent="-342900">
              <a:buNone/>
            </a:pPr>
            <a:r>
              <a:rPr lang="en-US" i="1" dirty="0" err="1">
                <a:latin typeface="Century Gothic" pitchFamily="34" charset="0"/>
              </a:rPr>
              <a:t>V</a:t>
            </a:r>
            <a:r>
              <a:rPr lang="en-US" i="1" baseline="-25000" dirty="0" err="1">
                <a:latin typeface="Century Gothic" pitchFamily="34" charset="0"/>
              </a:rPr>
              <a:t>L</a:t>
            </a:r>
            <a:r>
              <a:rPr lang="en-US" dirty="0">
                <a:latin typeface="Century Gothic" pitchFamily="34" charset="0"/>
              </a:rPr>
              <a:t> is the value of the levered firm</a:t>
            </a:r>
          </a:p>
          <a:p>
            <a:pPr marL="1714500" lvl="5" indent="-342900">
              <a:buNone/>
            </a:pPr>
            <a:r>
              <a:rPr lang="en-US" i="1" dirty="0">
                <a:latin typeface="Century Gothic" pitchFamily="34" charset="0"/>
              </a:rPr>
              <a:t>V</a:t>
            </a:r>
            <a:r>
              <a:rPr lang="en-US" i="1" baseline="-25000" dirty="0">
                <a:latin typeface="Century Gothic" pitchFamily="34" charset="0"/>
              </a:rPr>
              <a:t>U</a:t>
            </a:r>
            <a:r>
              <a:rPr lang="en-US" dirty="0">
                <a:latin typeface="Century Gothic" pitchFamily="34" charset="0"/>
              </a:rPr>
              <a:t> is the value of the unlevered firm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64677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6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6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6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6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6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6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6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6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6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6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6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6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6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3 MM Proposition II (No Taxes)</a:t>
            </a:r>
          </a:p>
        </p:txBody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5105400"/>
          </a:xfrm>
        </p:spPr>
        <p:txBody>
          <a:bodyPr/>
          <a:lstStyle/>
          <a:p>
            <a:r>
              <a:rPr lang="en-US" sz="2800" dirty="0"/>
              <a:t>Proposition II</a:t>
            </a:r>
          </a:p>
          <a:p>
            <a:pPr lvl="1"/>
            <a:r>
              <a:rPr lang="en-US" sz="2400" dirty="0"/>
              <a:t>Leverage increases the risk and return to stockholders</a:t>
            </a:r>
          </a:p>
          <a:p>
            <a:pPr lvl="1" algn="ctr">
              <a:buFont typeface="Wingdings" pitchFamily="2" charset="2"/>
              <a:buNone/>
            </a:pPr>
            <a:r>
              <a:rPr lang="en-US" i="1" dirty="0" err="1"/>
              <a:t>R</a:t>
            </a:r>
            <a:r>
              <a:rPr lang="en-US" i="1" baseline="-25000" dirty="0" err="1"/>
              <a:t>s</a:t>
            </a:r>
            <a:r>
              <a:rPr lang="en-US" dirty="0"/>
              <a:t> = </a:t>
            </a:r>
            <a:r>
              <a:rPr lang="en-US" i="1" dirty="0" err="1"/>
              <a:t>R</a:t>
            </a:r>
            <a:r>
              <a:rPr lang="en-US" baseline="-25000" dirty="0" err="1"/>
              <a:t>0</a:t>
            </a:r>
            <a:r>
              <a:rPr lang="en-US" dirty="0"/>
              <a:t> + (</a:t>
            </a:r>
            <a:r>
              <a:rPr lang="en-US" i="1" dirty="0"/>
              <a:t>B</a:t>
            </a:r>
            <a:r>
              <a:rPr lang="en-US" dirty="0"/>
              <a:t>/</a:t>
            </a:r>
            <a:r>
              <a:rPr lang="en-US" i="1" dirty="0"/>
              <a:t>S</a:t>
            </a:r>
            <a:r>
              <a:rPr lang="en-US" baseline="-25000" dirty="0"/>
              <a:t>L</a:t>
            </a:r>
            <a:r>
              <a:rPr lang="en-US" dirty="0"/>
              <a:t>) (</a:t>
            </a:r>
            <a:r>
              <a:rPr lang="en-US" i="1" dirty="0" err="1"/>
              <a:t>R</a:t>
            </a:r>
            <a:r>
              <a:rPr lang="en-US" baseline="-25000" dirty="0" err="1"/>
              <a:t>0</a:t>
            </a:r>
            <a:r>
              <a:rPr lang="en-US" dirty="0"/>
              <a:t> - </a:t>
            </a:r>
            <a:r>
              <a:rPr lang="en-US" i="1" dirty="0" err="1"/>
              <a:t>R</a:t>
            </a:r>
            <a:r>
              <a:rPr lang="en-US" baseline="-25000" dirty="0" err="1"/>
              <a:t>B</a:t>
            </a:r>
            <a:r>
              <a:rPr lang="en-US" dirty="0"/>
              <a:t>)</a:t>
            </a:r>
          </a:p>
          <a:p>
            <a:pPr lvl="1" algn="ctr">
              <a:buFont typeface="Wingdings" pitchFamily="2" charset="2"/>
              <a:buNone/>
            </a:pPr>
            <a:endParaRPr lang="en-US" dirty="0"/>
          </a:p>
          <a:p>
            <a:pPr lvl="3">
              <a:buFont typeface="Wingdings" pitchFamily="2" charset="2"/>
              <a:buNone/>
            </a:pPr>
            <a:r>
              <a:rPr lang="en-US" i="1" dirty="0" err="1"/>
              <a:t>R</a:t>
            </a:r>
            <a:r>
              <a:rPr lang="en-US" i="1" baseline="-25000" dirty="0" err="1"/>
              <a:t>B</a:t>
            </a:r>
            <a:r>
              <a:rPr lang="en-US" dirty="0"/>
              <a:t> is the interest rate (cost of debt)</a:t>
            </a:r>
          </a:p>
          <a:p>
            <a:pPr lvl="3">
              <a:buFont typeface="Wingdings" pitchFamily="2" charset="2"/>
              <a:buNone/>
            </a:pPr>
            <a:r>
              <a:rPr lang="en-US" i="1" dirty="0" err="1"/>
              <a:t>R</a:t>
            </a:r>
            <a:r>
              <a:rPr lang="en-US" i="1" baseline="-25000" dirty="0" err="1"/>
              <a:t>s</a:t>
            </a:r>
            <a:r>
              <a:rPr lang="en-US" dirty="0"/>
              <a:t> is the return on (levered) equity (cost of equity)</a:t>
            </a:r>
          </a:p>
          <a:p>
            <a:pPr lvl="3">
              <a:buFont typeface="Wingdings" pitchFamily="2" charset="2"/>
              <a:buNone/>
            </a:pPr>
            <a:r>
              <a:rPr lang="en-US" i="1" dirty="0" err="1"/>
              <a:t>R</a:t>
            </a:r>
            <a:r>
              <a:rPr lang="en-US" baseline="-25000" dirty="0" err="1"/>
              <a:t>0</a:t>
            </a:r>
            <a:r>
              <a:rPr lang="en-US" dirty="0"/>
              <a:t> is the return on unlevered equity (cost of capital)</a:t>
            </a:r>
          </a:p>
          <a:p>
            <a:pPr lvl="3">
              <a:buFont typeface="Wingdings" pitchFamily="2" charset="2"/>
              <a:buNone/>
            </a:pPr>
            <a:r>
              <a:rPr lang="en-US" i="1" dirty="0"/>
              <a:t>B</a:t>
            </a:r>
            <a:r>
              <a:rPr lang="en-US" dirty="0"/>
              <a:t> is the value of debt</a:t>
            </a:r>
          </a:p>
          <a:p>
            <a:pPr lvl="3">
              <a:buFont typeface="Wingdings" pitchFamily="2" charset="2"/>
              <a:buNone/>
            </a:pPr>
            <a:r>
              <a:rPr lang="en-US" i="1" dirty="0"/>
              <a:t>S</a:t>
            </a:r>
            <a:r>
              <a:rPr lang="en-US" i="1" baseline="-25000" dirty="0"/>
              <a:t>L</a:t>
            </a:r>
            <a:r>
              <a:rPr lang="en-US" dirty="0"/>
              <a:t> is the value of levered equity</a:t>
            </a:r>
          </a:p>
        </p:txBody>
      </p:sp>
    </p:spTree>
    <p:extLst>
      <p:ext uri="{BB962C8B-B14F-4D97-AF65-F5344CB8AC3E}">
        <p14:creationId xmlns:p14="http://schemas.microsoft.com/office/powerpoint/2010/main" val="26612449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4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4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4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4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4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4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4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4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4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4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4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4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4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4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4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4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4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4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4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4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4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4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342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498" name="Line 2"/>
          <p:cNvSpPr>
            <a:spLocks noChangeShapeType="1"/>
          </p:cNvSpPr>
          <p:nvPr/>
        </p:nvSpPr>
        <p:spPr bwMode="auto">
          <a:xfrm>
            <a:off x="1680604" y="3657600"/>
            <a:ext cx="1841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649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16913" cy="1454150"/>
          </a:xfrm>
        </p:spPr>
        <p:txBody>
          <a:bodyPr/>
          <a:lstStyle/>
          <a:p>
            <a:r>
              <a:rPr lang="en-US" sz="3600"/>
              <a:t>MM Proposition II (No Taxes)</a:t>
            </a:r>
          </a:p>
        </p:txBody>
      </p:sp>
      <p:sp>
        <p:nvSpPr>
          <p:cNvPr id="746500" name="Line 4"/>
          <p:cNvSpPr>
            <a:spLocks noChangeShapeType="1"/>
          </p:cNvSpPr>
          <p:nvPr/>
        </p:nvSpPr>
        <p:spPr bwMode="auto">
          <a:xfrm>
            <a:off x="1767917" y="1733550"/>
            <a:ext cx="0" cy="399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6501" name="Line 5"/>
          <p:cNvSpPr>
            <a:spLocks noChangeShapeType="1"/>
          </p:cNvSpPr>
          <p:nvPr/>
        </p:nvSpPr>
        <p:spPr bwMode="auto">
          <a:xfrm>
            <a:off x="1767917" y="5708650"/>
            <a:ext cx="5430837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6502" name="Text Box 6"/>
          <p:cNvSpPr txBox="1">
            <a:spLocks noChangeArrowheads="1"/>
          </p:cNvSpPr>
          <p:nvPr/>
        </p:nvSpPr>
        <p:spPr bwMode="auto">
          <a:xfrm>
            <a:off x="3548298" y="5769770"/>
            <a:ext cx="2393950" cy="301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1700" dirty="0">
                <a:latin typeface="Century Gothic" panose="020B0502020202020204" pitchFamily="34" charset="0"/>
              </a:rPr>
              <a:t>Debt-to-Equity Ratio</a:t>
            </a:r>
          </a:p>
        </p:txBody>
      </p:sp>
      <p:sp>
        <p:nvSpPr>
          <p:cNvPr id="746503" name="Text Box 7"/>
          <p:cNvSpPr txBox="1">
            <a:spLocks noChangeArrowheads="1"/>
          </p:cNvSpPr>
          <p:nvPr/>
        </p:nvSpPr>
        <p:spPr bwMode="auto">
          <a:xfrm rot="16200000">
            <a:off x="-296404" y="3713681"/>
            <a:ext cx="2514599" cy="301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700" dirty="0">
                <a:latin typeface="Century Gothic" panose="020B0502020202020204" pitchFamily="34" charset="0"/>
              </a:rPr>
              <a:t>Cost of Capital: </a:t>
            </a:r>
            <a:r>
              <a:rPr lang="en-US" sz="1700" i="1" dirty="0">
                <a:latin typeface="Century Gothic" panose="020B0502020202020204" pitchFamily="34" charset="0"/>
              </a:rPr>
              <a:t>R (%)</a:t>
            </a:r>
          </a:p>
        </p:txBody>
      </p:sp>
      <p:sp>
        <p:nvSpPr>
          <p:cNvPr id="746504" name="Line 8"/>
          <p:cNvSpPr>
            <a:spLocks noChangeShapeType="1"/>
          </p:cNvSpPr>
          <p:nvPr/>
        </p:nvSpPr>
        <p:spPr bwMode="auto">
          <a:xfrm flipV="1">
            <a:off x="1775854" y="2362200"/>
            <a:ext cx="3975100" cy="12763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6505" name="Text Box 9"/>
          <p:cNvSpPr txBox="1">
            <a:spLocks noChangeArrowheads="1"/>
          </p:cNvSpPr>
          <p:nvPr/>
        </p:nvSpPr>
        <p:spPr bwMode="auto">
          <a:xfrm>
            <a:off x="1286904" y="3441700"/>
            <a:ext cx="4090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err="1">
                <a:latin typeface="Century Gothic" panose="020B0502020202020204" pitchFamily="34" charset="0"/>
              </a:rPr>
              <a:t>R</a:t>
            </a:r>
            <a:r>
              <a:rPr lang="en-US" baseline="-25000" dirty="0" err="1">
                <a:latin typeface="Century Gothic" panose="020B0502020202020204" pitchFamily="34" charset="0"/>
              </a:rPr>
              <a:t>0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46506" name="Text Box 10"/>
          <p:cNvSpPr txBox="1">
            <a:spLocks noChangeArrowheads="1"/>
          </p:cNvSpPr>
          <p:nvPr/>
        </p:nvSpPr>
        <p:spPr bwMode="auto">
          <a:xfrm>
            <a:off x="7767308" y="4458771"/>
            <a:ext cx="4122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latin typeface="Century Gothic" panose="020B0502020202020204" pitchFamily="34" charset="0"/>
              </a:rPr>
              <a:t>R</a:t>
            </a:r>
            <a:r>
              <a:rPr lang="en-US" i="1" baseline="-25000" dirty="0">
                <a:latin typeface="Century Gothic" panose="020B0502020202020204" pitchFamily="34" charset="0"/>
              </a:rPr>
              <a:t>B</a:t>
            </a:r>
            <a:endParaRPr lang="en-US" i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74650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5660532"/>
              </p:ext>
            </p:extLst>
          </p:nvPr>
        </p:nvGraphicFramePr>
        <p:xfrm>
          <a:off x="5506479" y="3379872"/>
          <a:ext cx="28384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948" name="Equation" r:id="rId4" imgW="1892160" imgH="406080" progId="Equation.DSMT4">
                  <p:embed/>
                </p:oleObj>
              </mc:Choice>
              <mc:Fallback>
                <p:oleObj name="Equation" r:id="rId4" imgW="18921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6479" y="3379872"/>
                        <a:ext cx="28384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650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976362"/>
              </p:ext>
            </p:extLst>
          </p:nvPr>
        </p:nvGraphicFramePr>
        <p:xfrm>
          <a:off x="5877954" y="1985962"/>
          <a:ext cx="20955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949" name="Equation" r:id="rId6" imgW="1396800" imgH="444240" progId="Equation.DSMT4">
                  <p:embed/>
                </p:oleObj>
              </mc:Choice>
              <mc:Fallback>
                <p:oleObj name="Equation" r:id="rId6" imgW="139680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7954" y="1985962"/>
                        <a:ext cx="2095500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6509" name="Text Box 13"/>
          <p:cNvSpPr txBox="1">
            <a:spLocks noChangeArrowheads="1"/>
          </p:cNvSpPr>
          <p:nvPr/>
        </p:nvSpPr>
        <p:spPr bwMode="auto">
          <a:xfrm>
            <a:off x="1255154" y="4494212"/>
            <a:ext cx="4122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latin typeface="Century Gothic" panose="020B0502020202020204" pitchFamily="34" charset="0"/>
              </a:rPr>
              <a:t>R</a:t>
            </a:r>
            <a:r>
              <a:rPr lang="en-US" i="1" baseline="-25000" dirty="0">
                <a:latin typeface="Century Gothic" panose="020B0502020202020204" pitchFamily="34" charset="0"/>
              </a:rPr>
              <a:t>B</a:t>
            </a:r>
            <a:endParaRPr lang="en-US" i="1" dirty="0">
              <a:latin typeface="Century Gothic" panose="020B0502020202020204" pitchFamily="34" charset="0"/>
            </a:endParaRPr>
          </a:p>
        </p:txBody>
      </p:sp>
      <p:sp>
        <p:nvSpPr>
          <p:cNvPr id="746510" name="Line 14"/>
          <p:cNvSpPr>
            <a:spLocks noChangeShapeType="1"/>
          </p:cNvSpPr>
          <p:nvPr/>
        </p:nvSpPr>
        <p:spPr bwMode="auto">
          <a:xfrm>
            <a:off x="1680604" y="4648200"/>
            <a:ext cx="1841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6511" name="Line 15"/>
          <p:cNvSpPr>
            <a:spLocks noChangeShapeType="1"/>
          </p:cNvSpPr>
          <p:nvPr/>
        </p:nvSpPr>
        <p:spPr bwMode="auto">
          <a:xfrm>
            <a:off x="1775854" y="4643437"/>
            <a:ext cx="5938838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6512" name="Line 16"/>
          <p:cNvSpPr>
            <a:spLocks noChangeShapeType="1"/>
          </p:cNvSpPr>
          <p:nvPr/>
        </p:nvSpPr>
        <p:spPr bwMode="auto">
          <a:xfrm>
            <a:off x="1788554" y="3657600"/>
            <a:ext cx="3505200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225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6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46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46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6498" grpId="0" animBg="1"/>
      <p:bldP spid="746504" grpId="0" animBg="1"/>
      <p:bldP spid="746505" grpId="0" autoUpdateAnimBg="0"/>
      <p:bldP spid="746506" grpId="0" autoUpdateAnimBg="0"/>
      <p:bldP spid="746511" grpId="0" animBg="1"/>
      <p:bldP spid="7465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4 MM Propositions I &amp; II (With Taxes)</a:t>
            </a:r>
          </a:p>
        </p:txBody>
      </p:sp>
      <p:sp>
        <p:nvSpPr>
          <p:cNvPr id="74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54525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ct val="10000"/>
              </a:spcBef>
            </a:pPr>
            <a:r>
              <a:rPr lang="en-US" dirty="0"/>
              <a:t>Proposition I (with Corporate Taxes)</a:t>
            </a:r>
          </a:p>
          <a:p>
            <a:pPr lvl="1">
              <a:spcBef>
                <a:spcPct val="10000"/>
              </a:spcBef>
            </a:pPr>
            <a:r>
              <a:rPr lang="en-US" dirty="0"/>
              <a:t>Firm value increases with leverage</a:t>
            </a:r>
          </a:p>
          <a:p>
            <a:pPr lvl="1">
              <a:spcBef>
                <a:spcPct val="10000"/>
              </a:spcBef>
            </a:pPr>
            <a:endParaRPr lang="en-US" dirty="0"/>
          </a:p>
          <a:p>
            <a:pPr lvl="1" algn="ctr">
              <a:spcBef>
                <a:spcPct val="10000"/>
              </a:spcBef>
              <a:buFont typeface="Wingdings" pitchFamily="2" charset="2"/>
              <a:buNone/>
            </a:pPr>
            <a:r>
              <a:rPr lang="en-US" sz="3600" i="1" dirty="0" err="1"/>
              <a:t>V</a:t>
            </a:r>
            <a:r>
              <a:rPr lang="en-US" sz="3600" i="1" baseline="-25000" dirty="0" err="1"/>
              <a:t>L</a:t>
            </a:r>
            <a:r>
              <a:rPr lang="en-US" sz="3600" i="1" dirty="0"/>
              <a:t> = V</a:t>
            </a:r>
            <a:r>
              <a:rPr lang="en-US" sz="3600" i="1" baseline="-25000" dirty="0"/>
              <a:t>U</a:t>
            </a:r>
            <a:r>
              <a:rPr lang="en-US" sz="3600" i="1" dirty="0"/>
              <a:t> + </a:t>
            </a:r>
            <a:r>
              <a:rPr lang="en-US" sz="3600" i="1" dirty="0" err="1"/>
              <a:t>T</a:t>
            </a:r>
            <a:r>
              <a:rPr lang="en-US" sz="3600" i="1" baseline="-25000" dirty="0" err="1"/>
              <a:t>C</a:t>
            </a:r>
            <a:r>
              <a:rPr lang="en-US" sz="3600" i="1" dirty="0"/>
              <a:t> B</a:t>
            </a:r>
          </a:p>
          <a:p>
            <a:pPr lvl="1" algn="ctr">
              <a:spcBef>
                <a:spcPct val="10000"/>
              </a:spcBef>
              <a:buFont typeface="Wingdings" pitchFamily="2" charset="2"/>
              <a:buNone/>
            </a:pPr>
            <a:endParaRPr lang="en-US" i="1" dirty="0"/>
          </a:p>
          <a:p>
            <a:pPr marL="1714500" lvl="5" indent="-342900">
              <a:buNone/>
            </a:pPr>
            <a:r>
              <a:rPr lang="en-US" sz="2500" i="1" dirty="0" err="1">
                <a:latin typeface="Century Gothic" pitchFamily="34" charset="0"/>
              </a:rPr>
              <a:t>V</a:t>
            </a:r>
            <a:r>
              <a:rPr lang="en-US" sz="2500" i="1" baseline="-25000" dirty="0" err="1">
                <a:latin typeface="Century Gothic" pitchFamily="34" charset="0"/>
              </a:rPr>
              <a:t>L</a:t>
            </a:r>
            <a:r>
              <a:rPr lang="en-US" sz="2500" dirty="0">
                <a:latin typeface="Century Gothic" pitchFamily="34" charset="0"/>
              </a:rPr>
              <a:t> is the value of the levered firm</a:t>
            </a:r>
          </a:p>
          <a:p>
            <a:pPr marL="1714500" lvl="5" indent="-342900">
              <a:buNone/>
            </a:pPr>
            <a:r>
              <a:rPr lang="en-US" sz="2500" i="1" dirty="0">
                <a:latin typeface="Century Gothic" pitchFamily="34" charset="0"/>
              </a:rPr>
              <a:t>V</a:t>
            </a:r>
            <a:r>
              <a:rPr lang="en-US" sz="2500" i="1" baseline="-25000" dirty="0">
                <a:latin typeface="Century Gothic" pitchFamily="34" charset="0"/>
              </a:rPr>
              <a:t>U</a:t>
            </a:r>
            <a:r>
              <a:rPr lang="en-US" sz="2500" dirty="0">
                <a:latin typeface="Century Gothic" pitchFamily="34" charset="0"/>
              </a:rPr>
              <a:t> is the value of the unlevered firm</a:t>
            </a:r>
          </a:p>
          <a:p>
            <a:pPr marL="1714500" lvl="5" indent="-342900">
              <a:buNone/>
            </a:pPr>
            <a:r>
              <a:rPr lang="en-US" sz="2500" i="1" dirty="0" err="1">
                <a:latin typeface="Century Gothic" pitchFamily="34" charset="0"/>
              </a:rPr>
              <a:t>T</a:t>
            </a:r>
            <a:r>
              <a:rPr lang="en-US" sz="2500" i="1" baseline="-25000" dirty="0" err="1">
                <a:latin typeface="Century Gothic" pitchFamily="34" charset="0"/>
              </a:rPr>
              <a:t>c</a:t>
            </a:r>
            <a:r>
              <a:rPr lang="en-US" sz="2500" dirty="0">
                <a:latin typeface="Century Gothic" pitchFamily="34" charset="0"/>
              </a:rPr>
              <a:t> is the corporate tax rate</a:t>
            </a:r>
          </a:p>
          <a:p>
            <a:pPr marL="1714500" lvl="5" indent="-342900">
              <a:buNone/>
            </a:pPr>
            <a:r>
              <a:rPr lang="en-US" sz="2500" i="1" dirty="0">
                <a:latin typeface="Century Gothic" pitchFamily="34" charset="0"/>
              </a:rPr>
              <a:t>B</a:t>
            </a:r>
            <a:r>
              <a:rPr lang="en-US" sz="2500" dirty="0">
                <a:latin typeface="Century Gothic" pitchFamily="34" charset="0"/>
              </a:rPr>
              <a:t> is the value of the debt</a:t>
            </a:r>
          </a:p>
          <a:p>
            <a:pPr lvl="1" algn="ctr">
              <a:spcBef>
                <a:spcPct val="10000"/>
              </a:spcBef>
              <a:buFont typeface="Wingdings" pitchFamily="2" charset="2"/>
              <a:buNone/>
            </a:pPr>
            <a:endParaRPr lang="en-US" i="1" dirty="0"/>
          </a:p>
          <a:p>
            <a:pPr>
              <a:spcBef>
                <a:spcPct val="10000"/>
              </a:spcBef>
            </a:pPr>
            <a:r>
              <a:rPr lang="en-US" dirty="0"/>
              <a:t>Proposition II (with Corporate Taxes)</a:t>
            </a:r>
          </a:p>
          <a:p>
            <a:pPr lvl="1">
              <a:spcBef>
                <a:spcPct val="10000"/>
              </a:spcBef>
            </a:pPr>
            <a:r>
              <a:rPr lang="en-US" dirty="0"/>
              <a:t>Some of the increase in equity risk and return is offset by the interest tax shield</a:t>
            </a:r>
          </a:p>
          <a:p>
            <a:pPr lvl="1">
              <a:spcBef>
                <a:spcPct val="10000"/>
              </a:spcBef>
            </a:pPr>
            <a:endParaRPr lang="en-US" dirty="0"/>
          </a:p>
          <a:p>
            <a:pPr lvl="2" algn="ctr">
              <a:spcBef>
                <a:spcPct val="10000"/>
              </a:spcBef>
              <a:buFont typeface="Wingdings" pitchFamily="2" charset="2"/>
              <a:buNone/>
            </a:pPr>
            <a:r>
              <a:rPr lang="en-US" sz="3200" i="1" dirty="0"/>
              <a:t>R</a:t>
            </a:r>
            <a:r>
              <a:rPr lang="en-US" sz="3200" i="1" baseline="-25000" dirty="0"/>
              <a:t>S</a:t>
            </a:r>
            <a:r>
              <a:rPr lang="en-US" sz="3200" i="1" dirty="0"/>
              <a:t> = </a:t>
            </a:r>
            <a:r>
              <a:rPr lang="en-US" sz="3200" i="1" dirty="0" err="1"/>
              <a:t>R</a:t>
            </a:r>
            <a:r>
              <a:rPr lang="en-US" sz="3200" i="1" baseline="-25000" dirty="0" err="1"/>
              <a:t>0</a:t>
            </a:r>
            <a:r>
              <a:rPr lang="en-US" sz="3200" i="1" dirty="0"/>
              <a:t> + </a:t>
            </a:r>
            <a:r>
              <a:rPr lang="en-US" sz="3200" dirty="0"/>
              <a:t>(</a:t>
            </a:r>
            <a:r>
              <a:rPr lang="en-US" sz="3200" i="1" dirty="0"/>
              <a:t>B/S</a:t>
            </a:r>
            <a:r>
              <a:rPr lang="en-US" sz="3200" dirty="0"/>
              <a:t>)</a:t>
            </a:r>
            <a:r>
              <a:rPr lang="en-US" sz="3200" dirty="0">
                <a:cs typeface="Times New Roman" pitchFamily="18" charset="0"/>
                <a:sym typeface="MT Symbol" pitchFamily="82" charset="2"/>
              </a:rPr>
              <a:t>×</a:t>
            </a:r>
            <a:r>
              <a:rPr lang="en-US" sz="3200" dirty="0"/>
              <a:t>(</a:t>
            </a:r>
            <a:r>
              <a:rPr lang="en-US" sz="3200" i="1" dirty="0"/>
              <a:t>1-</a:t>
            </a:r>
            <a:r>
              <a:rPr lang="en-US" sz="3200" i="1" dirty="0" err="1"/>
              <a:t>T</a:t>
            </a:r>
            <a:r>
              <a:rPr lang="en-US" sz="3200" i="1" baseline="-25000" dirty="0" err="1"/>
              <a:t>C</a:t>
            </a:r>
            <a:r>
              <a:rPr lang="en-US" sz="3200" dirty="0"/>
              <a:t>)</a:t>
            </a:r>
            <a:r>
              <a:rPr lang="en-US" sz="3200" dirty="0">
                <a:cs typeface="Times New Roman" pitchFamily="18" charset="0"/>
                <a:sym typeface="MT Symbol" pitchFamily="82" charset="2"/>
              </a:rPr>
              <a:t>×</a:t>
            </a:r>
            <a:r>
              <a:rPr lang="en-US" sz="3200" dirty="0"/>
              <a:t>(</a:t>
            </a:r>
            <a:r>
              <a:rPr lang="en-US" sz="3200" i="1" dirty="0" err="1"/>
              <a:t>R</a:t>
            </a:r>
            <a:r>
              <a:rPr lang="en-US" sz="3200" i="1" baseline="-25000" dirty="0" err="1"/>
              <a:t>0</a:t>
            </a:r>
            <a:r>
              <a:rPr lang="en-US" sz="3200" i="1" dirty="0"/>
              <a:t> - </a:t>
            </a:r>
            <a:r>
              <a:rPr lang="en-US" sz="3200" i="1" dirty="0" err="1"/>
              <a:t>R</a:t>
            </a:r>
            <a:r>
              <a:rPr lang="en-US" sz="3200" i="1" baseline="-25000" dirty="0" err="1"/>
              <a:t>B</a:t>
            </a:r>
            <a:r>
              <a:rPr lang="en-US" sz="3200" dirty="0"/>
              <a:t>)</a:t>
            </a:r>
            <a:r>
              <a:rPr lang="en-US" sz="3200" i="1" dirty="0"/>
              <a:t> </a:t>
            </a:r>
          </a:p>
          <a:p>
            <a:pPr lvl="2" algn="ctr">
              <a:spcBef>
                <a:spcPct val="10000"/>
              </a:spcBef>
              <a:buFont typeface="Wingdings" pitchFamily="2" charset="2"/>
              <a:buNone/>
            </a:pPr>
            <a:endParaRPr lang="en-US" i="1" dirty="0"/>
          </a:p>
          <a:p>
            <a:pPr lvl="3">
              <a:spcBef>
                <a:spcPct val="10000"/>
              </a:spcBef>
              <a:buFont typeface="Wingdings" pitchFamily="2" charset="2"/>
              <a:buNone/>
            </a:pPr>
            <a:r>
              <a:rPr lang="en-US" sz="2500" i="1" dirty="0" err="1"/>
              <a:t>R</a:t>
            </a:r>
            <a:r>
              <a:rPr lang="en-US" sz="2500" i="1" baseline="-25000" dirty="0" err="1"/>
              <a:t>B</a:t>
            </a:r>
            <a:r>
              <a:rPr lang="en-US" sz="2500" dirty="0"/>
              <a:t> is the interest rate (cost of debt)</a:t>
            </a:r>
          </a:p>
          <a:p>
            <a:pPr lvl="3">
              <a:spcBef>
                <a:spcPct val="10000"/>
              </a:spcBef>
              <a:buFont typeface="Wingdings" pitchFamily="2" charset="2"/>
              <a:buNone/>
            </a:pPr>
            <a:r>
              <a:rPr lang="en-US" sz="2500" i="1" dirty="0"/>
              <a:t>R</a:t>
            </a:r>
            <a:r>
              <a:rPr lang="en-US" sz="2500" i="1" baseline="-25000" dirty="0"/>
              <a:t>S</a:t>
            </a:r>
            <a:r>
              <a:rPr lang="en-US" sz="2500" dirty="0"/>
              <a:t> is the return on equity (cost of equity)</a:t>
            </a:r>
          </a:p>
          <a:p>
            <a:pPr lvl="3">
              <a:spcBef>
                <a:spcPct val="10000"/>
              </a:spcBef>
              <a:buFont typeface="Wingdings" pitchFamily="2" charset="2"/>
              <a:buNone/>
            </a:pPr>
            <a:r>
              <a:rPr lang="en-US" sz="2500" i="1" dirty="0" err="1"/>
              <a:t>R</a:t>
            </a:r>
            <a:r>
              <a:rPr lang="en-US" sz="2500" baseline="-25000" dirty="0" err="1"/>
              <a:t>0</a:t>
            </a:r>
            <a:r>
              <a:rPr lang="en-US" sz="2500" dirty="0"/>
              <a:t> is the return on unlevered equity (cost of capital)</a:t>
            </a:r>
          </a:p>
          <a:p>
            <a:pPr lvl="3">
              <a:spcBef>
                <a:spcPct val="10000"/>
              </a:spcBef>
              <a:buFont typeface="Wingdings" pitchFamily="2" charset="2"/>
              <a:buNone/>
            </a:pPr>
            <a:r>
              <a:rPr lang="en-US" sz="2500" i="1" dirty="0"/>
              <a:t>B</a:t>
            </a:r>
            <a:r>
              <a:rPr lang="en-US" sz="2500" dirty="0"/>
              <a:t> is the value of debt</a:t>
            </a:r>
          </a:p>
          <a:p>
            <a:pPr lvl="3">
              <a:spcBef>
                <a:spcPct val="10000"/>
              </a:spcBef>
              <a:buFont typeface="Wingdings" pitchFamily="2" charset="2"/>
              <a:buNone/>
            </a:pPr>
            <a:r>
              <a:rPr lang="en-US" sz="2500" i="1" dirty="0"/>
              <a:t>S</a:t>
            </a:r>
            <a:r>
              <a:rPr lang="en-US" sz="2500" dirty="0"/>
              <a:t> is the value of levered equity</a:t>
            </a:r>
          </a:p>
        </p:txBody>
      </p:sp>
    </p:spTree>
    <p:extLst>
      <p:ext uri="{BB962C8B-B14F-4D97-AF65-F5344CB8AC3E}">
        <p14:creationId xmlns:p14="http://schemas.microsoft.com/office/powerpoint/2010/main" val="25041779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4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4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4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4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4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4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4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4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4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4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4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4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4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4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4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4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47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47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47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47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47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47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475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475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475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475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475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475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475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475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475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475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475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475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4752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4752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4752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4752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4752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4752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4752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4752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4752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2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340725" cy="1143000"/>
          </a:xfrm>
        </p:spPr>
        <p:txBody>
          <a:bodyPr/>
          <a:lstStyle/>
          <a:p>
            <a:r>
              <a:rPr lang="en-US" sz="3600"/>
              <a:t>The Effect of Financial Leverage</a:t>
            </a:r>
          </a:p>
        </p:txBody>
      </p:sp>
      <p:sp>
        <p:nvSpPr>
          <p:cNvPr id="750596" name="Line 4"/>
          <p:cNvSpPr>
            <a:spLocks noChangeShapeType="1"/>
          </p:cNvSpPr>
          <p:nvPr/>
        </p:nvSpPr>
        <p:spPr bwMode="auto">
          <a:xfrm>
            <a:off x="1363662" y="1962150"/>
            <a:ext cx="0" cy="399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50597" name="Line 5"/>
          <p:cNvSpPr>
            <a:spLocks noChangeShapeType="1"/>
          </p:cNvSpPr>
          <p:nvPr/>
        </p:nvSpPr>
        <p:spPr bwMode="auto">
          <a:xfrm>
            <a:off x="1363662" y="5937250"/>
            <a:ext cx="5973763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50600" name="Line 8"/>
          <p:cNvSpPr>
            <a:spLocks noChangeShapeType="1"/>
          </p:cNvSpPr>
          <p:nvPr/>
        </p:nvSpPr>
        <p:spPr bwMode="auto">
          <a:xfrm flipV="1">
            <a:off x="1371600" y="2590800"/>
            <a:ext cx="3560762" cy="12763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50601" name="Line 9"/>
          <p:cNvSpPr>
            <a:spLocks noChangeShapeType="1"/>
          </p:cNvSpPr>
          <p:nvPr/>
        </p:nvSpPr>
        <p:spPr bwMode="auto">
          <a:xfrm>
            <a:off x="1371600" y="5029200"/>
            <a:ext cx="6018212" cy="158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50602" name="Text Box 10"/>
          <p:cNvSpPr txBox="1">
            <a:spLocks noChangeArrowheads="1"/>
          </p:cNvSpPr>
          <p:nvPr/>
        </p:nvSpPr>
        <p:spPr bwMode="auto">
          <a:xfrm>
            <a:off x="922337" y="3732213"/>
            <a:ext cx="397866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700" i="1">
                <a:latin typeface="Century Gothic" panose="020B0502020202020204" pitchFamily="34" charset="0"/>
              </a:rPr>
              <a:t>R</a:t>
            </a:r>
            <a:r>
              <a:rPr lang="en-US" sz="1700" baseline="-25000">
                <a:latin typeface="Century Gothic" panose="020B0502020202020204" pitchFamily="34" charset="0"/>
              </a:rPr>
              <a:t>0</a:t>
            </a:r>
            <a:endParaRPr lang="en-US" sz="1700">
              <a:latin typeface="Century Gothic" panose="020B0502020202020204" pitchFamily="34" charset="0"/>
            </a:endParaRPr>
          </a:p>
        </p:txBody>
      </p:sp>
      <p:sp>
        <p:nvSpPr>
          <p:cNvPr id="750603" name="Text Box 11"/>
          <p:cNvSpPr txBox="1">
            <a:spLocks noChangeArrowheads="1"/>
          </p:cNvSpPr>
          <p:nvPr/>
        </p:nvSpPr>
        <p:spPr bwMode="auto">
          <a:xfrm>
            <a:off x="7406045" y="4893474"/>
            <a:ext cx="401072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700" i="1" dirty="0">
                <a:latin typeface="Century Gothic" panose="020B0502020202020204" pitchFamily="34" charset="0"/>
              </a:rPr>
              <a:t>R</a:t>
            </a:r>
            <a:r>
              <a:rPr lang="en-US" sz="1700" i="1" baseline="-25000" dirty="0">
                <a:latin typeface="Century Gothic" panose="020B0502020202020204" pitchFamily="34" charset="0"/>
              </a:rPr>
              <a:t>B</a:t>
            </a:r>
            <a:endParaRPr lang="en-US" sz="1700" i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75060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0561780"/>
              </p:ext>
            </p:extLst>
          </p:nvPr>
        </p:nvGraphicFramePr>
        <p:xfrm>
          <a:off x="4953000" y="2200275"/>
          <a:ext cx="2874962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1023" name="Equation" r:id="rId4" imgW="1892160" imgH="444240" progId="Equation.DSMT4">
                  <p:embed/>
                </p:oleObj>
              </mc:Choice>
              <mc:Fallback>
                <p:oleObj name="Equation" r:id="rId4" imgW="189216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200275"/>
                        <a:ext cx="2874962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060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2686026"/>
              </p:ext>
            </p:extLst>
          </p:nvPr>
        </p:nvGraphicFramePr>
        <p:xfrm>
          <a:off x="4333875" y="4257675"/>
          <a:ext cx="3783012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1024" name="Equation" r:id="rId6" imgW="2489040" imgH="444240" progId="Equation.DSMT4">
                  <p:embed/>
                </p:oleObj>
              </mc:Choice>
              <mc:Fallback>
                <p:oleObj name="Equation" r:id="rId6" imgW="248904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875" y="4257675"/>
                        <a:ext cx="3783012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0608" name="Arc 16"/>
          <p:cNvSpPr>
            <a:spLocks/>
          </p:cNvSpPr>
          <p:nvPr/>
        </p:nvSpPr>
        <p:spPr bwMode="auto">
          <a:xfrm>
            <a:off x="1379537" y="3657600"/>
            <a:ext cx="2925763" cy="950913"/>
          </a:xfrm>
          <a:custGeom>
            <a:avLst/>
            <a:gdLst>
              <a:gd name="G0" fmla="+- 20992 0 0"/>
              <a:gd name="G1" fmla="+- 0 0 0"/>
              <a:gd name="G2" fmla="+- 21600 0 0"/>
              <a:gd name="T0" fmla="*/ 20651 w 20992"/>
              <a:gd name="T1" fmla="*/ 21597 h 21597"/>
              <a:gd name="T2" fmla="*/ 0 w 20992"/>
              <a:gd name="T3" fmla="*/ 5090 h 21597"/>
              <a:gd name="T4" fmla="*/ 20992 w 20992"/>
              <a:gd name="T5" fmla="*/ 0 h 215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92" h="21597" fill="none" extrusionOk="0">
                <a:moveTo>
                  <a:pt x="20650" y="21597"/>
                </a:moveTo>
                <a:cubicBezTo>
                  <a:pt x="10810" y="21441"/>
                  <a:pt x="2319" y="14654"/>
                  <a:pt x="0" y="5089"/>
                </a:cubicBezTo>
              </a:path>
              <a:path w="20992" h="21597" stroke="0" extrusionOk="0">
                <a:moveTo>
                  <a:pt x="20650" y="21597"/>
                </a:moveTo>
                <a:cubicBezTo>
                  <a:pt x="10810" y="21441"/>
                  <a:pt x="2319" y="14654"/>
                  <a:pt x="0" y="5089"/>
                </a:cubicBezTo>
                <a:lnTo>
                  <a:pt x="20992" y="0"/>
                </a:lnTo>
                <a:close/>
              </a:path>
            </a:pathLst>
          </a:custGeom>
          <a:noFill/>
          <a:ln w="38100" cap="sq">
            <a:solidFill>
              <a:srgbClr val="0066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graphicFrame>
        <p:nvGraphicFramePr>
          <p:cNvPr id="75060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437117"/>
              </p:ext>
            </p:extLst>
          </p:nvPr>
        </p:nvGraphicFramePr>
        <p:xfrm>
          <a:off x="5029200" y="1543908"/>
          <a:ext cx="2122487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1025" name="Equation" r:id="rId8" imgW="1396800" imgH="444240" progId="Equation.DSMT4">
                  <p:embed/>
                </p:oleObj>
              </mc:Choice>
              <mc:Fallback>
                <p:oleObj name="Equation" r:id="rId8" imgW="139680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543908"/>
                        <a:ext cx="2122487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0611" name="Line 19"/>
          <p:cNvSpPr>
            <a:spLocks noChangeShapeType="1"/>
          </p:cNvSpPr>
          <p:nvPr/>
        </p:nvSpPr>
        <p:spPr bwMode="auto">
          <a:xfrm flipV="1">
            <a:off x="1371600" y="1752600"/>
            <a:ext cx="3636962" cy="21145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50613" name="AutoShape 21"/>
          <p:cNvSpPr>
            <a:spLocks noChangeArrowheads="1"/>
          </p:cNvSpPr>
          <p:nvPr/>
        </p:nvSpPr>
        <p:spPr bwMode="auto">
          <a:xfrm rot="3561069">
            <a:off x="4069556" y="2386807"/>
            <a:ext cx="571500" cy="23336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3354858" y="5989886"/>
            <a:ext cx="2393950" cy="301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1700" dirty="0">
                <a:latin typeface="Century Gothic" panose="020B0502020202020204" pitchFamily="34" charset="0"/>
              </a:rPr>
              <a:t>Debt-to-Equity Ratio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 rot="16200000">
            <a:off x="-489844" y="3933797"/>
            <a:ext cx="2514599" cy="301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700" dirty="0">
                <a:latin typeface="Century Gothic" panose="020B0502020202020204" pitchFamily="34" charset="0"/>
              </a:rPr>
              <a:t>Cost of Capital: </a:t>
            </a:r>
            <a:r>
              <a:rPr lang="en-US" sz="1700" i="1" dirty="0">
                <a:latin typeface="Century Gothic" panose="020B0502020202020204" pitchFamily="34" charset="0"/>
              </a:rPr>
              <a:t>R (%)</a:t>
            </a:r>
          </a:p>
        </p:txBody>
      </p:sp>
    </p:spTree>
    <p:extLst>
      <p:ext uri="{BB962C8B-B14F-4D97-AF65-F5344CB8AC3E}">
        <p14:creationId xmlns:p14="http://schemas.microsoft.com/office/powerpoint/2010/main" val="10234420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50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50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50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5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0600" grpId="0" animBg="1"/>
      <p:bldP spid="750601" grpId="0" animBg="1"/>
      <p:bldP spid="750602" grpId="0" autoUpdateAnimBg="0"/>
      <p:bldP spid="750603" grpId="0" autoUpdateAnimBg="0"/>
      <p:bldP spid="750608" grpId="0" animBg="1"/>
      <p:bldP spid="750611" grpId="0" animBg="1"/>
      <p:bldP spid="7506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Total Cash Flow to Investors</a:t>
            </a:r>
          </a:p>
        </p:txBody>
      </p:sp>
      <p:sp>
        <p:nvSpPr>
          <p:cNvPr id="751619" name="Rectangle 3" descr="Recycled paper"/>
          <p:cNvSpPr>
            <a:spLocks noChangeArrowheads="1"/>
          </p:cNvSpPr>
          <p:nvPr/>
        </p:nvSpPr>
        <p:spPr bwMode="auto">
          <a:xfrm>
            <a:off x="914400" y="1371600"/>
            <a:ext cx="77724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  <a:spcBef>
                <a:spcPct val="20000"/>
              </a:spcBef>
              <a:buSzPct val="90000"/>
              <a:buFont typeface="Symbol" pitchFamily="18" charset="2"/>
              <a:buNone/>
              <a:tabLst>
                <a:tab pos="3657600" algn="r"/>
                <a:tab pos="5486400" algn="r"/>
                <a:tab pos="7315200" algn="r"/>
              </a:tabLst>
            </a:pPr>
            <a:r>
              <a:rPr lang="en-US" sz="1700" dirty="0">
                <a:latin typeface="Century Gothic" pitchFamily="34" charset="0"/>
              </a:rPr>
              <a:t>				</a:t>
            </a:r>
            <a:r>
              <a:rPr lang="en-US" sz="1700" u="sng" dirty="0">
                <a:latin typeface="Century Gothic" pitchFamily="34" charset="0"/>
              </a:rPr>
              <a:t>Recession	Expected	Expansion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90000"/>
              <a:buFont typeface="Symbol" pitchFamily="18" charset="2"/>
              <a:buNone/>
              <a:tabLst>
                <a:tab pos="3657600" algn="r"/>
                <a:tab pos="5486400" algn="r"/>
                <a:tab pos="7315200" algn="r"/>
              </a:tabLst>
            </a:pPr>
            <a:r>
              <a:rPr lang="en-US" sz="1700" dirty="0">
                <a:latin typeface="Century Gothic" pitchFamily="34" charset="0"/>
              </a:rPr>
              <a:t>EBIT	$1,000	$2,000	$3,000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90000"/>
              <a:buFont typeface="Symbol" pitchFamily="18" charset="2"/>
              <a:buNone/>
              <a:tabLst>
                <a:tab pos="3657600" algn="r"/>
                <a:tab pos="5486400" algn="r"/>
                <a:tab pos="7315200" algn="r"/>
              </a:tabLst>
            </a:pPr>
            <a:r>
              <a:rPr lang="en-US" sz="1700" dirty="0">
                <a:latin typeface="Century Gothic" pitchFamily="34" charset="0"/>
              </a:rPr>
              <a:t>Interest	0	0	0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90000"/>
              <a:buFont typeface="Symbol" pitchFamily="18" charset="2"/>
              <a:buNone/>
              <a:tabLst>
                <a:tab pos="3657600" algn="r"/>
                <a:tab pos="5486400" algn="r"/>
                <a:tab pos="7315200" algn="r"/>
              </a:tabLst>
            </a:pPr>
            <a:r>
              <a:rPr lang="en-US" sz="1700" dirty="0" err="1">
                <a:latin typeface="Century Gothic" pitchFamily="34" charset="0"/>
              </a:rPr>
              <a:t>EBT</a:t>
            </a:r>
            <a:r>
              <a:rPr lang="en-US" sz="1700" dirty="0">
                <a:latin typeface="Century Gothic" pitchFamily="34" charset="0"/>
              </a:rPr>
              <a:t>	$1,000	$2,000	$3,000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90000"/>
              <a:buFont typeface="Symbol" pitchFamily="18" charset="2"/>
              <a:buNone/>
              <a:tabLst>
                <a:tab pos="3657600" algn="r"/>
                <a:tab pos="5486400" algn="r"/>
                <a:tab pos="7315200" algn="r"/>
              </a:tabLst>
            </a:pPr>
            <a:r>
              <a:rPr lang="en-US" sz="1700" u="sng" dirty="0">
                <a:latin typeface="Century Gothic" pitchFamily="34" charset="0"/>
              </a:rPr>
              <a:t>Taxes (</a:t>
            </a:r>
            <a:r>
              <a:rPr lang="en-US" sz="1700" i="1" u="sng" dirty="0" err="1">
                <a:latin typeface="Century Gothic" pitchFamily="34" charset="0"/>
              </a:rPr>
              <a:t>T</a:t>
            </a:r>
            <a:r>
              <a:rPr lang="en-US" sz="1700" u="sng" dirty="0" err="1">
                <a:latin typeface="Century Gothic" pitchFamily="34" charset="0"/>
              </a:rPr>
              <a:t>c</a:t>
            </a:r>
            <a:r>
              <a:rPr lang="en-US" sz="1700" u="sng" dirty="0">
                <a:latin typeface="Century Gothic" pitchFamily="34" charset="0"/>
              </a:rPr>
              <a:t> = 35%)	$350	$700	$1,050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90000"/>
              <a:buFont typeface="Symbol" pitchFamily="18" charset="2"/>
              <a:buNone/>
              <a:tabLst>
                <a:tab pos="3657600" algn="r"/>
                <a:tab pos="5486400" algn="r"/>
                <a:tab pos="7315200" algn="r"/>
              </a:tabLst>
            </a:pPr>
            <a:endParaRPr lang="en-US" sz="1700" dirty="0">
              <a:latin typeface="Century Gothic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SzPct val="90000"/>
              <a:buFont typeface="Symbol" pitchFamily="18" charset="2"/>
              <a:buNone/>
              <a:tabLst>
                <a:tab pos="3657600" algn="r"/>
                <a:tab pos="5486400" algn="r"/>
                <a:tab pos="7315200" algn="r"/>
              </a:tabLst>
            </a:pPr>
            <a:r>
              <a:rPr lang="en-US" sz="1700" dirty="0">
                <a:latin typeface="Century Gothic" pitchFamily="34" charset="0"/>
              </a:rPr>
              <a:t>Total Cash Flow to S/H 	$650	$1,300	$1,950</a:t>
            </a:r>
          </a:p>
        </p:txBody>
      </p:sp>
      <p:sp>
        <p:nvSpPr>
          <p:cNvPr id="751620" name="Rectangle 4" descr="Parchment"/>
          <p:cNvSpPr>
            <a:spLocks noGrp="1" noChangeArrowheads="1"/>
          </p:cNvSpPr>
          <p:nvPr>
            <p:ph type="body" idx="1"/>
          </p:nvPr>
        </p:nvSpPr>
        <p:spPr>
          <a:xfrm>
            <a:off x="914400" y="3352800"/>
            <a:ext cx="7772400" cy="2895600"/>
          </a:xfr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/>
          <a:p>
            <a:pPr marL="0" indent="0">
              <a:buFont typeface="Wingdings" pitchFamily="2" charset="2"/>
              <a:buNone/>
              <a:tabLst>
                <a:tab pos="3657600" algn="r"/>
                <a:tab pos="5486400" algn="r"/>
                <a:tab pos="7315200" algn="r"/>
              </a:tabLst>
            </a:pPr>
            <a:r>
              <a:rPr lang="en-US" sz="1700" dirty="0"/>
              <a:t>				</a:t>
            </a:r>
            <a:r>
              <a:rPr lang="en-US" sz="1700" u="sng" dirty="0"/>
              <a:t>Recession	Expected	Expansion</a:t>
            </a:r>
          </a:p>
          <a:p>
            <a:pPr marL="0" indent="0">
              <a:buFont typeface="Wingdings" pitchFamily="2" charset="2"/>
              <a:buNone/>
              <a:tabLst>
                <a:tab pos="3657600" algn="r"/>
                <a:tab pos="5486400" algn="r"/>
                <a:tab pos="7315200" algn="r"/>
              </a:tabLst>
            </a:pPr>
            <a:r>
              <a:rPr lang="en-US" sz="1700" dirty="0"/>
              <a:t>EBIT	$1,000	$2,000	$3,000</a:t>
            </a:r>
          </a:p>
          <a:p>
            <a:pPr marL="0" indent="0">
              <a:buFont typeface="Wingdings" pitchFamily="2" charset="2"/>
              <a:buNone/>
              <a:tabLst>
                <a:tab pos="3657600" algn="r"/>
                <a:tab pos="5486400" algn="r"/>
                <a:tab pos="7315200" algn="r"/>
              </a:tabLst>
            </a:pPr>
            <a:r>
              <a:rPr lang="en-US" sz="1700" dirty="0"/>
              <a:t>Interest ($800 @ 8% )	640	640	640</a:t>
            </a:r>
          </a:p>
          <a:p>
            <a:pPr marL="0" indent="0">
              <a:buFont typeface="Wingdings" pitchFamily="2" charset="2"/>
              <a:buNone/>
              <a:tabLst>
                <a:tab pos="3657600" algn="r"/>
                <a:tab pos="5486400" algn="r"/>
                <a:tab pos="7315200" algn="r"/>
              </a:tabLst>
            </a:pPr>
            <a:r>
              <a:rPr lang="en-US" sz="1700" dirty="0" err="1"/>
              <a:t>EBT</a:t>
            </a:r>
            <a:r>
              <a:rPr lang="en-US" sz="1700" dirty="0"/>
              <a:t>	$360	$1,360	$2,360</a:t>
            </a:r>
          </a:p>
          <a:p>
            <a:pPr marL="0" indent="0">
              <a:buFont typeface="Wingdings" pitchFamily="2" charset="2"/>
              <a:buNone/>
              <a:tabLst>
                <a:tab pos="3657600" algn="r"/>
                <a:tab pos="5486400" algn="r"/>
                <a:tab pos="7315200" algn="r"/>
              </a:tabLst>
            </a:pPr>
            <a:r>
              <a:rPr lang="en-US" sz="1700" u="sng" dirty="0"/>
              <a:t>Taxes (</a:t>
            </a:r>
            <a:r>
              <a:rPr lang="en-US" sz="1700" i="1" u="sng" dirty="0" err="1"/>
              <a:t>Tc</a:t>
            </a:r>
            <a:r>
              <a:rPr lang="en-US" sz="1700" u="sng" dirty="0"/>
              <a:t> = 35%)	$126	$476	$826</a:t>
            </a:r>
          </a:p>
          <a:p>
            <a:pPr marL="0" indent="0">
              <a:buFont typeface="Wingdings" pitchFamily="2" charset="2"/>
              <a:buNone/>
              <a:tabLst>
                <a:tab pos="3657600" algn="r"/>
                <a:tab pos="5486400" algn="r"/>
                <a:tab pos="7315200" algn="r"/>
              </a:tabLst>
            </a:pPr>
            <a:r>
              <a:rPr lang="en-US" sz="1700" dirty="0"/>
              <a:t>Total Cash Flow 	$234+640	$884+$640	$1,534+$640</a:t>
            </a:r>
          </a:p>
          <a:p>
            <a:pPr marL="0" indent="0">
              <a:buFont typeface="Wingdings" pitchFamily="2" charset="2"/>
              <a:buNone/>
              <a:tabLst>
                <a:tab pos="3657600" algn="r"/>
                <a:tab pos="5486400" algn="r"/>
                <a:tab pos="7315200" algn="r"/>
              </a:tabLst>
            </a:pPr>
            <a:r>
              <a:rPr lang="en-US" sz="1700" dirty="0"/>
              <a:t>(to both S/H &amp; B/H): 	$874	$1,524	$2,174</a:t>
            </a:r>
            <a:endParaRPr lang="en-US" sz="1700" i="1" dirty="0"/>
          </a:p>
          <a:p>
            <a:pPr marL="0" indent="0">
              <a:buFont typeface="Wingdings" pitchFamily="2" charset="2"/>
              <a:buNone/>
              <a:tabLst>
                <a:tab pos="3657600" algn="r"/>
                <a:tab pos="5486400" algn="r"/>
                <a:tab pos="7315200" algn="r"/>
              </a:tabLst>
            </a:pPr>
            <a:r>
              <a:rPr lang="en-US" sz="1700" i="1" dirty="0"/>
              <a:t>EBIT(1-</a:t>
            </a:r>
            <a:r>
              <a:rPr lang="en-US" sz="1700" i="1" dirty="0" err="1"/>
              <a:t>Tc</a:t>
            </a:r>
            <a:r>
              <a:rPr lang="en-US" sz="1700" i="1" dirty="0"/>
              <a:t>)+</a:t>
            </a:r>
            <a:r>
              <a:rPr lang="en-US" sz="1700" i="1" dirty="0" err="1"/>
              <a:t>T</a:t>
            </a:r>
            <a:r>
              <a:rPr lang="en-US" sz="1700" i="1" baseline="-25000" dirty="0" err="1"/>
              <a:t>C</a:t>
            </a:r>
            <a:r>
              <a:rPr lang="en-US" sz="1700" i="1" dirty="0" err="1"/>
              <a:t>R</a:t>
            </a:r>
            <a:r>
              <a:rPr lang="en-US" sz="1700" i="1" baseline="-25000" dirty="0" err="1"/>
              <a:t>B</a:t>
            </a:r>
            <a:r>
              <a:rPr lang="en-US" sz="1700" i="1" dirty="0" err="1"/>
              <a:t>B</a:t>
            </a:r>
            <a:r>
              <a:rPr lang="en-US" sz="1700" dirty="0"/>
              <a:t> 	$650+$224	$1,300+$224	$1,950+$224</a:t>
            </a:r>
          </a:p>
          <a:p>
            <a:pPr marL="0" indent="0">
              <a:buFont typeface="Wingdings" pitchFamily="2" charset="2"/>
              <a:buNone/>
              <a:tabLst>
                <a:tab pos="3657600" algn="r"/>
                <a:tab pos="5486400" algn="r"/>
                <a:tab pos="7315200" algn="r"/>
              </a:tabLst>
            </a:pPr>
            <a:r>
              <a:rPr lang="en-US" sz="1700" dirty="0"/>
              <a:t>	$874	$1,524	$2,174</a:t>
            </a:r>
          </a:p>
        </p:txBody>
      </p:sp>
      <p:sp>
        <p:nvSpPr>
          <p:cNvPr id="751621" name="Oval 5"/>
          <p:cNvSpPr>
            <a:spLocks noChangeArrowheads="1"/>
          </p:cNvSpPr>
          <p:nvPr/>
        </p:nvSpPr>
        <p:spPr bwMode="auto">
          <a:xfrm>
            <a:off x="4076700" y="4953000"/>
            <a:ext cx="838200" cy="304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1624" name="Oval 8"/>
          <p:cNvSpPr>
            <a:spLocks noChangeArrowheads="1"/>
          </p:cNvSpPr>
          <p:nvPr/>
        </p:nvSpPr>
        <p:spPr bwMode="auto">
          <a:xfrm>
            <a:off x="4114800" y="5486400"/>
            <a:ext cx="762000" cy="304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1627" name="Text Box 11"/>
          <p:cNvSpPr txBox="1">
            <a:spLocks noChangeArrowheads="1"/>
          </p:cNvSpPr>
          <p:nvPr/>
        </p:nvSpPr>
        <p:spPr bwMode="auto">
          <a:xfrm rot="16200000">
            <a:off x="-350043" y="2331243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All Equity</a:t>
            </a:r>
          </a:p>
        </p:txBody>
      </p:sp>
      <p:sp>
        <p:nvSpPr>
          <p:cNvPr id="751628" name="Text Box 12"/>
          <p:cNvSpPr txBox="1">
            <a:spLocks noChangeArrowheads="1"/>
          </p:cNvSpPr>
          <p:nvPr/>
        </p:nvSpPr>
        <p:spPr bwMode="auto">
          <a:xfrm rot="16200000">
            <a:off x="-197643" y="4617243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Levered</a:t>
            </a:r>
          </a:p>
        </p:txBody>
      </p:sp>
    </p:spTree>
    <p:extLst>
      <p:ext uri="{BB962C8B-B14F-4D97-AF65-F5344CB8AC3E}">
        <p14:creationId xmlns:p14="http://schemas.microsoft.com/office/powerpoint/2010/main" val="9051687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5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51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51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51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51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51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51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51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51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51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51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51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51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516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516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516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51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51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51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516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516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516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516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516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516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1620" grpId="0" build="p"/>
      <p:bldP spid="751621" grpId="0" animBg="1"/>
      <p:bldP spid="7516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Total Cash Flow to Investors</a:t>
            </a:r>
          </a:p>
        </p:txBody>
      </p:sp>
      <p:sp>
        <p:nvSpPr>
          <p:cNvPr id="752643" name="Oval 3"/>
          <p:cNvSpPr>
            <a:spLocks noChangeArrowheads="1"/>
          </p:cNvSpPr>
          <p:nvPr/>
        </p:nvSpPr>
        <p:spPr bwMode="auto">
          <a:xfrm>
            <a:off x="1752600" y="2455863"/>
            <a:ext cx="2057400" cy="1905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2644" name="Text Box 4"/>
          <p:cNvSpPr txBox="1">
            <a:spLocks noChangeArrowheads="1"/>
          </p:cNvSpPr>
          <p:nvPr/>
        </p:nvSpPr>
        <p:spPr bwMode="auto">
          <a:xfrm>
            <a:off x="304800" y="4419600"/>
            <a:ext cx="86106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entury Gothic" pitchFamily="34" charset="0"/>
              </a:rPr>
              <a:t>The levered firm pays less in taxes than does the all-equity firm.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Century Gothic" pitchFamily="34" charset="0"/>
              </a:rPr>
              <a:t>Thus, the sum of the debt plus the equity of the levered firm is greater than the equity of the unlevered firm. 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Century Gothic" pitchFamily="34" charset="0"/>
              </a:rPr>
              <a:t>This is how cutting the pie differently can make the pie “larger.”</a:t>
            </a:r>
            <a:r>
              <a:rPr lang="en-US" dirty="0">
                <a:latin typeface="Century Gothic" pitchFamily="34" charset="0"/>
                <a:cs typeface="Arial" charset="0"/>
              </a:rPr>
              <a:t>–</a:t>
            </a:r>
            <a:r>
              <a:rPr lang="en-US" dirty="0">
                <a:latin typeface="Century Gothic" pitchFamily="34" charset="0"/>
              </a:rPr>
              <a:t>the government takes a smaller slice of the pie!</a:t>
            </a:r>
          </a:p>
        </p:txBody>
      </p:sp>
      <p:sp>
        <p:nvSpPr>
          <p:cNvPr id="752645" name="Arc 5"/>
          <p:cNvSpPr>
            <a:spLocks/>
          </p:cNvSpPr>
          <p:nvPr/>
        </p:nvSpPr>
        <p:spPr bwMode="auto">
          <a:xfrm>
            <a:off x="2781300" y="2462213"/>
            <a:ext cx="1025525" cy="9525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77"/>
              <a:gd name="T1" fmla="*/ 0 h 21600"/>
              <a:gd name="T2" fmla="*/ 21577 w 21577"/>
              <a:gd name="T3" fmla="*/ 20614 h 21600"/>
              <a:gd name="T4" fmla="*/ 0 w 2157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77" h="21600" fill="none" extrusionOk="0">
                <a:moveTo>
                  <a:pt x="-1" y="0"/>
                </a:moveTo>
                <a:cubicBezTo>
                  <a:pt x="11545" y="0"/>
                  <a:pt x="21050" y="9080"/>
                  <a:pt x="21577" y="20613"/>
                </a:cubicBezTo>
              </a:path>
              <a:path w="21577" h="21600" stroke="0" extrusionOk="0">
                <a:moveTo>
                  <a:pt x="-1" y="0"/>
                </a:moveTo>
                <a:cubicBezTo>
                  <a:pt x="11545" y="0"/>
                  <a:pt x="21050" y="9080"/>
                  <a:pt x="21577" y="20613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2646" name="Text Box 6"/>
          <p:cNvSpPr txBox="1">
            <a:spLocks noChangeArrowheads="1"/>
          </p:cNvSpPr>
          <p:nvPr/>
        </p:nvSpPr>
        <p:spPr bwMode="auto">
          <a:xfrm>
            <a:off x="2438400" y="2652713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i="1">
                <a:latin typeface="Arial" charset="0"/>
              </a:rPr>
              <a:t>S</a:t>
            </a:r>
          </a:p>
        </p:txBody>
      </p:sp>
      <p:sp>
        <p:nvSpPr>
          <p:cNvPr id="752647" name="Text Box 7"/>
          <p:cNvSpPr txBox="1">
            <a:spLocks noChangeArrowheads="1"/>
          </p:cNvSpPr>
          <p:nvPr/>
        </p:nvSpPr>
        <p:spPr bwMode="auto">
          <a:xfrm>
            <a:off x="2819400" y="2652713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i="1">
                <a:latin typeface="Arial" charset="0"/>
              </a:rPr>
              <a:t>G</a:t>
            </a:r>
          </a:p>
        </p:txBody>
      </p:sp>
      <p:sp>
        <p:nvSpPr>
          <p:cNvPr id="752648" name="Oval 8"/>
          <p:cNvSpPr>
            <a:spLocks noChangeArrowheads="1"/>
          </p:cNvSpPr>
          <p:nvPr/>
        </p:nvSpPr>
        <p:spPr bwMode="auto">
          <a:xfrm>
            <a:off x="6096000" y="2455863"/>
            <a:ext cx="2057400" cy="1905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2649" name="Arc 9"/>
          <p:cNvSpPr>
            <a:spLocks/>
          </p:cNvSpPr>
          <p:nvPr/>
        </p:nvSpPr>
        <p:spPr bwMode="auto">
          <a:xfrm>
            <a:off x="7124700" y="2462213"/>
            <a:ext cx="1025525" cy="9525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78"/>
              <a:gd name="T1" fmla="*/ 0 h 21600"/>
              <a:gd name="T2" fmla="*/ 21578 w 21578"/>
              <a:gd name="T3" fmla="*/ 20632 h 21600"/>
              <a:gd name="T4" fmla="*/ 0 w 2157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78" h="21600" fill="none" extrusionOk="0">
                <a:moveTo>
                  <a:pt x="-1" y="0"/>
                </a:moveTo>
                <a:cubicBezTo>
                  <a:pt x="11552" y="0"/>
                  <a:pt x="21060" y="9090"/>
                  <a:pt x="21578" y="20631"/>
                </a:cubicBezTo>
              </a:path>
              <a:path w="21578" h="21600" stroke="0" extrusionOk="0">
                <a:moveTo>
                  <a:pt x="-1" y="0"/>
                </a:moveTo>
                <a:cubicBezTo>
                  <a:pt x="11552" y="0"/>
                  <a:pt x="21060" y="9090"/>
                  <a:pt x="21578" y="20631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2650" name="Arc 10"/>
          <p:cNvSpPr>
            <a:spLocks/>
          </p:cNvSpPr>
          <p:nvPr/>
        </p:nvSpPr>
        <p:spPr bwMode="auto">
          <a:xfrm>
            <a:off x="7126288" y="2619375"/>
            <a:ext cx="1027112" cy="1676400"/>
          </a:xfrm>
          <a:custGeom>
            <a:avLst/>
            <a:gdLst>
              <a:gd name="G0" fmla="+- 0 0 0"/>
              <a:gd name="G1" fmla="+- 17997 0 0"/>
              <a:gd name="G2" fmla="+- 21600 0 0"/>
              <a:gd name="T0" fmla="*/ 11945 w 21600"/>
              <a:gd name="T1" fmla="*/ 0 h 38017"/>
              <a:gd name="T2" fmla="*/ 8110 w 21600"/>
              <a:gd name="T3" fmla="*/ 38017 h 38017"/>
              <a:gd name="T4" fmla="*/ 0 w 21600"/>
              <a:gd name="T5" fmla="*/ 17997 h 38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8017" fill="none" extrusionOk="0">
                <a:moveTo>
                  <a:pt x="11944" y="0"/>
                </a:moveTo>
                <a:cubicBezTo>
                  <a:pt x="17975" y="4002"/>
                  <a:pt x="21600" y="10759"/>
                  <a:pt x="21600" y="17997"/>
                </a:cubicBezTo>
                <a:cubicBezTo>
                  <a:pt x="21600" y="26794"/>
                  <a:pt x="16264" y="34713"/>
                  <a:pt x="8109" y="38016"/>
                </a:cubicBezTo>
              </a:path>
              <a:path w="21600" h="38017" stroke="0" extrusionOk="0">
                <a:moveTo>
                  <a:pt x="11944" y="0"/>
                </a:moveTo>
                <a:cubicBezTo>
                  <a:pt x="17975" y="4002"/>
                  <a:pt x="21600" y="10759"/>
                  <a:pt x="21600" y="17997"/>
                </a:cubicBezTo>
                <a:cubicBezTo>
                  <a:pt x="21600" y="26794"/>
                  <a:pt x="16264" y="34713"/>
                  <a:pt x="8109" y="38016"/>
                </a:cubicBezTo>
                <a:lnTo>
                  <a:pt x="0" y="17997"/>
                </a:lnTo>
                <a:close/>
              </a:path>
            </a:pathLst>
          </a:custGeom>
          <a:solidFill>
            <a:srgbClr val="00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2651" name="Text Box 11"/>
          <p:cNvSpPr txBox="1">
            <a:spLocks noChangeArrowheads="1"/>
          </p:cNvSpPr>
          <p:nvPr/>
        </p:nvSpPr>
        <p:spPr bwMode="auto">
          <a:xfrm>
            <a:off x="6781800" y="2652713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i="1">
                <a:latin typeface="Arial" charset="0"/>
              </a:rPr>
              <a:t>S</a:t>
            </a:r>
          </a:p>
        </p:txBody>
      </p:sp>
      <p:sp>
        <p:nvSpPr>
          <p:cNvPr id="752652" name="Text Box 12"/>
          <p:cNvSpPr txBox="1">
            <a:spLocks noChangeArrowheads="1"/>
          </p:cNvSpPr>
          <p:nvPr/>
        </p:nvSpPr>
        <p:spPr bwMode="auto">
          <a:xfrm>
            <a:off x="7162800" y="2652713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i="1">
                <a:latin typeface="Arial" charset="0"/>
              </a:rPr>
              <a:t>G</a:t>
            </a:r>
          </a:p>
        </p:txBody>
      </p:sp>
      <p:sp>
        <p:nvSpPr>
          <p:cNvPr id="752653" name="Text Box 13"/>
          <p:cNvSpPr txBox="1">
            <a:spLocks noChangeArrowheads="1"/>
          </p:cNvSpPr>
          <p:nvPr/>
        </p:nvSpPr>
        <p:spPr bwMode="auto">
          <a:xfrm>
            <a:off x="7467600" y="3490913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i="1">
                <a:solidFill>
                  <a:schemeClr val="tx2"/>
                </a:solidFill>
                <a:latin typeface="Arial" charset="0"/>
              </a:rPr>
              <a:t>B</a:t>
            </a:r>
          </a:p>
        </p:txBody>
      </p:sp>
      <p:sp>
        <p:nvSpPr>
          <p:cNvPr id="752654" name="Text Box 14"/>
          <p:cNvSpPr txBox="1">
            <a:spLocks noChangeArrowheads="1"/>
          </p:cNvSpPr>
          <p:nvPr/>
        </p:nvSpPr>
        <p:spPr bwMode="auto">
          <a:xfrm>
            <a:off x="1447800" y="1922463"/>
            <a:ext cx="716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Century Gothic" pitchFamily="34" charset="0"/>
              </a:rPr>
              <a:t>     All-equity firm			   Levered firm</a:t>
            </a:r>
          </a:p>
        </p:txBody>
      </p:sp>
    </p:spTree>
    <p:extLst>
      <p:ext uri="{BB962C8B-B14F-4D97-AF65-F5344CB8AC3E}">
        <p14:creationId xmlns:p14="http://schemas.microsoft.com/office/powerpoint/2010/main" val="304286835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5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5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2645" grpId="0" animBg="1"/>
      <p:bldP spid="752647" grpId="0" autoUpdateAnimBg="0"/>
      <p:bldP spid="752649" grpId="0" animBg="1"/>
      <p:bldP spid="752650" grpId="0" animBg="1"/>
      <p:bldP spid="752652" grpId="0" autoUpdateAnimBg="0"/>
      <p:bldP spid="75265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Summary: No Taxes</a:t>
            </a:r>
          </a:p>
        </p:txBody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34290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In a world of no taxes, the value of the firm is unaffected by capital structure. </a:t>
            </a:r>
          </a:p>
          <a:p>
            <a:endParaRPr lang="en-US" sz="2400" dirty="0"/>
          </a:p>
          <a:p>
            <a:r>
              <a:rPr lang="en-US" sz="2400" dirty="0"/>
              <a:t>This is M&amp;M Proposition I:</a:t>
            </a:r>
          </a:p>
          <a:p>
            <a:pPr lvl="1" algn="ctr">
              <a:buFont typeface="Wingdings" pitchFamily="2" charset="2"/>
              <a:buNone/>
            </a:pPr>
            <a:r>
              <a:rPr lang="en-US" sz="2400" i="1" dirty="0" err="1"/>
              <a:t>V</a:t>
            </a:r>
            <a:r>
              <a:rPr lang="en-US" sz="2400" i="1" baseline="-25000" dirty="0" err="1"/>
              <a:t>L</a:t>
            </a:r>
            <a:r>
              <a:rPr lang="en-US" sz="2400" dirty="0"/>
              <a:t> = </a:t>
            </a:r>
            <a:r>
              <a:rPr lang="en-US" sz="2400" i="1" dirty="0"/>
              <a:t>V</a:t>
            </a:r>
            <a:r>
              <a:rPr lang="en-US" sz="2400" i="1" baseline="-25000" dirty="0"/>
              <a:t>U</a:t>
            </a:r>
          </a:p>
          <a:p>
            <a:pPr lvl="1" algn="ctr">
              <a:buFont typeface="Wingdings" pitchFamily="2" charset="2"/>
              <a:buNone/>
            </a:pPr>
            <a:endParaRPr lang="en-US" sz="2400" dirty="0"/>
          </a:p>
          <a:p>
            <a:r>
              <a:rPr lang="en-US" sz="2400" dirty="0"/>
              <a:t>Proposition I holds because shareholders can achieve any pattern of payouts they desire with homemade leverage.</a:t>
            </a:r>
          </a:p>
          <a:p>
            <a:endParaRPr lang="en-US" sz="2400" dirty="0"/>
          </a:p>
          <a:p>
            <a:r>
              <a:rPr lang="en-US" sz="2400" dirty="0"/>
              <a:t>In a world of no taxes, M&amp;M Proposition II states that leverage increases the risk and return to stockholders.</a:t>
            </a:r>
          </a:p>
          <a:p>
            <a:endParaRPr lang="en-US" sz="2400" dirty="0"/>
          </a:p>
        </p:txBody>
      </p:sp>
      <p:graphicFrame>
        <p:nvGraphicFramePr>
          <p:cNvPr id="7536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7076352"/>
              </p:ext>
            </p:extLst>
          </p:nvPr>
        </p:nvGraphicFramePr>
        <p:xfrm>
          <a:off x="4343400" y="5257800"/>
          <a:ext cx="2438400" cy="777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17" name="Equation" r:id="rId4" imgW="1396800" imgH="444240" progId="Equation.DSMT4">
                  <p:embed/>
                </p:oleObj>
              </mc:Choice>
              <mc:Fallback>
                <p:oleObj name="Equation" r:id="rId4" imgW="139680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257800"/>
                        <a:ext cx="2438400" cy="7774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246875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5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5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5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5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5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5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5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5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5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5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5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5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5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536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53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53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366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Summary: Taxes</a:t>
            </a:r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3194050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In a world of taxes, but no bankruptcy costs, the value of the firm increases with leverage. </a:t>
            </a:r>
          </a:p>
          <a:p>
            <a:r>
              <a:rPr lang="en-US" sz="2400" dirty="0"/>
              <a:t>This is M&amp;M Proposition I:</a:t>
            </a:r>
          </a:p>
          <a:p>
            <a:pPr lvl="1" algn="ctr">
              <a:spcBef>
                <a:spcPct val="10000"/>
              </a:spcBef>
              <a:buFont typeface="Wingdings" pitchFamily="2" charset="2"/>
              <a:buNone/>
            </a:pPr>
            <a:r>
              <a:rPr lang="en-US" sz="2400" i="1" dirty="0" err="1"/>
              <a:t>V</a:t>
            </a:r>
            <a:r>
              <a:rPr lang="en-US" sz="2400" i="1" baseline="-25000" dirty="0" err="1"/>
              <a:t>L</a:t>
            </a:r>
            <a:r>
              <a:rPr lang="en-US" sz="2400" i="1" dirty="0"/>
              <a:t> = V</a:t>
            </a:r>
            <a:r>
              <a:rPr lang="en-US" sz="2400" i="1" baseline="-25000" dirty="0"/>
              <a:t>U</a:t>
            </a:r>
            <a:r>
              <a:rPr lang="en-US" sz="2400" i="1" dirty="0"/>
              <a:t> + </a:t>
            </a:r>
            <a:r>
              <a:rPr lang="en-US" sz="2400" i="1" dirty="0" err="1"/>
              <a:t>T</a:t>
            </a:r>
            <a:r>
              <a:rPr lang="en-US" sz="2400" i="1" baseline="-25000" dirty="0" err="1"/>
              <a:t>C</a:t>
            </a:r>
            <a:r>
              <a:rPr lang="en-US" sz="2400" i="1" dirty="0"/>
              <a:t> B</a:t>
            </a:r>
          </a:p>
          <a:p>
            <a:r>
              <a:rPr lang="en-US" sz="2400" dirty="0"/>
              <a:t>Proposition I holds because shareholders can achieve any pattern of payouts they desire with homemade leverage.</a:t>
            </a:r>
          </a:p>
          <a:p>
            <a:r>
              <a:rPr lang="en-US" sz="2400" dirty="0"/>
              <a:t>In a world of taxes, M&amp;M Proposition II states that leverage increases the risk and return to stockholders.</a:t>
            </a:r>
          </a:p>
        </p:txBody>
      </p:sp>
      <p:graphicFrame>
        <p:nvGraphicFramePr>
          <p:cNvPr id="7546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1524445"/>
              </p:ext>
            </p:extLst>
          </p:nvPr>
        </p:nvGraphicFramePr>
        <p:xfrm>
          <a:off x="3124200" y="5105400"/>
          <a:ext cx="4522787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41" name="Equation" r:id="rId4" imgW="2082600" imgH="431640" progId="Equation.3">
                  <p:embed/>
                </p:oleObj>
              </mc:Choice>
              <mc:Fallback>
                <p:oleObj name="Equation" r:id="rId4" imgW="2082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105400"/>
                        <a:ext cx="4522787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312292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5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5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5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5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5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5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5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5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5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5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5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5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5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546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5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5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46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dirty="0"/>
              <a:t>Leverage</a:t>
            </a:r>
          </a:p>
          <a:p>
            <a:pPr marL="609600" indent="-609600"/>
            <a:endParaRPr lang="en-US" dirty="0"/>
          </a:p>
          <a:p>
            <a:pPr marL="609600" indent="-609600"/>
            <a:r>
              <a:rPr lang="en-US" dirty="0"/>
              <a:t>Miller-Modigliani Propositions</a:t>
            </a:r>
          </a:p>
          <a:p>
            <a:pPr marL="609600" indent="-609600"/>
            <a:endParaRPr lang="en-US" dirty="0"/>
          </a:p>
          <a:p>
            <a:pPr marL="609600" indent="-609600"/>
            <a:r>
              <a:rPr lang="en-US" dirty="0"/>
              <a:t>Financial Distress, etc.</a:t>
            </a:r>
          </a:p>
          <a:p>
            <a:pPr marL="609600" indent="-609600"/>
            <a:endParaRPr lang="en-US" dirty="0"/>
          </a:p>
          <a:p>
            <a:pPr marL="609600" indent="-609600"/>
            <a:r>
              <a:rPr lang="en-US" dirty="0"/>
              <a:t>Bankruptcy</a:t>
            </a:r>
          </a:p>
          <a:p>
            <a:pPr marL="609600" indent="-609600"/>
            <a:endParaRPr lang="en-US" dirty="0"/>
          </a:p>
          <a:p>
            <a:pPr marL="609600" indent="-609600"/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Costs of Financial Distress</a:t>
            </a:r>
          </a:p>
        </p:txBody>
      </p:sp>
      <p:sp>
        <p:nvSpPr>
          <p:cNvPr id="79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5452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Direct Costs</a:t>
            </a:r>
          </a:p>
          <a:p>
            <a:pPr lvl="1"/>
            <a:r>
              <a:rPr lang="en-US" dirty="0"/>
              <a:t>Legal and administrative costs </a:t>
            </a:r>
          </a:p>
          <a:p>
            <a:pPr lvl="1"/>
            <a:endParaRPr lang="en-US" dirty="0"/>
          </a:p>
          <a:p>
            <a:r>
              <a:rPr lang="en-US" dirty="0"/>
              <a:t>Indirect Costs</a:t>
            </a:r>
          </a:p>
          <a:p>
            <a:pPr lvl="1"/>
            <a:r>
              <a:rPr lang="en-US" dirty="0"/>
              <a:t>Impaired ability to conduct business (e.g., lost sales)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Agency Costs</a:t>
            </a:r>
          </a:p>
          <a:p>
            <a:pPr lvl="2"/>
            <a:r>
              <a:rPr lang="en-US" dirty="0"/>
              <a:t>Selfish Strategy 1: Incentive to take large risks</a:t>
            </a:r>
          </a:p>
          <a:p>
            <a:pPr lvl="2"/>
            <a:r>
              <a:rPr lang="en-US" dirty="0"/>
              <a:t>Selfish Strategy 2: Incentive toward underinvestment</a:t>
            </a:r>
          </a:p>
          <a:p>
            <a:pPr lvl="2"/>
            <a:r>
              <a:rPr lang="en-US" dirty="0"/>
              <a:t>Selfish Strategy 3: Milking the property</a:t>
            </a:r>
          </a:p>
        </p:txBody>
      </p:sp>
    </p:spTree>
    <p:extLst>
      <p:ext uri="{BB962C8B-B14F-4D97-AF65-F5344CB8AC3E}">
        <p14:creationId xmlns:p14="http://schemas.microsoft.com/office/powerpoint/2010/main" val="35477906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9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9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9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9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9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9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9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9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9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9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9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9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9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9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9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9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9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9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9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9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9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9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667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Example: Company in Distress</a:t>
            </a:r>
          </a:p>
        </p:txBody>
      </p:sp>
      <p:sp>
        <p:nvSpPr>
          <p:cNvPr id="798723" name="Rectangle 3" descr="Parchment"/>
          <p:cNvSpPr>
            <a:spLocks noGrp="1" noChangeArrowheads="1"/>
          </p:cNvSpPr>
          <p:nvPr>
            <p:ph type="body" idx="1"/>
          </p:nvPr>
        </p:nvSpPr>
        <p:spPr>
          <a:xfrm>
            <a:off x="457200" y="1958975"/>
            <a:ext cx="8229600" cy="2281238"/>
          </a:xfr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None/>
              <a:tabLst>
                <a:tab pos="2514600" algn="r"/>
                <a:tab pos="3429000" algn="r"/>
                <a:tab pos="4114800" algn="l"/>
                <a:tab pos="6400800" algn="r"/>
                <a:tab pos="7315200" algn="r"/>
              </a:tabLst>
            </a:pPr>
            <a:r>
              <a:rPr lang="en-US" sz="2400" u="sng" dirty="0"/>
              <a:t>Assets	BV	MV	Liabilities	BV	MV</a:t>
            </a:r>
            <a:endParaRPr lang="en-US" sz="2400" dirty="0"/>
          </a:p>
          <a:p>
            <a:pPr marL="0" indent="0">
              <a:buFont typeface="Wingdings" pitchFamily="2" charset="2"/>
              <a:buNone/>
              <a:tabLst>
                <a:tab pos="2514600" algn="r"/>
                <a:tab pos="3429000" algn="r"/>
                <a:tab pos="4114800" algn="l"/>
                <a:tab pos="6400800" algn="r"/>
                <a:tab pos="7315200" algn="r"/>
              </a:tabLst>
            </a:pPr>
            <a:r>
              <a:rPr lang="en-US" sz="2400" dirty="0"/>
              <a:t>Cash	$200	$200	LT bonds	$300	</a:t>
            </a:r>
          </a:p>
          <a:p>
            <a:pPr marL="0" indent="0">
              <a:buFont typeface="Wingdings" pitchFamily="2" charset="2"/>
              <a:buNone/>
              <a:tabLst>
                <a:tab pos="2514600" algn="r"/>
                <a:tab pos="3429000" algn="r"/>
                <a:tab pos="4114800" algn="l"/>
                <a:tab pos="6400800" algn="r"/>
                <a:tab pos="7315200" algn="r"/>
              </a:tabLst>
            </a:pPr>
            <a:r>
              <a:rPr lang="en-US" sz="2400" u="sng" dirty="0"/>
              <a:t>Fixed Asset	$400	$0	Equity	$300	</a:t>
            </a:r>
            <a:endParaRPr lang="en-US" sz="2400" dirty="0"/>
          </a:p>
          <a:p>
            <a:pPr marL="0" indent="0">
              <a:buFont typeface="Wingdings" pitchFamily="2" charset="2"/>
              <a:buNone/>
              <a:tabLst>
                <a:tab pos="2514600" algn="r"/>
                <a:tab pos="3429000" algn="r"/>
                <a:tab pos="4114800" algn="l"/>
                <a:tab pos="6400800" algn="r"/>
                <a:tab pos="7315200" algn="r"/>
              </a:tabLst>
            </a:pPr>
            <a:r>
              <a:rPr lang="en-US" sz="2400" dirty="0"/>
              <a:t>Total	$600	$200	Total	$600	$200</a:t>
            </a:r>
          </a:p>
          <a:p>
            <a:pPr marL="0" indent="0">
              <a:buFont typeface="Wingdings" pitchFamily="2" charset="2"/>
              <a:buNone/>
              <a:tabLst>
                <a:tab pos="2514600" algn="r"/>
                <a:tab pos="3429000" algn="r"/>
                <a:tab pos="4114800" algn="l"/>
                <a:tab pos="6400800" algn="r"/>
                <a:tab pos="7315200" algn="r"/>
              </a:tabLst>
            </a:pPr>
            <a:endParaRPr lang="en-US" sz="2800" dirty="0"/>
          </a:p>
          <a:p>
            <a:pPr marL="0" indent="0">
              <a:buFont typeface="Wingdings" pitchFamily="2" charset="2"/>
              <a:buNone/>
              <a:tabLst>
                <a:tab pos="2514600" algn="r"/>
                <a:tab pos="3429000" algn="r"/>
                <a:tab pos="4114800" algn="l"/>
                <a:tab pos="6400800" algn="r"/>
                <a:tab pos="7315200" algn="r"/>
              </a:tabLst>
            </a:pPr>
            <a:r>
              <a:rPr lang="en-US" sz="2800" dirty="0"/>
              <a:t>What happens if the firm is liquidated today?</a:t>
            </a:r>
          </a:p>
        </p:txBody>
      </p:sp>
      <p:sp>
        <p:nvSpPr>
          <p:cNvPr id="798724" name="Text Box 4"/>
          <p:cNvSpPr txBox="1">
            <a:spLocks noChangeArrowheads="1"/>
          </p:cNvSpPr>
          <p:nvPr/>
        </p:nvSpPr>
        <p:spPr bwMode="auto">
          <a:xfrm>
            <a:off x="533400" y="4572000"/>
            <a:ext cx="7924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Century Gothic" pitchFamily="34" charset="0"/>
              </a:rPr>
              <a:t>The bondholders get $200; the shareholders get nothing.</a:t>
            </a:r>
          </a:p>
        </p:txBody>
      </p:sp>
      <p:sp>
        <p:nvSpPr>
          <p:cNvPr id="798725" name="Text Box 5"/>
          <p:cNvSpPr txBox="1">
            <a:spLocks noChangeArrowheads="1"/>
          </p:cNvSpPr>
          <p:nvPr/>
        </p:nvSpPr>
        <p:spPr bwMode="auto">
          <a:xfrm>
            <a:off x="7162800" y="2236142"/>
            <a:ext cx="914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Century Gothic" pitchFamily="34" charset="0"/>
              </a:rPr>
              <a:t>$200</a:t>
            </a:r>
          </a:p>
        </p:txBody>
      </p:sp>
      <p:sp>
        <p:nvSpPr>
          <p:cNvPr id="798726" name="Text Box 6"/>
          <p:cNvSpPr txBox="1">
            <a:spLocks noChangeArrowheads="1"/>
          </p:cNvSpPr>
          <p:nvPr/>
        </p:nvSpPr>
        <p:spPr bwMode="auto">
          <a:xfrm>
            <a:off x="7467600" y="2534838"/>
            <a:ext cx="914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Century Gothic" pitchFamily="34" charset="0"/>
              </a:rPr>
              <a:t>$0</a:t>
            </a:r>
          </a:p>
        </p:txBody>
      </p:sp>
    </p:spTree>
    <p:extLst>
      <p:ext uri="{BB962C8B-B14F-4D97-AF65-F5344CB8AC3E}">
        <p14:creationId xmlns:p14="http://schemas.microsoft.com/office/powerpoint/2010/main" val="39946624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9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9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9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9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9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9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9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9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9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9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9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9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9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98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98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98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98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98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98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98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98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98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23" grpId="0" build="p"/>
      <p:bldP spid="798724" grpId="0" autoUpdateAnimBg="0"/>
      <p:bldP spid="798725" grpId="0" build="p" autoUpdateAnimBg="0"/>
      <p:bldP spid="798726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Selfish Strategy 1: Take Risks</a:t>
            </a:r>
          </a:p>
        </p:txBody>
      </p:sp>
      <p:sp>
        <p:nvSpPr>
          <p:cNvPr id="80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31464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u="sng" dirty="0"/>
              <a:t>The Gamble		Probability		Payoff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Win Big		10%			$1,000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Lose Big		90%			$0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Cost of investment is $200 (all the firm’s cash)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Required return is 50%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Expected CF from the Gamble = $1000 </a:t>
            </a:r>
            <a:r>
              <a:rPr lang="en-US" sz="2800" dirty="0">
                <a:cs typeface="Times New Roman" pitchFamily="18" charset="0"/>
                <a:sym typeface="MT Symbol" pitchFamily="82" charset="2"/>
              </a:rPr>
              <a:t>×</a:t>
            </a:r>
            <a:r>
              <a:rPr lang="en-US" sz="2800" dirty="0"/>
              <a:t> 0.10 + $0 = $100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800" dirty="0"/>
          </a:p>
        </p:txBody>
      </p:sp>
      <p:grpSp>
        <p:nvGrpSpPr>
          <p:cNvPr id="800772" name="Group 4"/>
          <p:cNvGrpSpPr>
            <a:grpSpLocks/>
          </p:cNvGrpSpPr>
          <p:nvPr/>
        </p:nvGrpSpPr>
        <p:grpSpPr bwMode="auto">
          <a:xfrm>
            <a:off x="2971800" y="4875216"/>
            <a:ext cx="3133725" cy="919163"/>
            <a:chOff x="1872" y="3311"/>
            <a:chExt cx="1974" cy="579"/>
          </a:xfrm>
        </p:grpSpPr>
        <p:sp>
          <p:nvSpPr>
            <p:cNvPr id="800773" name="Rectangle 5"/>
            <p:cNvSpPr>
              <a:spLocks noChangeArrowheads="1"/>
            </p:cNvSpPr>
            <p:nvPr/>
          </p:nvSpPr>
          <p:spPr bwMode="auto">
            <a:xfrm>
              <a:off x="1872" y="3455"/>
              <a:ext cx="14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20000"/>
                </a:spcBef>
                <a:buClr>
                  <a:srgbClr val="671739"/>
                </a:buClr>
              </a:pPr>
              <a:r>
                <a:rPr lang="en-US" sz="2400" dirty="0" err="1">
                  <a:latin typeface="Century Gothic" pitchFamily="34" charset="0"/>
                </a:rPr>
                <a:t>NPV</a:t>
              </a:r>
              <a:r>
                <a:rPr lang="en-US" sz="2400" dirty="0">
                  <a:latin typeface="Century Gothic" pitchFamily="34" charset="0"/>
                </a:rPr>
                <a:t> = –$200 +</a:t>
              </a:r>
              <a:r>
                <a:rPr lang="en-US" sz="2400" b="1" dirty="0">
                  <a:latin typeface="Century Gothic" pitchFamily="34" charset="0"/>
                </a:rPr>
                <a:t> </a:t>
              </a:r>
            </a:p>
          </p:txBody>
        </p:sp>
        <p:sp>
          <p:nvSpPr>
            <p:cNvPr id="800774" name="Rectangle 6"/>
            <p:cNvSpPr>
              <a:spLocks noChangeArrowheads="1"/>
            </p:cNvSpPr>
            <p:nvPr/>
          </p:nvSpPr>
          <p:spPr bwMode="auto">
            <a:xfrm>
              <a:off x="3228" y="3311"/>
              <a:ext cx="5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20000"/>
                </a:spcBef>
                <a:buClr>
                  <a:srgbClr val="671739"/>
                </a:buClr>
              </a:pPr>
              <a:r>
                <a:rPr lang="en-US" sz="2400" dirty="0">
                  <a:latin typeface="Century Gothic" pitchFamily="34" charset="0"/>
                </a:rPr>
                <a:t>$100</a:t>
              </a:r>
              <a:r>
                <a:rPr lang="en-US" sz="2400" b="1" dirty="0">
                  <a:latin typeface="Century Gothic" pitchFamily="34" charset="0"/>
                </a:rPr>
                <a:t> </a:t>
              </a:r>
            </a:p>
          </p:txBody>
        </p:sp>
        <p:sp>
          <p:nvSpPr>
            <p:cNvPr id="800775" name="Rectangle 7"/>
            <p:cNvSpPr>
              <a:spLocks noChangeArrowheads="1"/>
            </p:cNvSpPr>
            <p:nvPr/>
          </p:nvSpPr>
          <p:spPr bwMode="auto">
            <a:xfrm>
              <a:off x="3212" y="3599"/>
              <a:ext cx="63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20000"/>
                </a:spcBef>
                <a:buClr>
                  <a:srgbClr val="671739"/>
                </a:buClr>
              </a:pPr>
              <a:r>
                <a:rPr lang="en-US" sz="2400" dirty="0">
                  <a:latin typeface="Century Gothic" pitchFamily="34" charset="0"/>
                </a:rPr>
                <a:t>(1.50)</a:t>
              </a:r>
              <a:endParaRPr lang="en-US" sz="2400" b="1" dirty="0">
                <a:latin typeface="Century Gothic" pitchFamily="34" charset="0"/>
              </a:endParaRPr>
            </a:p>
          </p:txBody>
        </p:sp>
        <p:sp>
          <p:nvSpPr>
            <p:cNvPr id="800776" name="Line 8"/>
            <p:cNvSpPr>
              <a:spLocks noChangeShapeType="1"/>
            </p:cNvSpPr>
            <p:nvPr/>
          </p:nvSpPr>
          <p:spPr bwMode="auto">
            <a:xfrm flipH="1">
              <a:off x="3238" y="3600"/>
              <a:ext cx="52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800777" name="Rectangle 9"/>
          <p:cNvSpPr>
            <a:spLocks noChangeArrowheads="1"/>
          </p:cNvSpPr>
          <p:nvPr/>
        </p:nvSpPr>
        <p:spPr bwMode="auto">
          <a:xfrm>
            <a:off x="2971800" y="5789613"/>
            <a:ext cx="200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rgbClr val="671739"/>
              </a:buClr>
            </a:pPr>
            <a:r>
              <a:rPr lang="en-US" sz="2400" dirty="0" err="1">
                <a:latin typeface="Century Gothic" pitchFamily="34" charset="0"/>
              </a:rPr>
              <a:t>NPV</a:t>
            </a:r>
            <a:r>
              <a:rPr lang="en-US" sz="2400" dirty="0">
                <a:latin typeface="Century Gothic" pitchFamily="34" charset="0"/>
              </a:rPr>
              <a:t> = –$133</a:t>
            </a:r>
            <a:endParaRPr lang="en-US" sz="24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6714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0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0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0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0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0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0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0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0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0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0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0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0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0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0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0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0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00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00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00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007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00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00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0771" grpId="0" build="p"/>
      <p:bldP spid="80077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Selfish Strategy 1: Take Risks</a:t>
            </a:r>
          </a:p>
        </p:txBody>
      </p:sp>
      <p:sp>
        <p:nvSpPr>
          <p:cNvPr id="80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848600" cy="2819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Expected CF from the Gamble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To Bondholders = $300 </a:t>
            </a:r>
            <a:r>
              <a:rPr lang="en-US" dirty="0">
                <a:cs typeface="Times New Roman" pitchFamily="18" charset="0"/>
                <a:sym typeface="MT Symbol" pitchFamily="82" charset="2"/>
              </a:rPr>
              <a:t>×</a:t>
            </a:r>
            <a:r>
              <a:rPr lang="en-US" dirty="0"/>
              <a:t> 0.10 + $0 = $30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To Stockholders = ($1000 </a:t>
            </a:r>
            <a:r>
              <a:rPr lang="en-US" dirty="0">
                <a:cs typeface="Times New Roman" pitchFamily="18" charset="0"/>
              </a:rPr>
              <a:t>–</a:t>
            </a:r>
            <a:r>
              <a:rPr lang="en-US" dirty="0"/>
              <a:t> $300) </a:t>
            </a:r>
            <a:r>
              <a:rPr lang="en-US" dirty="0">
                <a:cs typeface="Times New Roman" pitchFamily="18" charset="0"/>
                <a:sym typeface="MT Symbol" pitchFamily="82" charset="2"/>
              </a:rPr>
              <a:t>×</a:t>
            </a:r>
            <a:r>
              <a:rPr lang="en-US" dirty="0"/>
              <a:t> 0.10 + $0 = $70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PV of Bonds Without the Gamble = $200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PV of Stocks Without the Gamble = $0</a:t>
            </a:r>
          </a:p>
        </p:txBody>
      </p:sp>
      <p:grpSp>
        <p:nvGrpSpPr>
          <p:cNvPr id="802820" name="Group 4"/>
          <p:cNvGrpSpPr>
            <a:grpSpLocks/>
          </p:cNvGrpSpPr>
          <p:nvPr/>
        </p:nvGrpSpPr>
        <p:grpSpPr bwMode="auto">
          <a:xfrm>
            <a:off x="990600" y="4621215"/>
            <a:ext cx="7096125" cy="919163"/>
            <a:chOff x="672" y="2776"/>
            <a:chExt cx="4470" cy="579"/>
          </a:xfrm>
        </p:grpSpPr>
        <p:grpSp>
          <p:nvGrpSpPr>
            <p:cNvPr id="802821" name="Group 5"/>
            <p:cNvGrpSpPr>
              <a:grpSpLocks/>
            </p:cNvGrpSpPr>
            <p:nvPr/>
          </p:nvGrpSpPr>
          <p:grpSpPr bwMode="auto">
            <a:xfrm>
              <a:off x="3856" y="2776"/>
              <a:ext cx="1286" cy="579"/>
              <a:chOff x="2560" y="3071"/>
              <a:chExt cx="1286" cy="579"/>
            </a:xfrm>
          </p:grpSpPr>
          <p:sp>
            <p:nvSpPr>
              <p:cNvPr id="802822" name="Rectangle 6"/>
              <p:cNvSpPr>
                <a:spLocks noChangeArrowheads="1"/>
              </p:cNvSpPr>
              <p:nvPr/>
            </p:nvSpPr>
            <p:spPr bwMode="auto">
              <a:xfrm>
                <a:off x="2560" y="3215"/>
                <a:ext cx="608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 eaLnBrk="1" hangingPunct="1">
                  <a:spcBef>
                    <a:spcPct val="20000"/>
                  </a:spcBef>
                  <a:buClr>
                    <a:srgbClr val="671739"/>
                  </a:buClr>
                </a:pPr>
                <a:r>
                  <a:rPr lang="en-US" sz="2400" dirty="0">
                    <a:latin typeface="Century Gothic" pitchFamily="34" charset="0"/>
                  </a:rPr>
                  <a:t>$20 =</a:t>
                </a:r>
                <a:endParaRPr lang="en-US" sz="2400" b="1" dirty="0">
                  <a:latin typeface="Century Gothic" pitchFamily="34" charset="0"/>
                </a:endParaRPr>
              </a:p>
            </p:txBody>
          </p:sp>
          <p:sp>
            <p:nvSpPr>
              <p:cNvPr id="802823" name="Rectangle 7"/>
              <p:cNvSpPr>
                <a:spLocks noChangeArrowheads="1"/>
              </p:cNvSpPr>
              <p:nvPr/>
            </p:nvSpPr>
            <p:spPr bwMode="auto">
              <a:xfrm>
                <a:off x="3276" y="3071"/>
                <a:ext cx="49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spcBef>
                    <a:spcPct val="20000"/>
                  </a:spcBef>
                  <a:buClr>
                    <a:srgbClr val="671739"/>
                  </a:buClr>
                </a:pPr>
                <a:r>
                  <a:rPr lang="en-US" sz="2400" dirty="0">
                    <a:latin typeface="Century Gothic" pitchFamily="34" charset="0"/>
                  </a:rPr>
                  <a:t>$30</a:t>
                </a:r>
                <a:r>
                  <a:rPr lang="en-US" sz="2400" b="1" dirty="0">
                    <a:latin typeface="Century Gothic" pitchFamily="34" charset="0"/>
                  </a:rPr>
                  <a:t> </a:t>
                </a:r>
              </a:p>
            </p:txBody>
          </p:sp>
          <p:sp>
            <p:nvSpPr>
              <p:cNvPr id="802824" name="Rectangle 8"/>
              <p:cNvSpPr>
                <a:spLocks noChangeArrowheads="1"/>
              </p:cNvSpPr>
              <p:nvPr/>
            </p:nvSpPr>
            <p:spPr bwMode="auto">
              <a:xfrm>
                <a:off x="3212" y="3359"/>
                <a:ext cx="634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spcBef>
                    <a:spcPct val="20000"/>
                  </a:spcBef>
                  <a:buClr>
                    <a:srgbClr val="671739"/>
                  </a:buClr>
                </a:pPr>
                <a:r>
                  <a:rPr lang="en-US" sz="2400" dirty="0">
                    <a:latin typeface="Century Gothic" pitchFamily="34" charset="0"/>
                  </a:rPr>
                  <a:t>(1.50)</a:t>
                </a:r>
                <a:endParaRPr lang="en-US" sz="2400" b="1" dirty="0">
                  <a:latin typeface="Century Gothic" pitchFamily="34" charset="0"/>
                </a:endParaRPr>
              </a:p>
            </p:txBody>
          </p:sp>
          <p:sp>
            <p:nvSpPr>
              <p:cNvPr id="802825" name="Line 9"/>
              <p:cNvSpPr>
                <a:spLocks noChangeShapeType="1"/>
              </p:cNvSpPr>
              <p:nvPr/>
            </p:nvSpPr>
            <p:spPr bwMode="auto">
              <a:xfrm flipH="1">
                <a:off x="3238" y="3360"/>
                <a:ext cx="528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802826" name="Rectangle 10"/>
            <p:cNvSpPr>
              <a:spLocks noChangeArrowheads="1"/>
            </p:cNvSpPr>
            <p:nvPr/>
          </p:nvSpPr>
          <p:spPr bwMode="auto">
            <a:xfrm>
              <a:off x="672" y="2944"/>
              <a:ext cx="3164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buClr>
                  <a:srgbClr val="671739"/>
                </a:buClr>
                <a:buFontTx/>
                <a:buChar char="•"/>
              </a:pPr>
              <a:r>
                <a:rPr lang="en-US" sz="2400" dirty="0">
                  <a:latin typeface="Century Gothic" pitchFamily="34" charset="0"/>
                </a:rPr>
                <a:t>  PV of Bonds With the Gamble:</a:t>
              </a:r>
            </a:p>
          </p:txBody>
        </p:sp>
      </p:grpSp>
      <p:grpSp>
        <p:nvGrpSpPr>
          <p:cNvPr id="802827" name="Group 11"/>
          <p:cNvGrpSpPr>
            <a:grpSpLocks/>
          </p:cNvGrpSpPr>
          <p:nvPr/>
        </p:nvGrpSpPr>
        <p:grpSpPr bwMode="auto">
          <a:xfrm>
            <a:off x="990600" y="5626103"/>
            <a:ext cx="7200900" cy="919163"/>
            <a:chOff x="624" y="3544"/>
            <a:chExt cx="4536" cy="579"/>
          </a:xfrm>
        </p:grpSpPr>
        <p:grpSp>
          <p:nvGrpSpPr>
            <p:cNvPr id="802828" name="Group 12"/>
            <p:cNvGrpSpPr>
              <a:grpSpLocks/>
            </p:cNvGrpSpPr>
            <p:nvPr/>
          </p:nvGrpSpPr>
          <p:grpSpPr bwMode="auto">
            <a:xfrm>
              <a:off x="3874" y="3544"/>
              <a:ext cx="1286" cy="579"/>
              <a:chOff x="2560" y="3071"/>
              <a:chExt cx="1286" cy="579"/>
            </a:xfrm>
          </p:grpSpPr>
          <p:sp>
            <p:nvSpPr>
              <p:cNvPr id="802829" name="Rectangle 13"/>
              <p:cNvSpPr>
                <a:spLocks noChangeArrowheads="1"/>
              </p:cNvSpPr>
              <p:nvPr/>
            </p:nvSpPr>
            <p:spPr bwMode="auto">
              <a:xfrm>
                <a:off x="2560" y="3215"/>
                <a:ext cx="608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 eaLnBrk="1" hangingPunct="1">
                  <a:spcBef>
                    <a:spcPct val="20000"/>
                  </a:spcBef>
                  <a:buClr>
                    <a:srgbClr val="671739"/>
                  </a:buClr>
                </a:pPr>
                <a:r>
                  <a:rPr lang="en-US" sz="2400" dirty="0">
                    <a:latin typeface="Century Gothic" pitchFamily="34" charset="0"/>
                  </a:rPr>
                  <a:t>$47 =</a:t>
                </a:r>
                <a:endParaRPr lang="en-US" sz="2400" b="1" dirty="0">
                  <a:latin typeface="Century Gothic" pitchFamily="34" charset="0"/>
                </a:endParaRPr>
              </a:p>
            </p:txBody>
          </p:sp>
          <p:sp>
            <p:nvSpPr>
              <p:cNvPr id="802830" name="Rectangle 14"/>
              <p:cNvSpPr>
                <a:spLocks noChangeArrowheads="1"/>
              </p:cNvSpPr>
              <p:nvPr/>
            </p:nvSpPr>
            <p:spPr bwMode="auto">
              <a:xfrm>
                <a:off x="3276" y="3071"/>
                <a:ext cx="49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spcBef>
                    <a:spcPct val="20000"/>
                  </a:spcBef>
                  <a:buClr>
                    <a:srgbClr val="671739"/>
                  </a:buClr>
                </a:pPr>
                <a:r>
                  <a:rPr lang="en-US" sz="2400" dirty="0">
                    <a:latin typeface="Century Gothic" pitchFamily="34" charset="0"/>
                  </a:rPr>
                  <a:t>$70</a:t>
                </a:r>
                <a:r>
                  <a:rPr lang="en-US" sz="2400" b="1" dirty="0">
                    <a:latin typeface="Century Gothic" pitchFamily="34" charset="0"/>
                  </a:rPr>
                  <a:t> </a:t>
                </a:r>
              </a:p>
            </p:txBody>
          </p:sp>
          <p:sp>
            <p:nvSpPr>
              <p:cNvPr id="802831" name="Rectangle 15"/>
              <p:cNvSpPr>
                <a:spLocks noChangeArrowheads="1"/>
              </p:cNvSpPr>
              <p:nvPr/>
            </p:nvSpPr>
            <p:spPr bwMode="auto">
              <a:xfrm>
                <a:off x="3212" y="3359"/>
                <a:ext cx="634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spcBef>
                    <a:spcPct val="20000"/>
                  </a:spcBef>
                  <a:buClr>
                    <a:srgbClr val="671739"/>
                  </a:buClr>
                </a:pPr>
                <a:r>
                  <a:rPr lang="en-US" sz="2400" dirty="0">
                    <a:latin typeface="Century Gothic" pitchFamily="34" charset="0"/>
                  </a:rPr>
                  <a:t>(1.50)</a:t>
                </a:r>
                <a:endParaRPr lang="en-US" sz="2400" b="1" dirty="0">
                  <a:latin typeface="Century Gothic" pitchFamily="34" charset="0"/>
                </a:endParaRPr>
              </a:p>
            </p:txBody>
          </p:sp>
          <p:sp>
            <p:nvSpPr>
              <p:cNvPr id="802832" name="Line 16"/>
              <p:cNvSpPr>
                <a:spLocks noChangeShapeType="1"/>
              </p:cNvSpPr>
              <p:nvPr/>
            </p:nvSpPr>
            <p:spPr bwMode="auto">
              <a:xfrm flipH="1">
                <a:off x="3238" y="3360"/>
                <a:ext cx="528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802833" name="Rectangle 17"/>
            <p:cNvSpPr>
              <a:spLocks noChangeArrowheads="1"/>
            </p:cNvSpPr>
            <p:nvPr/>
          </p:nvSpPr>
          <p:spPr bwMode="auto">
            <a:xfrm>
              <a:off x="624" y="3688"/>
              <a:ext cx="318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20000"/>
                </a:spcBef>
                <a:buClr>
                  <a:srgbClr val="671739"/>
                </a:buClr>
                <a:buFontTx/>
                <a:buChar char="•"/>
              </a:pPr>
              <a:r>
                <a:rPr lang="en-US" sz="2400" dirty="0">
                  <a:latin typeface="Century Gothic" pitchFamily="34" charset="0"/>
                </a:rPr>
                <a:t>  PV of Stocks With the Gamble: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12351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0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0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0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0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0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0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0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0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0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0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0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0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0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02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02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02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028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02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02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281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2151063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/>
              <a:t>Consider a government-sponsored project that guarantees $350 in one period.</a:t>
            </a:r>
          </a:p>
          <a:p>
            <a:endParaRPr lang="en-US" sz="2800" dirty="0"/>
          </a:p>
          <a:p>
            <a:r>
              <a:rPr lang="en-US" sz="2800" dirty="0"/>
              <a:t>Cost of investment is $300 (the firm only has $200 now), so the stockholders will have to supply an additional $100 to finance the project.</a:t>
            </a:r>
          </a:p>
          <a:p>
            <a:endParaRPr lang="en-US" sz="2800" dirty="0"/>
          </a:p>
          <a:p>
            <a:r>
              <a:rPr lang="en-US" sz="2800" dirty="0"/>
              <a:t>Required return is 10%.</a:t>
            </a:r>
          </a:p>
        </p:txBody>
      </p:sp>
      <p:sp>
        <p:nvSpPr>
          <p:cNvPr id="804868" name="Text Box 4"/>
          <p:cNvSpPr txBox="1">
            <a:spLocks noChangeArrowheads="1"/>
          </p:cNvSpPr>
          <p:nvPr/>
        </p:nvSpPr>
        <p:spPr bwMode="auto">
          <a:xfrm>
            <a:off x="609600" y="5508625"/>
            <a:ext cx="5791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SzPct val="90000"/>
              <a:buFont typeface="Symbol" pitchFamily="18" charset="2"/>
              <a:buChar char="·"/>
            </a:pPr>
            <a:r>
              <a:rPr lang="en-US" sz="2000" dirty="0">
                <a:latin typeface="Century Gothic" pitchFamily="34" charset="0"/>
              </a:rPr>
              <a:t> Should we accept or reject?</a:t>
            </a:r>
          </a:p>
        </p:txBody>
      </p:sp>
      <p:grpSp>
        <p:nvGrpSpPr>
          <p:cNvPr id="804869" name="Group 5"/>
          <p:cNvGrpSpPr>
            <a:grpSpLocks/>
          </p:cNvGrpSpPr>
          <p:nvPr/>
        </p:nvGrpSpPr>
        <p:grpSpPr bwMode="auto">
          <a:xfrm>
            <a:off x="3402013" y="3962403"/>
            <a:ext cx="3236913" cy="919163"/>
            <a:chOff x="1807" y="3311"/>
            <a:chExt cx="2039" cy="579"/>
          </a:xfrm>
        </p:grpSpPr>
        <p:sp>
          <p:nvSpPr>
            <p:cNvPr id="804870" name="Rectangle 6"/>
            <p:cNvSpPr>
              <a:spLocks noChangeArrowheads="1"/>
            </p:cNvSpPr>
            <p:nvPr/>
          </p:nvSpPr>
          <p:spPr bwMode="auto">
            <a:xfrm>
              <a:off x="1807" y="3454"/>
              <a:ext cx="14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20000"/>
                </a:spcBef>
                <a:buClr>
                  <a:srgbClr val="671739"/>
                </a:buClr>
              </a:pPr>
              <a:r>
                <a:rPr lang="en-US" sz="2400" dirty="0" err="1">
                  <a:latin typeface="Century Gothic" pitchFamily="34" charset="0"/>
                </a:rPr>
                <a:t>NPV</a:t>
              </a:r>
              <a:r>
                <a:rPr lang="en-US" sz="2400" dirty="0">
                  <a:latin typeface="Century Gothic" pitchFamily="34" charset="0"/>
                </a:rPr>
                <a:t> = –$300 +</a:t>
              </a:r>
              <a:r>
                <a:rPr lang="en-US" sz="2400" b="1" dirty="0">
                  <a:latin typeface="Century Gothic" pitchFamily="34" charset="0"/>
                </a:rPr>
                <a:t> </a:t>
              </a:r>
            </a:p>
          </p:txBody>
        </p:sp>
        <p:sp>
          <p:nvSpPr>
            <p:cNvPr id="804871" name="Rectangle 7"/>
            <p:cNvSpPr>
              <a:spLocks noChangeArrowheads="1"/>
            </p:cNvSpPr>
            <p:nvPr/>
          </p:nvSpPr>
          <p:spPr bwMode="auto">
            <a:xfrm>
              <a:off x="3228" y="3311"/>
              <a:ext cx="5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20000"/>
                </a:spcBef>
                <a:buClr>
                  <a:srgbClr val="671739"/>
                </a:buClr>
              </a:pPr>
              <a:r>
                <a:rPr lang="en-US" sz="2400" dirty="0">
                  <a:latin typeface="Century Gothic" pitchFamily="34" charset="0"/>
                </a:rPr>
                <a:t>$350</a:t>
              </a:r>
              <a:r>
                <a:rPr lang="en-US" sz="2400" b="1" dirty="0">
                  <a:latin typeface="Century Gothic" pitchFamily="34" charset="0"/>
                </a:rPr>
                <a:t> </a:t>
              </a:r>
            </a:p>
          </p:txBody>
        </p:sp>
        <p:sp>
          <p:nvSpPr>
            <p:cNvPr id="804872" name="Rectangle 8"/>
            <p:cNvSpPr>
              <a:spLocks noChangeArrowheads="1"/>
            </p:cNvSpPr>
            <p:nvPr/>
          </p:nvSpPr>
          <p:spPr bwMode="auto">
            <a:xfrm>
              <a:off x="3212" y="3599"/>
              <a:ext cx="63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20000"/>
                </a:spcBef>
                <a:buClr>
                  <a:srgbClr val="671739"/>
                </a:buClr>
              </a:pPr>
              <a:r>
                <a:rPr lang="en-US" sz="2400" dirty="0">
                  <a:latin typeface="Century Gothic" pitchFamily="34" charset="0"/>
                </a:rPr>
                <a:t>(1.10)</a:t>
              </a:r>
              <a:endParaRPr lang="en-US" sz="2400" b="1" dirty="0">
                <a:latin typeface="Century Gothic" pitchFamily="34" charset="0"/>
              </a:endParaRPr>
            </a:p>
          </p:txBody>
        </p:sp>
        <p:sp>
          <p:nvSpPr>
            <p:cNvPr id="804873" name="Line 9"/>
            <p:cNvSpPr>
              <a:spLocks noChangeShapeType="1"/>
            </p:cNvSpPr>
            <p:nvPr/>
          </p:nvSpPr>
          <p:spPr bwMode="auto">
            <a:xfrm flipH="1">
              <a:off x="3238" y="3600"/>
              <a:ext cx="52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804874" name="Rectangle 10"/>
          <p:cNvSpPr>
            <a:spLocks noChangeArrowheads="1"/>
          </p:cNvSpPr>
          <p:nvPr/>
        </p:nvSpPr>
        <p:spPr bwMode="auto">
          <a:xfrm>
            <a:off x="3533775" y="4876800"/>
            <a:ext cx="2090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rgbClr val="671739"/>
              </a:buClr>
            </a:pPr>
            <a:r>
              <a:rPr lang="en-US" sz="2400" dirty="0" err="1">
                <a:latin typeface="Century Gothic" pitchFamily="34" charset="0"/>
              </a:rPr>
              <a:t>NPV</a:t>
            </a:r>
            <a:r>
              <a:rPr lang="en-US" sz="2400" dirty="0">
                <a:latin typeface="Century Gothic" pitchFamily="34" charset="0"/>
              </a:rPr>
              <a:t> = $18.18</a:t>
            </a:r>
            <a:endParaRPr lang="en-US" sz="2400" b="1" dirty="0">
              <a:latin typeface="Century Gothic" pitchFamily="34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304800" y="304800"/>
            <a:ext cx="8763000" cy="1143000"/>
          </a:xfrm>
          <a:prstGeom prst="rect">
            <a:avLst/>
          </a:prstGeom>
        </p:spPr>
        <p:txBody>
          <a:bodyPr anchor="b" anchorCtr="0">
            <a:normAutofit fontScale="90000"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400" b="1">
                <a:solidFill>
                  <a:schemeClr val="tx1">
                    <a:alpha val="100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kern="0"/>
              <a:t>Selfish Strategy 2: Underinvestment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9012405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0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0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0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0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0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0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0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048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04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04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048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04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04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4867" grpId="0" build="p"/>
      <p:bldP spid="804868" grpId="0" autoUpdateAnimBg="0"/>
      <p:bldP spid="80487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Selfish Strategy 2: Underinvestment</a:t>
            </a:r>
          </a:p>
        </p:txBody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5181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/>
              <a:t>Expected CF from the government sponsored project: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To Bondholder = $300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To Stockholder = ($350 </a:t>
            </a:r>
            <a:r>
              <a:rPr lang="en-US" dirty="0">
                <a:cs typeface="Times New Roman" pitchFamily="18" charset="0"/>
              </a:rPr>
              <a:t>–</a:t>
            </a:r>
            <a:r>
              <a:rPr lang="en-US" dirty="0"/>
              <a:t> $300) = $50</a:t>
            </a:r>
          </a:p>
          <a:p>
            <a:pPr>
              <a:buFont typeface="Wingdings" pitchFamily="2" charset="2"/>
              <a:buNone/>
            </a:pPr>
            <a:r>
              <a:rPr lang="en-US" sz="2800" i="1" dirty="0"/>
              <a:t>PV</a:t>
            </a:r>
            <a:r>
              <a:rPr lang="en-US" sz="2800" dirty="0"/>
              <a:t> of Bonds Without the Project = $200</a:t>
            </a:r>
          </a:p>
          <a:p>
            <a:pPr>
              <a:buFont typeface="Wingdings" pitchFamily="2" charset="2"/>
              <a:buNone/>
            </a:pPr>
            <a:r>
              <a:rPr lang="en-US" sz="2800" i="1" dirty="0"/>
              <a:t>PV</a:t>
            </a:r>
            <a:r>
              <a:rPr lang="en-US" sz="2800" dirty="0"/>
              <a:t> of Stocks Without the Project  = $0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800" dirty="0"/>
          </a:p>
        </p:txBody>
      </p:sp>
      <p:grpSp>
        <p:nvGrpSpPr>
          <p:cNvPr id="806916" name="Group 4"/>
          <p:cNvGrpSpPr>
            <a:grpSpLocks/>
          </p:cNvGrpSpPr>
          <p:nvPr/>
        </p:nvGrpSpPr>
        <p:grpSpPr bwMode="auto">
          <a:xfrm>
            <a:off x="914400" y="4495802"/>
            <a:ext cx="7138988" cy="919163"/>
            <a:chOff x="672" y="2776"/>
            <a:chExt cx="4497" cy="579"/>
          </a:xfrm>
        </p:grpSpPr>
        <p:grpSp>
          <p:nvGrpSpPr>
            <p:cNvPr id="806917" name="Group 5"/>
            <p:cNvGrpSpPr>
              <a:grpSpLocks/>
            </p:cNvGrpSpPr>
            <p:nvPr/>
          </p:nvGrpSpPr>
          <p:grpSpPr bwMode="auto">
            <a:xfrm>
              <a:off x="3488" y="2776"/>
              <a:ext cx="1681" cy="579"/>
              <a:chOff x="2192" y="3071"/>
              <a:chExt cx="1681" cy="579"/>
            </a:xfrm>
          </p:grpSpPr>
          <p:sp>
            <p:nvSpPr>
              <p:cNvPr id="806918" name="Rectangle 6"/>
              <p:cNvSpPr>
                <a:spLocks noChangeArrowheads="1"/>
              </p:cNvSpPr>
              <p:nvPr/>
            </p:nvSpPr>
            <p:spPr bwMode="auto">
              <a:xfrm>
                <a:off x="2192" y="3215"/>
                <a:ext cx="9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 eaLnBrk="1" hangingPunct="1">
                  <a:spcBef>
                    <a:spcPct val="20000"/>
                  </a:spcBef>
                  <a:buClr>
                    <a:srgbClr val="671739"/>
                  </a:buClr>
                </a:pPr>
                <a:r>
                  <a:rPr lang="en-US" sz="2400" dirty="0">
                    <a:latin typeface="Century Gothic" pitchFamily="34" charset="0"/>
                  </a:rPr>
                  <a:t>$272.73 =</a:t>
                </a:r>
                <a:endParaRPr lang="en-US" sz="2400" b="1" dirty="0">
                  <a:latin typeface="Century Gothic" pitchFamily="34" charset="0"/>
                </a:endParaRPr>
              </a:p>
            </p:txBody>
          </p:sp>
          <p:sp>
            <p:nvSpPr>
              <p:cNvPr id="806919" name="Rectangle 7"/>
              <p:cNvSpPr>
                <a:spLocks noChangeArrowheads="1"/>
              </p:cNvSpPr>
              <p:nvPr/>
            </p:nvSpPr>
            <p:spPr bwMode="auto">
              <a:xfrm>
                <a:off x="3276" y="3071"/>
                <a:ext cx="59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spcBef>
                    <a:spcPct val="20000"/>
                  </a:spcBef>
                  <a:buClr>
                    <a:srgbClr val="671739"/>
                  </a:buClr>
                </a:pPr>
                <a:r>
                  <a:rPr lang="en-US" sz="2400" dirty="0">
                    <a:latin typeface="Century Gothic" pitchFamily="34" charset="0"/>
                  </a:rPr>
                  <a:t>$300</a:t>
                </a:r>
                <a:r>
                  <a:rPr lang="en-US" sz="2400" b="1" dirty="0">
                    <a:latin typeface="Century Gothic" pitchFamily="34" charset="0"/>
                  </a:rPr>
                  <a:t> </a:t>
                </a:r>
              </a:p>
            </p:txBody>
          </p:sp>
          <p:sp>
            <p:nvSpPr>
              <p:cNvPr id="806920" name="Rectangle 8"/>
              <p:cNvSpPr>
                <a:spLocks noChangeArrowheads="1"/>
              </p:cNvSpPr>
              <p:nvPr/>
            </p:nvSpPr>
            <p:spPr bwMode="auto">
              <a:xfrm>
                <a:off x="3212" y="3359"/>
                <a:ext cx="634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spcBef>
                    <a:spcPct val="20000"/>
                  </a:spcBef>
                  <a:buClr>
                    <a:srgbClr val="671739"/>
                  </a:buClr>
                </a:pPr>
                <a:r>
                  <a:rPr lang="en-US" sz="2400" dirty="0">
                    <a:latin typeface="Century Gothic" pitchFamily="34" charset="0"/>
                  </a:rPr>
                  <a:t>(1.10)</a:t>
                </a:r>
                <a:endParaRPr lang="en-US" sz="2400" b="1" dirty="0">
                  <a:latin typeface="Century Gothic" pitchFamily="34" charset="0"/>
                </a:endParaRPr>
              </a:p>
            </p:txBody>
          </p:sp>
          <p:sp>
            <p:nvSpPr>
              <p:cNvPr id="806921" name="Line 9"/>
              <p:cNvSpPr>
                <a:spLocks noChangeShapeType="1"/>
              </p:cNvSpPr>
              <p:nvPr/>
            </p:nvSpPr>
            <p:spPr bwMode="auto">
              <a:xfrm flipH="1">
                <a:off x="3238" y="3360"/>
                <a:ext cx="528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806922" name="Rectangle 10"/>
            <p:cNvSpPr>
              <a:spLocks noChangeArrowheads="1"/>
            </p:cNvSpPr>
            <p:nvPr/>
          </p:nvSpPr>
          <p:spPr bwMode="auto">
            <a:xfrm>
              <a:off x="672" y="2944"/>
              <a:ext cx="3032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buClr>
                  <a:srgbClr val="671739"/>
                </a:buClr>
              </a:pPr>
              <a:r>
                <a:rPr lang="en-US" sz="2400" dirty="0">
                  <a:solidFill>
                    <a:srgbClr val="644A1A"/>
                  </a:solidFill>
                  <a:latin typeface="Century Gothic" pitchFamily="34" charset="0"/>
                </a:rPr>
                <a:t>    </a:t>
              </a:r>
              <a:r>
                <a:rPr lang="en-US" sz="2400" dirty="0">
                  <a:latin typeface="Century Gothic" pitchFamily="34" charset="0"/>
                </a:rPr>
                <a:t>PV of Bonds With the Project:</a:t>
              </a:r>
            </a:p>
          </p:txBody>
        </p:sp>
      </p:grpSp>
      <p:grpSp>
        <p:nvGrpSpPr>
          <p:cNvPr id="806923" name="Group 11"/>
          <p:cNvGrpSpPr>
            <a:grpSpLocks/>
          </p:cNvGrpSpPr>
          <p:nvPr/>
        </p:nvGrpSpPr>
        <p:grpSpPr bwMode="auto">
          <a:xfrm>
            <a:off x="914400" y="5410202"/>
            <a:ext cx="7096125" cy="919163"/>
            <a:chOff x="672" y="2776"/>
            <a:chExt cx="4470" cy="579"/>
          </a:xfrm>
        </p:grpSpPr>
        <p:grpSp>
          <p:nvGrpSpPr>
            <p:cNvPr id="806924" name="Group 12"/>
            <p:cNvGrpSpPr>
              <a:grpSpLocks/>
            </p:cNvGrpSpPr>
            <p:nvPr/>
          </p:nvGrpSpPr>
          <p:grpSpPr bwMode="auto">
            <a:xfrm>
              <a:off x="3475" y="2776"/>
              <a:ext cx="1667" cy="579"/>
              <a:chOff x="2179" y="3071"/>
              <a:chExt cx="1667" cy="579"/>
            </a:xfrm>
          </p:grpSpPr>
          <p:sp>
            <p:nvSpPr>
              <p:cNvPr id="806925" name="Rectangle 13"/>
              <p:cNvSpPr>
                <a:spLocks noChangeArrowheads="1"/>
              </p:cNvSpPr>
              <p:nvPr/>
            </p:nvSpPr>
            <p:spPr bwMode="auto">
              <a:xfrm>
                <a:off x="2179" y="3215"/>
                <a:ext cx="98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 eaLnBrk="1" hangingPunct="1">
                  <a:spcBef>
                    <a:spcPct val="20000"/>
                  </a:spcBef>
                  <a:buClr>
                    <a:srgbClr val="671739"/>
                  </a:buClr>
                </a:pPr>
                <a:r>
                  <a:rPr lang="en-US" dirty="0">
                    <a:latin typeface="Century Gothic" pitchFamily="34" charset="0"/>
                  </a:rPr>
                  <a:t>– </a:t>
                </a:r>
                <a:r>
                  <a:rPr lang="en-US" sz="2400" dirty="0">
                    <a:latin typeface="Century Gothic" pitchFamily="34" charset="0"/>
                  </a:rPr>
                  <a:t>$54.55 =</a:t>
                </a:r>
              </a:p>
            </p:txBody>
          </p:sp>
          <p:sp>
            <p:nvSpPr>
              <p:cNvPr id="806926" name="Rectangle 14"/>
              <p:cNvSpPr>
                <a:spLocks noChangeArrowheads="1"/>
              </p:cNvSpPr>
              <p:nvPr/>
            </p:nvSpPr>
            <p:spPr bwMode="auto">
              <a:xfrm>
                <a:off x="3276" y="3071"/>
                <a:ext cx="49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spcBef>
                    <a:spcPct val="20000"/>
                  </a:spcBef>
                  <a:buClr>
                    <a:srgbClr val="671739"/>
                  </a:buClr>
                </a:pPr>
                <a:r>
                  <a:rPr lang="en-US" sz="2400" dirty="0">
                    <a:latin typeface="Century Gothic" pitchFamily="34" charset="0"/>
                  </a:rPr>
                  <a:t>$50</a:t>
                </a:r>
                <a:r>
                  <a:rPr lang="en-US" sz="2400" b="1" dirty="0">
                    <a:latin typeface="Century Gothic" pitchFamily="34" charset="0"/>
                  </a:rPr>
                  <a:t> </a:t>
                </a:r>
              </a:p>
            </p:txBody>
          </p:sp>
          <p:sp>
            <p:nvSpPr>
              <p:cNvPr id="806927" name="Rectangle 15"/>
              <p:cNvSpPr>
                <a:spLocks noChangeArrowheads="1"/>
              </p:cNvSpPr>
              <p:nvPr/>
            </p:nvSpPr>
            <p:spPr bwMode="auto">
              <a:xfrm>
                <a:off x="3212" y="3359"/>
                <a:ext cx="634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spcBef>
                    <a:spcPct val="20000"/>
                  </a:spcBef>
                  <a:buClr>
                    <a:srgbClr val="671739"/>
                  </a:buClr>
                </a:pPr>
                <a:r>
                  <a:rPr lang="en-US" sz="2400" dirty="0">
                    <a:latin typeface="Century Gothic" pitchFamily="34" charset="0"/>
                  </a:rPr>
                  <a:t>(1.10)</a:t>
                </a:r>
                <a:endParaRPr lang="en-US" sz="2400" b="1" dirty="0">
                  <a:latin typeface="Century Gothic" pitchFamily="34" charset="0"/>
                </a:endParaRPr>
              </a:p>
            </p:txBody>
          </p:sp>
          <p:sp>
            <p:nvSpPr>
              <p:cNvPr id="806928" name="Line 16"/>
              <p:cNvSpPr>
                <a:spLocks noChangeShapeType="1"/>
              </p:cNvSpPr>
              <p:nvPr/>
            </p:nvSpPr>
            <p:spPr bwMode="auto">
              <a:xfrm flipH="1">
                <a:off x="3238" y="3360"/>
                <a:ext cx="528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806929" name="Rectangle 17"/>
            <p:cNvSpPr>
              <a:spLocks noChangeArrowheads="1"/>
            </p:cNvSpPr>
            <p:nvPr/>
          </p:nvSpPr>
          <p:spPr bwMode="auto">
            <a:xfrm>
              <a:off x="672" y="2944"/>
              <a:ext cx="3054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buClr>
                  <a:srgbClr val="671739"/>
                </a:buClr>
              </a:pPr>
              <a:r>
                <a:rPr lang="en-US" sz="2400" dirty="0">
                  <a:solidFill>
                    <a:srgbClr val="644A1A"/>
                  </a:solidFill>
                  <a:latin typeface="Century Gothic" pitchFamily="34" charset="0"/>
                </a:rPr>
                <a:t>    </a:t>
              </a:r>
              <a:r>
                <a:rPr lang="en-US" sz="2400" dirty="0">
                  <a:latin typeface="Century Gothic" pitchFamily="34" charset="0"/>
                </a:rPr>
                <a:t>PV of Stocks With the Project:</a:t>
              </a:r>
            </a:p>
          </p:txBody>
        </p:sp>
      </p:grpSp>
      <p:sp>
        <p:nvSpPr>
          <p:cNvPr id="806930" name="Rectangle 18"/>
          <p:cNvSpPr>
            <a:spLocks noChangeArrowheads="1"/>
          </p:cNvSpPr>
          <p:nvPr/>
        </p:nvSpPr>
        <p:spPr bwMode="auto">
          <a:xfrm>
            <a:off x="8026400" y="5638800"/>
            <a:ext cx="111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latin typeface="Century Gothic" pitchFamily="34" charset="0"/>
              </a:rPr>
              <a:t>– $100</a:t>
            </a:r>
          </a:p>
        </p:txBody>
      </p:sp>
    </p:spTree>
    <p:extLst>
      <p:ext uri="{BB962C8B-B14F-4D97-AF65-F5344CB8AC3E}">
        <p14:creationId xmlns:p14="http://schemas.microsoft.com/office/powerpoint/2010/main" val="211715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0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0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0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0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0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0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0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0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0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0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0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0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0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069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06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06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069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06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06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069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06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06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6915" grpId="0" build="p"/>
      <p:bldP spid="80693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686800" cy="1143000"/>
          </a:xfrm>
        </p:spPr>
        <p:txBody>
          <a:bodyPr/>
          <a:lstStyle/>
          <a:p>
            <a:r>
              <a:rPr lang="en-US" sz="3600" dirty="0"/>
              <a:t>Selfish Strategy 3: Milking the Property</a:t>
            </a:r>
          </a:p>
        </p:txBody>
      </p:sp>
      <p:sp>
        <p:nvSpPr>
          <p:cNvPr id="80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8305800" cy="5181600"/>
          </a:xfrm>
        </p:spPr>
        <p:txBody>
          <a:bodyPr>
            <a:normAutofit/>
          </a:bodyPr>
          <a:lstStyle/>
          <a:p>
            <a:r>
              <a:rPr lang="en-US" sz="3200" dirty="0"/>
              <a:t>Liquidating dividends</a:t>
            </a:r>
          </a:p>
          <a:p>
            <a:pPr lvl="1"/>
            <a:r>
              <a:rPr lang="en-US" sz="2400" dirty="0"/>
              <a:t>Suppose our firm paid out a $200 dividend to the shareholders. This leaves the firm insolvent, with nothing for the bondholders, but plenty for the former shareholders.</a:t>
            </a:r>
          </a:p>
          <a:p>
            <a:pPr lvl="1"/>
            <a:r>
              <a:rPr lang="en-US" sz="2400" dirty="0"/>
              <a:t>Such tactics often violate bond indentures.</a:t>
            </a:r>
          </a:p>
          <a:p>
            <a:pPr lvl="1"/>
            <a:endParaRPr lang="en-US" sz="2400" dirty="0"/>
          </a:p>
          <a:p>
            <a:r>
              <a:rPr lang="en-US" sz="3200" dirty="0"/>
              <a:t>Increase perquisites to shareholders and/or management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9727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0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0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0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0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0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0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0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0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0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0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6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3048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Can Costs of Debt Be Reduced?</a:t>
            </a:r>
          </a:p>
        </p:txBody>
      </p:sp>
      <p:sp>
        <p:nvSpPr>
          <p:cNvPr id="81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828800"/>
            <a:ext cx="8348662" cy="3846513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en-US" dirty="0"/>
              <a:t>Protective Covenants</a:t>
            </a:r>
          </a:p>
          <a:p>
            <a:pPr algn="just">
              <a:spcAft>
                <a:spcPts val="600"/>
              </a:spcAft>
            </a:pPr>
            <a:endParaRPr lang="en-US" dirty="0"/>
          </a:p>
          <a:p>
            <a:pPr algn="just">
              <a:spcAft>
                <a:spcPts val="600"/>
              </a:spcAft>
            </a:pPr>
            <a:r>
              <a:rPr lang="en-US" dirty="0"/>
              <a:t>Debt Consolidation: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If we minimize the number of parties, contracting costs fall.</a:t>
            </a:r>
          </a:p>
          <a:p>
            <a:pPr lvl="1" algn="just"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2104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101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Tax Effects and Financial Distress</a:t>
            </a:r>
          </a:p>
        </p:txBody>
      </p:sp>
      <p:sp>
        <p:nvSpPr>
          <p:cNvPr id="81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828800"/>
            <a:ext cx="7988300" cy="384651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There is a trade-off between the tax advantage of debt and the costs of financial distress.</a:t>
            </a:r>
          </a:p>
          <a:p>
            <a:pPr>
              <a:spcAft>
                <a:spcPts val="600"/>
              </a:spcAft>
            </a:pPr>
            <a:r>
              <a:rPr lang="en-US" dirty="0"/>
              <a:t>It is difficult to express this with a precise and rigorous formula.</a:t>
            </a:r>
          </a:p>
        </p:txBody>
      </p:sp>
    </p:spTree>
    <p:extLst>
      <p:ext uri="{BB962C8B-B14F-4D97-AF65-F5344CB8AC3E}">
        <p14:creationId xmlns:p14="http://schemas.microsoft.com/office/powerpoint/2010/main" val="42783686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305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Tax Effects and Financial Distress</a:t>
            </a:r>
          </a:p>
        </p:txBody>
      </p:sp>
      <p:sp>
        <p:nvSpPr>
          <p:cNvPr id="815107" name="Line 3"/>
          <p:cNvSpPr>
            <a:spLocks noChangeShapeType="1"/>
          </p:cNvSpPr>
          <p:nvPr/>
        </p:nvSpPr>
        <p:spPr bwMode="auto">
          <a:xfrm flipV="1">
            <a:off x="1641475" y="2495550"/>
            <a:ext cx="4191000" cy="14668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15108" name="Line 4"/>
          <p:cNvSpPr>
            <a:spLocks noChangeShapeType="1"/>
          </p:cNvSpPr>
          <p:nvPr/>
        </p:nvSpPr>
        <p:spPr bwMode="auto">
          <a:xfrm>
            <a:off x="1641475" y="3962400"/>
            <a:ext cx="42037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15109" name="Text Box 5"/>
          <p:cNvSpPr txBox="1">
            <a:spLocks noChangeArrowheads="1"/>
          </p:cNvSpPr>
          <p:nvPr/>
        </p:nvSpPr>
        <p:spPr bwMode="auto">
          <a:xfrm>
            <a:off x="5797550" y="5530625"/>
            <a:ext cx="2216150" cy="301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1700" b="1">
                <a:latin typeface="Century Gothic" panose="020B0502020202020204" pitchFamily="34" charset="0"/>
              </a:rPr>
              <a:t>Debt (</a:t>
            </a:r>
            <a:r>
              <a:rPr lang="en-US" sz="1700" b="1" i="1">
                <a:latin typeface="Century Gothic" panose="020B0502020202020204" pitchFamily="34" charset="0"/>
              </a:rPr>
              <a:t>B</a:t>
            </a:r>
            <a:r>
              <a:rPr lang="en-US" sz="1700" b="1"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815110" name="Text Box 6"/>
          <p:cNvSpPr txBox="1">
            <a:spLocks noChangeArrowheads="1"/>
          </p:cNvSpPr>
          <p:nvPr/>
        </p:nvSpPr>
        <p:spPr bwMode="auto">
          <a:xfrm>
            <a:off x="502189" y="1462477"/>
            <a:ext cx="2481263" cy="301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700" b="1" dirty="0">
                <a:latin typeface="Century Gothic" panose="020B0502020202020204" pitchFamily="34" charset="0"/>
              </a:rPr>
              <a:t>Value of firm (</a:t>
            </a:r>
            <a:r>
              <a:rPr lang="en-US" sz="1700" b="1" i="1" dirty="0">
                <a:latin typeface="Century Gothic" panose="020B0502020202020204" pitchFamily="34" charset="0"/>
              </a:rPr>
              <a:t>V</a:t>
            </a:r>
            <a:r>
              <a:rPr lang="en-US" sz="1700" b="1" dirty="0">
                <a:latin typeface="Century Gothic" panose="020B0502020202020204" pitchFamily="34" charset="0"/>
              </a:rPr>
              <a:t>)</a:t>
            </a:r>
            <a:endParaRPr lang="en-US" sz="1700" b="1" i="1" dirty="0">
              <a:latin typeface="Century Gothic" panose="020B0502020202020204" pitchFamily="34" charset="0"/>
            </a:endParaRPr>
          </a:p>
        </p:txBody>
      </p:sp>
      <p:sp>
        <p:nvSpPr>
          <p:cNvPr id="815111" name="Line 7"/>
          <p:cNvSpPr>
            <a:spLocks noChangeShapeType="1"/>
          </p:cNvSpPr>
          <p:nvPr/>
        </p:nvSpPr>
        <p:spPr bwMode="auto">
          <a:xfrm>
            <a:off x="1565275" y="1693637"/>
            <a:ext cx="0" cy="399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15112" name="Line 8"/>
          <p:cNvSpPr>
            <a:spLocks noChangeShapeType="1"/>
          </p:cNvSpPr>
          <p:nvPr/>
        </p:nvSpPr>
        <p:spPr bwMode="auto">
          <a:xfrm flipV="1">
            <a:off x="1565275" y="5668737"/>
            <a:ext cx="41878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15113" name="Text Box 9"/>
          <p:cNvSpPr txBox="1">
            <a:spLocks noChangeArrowheads="1"/>
          </p:cNvSpPr>
          <p:nvPr/>
        </p:nvSpPr>
        <p:spPr bwMode="auto">
          <a:xfrm>
            <a:off x="1219200" y="548617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entury Gothic" panose="020B0502020202020204" pitchFamily="34" charset="0"/>
              </a:rPr>
              <a:t>0</a:t>
            </a:r>
          </a:p>
        </p:txBody>
      </p:sp>
      <p:sp>
        <p:nvSpPr>
          <p:cNvPr id="815114" name="Line 10"/>
          <p:cNvSpPr>
            <a:spLocks noChangeShapeType="1"/>
          </p:cNvSpPr>
          <p:nvPr/>
        </p:nvSpPr>
        <p:spPr bwMode="auto">
          <a:xfrm>
            <a:off x="5073650" y="2786063"/>
            <a:ext cx="0" cy="1138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15115" name="Line 11"/>
          <p:cNvSpPr>
            <a:spLocks noChangeShapeType="1"/>
          </p:cNvSpPr>
          <p:nvPr/>
        </p:nvSpPr>
        <p:spPr bwMode="auto">
          <a:xfrm>
            <a:off x="5518150" y="2620963"/>
            <a:ext cx="0" cy="8207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15116" name="Line 12"/>
          <p:cNvSpPr>
            <a:spLocks noChangeShapeType="1"/>
          </p:cNvSpPr>
          <p:nvPr/>
        </p:nvSpPr>
        <p:spPr bwMode="auto">
          <a:xfrm>
            <a:off x="4268788" y="3200400"/>
            <a:ext cx="0" cy="281940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15117" name="Text Box 13"/>
          <p:cNvSpPr txBox="1">
            <a:spLocks noChangeArrowheads="1"/>
          </p:cNvSpPr>
          <p:nvPr/>
        </p:nvSpPr>
        <p:spPr bwMode="auto">
          <a:xfrm>
            <a:off x="3045453" y="1903413"/>
            <a:ext cx="2135521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>
                <a:solidFill>
                  <a:schemeClr val="bg2"/>
                </a:solidFill>
                <a:latin typeface="Century Gothic" panose="020B0502020202020204" pitchFamily="34" charset="0"/>
              </a:rPr>
              <a:t>Present value of tax</a:t>
            </a:r>
            <a:br>
              <a:rPr lang="en-US" sz="1600">
                <a:solidFill>
                  <a:schemeClr val="bg2"/>
                </a:solidFill>
                <a:latin typeface="Century Gothic" panose="020B0502020202020204" pitchFamily="34" charset="0"/>
              </a:rPr>
            </a:br>
            <a:r>
              <a:rPr lang="en-US" sz="1600">
                <a:solidFill>
                  <a:schemeClr val="bg2"/>
                </a:solidFill>
                <a:latin typeface="Century Gothic" panose="020B0502020202020204" pitchFamily="34" charset="0"/>
              </a:rPr>
              <a:t>shield on debt</a:t>
            </a:r>
          </a:p>
        </p:txBody>
      </p:sp>
      <p:sp>
        <p:nvSpPr>
          <p:cNvPr id="815118" name="Text Box 14"/>
          <p:cNvSpPr txBox="1">
            <a:spLocks noChangeArrowheads="1"/>
          </p:cNvSpPr>
          <p:nvPr/>
        </p:nvSpPr>
        <p:spPr bwMode="auto">
          <a:xfrm>
            <a:off x="6680200" y="3021013"/>
            <a:ext cx="2332690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>
                <a:solidFill>
                  <a:schemeClr val="bg2"/>
                </a:solidFill>
                <a:latin typeface="Century Gothic" panose="020B0502020202020204" pitchFamily="34" charset="0"/>
              </a:rPr>
              <a:t>Present value of</a:t>
            </a:r>
            <a:br>
              <a:rPr lang="en-US" sz="1600">
                <a:solidFill>
                  <a:schemeClr val="bg2"/>
                </a:solidFill>
                <a:latin typeface="Century Gothic" panose="020B0502020202020204" pitchFamily="34" charset="0"/>
              </a:rPr>
            </a:br>
            <a:r>
              <a:rPr lang="en-US" sz="1600">
                <a:solidFill>
                  <a:schemeClr val="bg2"/>
                </a:solidFill>
                <a:latin typeface="Century Gothic" panose="020B0502020202020204" pitchFamily="34" charset="0"/>
              </a:rPr>
              <a:t>financial distress costs</a:t>
            </a:r>
          </a:p>
        </p:txBody>
      </p:sp>
      <p:sp>
        <p:nvSpPr>
          <p:cNvPr id="815119" name="Text Box 15"/>
          <p:cNvSpPr txBox="1">
            <a:spLocks noChangeArrowheads="1"/>
          </p:cNvSpPr>
          <p:nvPr/>
        </p:nvSpPr>
        <p:spPr bwMode="auto">
          <a:xfrm>
            <a:off x="6892925" y="1598613"/>
            <a:ext cx="2089033" cy="68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>
                <a:solidFill>
                  <a:srgbClr val="0344E5"/>
                </a:solidFill>
                <a:latin typeface="Century Gothic" panose="020B0502020202020204" pitchFamily="34" charset="0"/>
              </a:rPr>
              <a:t>Value of firm under</a:t>
            </a:r>
            <a:br>
              <a:rPr lang="en-US" sz="1600">
                <a:solidFill>
                  <a:srgbClr val="0344E5"/>
                </a:solidFill>
                <a:latin typeface="Century Gothic" panose="020B0502020202020204" pitchFamily="34" charset="0"/>
              </a:rPr>
            </a:br>
            <a:r>
              <a:rPr lang="en-US" sz="1600">
                <a:solidFill>
                  <a:srgbClr val="0344E5"/>
                </a:solidFill>
                <a:latin typeface="Century Gothic" panose="020B0502020202020204" pitchFamily="34" charset="0"/>
              </a:rPr>
              <a:t>MM with corporate</a:t>
            </a:r>
            <a:br>
              <a:rPr lang="en-US" sz="1600">
                <a:solidFill>
                  <a:srgbClr val="0344E5"/>
                </a:solidFill>
                <a:latin typeface="Century Gothic" panose="020B0502020202020204" pitchFamily="34" charset="0"/>
              </a:rPr>
            </a:br>
            <a:r>
              <a:rPr lang="en-US" sz="1600">
                <a:solidFill>
                  <a:srgbClr val="0344E5"/>
                </a:solidFill>
                <a:latin typeface="Century Gothic" panose="020B0502020202020204" pitchFamily="34" charset="0"/>
              </a:rPr>
              <a:t>taxes and debt</a:t>
            </a:r>
          </a:p>
        </p:txBody>
      </p:sp>
      <p:sp>
        <p:nvSpPr>
          <p:cNvPr id="815120" name="Text Box 16"/>
          <p:cNvSpPr txBox="1">
            <a:spLocks noChangeArrowheads="1"/>
          </p:cNvSpPr>
          <p:nvPr/>
        </p:nvSpPr>
        <p:spPr bwMode="auto">
          <a:xfrm>
            <a:off x="5759450" y="2360613"/>
            <a:ext cx="14605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i="1">
                <a:solidFill>
                  <a:srgbClr val="0344E5"/>
                </a:solidFill>
                <a:latin typeface="Century Gothic" panose="020B0502020202020204" pitchFamily="34" charset="0"/>
              </a:rPr>
              <a:t>V</a:t>
            </a:r>
            <a:r>
              <a:rPr lang="en-US" sz="1600" i="1" baseline="-25000">
                <a:solidFill>
                  <a:srgbClr val="0344E5"/>
                </a:solidFill>
                <a:latin typeface="Century Gothic" panose="020B0502020202020204" pitchFamily="34" charset="0"/>
              </a:rPr>
              <a:t>L </a:t>
            </a:r>
            <a:r>
              <a:rPr lang="en-US" sz="1600">
                <a:solidFill>
                  <a:srgbClr val="0344E5"/>
                </a:solidFill>
                <a:latin typeface="Century Gothic" panose="020B0502020202020204" pitchFamily="34" charset="0"/>
              </a:rPr>
              <a:t>= </a:t>
            </a:r>
            <a:r>
              <a:rPr lang="en-US" sz="1600" i="1">
                <a:solidFill>
                  <a:srgbClr val="0344E5"/>
                </a:solidFill>
                <a:latin typeface="Century Gothic" panose="020B0502020202020204" pitchFamily="34" charset="0"/>
              </a:rPr>
              <a:t>V</a:t>
            </a:r>
            <a:r>
              <a:rPr lang="en-US" sz="1600" i="1" baseline="-25000">
                <a:solidFill>
                  <a:srgbClr val="0344E5"/>
                </a:solidFill>
                <a:latin typeface="Century Gothic" panose="020B0502020202020204" pitchFamily="34" charset="0"/>
              </a:rPr>
              <a:t>U  </a:t>
            </a:r>
            <a:r>
              <a:rPr lang="en-US" sz="1600">
                <a:solidFill>
                  <a:srgbClr val="0344E5"/>
                </a:solidFill>
                <a:latin typeface="Century Gothic" panose="020B0502020202020204" pitchFamily="34" charset="0"/>
              </a:rPr>
              <a:t>+ </a:t>
            </a:r>
            <a:r>
              <a:rPr lang="en-US" sz="1600" i="1">
                <a:solidFill>
                  <a:srgbClr val="0344E5"/>
                </a:solidFill>
                <a:latin typeface="Century Gothic" panose="020B0502020202020204" pitchFamily="34" charset="0"/>
              </a:rPr>
              <a:t>T</a:t>
            </a:r>
            <a:r>
              <a:rPr lang="en-US" sz="1600" i="1" baseline="-25000">
                <a:solidFill>
                  <a:srgbClr val="0344E5"/>
                </a:solidFill>
                <a:latin typeface="Century Gothic" panose="020B0502020202020204" pitchFamily="34" charset="0"/>
              </a:rPr>
              <a:t>C</a:t>
            </a:r>
            <a:r>
              <a:rPr lang="en-US" sz="1600" i="1">
                <a:solidFill>
                  <a:srgbClr val="0344E5"/>
                </a:solidFill>
                <a:latin typeface="Century Gothic" panose="020B0502020202020204" pitchFamily="34" charset="0"/>
              </a:rPr>
              <a:t>B</a:t>
            </a:r>
            <a:endParaRPr lang="en-US" sz="1600">
              <a:solidFill>
                <a:srgbClr val="0344E5"/>
              </a:solidFill>
              <a:latin typeface="Century Gothic" panose="020B0502020202020204" pitchFamily="34" charset="0"/>
            </a:endParaRPr>
          </a:p>
        </p:txBody>
      </p:sp>
      <p:sp>
        <p:nvSpPr>
          <p:cNvPr id="815121" name="Text Box 17"/>
          <p:cNvSpPr txBox="1">
            <a:spLocks noChangeArrowheads="1"/>
          </p:cNvSpPr>
          <p:nvPr/>
        </p:nvSpPr>
        <p:spPr bwMode="auto">
          <a:xfrm>
            <a:off x="5520229" y="3332200"/>
            <a:ext cx="2507418" cy="28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V </a:t>
            </a:r>
            <a:r>
              <a:rPr lang="en-US" sz="1600" dirty="0">
                <a:solidFill>
                  <a:srgbClr val="FF0000"/>
                </a:solidFill>
                <a:latin typeface="Century Gothic" panose="020B0502020202020204" pitchFamily="34" charset="0"/>
              </a:rPr>
              <a:t>= Actual value of firm</a:t>
            </a:r>
          </a:p>
        </p:txBody>
      </p:sp>
      <p:sp>
        <p:nvSpPr>
          <p:cNvPr id="815122" name="Text Box 18"/>
          <p:cNvSpPr txBox="1">
            <a:spLocks noChangeArrowheads="1"/>
          </p:cNvSpPr>
          <p:nvPr/>
        </p:nvSpPr>
        <p:spPr bwMode="auto">
          <a:xfrm>
            <a:off x="5627090" y="3840163"/>
            <a:ext cx="3209533" cy="28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i="1">
                <a:solidFill>
                  <a:schemeClr val="accent2"/>
                </a:solidFill>
                <a:latin typeface="Century Gothic" panose="020B0502020202020204" pitchFamily="34" charset="0"/>
              </a:rPr>
              <a:t>V</a:t>
            </a:r>
            <a:r>
              <a:rPr lang="en-US" sz="1600" i="1" baseline="-25000">
                <a:solidFill>
                  <a:schemeClr val="accent2"/>
                </a:solidFill>
                <a:latin typeface="Century Gothic" panose="020B0502020202020204" pitchFamily="34" charset="0"/>
              </a:rPr>
              <a:t>U </a:t>
            </a:r>
            <a:r>
              <a:rPr lang="en-US" sz="1600">
                <a:solidFill>
                  <a:schemeClr val="accent2"/>
                </a:solidFill>
                <a:latin typeface="Century Gothic" panose="020B0502020202020204" pitchFamily="34" charset="0"/>
              </a:rPr>
              <a:t>= Value of firm with no debt</a:t>
            </a:r>
          </a:p>
        </p:txBody>
      </p:sp>
      <p:sp>
        <p:nvSpPr>
          <p:cNvPr id="815123" name="Text Box 19"/>
          <p:cNvSpPr txBox="1">
            <a:spLocks noChangeArrowheads="1"/>
          </p:cNvSpPr>
          <p:nvPr/>
        </p:nvSpPr>
        <p:spPr bwMode="auto">
          <a:xfrm>
            <a:off x="4094006" y="5724262"/>
            <a:ext cx="373062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i="1" dirty="0">
                <a:latin typeface="Century Gothic" panose="020B0502020202020204" pitchFamily="34" charset="0"/>
              </a:rPr>
              <a:t>B</a:t>
            </a:r>
            <a:r>
              <a:rPr lang="en-US" sz="1600" i="1" baseline="30000" dirty="0">
                <a:latin typeface="Century Gothic" panose="020B0502020202020204" pitchFamily="34" charset="0"/>
              </a:rPr>
              <a:t>*</a:t>
            </a:r>
          </a:p>
        </p:txBody>
      </p:sp>
      <p:sp>
        <p:nvSpPr>
          <p:cNvPr id="815124" name="Text Box 20"/>
          <p:cNvSpPr txBox="1">
            <a:spLocks noChangeArrowheads="1"/>
          </p:cNvSpPr>
          <p:nvPr/>
        </p:nvSpPr>
        <p:spPr bwMode="auto">
          <a:xfrm>
            <a:off x="377757" y="2952136"/>
            <a:ext cx="1220206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>
                <a:latin typeface="Century Gothic" panose="020B0502020202020204" pitchFamily="34" charset="0"/>
              </a:rPr>
              <a:t>Maximum</a:t>
            </a:r>
            <a:br>
              <a:rPr lang="en-US" sz="1600" dirty="0">
                <a:latin typeface="Century Gothic" panose="020B0502020202020204" pitchFamily="34" charset="0"/>
              </a:rPr>
            </a:br>
            <a:r>
              <a:rPr lang="en-US" sz="1600" dirty="0">
                <a:latin typeface="Century Gothic" panose="020B0502020202020204" pitchFamily="34" charset="0"/>
              </a:rPr>
              <a:t>Firm Value</a:t>
            </a:r>
          </a:p>
        </p:txBody>
      </p:sp>
      <p:sp>
        <p:nvSpPr>
          <p:cNvPr id="815125" name="Text Box 21"/>
          <p:cNvSpPr txBox="1">
            <a:spLocks noChangeArrowheads="1"/>
          </p:cNvSpPr>
          <p:nvPr/>
        </p:nvSpPr>
        <p:spPr bwMode="auto">
          <a:xfrm>
            <a:off x="2957900" y="5964843"/>
            <a:ext cx="2645276" cy="28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>
                <a:latin typeface="Century Gothic" panose="020B0502020202020204" pitchFamily="34" charset="0"/>
              </a:rPr>
              <a:t>Optimal Amount of Debt</a:t>
            </a:r>
          </a:p>
        </p:txBody>
      </p:sp>
      <p:sp>
        <p:nvSpPr>
          <p:cNvPr id="815126" name="Line 22"/>
          <p:cNvSpPr>
            <a:spLocks noChangeShapeType="1"/>
          </p:cNvSpPr>
          <p:nvPr/>
        </p:nvSpPr>
        <p:spPr bwMode="auto">
          <a:xfrm flipV="1">
            <a:off x="1614488" y="3352800"/>
            <a:ext cx="17526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15127" name="Arc 23"/>
          <p:cNvSpPr>
            <a:spLocks/>
          </p:cNvSpPr>
          <p:nvPr/>
        </p:nvSpPr>
        <p:spPr bwMode="auto">
          <a:xfrm flipH="1" flipV="1">
            <a:off x="5578475" y="2971800"/>
            <a:ext cx="1098550" cy="533400"/>
          </a:xfrm>
          <a:custGeom>
            <a:avLst/>
            <a:gdLst>
              <a:gd name="G0" fmla="+- 19504 0 0"/>
              <a:gd name="G1" fmla="+- 0 0 0"/>
              <a:gd name="G2" fmla="+- 21600 0 0"/>
              <a:gd name="T0" fmla="*/ 19815 w 19815"/>
              <a:gd name="T1" fmla="*/ 21598 h 21600"/>
              <a:gd name="T2" fmla="*/ 0 w 19815"/>
              <a:gd name="T3" fmla="*/ 9281 h 21600"/>
              <a:gd name="T4" fmla="*/ 19504 w 19815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815" h="21600" fill="none" extrusionOk="0">
                <a:moveTo>
                  <a:pt x="19814" y="21597"/>
                </a:moveTo>
                <a:cubicBezTo>
                  <a:pt x="19711" y="21599"/>
                  <a:pt x="19607" y="21599"/>
                  <a:pt x="19504" y="21600"/>
                </a:cubicBezTo>
                <a:cubicBezTo>
                  <a:pt x="11170" y="21600"/>
                  <a:pt x="3580" y="16806"/>
                  <a:pt x="-1" y="9281"/>
                </a:cubicBezTo>
              </a:path>
              <a:path w="19815" h="21600" stroke="0" extrusionOk="0">
                <a:moveTo>
                  <a:pt x="19814" y="21597"/>
                </a:moveTo>
                <a:cubicBezTo>
                  <a:pt x="19711" y="21599"/>
                  <a:pt x="19607" y="21599"/>
                  <a:pt x="19504" y="21600"/>
                </a:cubicBezTo>
                <a:cubicBezTo>
                  <a:pt x="11170" y="21600"/>
                  <a:pt x="3580" y="16806"/>
                  <a:pt x="-1" y="9281"/>
                </a:cubicBezTo>
                <a:lnTo>
                  <a:pt x="19504" y="0"/>
                </a:lnTo>
                <a:close/>
              </a:path>
            </a:pathLst>
          </a:custGeom>
          <a:noFill/>
          <a:ln w="28575">
            <a:solidFill>
              <a:schemeClr val="bg2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15128" name="Arc 24"/>
          <p:cNvSpPr>
            <a:spLocks/>
          </p:cNvSpPr>
          <p:nvPr/>
        </p:nvSpPr>
        <p:spPr bwMode="auto">
          <a:xfrm flipH="1">
            <a:off x="4256088" y="1676400"/>
            <a:ext cx="711200" cy="1371600"/>
          </a:xfrm>
          <a:custGeom>
            <a:avLst/>
            <a:gdLst>
              <a:gd name="G0" fmla="+- 649 0 0"/>
              <a:gd name="G1" fmla="+- 0 0 0"/>
              <a:gd name="G2" fmla="+- 21600 0 0"/>
              <a:gd name="T0" fmla="*/ 18747 w 18747"/>
              <a:gd name="T1" fmla="*/ 11791 h 21600"/>
              <a:gd name="T2" fmla="*/ 0 w 18747"/>
              <a:gd name="T3" fmla="*/ 21590 h 21600"/>
              <a:gd name="T4" fmla="*/ 649 w 18747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747" h="21600" fill="none" extrusionOk="0">
                <a:moveTo>
                  <a:pt x="18746" y="11790"/>
                </a:moveTo>
                <a:cubicBezTo>
                  <a:pt x="14760" y="17909"/>
                  <a:pt x="7951" y="21599"/>
                  <a:pt x="649" y="21600"/>
                </a:cubicBezTo>
                <a:cubicBezTo>
                  <a:pt x="432" y="21600"/>
                  <a:pt x="216" y="21596"/>
                  <a:pt x="-1" y="21590"/>
                </a:cubicBezTo>
              </a:path>
              <a:path w="18747" h="21600" stroke="0" extrusionOk="0">
                <a:moveTo>
                  <a:pt x="18746" y="11790"/>
                </a:moveTo>
                <a:cubicBezTo>
                  <a:pt x="14760" y="17909"/>
                  <a:pt x="7951" y="21599"/>
                  <a:pt x="649" y="21600"/>
                </a:cubicBezTo>
                <a:cubicBezTo>
                  <a:pt x="432" y="21600"/>
                  <a:pt x="216" y="21596"/>
                  <a:pt x="-1" y="21590"/>
                </a:cubicBezTo>
                <a:lnTo>
                  <a:pt x="649" y="0"/>
                </a:lnTo>
                <a:close/>
              </a:path>
            </a:pathLst>
          </a:custGeom>
          <a:noFill/>
          <a:ln w="28575">
            <a:solidFill>
              <a:schemeClr val="bg2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15129" name="Line 25"/>
          <p:cNvSpPr>
            <a:spLocks noChangeShapeType="1"/>
          </p:cNvSpPr>
          <p:nvPr/>
        </p:nvSpPr>
        <p:spPr bwMode="auto">
          <a:xfrm flipH="1">
            <a:off x="1639888" y="3200400"/>
            <a:ext cx="2667000" cy="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15130" name="Arc 26"/>
          <p:cNvSpPr>
            <a:spLocks/>
          </p:cNvSpPr>
          <p:nvPr/>
        </p:nvSpPr>
        <p:spPr bwMode="auto">
          <a:xfrm flipH="1" flipV="1">
            <a:off x="5957888" y="1792288"/>
            <a:ext cx="1519237" cy="4953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519 w 21519"/>
              <a:gd name="T1" fmla="*/ 1871 h 19284"/>
              <a:gd name="T2" fmla="*/ 9730 w 21519"/>
              <a:gd name="T3" fmla="*/ 19284 h 19284"/>
              <a:gd name="T4" fmla="*/ 0 w 21519"/>
              <a:gd name="T5" fmla="*/ 0 h 19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19" h="19284" fill="none" extrusionOk="0">
                <a:moveTo>
                  <a:pt x="21518" y="1870"/>
                </a:moveTo>
                <a:cubicBezTo>
                  <a:pt x="20870" y="9325"/>
                  <a:pt x="16410" y="15913"/>
                  <a:pt x="9730" y="19284"/>
                </a:cubicBezTo>
              </a:path>
              <a:path w="21519" h="19284" stroke="0" extrusionOk="0">
                <a:moveTo>
                  <a:pt x="21518" y="1870"/>
                </a:moveTo>
                <a:cubicBezTo>
                  <a:pt x="20870" y="9325"/>
                  <a:pt x="16410" y="15913"/>
                  <a:pt x="9730" y="19284"/>
                </a:cubicBez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0344E5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15131" name="Arc 27"/>
          <p:cNvSpPr>
            <a:spLocks/>
          </p:cNvSpPr>
          <p:nvPr/>
        </p:nvSpPr>
        <p:spPr bwMode="auto">
          <a:xfrm rot="9905712" flipH="1" flipV="1">
            <a:off x="3513138" y="3030538"/>
            <a:ext cx="2362200" cy="2112962"/>
          </a:xfrm>
          <a:custGeom>
            <a:avLst/>
            <a:gdLst>
              <a:gd name="G0" fmla="+- 2470 0 0"/>
              <a:gd name="G1" fmla="+- 21600 0 0"/>
              <a:gd name="G2" fmla="+- 21600 0 0"/>
              <a:gd name="T0" fmla="*/ 0 w 20346"/>
              <a:gd name="T1" fmla="*/ 142 h 21600"/>
              <a:gd name="T2" fmla="*/ 20346 w 20346"/>
              <a:gd name="T3" fmla="*/ 9475 h 21600"/>
              <a:gd name="T4" fmla="*/ 2470 w 2034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346" h="21600" fill="none" extrusionOk="0">
                <a:moveTo>
                  <a:pt x="-1" y="141"/>
                </a:moveTo>
                <a:cubicBezTo>
                  <a:pt x="819" y="47"/>
                  <a:pt x="1644" y="-1"/>
                  <a:pt x="2470" y="0"/>
                </a:cubicBezTo>
                <a:cubicBezTo>
                  <a:pt x="9630" y="0"/>
                  <a:pt x="16326" y="3548"/>
                  <a:pt x="20345" y="9475"/>
                </a:cubicBezTo>
              </a:path>
              <a:path w="20346" h="21600" stroke="0" extrusionOk="0">
                <a:moveTo>
                  <a:pt x="-1" y="141"/>
                </a:moveTo>
                <a:cubicBezTo>
                  <a:pt x="819" y="47"/>
                  <a:pt x="1644" y="-1"/>
                  <a:pt x="2470" y="0"/>
                </a:cubicBezTo>
                <a:cubicBezTo>
                  <a:pt x="9630" y="0"/>
                  <a:pt x="16326" y="3548"/>
                  <a:pt x="20345" y="9475"/>
                </a:cubicBezTo>
                <a:lnTo>
                  <a:pt x="247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Century Gothic" panose="020B0502020202020204" pitchFamily="34" charset="0"/>
            </a:endParaRPr>
          </a:p>
          <a:p>
            <a:pPr algn="ctr"/>
            <a:endParaRPr lang="en-US" sz="2400">
              <a:latin typeface="Century Gothic" panose="020B0502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246563" y="3238500"/>
            <a:ext cx="22225" cy="2430237"/>
          </a:xfrm>
          <a:prstGeom prst="line">
            <a:avLst/>
          </a:prstGeom>
          <a:ln w="25400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815124" idx="3"/>
          </p:cNvCxnSpPr>
          <p:nvPr/>
        </p:nvCxnSpPr>
        <p:spPr>
          <a:xfrm flipH="1" flipV="1">
            <a:off x="1597963" y="3195280"/>
            <a:ext cx="2629553" cy="33696"/>
          </a:xfrm>
          <a:prstGeom prst="line">
            <a:avLst/>
          </a:prstGeom>
          <a:ln w="25400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53564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5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15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5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5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1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1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1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1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1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1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815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15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15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15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15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81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15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15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15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15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81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5107" grpId="0" animBg="1"/>
      <p:bldP spid="815108" grpId="0" animBg="1"/>
      <p:bldP spid="815114" grpId="0" animBg="1"/>
      <p:bldP spid="815115" grpId="0" animBg="1"/>
      <p:bldP spid="815116" grpId="0" animBg="1"/>
      <p:bldP spid="815117" grpId="0" autoUpdateAnimBg="0"/>
      <p:bldP spid="815118" grpId="0" autoUpdateAnimBg="0"/>
      <p:bldP spid="815119" grpId="0" autoUpdateAnimBg="0"/>
      <p:bldP spid="815120" grpId="0" autoUpdateAnimBg="0"/>
      <p:bldP spid="815121" grpId="0" autoUpdateAnimBg="0"/>
      <p:bldP spid="815122" grpId="0" autoUpdateAnimBg="0"/>
      <p:bldP spid="815123" grpId="0" autoUpdateAnimBg="0"/>
      <p:bldP spid="815124" grpId="0" autoUpdateAnimBg="0"/>
      <p:bldP spid="815125" grpId="0" autoUpdateAnimBg="0"/>
      <p:bldP spid="815126" grpId="0" animBg="1"/>
      <p:bldP spid="815127" grpId="0" animBg="1"/>
      <p:bldP spid="815128" grpId="0" animBg="1"/>
      <p:bldP spid="815129" grpId="0" animBg="1"/>
      <p:bldP spid="815130" grpId="0" animBg="1"/>
      <p:bldP spid="815131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Capital Structure and the Pie</a:t>
            </a:r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The value of a firm is defined to be the sum of the value of the firm’s debt and the firm’s equity.</a:t>
            </a:r>
          </a:p>
          <a:p>
            <a:pPr>
              <a:buFont typeface="Wingdings" pitchFamily="2" charset="2"/>
              <a:buNone/>
            </a:pPr>
            <a:r>
              <a:rPr lang="en-US" sz="2800" i="1" dirty="0"/>
              <a:t>	V </a:t>
            </a:r>
            <a:r>
              <a:rPr lang="en-US" sz="2800" dirty="0">
                <a:sym typeface="WP MathA" pitchFamily="2" charset="2"/>
              </a:rPr>
              <a:t>=</a:t>
            </a:r>
            <a:r>
              <a:rPr lang="en-US" sz="2800" i="1" dirty="0"/>
              <a:t> </a:t>
            </a:r>
            <a:r>
              <a:rPr lang="en-US" sz="2800" i="1" dirty="0">
                <a:sym typeface="Symbol" pitchFamily="18" charset="2"/>
              </a:rPr>
              <a:t>B + S</a:t>
            </a:r>
          </a:p>
          <a:p>
            <a:endParaRPr lang="en-US" sz="2800" dirty="0">
              <a:sym typeface="Symbol" pitchFamily="18" charset="2"/>
            </a:endParaRPr>
          </a:p>
          <a:p>
            <a:endParaRPr lang="en-US" dirty="0">
              <a:sym typeface="Symbol" pitchFamily="18" charset="2"/>
            </a:endParaRPr>
          </a:p>
        </p:txBody>
      </p:sp>
      <p:sp>
        <p:nvSpPr>
          <p:cNvPr id="744452" name="Rectangle 4"/>
          <p:cNvSpPr>
            <a:spLocks noChangeArrowheads="1"/>
          </p:cNvSpPr>
          <p:nvPr/>
        </p:nvSpPr>
        <p:spPr bwMode="auto">
          <a:xfrm>
            <a:off x="533400" y="3505200"/>
            <a:ext cx="4419600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800" dirty="0">
                <a:latin typeface="Century Gothic" pitchFamily="34" charset="0"/>
                <a:sym typeface="Symbol" pitchFamily="18" charset="2"/>
              </a:rPr>
              <a:t>  </a:t>
            </a:r>
            <a:r>
              <a:rPr lang="en-US" sz="2400" dirty="0">
                <a:latin typeface="Century Gothic" pitchFamily="34" charset="0"/>
                <a:sym typeface="Symbol" pitchFamily="18" charset="2"/>
              </a:rPr>
              <a:t>If the goal of the firm’s management is to make the firm as valuable as possible, then the firm should pick the debt-equity ratio that makes the pie as big as possible.</a:t>
            </a:r>
            <a:r>
              <a:rPr lang="en-US" sz="2800" dirty="0">
                <a:latin typeface="Century Gothic" pitchFamily="34" charset="0"/>
                <a:sym typeface="Symbol" pitchFamily="18" charset="2"/>
              </a:rPr>
              <a:t> </a:t>
            </a:r>
          </a:p>
        </p:txBody>
      </p:sp>
      <p:sp>
        <p:nvSpPr>
          <p:cNvPr id="744453" name="Text Box 5"/>
          <p:cNvSpPr txBox="1">
            <a:spLocks noChangeArrowheads="1"/>
          </p:cNvSpPr>
          <p:nvPr/>
        </p:nvSpPr>
        <p:spPr bwMode="auto">
          <a:xfrm>
            <a:off x="5867400" y="59436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Value of the Firm</a:t>
            </a:r>
          </a:p>
        </p:txBody>
      </p:sp>
      <p:sp>
        <p:nvSpPr>
          <p:cNvPr id="744454" name="Oval 6"/>
          <p:cNvSpPr>
            <a:spLocks noChangeArrowheads="1"/>
          </p:cNvSpPr>
          <p:nvPr/>
        </p:nvSpPr>
        <p:spPr bwMode="auto">
          <a:xfrm>
            <a:off x="5943600" y="3581400"/>
            <a:ext cx="1981200" cy="1905000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4455" name="Arc 7"/>
          <p:cNvSpPr>
            <a:spLocks/>
          </p:cNvSpPr>
          <p:nvPr/>
        </p:nvSpPr>
        <p:spPr bwMode="auto">
          <a:xfrm>
            <a:off x="6973888" y="3581400"/>
            <a:ext cx="819150" cy="990600"/>
          </a:xfrm>
          <a:custGeom>
            <a:avLst/>
            <a:gdLst>
              <a:gd name="G0" fmla="+- 0 0 0"/>
              <a:gd name="G1" fmla="+- 21597 0 0"/>
              <a:gd name="G2" fmla="+- 21600 0 0"/>
              <a:gd name="T0" fmla="*/ 334 w 18816"/>
              <a:gd name="T1" fmla="*/ 0 h 21597"/>
              <a:gd name="T2" fmla="*/ 18816 w 18816"/>
              <a:gd name="T3" fmla="*/ 10990 h 21597"/>
              <a:gd name="T4" fmla="*/ 0 w 18816"/>
              <a:gd name="T5" fmla="*/ 21597 h 215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816" h="21597" fill="none" extrusionOk="0">
                <a:moveTo>
                  <a:pt x="334" y="-1"/>
                </a:moveTo>
                <a:cubicBezTo>
                  <a:pt x="8010" y="118"/>
                  <a:pt x="15046" y="4302"/>
                  <a:pt x="18816" y="10989"/>
                </a:cubicBezTo>
              </a:path>
              <a:path w="18816" h="21597" stroke="0" extrusionOk="0">
                <a:moveTo>
                  <a:pt x="334" y="-1"/>
                </a:moveTo>
                <a:cubicBezTo>
                  <a:pt x="8010" y="118"/>
                  <a:pt x="15046" y="4302"/>
                  <a:pt x="18816" y="10989"/>
                </a:cubicBezTo>
                <a:lnTo>
                  <a:pt x="0" y="21597"/>
                </a:lnTo>
                <a:close/>
              </a:path>
            </a:pathLst>
          </a:custGeom>
          <a:solidFill>
            <a:srgbClr val="DE280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4456" name="Arc 8"/>
          <p:cNvSpPr>
            <a:spLocks/>
          </p:cNvSpPr>
          <p:nvPr/>
        </p:nvSpPr>
        <p:spPr bwMode="auto">
          <a:xfrm>
            <a:off x="6530975" y="3581400"/>
            <a:ext cx="1414463" cy="1905000"/>
          </a:xfrm>
          <a:custGeom>
            <a:avLst/>
            <a:gdLst>
              <a:gd name="G0" fmla="+- 8717 0 0"/>
              <a:gd name="G1" fmla="+- 21585 0 0"/>
              <a:gd name="G2" fmla="+- 21600 0 0"/>
              <a:gd name="T0" fmla="*/ 9520 w 30317"/>
              <a:gd name="T1" fmla="*/ 0 h 43185"/>
              <a:gd name="T2" fmla="*/ 0 w 30317"/>
              <a:gd name="T3" fmla="*/ 41348 h 43185"/>
              <a:gd name="T4" fmla="*/ 8717 w 30317"/>
              <a:gd name="T5" fmla="*/ 21585 h 43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317" h="43185" fill="none" extrusionOk="0">
                <a:moveTo>
                  <a:pt x="9520" y="-1"/>
                </a:moveTo>
                <a:cubicBezTo>
                  <a:pt x="21128" y="431"/>
                  <a:pt x="30317" y="9968"/>
                  <a:pt x="30317" y="21585"/>
                </a:cubicBezTo>
                <a:cubicBezTo>
                  <a:pt x="30317" y="33514"/>
                  <a:pt x="20646" y="43185"/>
                  <a:pt x="8717" y="43185"/>
                </a:cubicBezTo>
                <a:cubicBezTo>
                  <a:pt x="5715" y="43185"/>
                  <a:pt x="2746" y="42559"/>
                  <a:pt x="0" y="41347"/>
                </a:cubicBezTo>
              </a:path>
              <a:path w="30317" h="43185" stroke="0" extrusionOk="0">
                <a:moveTo>
                  <a:pt x="9520" y="-1"/>
                </a:moveTo>
                <a:cubicBezTo>
                  <a:pt x="21128" y="431"/>
                  <a:pt x="30317" y="9968"/>
                  <a:pt x="30317" y="21585"/>
                </a:cubicBezTo>
                <a:cubicBezTo>
                  <a:pt x="30317" y="33514"/>
                  <a:pt x="20646" y="43185"/>
                  <a:pt x="8717" y="43185"/>
                </a:cubicBezTo>
                <a:cubicBezTo>
                  <a:pt x="5715" y="43185"/>
                  <a:pt x="2746" y="42559"/>
                  <a:pt x="0" y="41347"/>
                </a:cubicBezTo>
                <a:lnTo>
                  <a:pt x="8717" y="21585"/>
                </a:lnTo>
                <a:close/>
              </a:path>
            </a:pathLst>
          </a:custGeom>
          <a:solidFill>
            <a:srgbClr val="DE280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44457" name="Group 9"/>
          <p:cNvGrpSpPr>
            <a:grpSpLocks/>
          </p:cNvGrpSpPr>
          <p:nvPr/>
        </p:nvGrpSpPr>
        <p:grpSpPr bwMode="auto">
          <a:xfrm>
            <a:off x="5659438" y="3429000"/>
            <a:ext cx="2646362" cy="2514600"/>
            <a:chOff x="3565" y="480"/>
            <a:chExt cx="1667" cy="1584"/>
          </a:xfrm>
        </p:grpSpPr>
        <p:sp>
          <p:nvSpPr>
            <p:cNvPr id="744458" name="Text Box 10" descr="Parchment"/>
            <p:cNvSpPr txBox="1">
              <a:spLocks noChangeArrowheads="1"/>
            </p:cNvSpPr>
            <p:nvPr/>
          </p:nvSpPr>
          <p:spPr bwMode="auto">
            <a:xfrm>
              <a:off x="4080" y="672"/>
              <a:ext cx="19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3600" b="1" i="1">
                  <a:solidFill>
                    <a:srgbClr val="DE280A"/>
                  </a:solidFill>
                </a:rPr>
                <a:t>S</a:t>
              </a:r>
            </a:p>
          </p:txBody>
        </p:sp>
        <p:grpSp>
          <p:nvGrpSpPr>
            <p:cNvPr id="744459" name="Group 11"/>
            <p:cNvGrpSpPr>
              <a:grpSpLocks/>
            </p:cNvGrpSpPr>
            <p:nvPr/>
          </p:nvGrpSpPr>
          <p:grpSpPr bwMode="auto">
            <a:xfrm>
              <a:off x="3565" y="480"/>
              <a:ext cx="1667" cy="1584"/>
              <a:chOff x="768" y="624"/>
              <a:chExt cx="1667" cy="1584"/>
            </a:xfrm>
          </p:grpSpPr>
          <p:sp>
            <p:nvSpPr>
              <p:cNvPr id="744460" name="Arc 12"/>
              <p:cNvSpPr>
                <a:spLocks/>
              </p:cNvSpPr>
              <p:nvPr/>
            </p:nvSpPr>
            <p:spPr bwMode="auto">
              <a:xfrm>
                <a:off x="768" y="624"/>
                <a:ext cx="1667" cy="1584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43080 w 43080"/>
                  <a:gd name="T1" fmla="*/ 23877 h 43200"/>
                  <a:gd name="T2" fmla="*/ 25561 w 43080"/>
                  <a:gd name="T3" fmla="*/ 366 h 43200"/>
                  <a:gd name="T4" fmla="*/ 21600 w 4308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080" h="43200" fill="none" extrusionOk="0">
                    <a:moveTo>
                      <a:pt x="43079" y="23876"/>
                    </a:moveTo>
                    <a:cubicBezTo>
                      <a:pt x="41915" y="34863"/>
                      <a:pt x="32647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928" y="-1"/>
                      <a:pt x="24254" y="122"/>
                      <a:pt x="25560" y="366"/>
                    </a:cubicBezTo>
                  </a:path>
                  <a:path w="43080" h="43200" stroke="0" extrusionOk="0">
                    <a:moveTo>
                      <a:pt x="43079" y="23876"/>
                    </a:moveTo>
                    <a:cubicBezTo>
                      <a:pt x="41915" y="34863"/>
                      <a:pt x="32647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928" y="-1"/>
                      <a:pt x="24254" y="122"/>
                      <a:pt x="25560" y="366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4461" name="Arc 13"/>
              <p:cNvSpPr>
                <a:spLocks/>
              </p:cNvSpPr>
              <p:nvPr/>
            </p:nvSpPr>
            <p:spPr bwMode="auto">
              <a:xfrm>
                <a:off x="1236" y="624"/>
                <a:ext cx="1199" cy="1584"/>
              </a:xfrm>
              <a:custGeom>
                <a:avLst/>
                <a:gdLst>
                  <a:gd name="G0" fmla="+- 9213 0 0"/>
                  <a:gd name="G1" fmla="+- 21599 0 0"/>
                  <a:gd name="G2" fmla="+- 21600 0 0"/>
                  <a:gd name="T0" fmla="*/ 9457 w 30813"/>
                  <a:gd name="T1" fmla="*/ 0 h 43199"/>
                  <a:gd name="T2" fmla="*/ 0 w 30813"/>
                  <a:gd name="T3" fmla="*/ 41136 h 43199"/>
                  <a:gd name="T4" fmla="*/ 9213 w 30813"/>
                  <a:gd name="T5" fmla="*/ 21599 h 43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813" h="43199" fill="none" extrusionOk="0">
                    <a:moveTo>
                      <a:pt x="9456" y="0"/>
                    </a:moveTo>
                    <a:cubicBezTo>
                      <a:pt x="21290" y="134"/>
                      <a:pt x="30813" y="9764"/>
                      <a:pt x="30813" y="21599"/>
                    </a:cubicBezTo>
                    <a:cubicBezTo>
                      <a:pt x="30813" y="33528"/>
                      <a:pt x="21142" y="43199"/>
                      <a:pt x="9213" y="43199"/>
                    </a:cubicBezTo>
                    <a:cubicBezTo>
                      <a:pt x="6027" y="43199"/>
                      <a:pt x="2881" y="42494"/>
                      <a:pt x="0" y="41135"/>
                    </a:cubicBezTo>
                  </a:path>
                  <a:path w="30813" h="43199" stroke="0" extrusionOk="0">
                    <a:moveTo>
                      <a:pt x="9456" y="0"/>
                    </a:moveTo>
                    <a:cubicBezTo>
                      <a:pt x="21290" y="134"/>
                      <a:pt x="30813" y="9764"/>
                      <a:pt x="30813" y="21599"/>
                    </a:cubicBezTo>
                    <a:cubicBezTo>
                      <a:pt x="30813" y="33528"/>
                      <a:pt x="21142" y="43199"/>
                      <a:pt x="9213" y="43199"/>
                    </a:cubicBezTo>
                    <a:cubicBezTo>
                      <a:pt x="6027" y="43199"/>
                      <a:pt x="2881" y="42494"/>
                      <a:pt x="0" y="41135"/>
                    </a:cubicBezTo>
                    <a:lnTo>
                      <a:pt x="9213" y="21599"/>
                    </a:lnTo>
                    <a:close/>
                  </a:path>
                </a:pathLst>
              </a:custGeom>
              <a:solidFill>
                <a:srgbClr val="DE280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44462" name="Text Box 14"/>
            <p:cNvSpPr txBox="1">
              <a:spLocks noChangeArrowheads="1"/>
            </p:cNvSpPr>
            <p:nvPr/>
          </p:nvSpPr>
          <p:spPr bwMode="auto">
            <a:xfrm>
              <a:off x="4416" y="672"/>
              <a:ext cx="24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E280A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3600" b="1" i="1"/>
                <a:t>B</a:t>
              </a:r>
            </a:p>
          </p:txBody>
        </p:sp>
        <p:sp>
          <p:nvSpPr>
            <p:cNvPr id="744463" name="Text Box 15" descr="Parchment"/>
            <p:cNvSpPr txBox="1">
              <a:spLocks noChangeArrowheads="1"/>
            </p:cNvSpPr>
            <p:nvPr/>
          </p:nvSpPr>
          <p:spPr bwMode="auto">
            <a:xfrm>
              <a:off x="4080" y="672"/>
              <a:ext cx="19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3600" b="1" i="1">
                  <a:solidFill>
                    <a:srgbClr val="DE280A"/>
                  </a:solidFill>
                </a:rPr>
                <a:t>S</a:t>
              </a:r>
            </a:p>
          </p:txBody>
        </p:sp>
        <p:sp>
          <p:nvSpPr>
            <p:cNvPr id="744464" name="Text Box 16"/>
            <p:cNvSpPr txBox="1">
              <a:spLocks noChangeArrowheads="1"/>
            </p:cNvSpPr>
            <p:nvPr/>
          </p:nvSpPr>
          <p:spPr bwMode="auto">
            <a:xfrm>
              <a:off x="4416" y="672"/>
              <a:ext cx="24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E280A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3600" b="1" i="1"/>
                <a:t>B</a:t>
              </a:r>
            </a:p>
          </p:txBody>
        </p:sp>
      </p:grpSp>
      <p:sp>
        <p:nvSpPr>
          <p:cNvPr id="744465" name="Text Box 17" descr="Parchment"/>
          <p:cNvSpPr txBox="1">
            <a:spLocks noChangeArrowheads="1"/>
          </p:cNvSpPr>
          <p:nvPr/>
        </p:nvSpPr>
        <p:spPr bwMode="auto">
          <a:xfrm>
            <a:off x="6477000" y="3733800"/>
            <a:ext cx="30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 i="1">
                <a:solidFill>
                  <a:srgbClr val="DE280A"/>
                </a:solidFill>
              </a:rPr>
              <a:t>S</a:t>
            </a:r>
          </a:p>
        </p:txBody>
      </p:sp>
      <p:sp>
        <p:nvSpPr>
          <p:cNvPr id="744466" name="Text Box 18"/>
          <p:cNvSpPr txBox="1">
            <a:spLocks noChangeArrowheads="1"/>
          </p:cNvSpPr>
          <p:nvPr/>
        </p:nvSpPr>
        <p:spPr bwMode="auto">
          <a:xfrm>
            <a:off x="7010400" y="37338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280A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 i="1"/>
              <a:t>B</a:t>
            </a:r>
          </a:p>
        </p:txBody>
      </p:sp>
      <p:sp>
        <p:nvSpPr>
          <p:cNvPr id="744467" name="Text Box 19" descr="Parchment"/>
          <p:cNvSpPr txBox="1">
            <a:spLocks noChangeArrowheads="1"/>
          </p:cNvSpPr>
          <p:nvPr/>
        </p:nvSpPr>
        <p:spPr bwMode="auto">
          <a:xfrm>
            <a:off x="6477000" y="3733800"/>
            <a:ext cx="30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 i="1">
                <a:solidFill>
                  <a:srgbClr val="DE280A"/>
                </a:solidFill>
              </a:rPr>
              <a:t>S</a:t>
            </a:r>
          </a:p>
        </p:txBody>
      </p:sp>
      <p:sp>
        <p:nvSpPr>
          <p:cNvPr id="744468" name="Text Box 20"/>
          <p:cNvSpPr txBox="1">
            <a:spLocks noChangeArrowheads="1"/>
          </p:cNvSpPr>
          <p:nvPr/>
        </p:nvSpPr>
        <p:spPr bwMode="auto">
          <a:xfrm>
            <a:off x="7010400" y="37338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280A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 i="1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414122905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4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74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4451" grpId="0" build="p" autoUpdateAnimBg="0"/>
      <p:bldP spid="744452" grpId="0" autoUpdateAnimBg="0"/>
      <p:bldP spid="744455" grpId="0" animBg="1"/>
      <p:bldP spid="744456" grpId="0" animBg="1"/>
      <p:bldP spid="744468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915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Taxes and bankruptcy costs can be viewed as just another claim on the cash flows of the firm.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Let </a:t>
            </a:r>
            <a:r>
              <a:rPr lang="en-US" sz="2400" i="1" dirty="0"/>
              <a:t>G</a:t>
            </a:r>
            <a:r>
              <a:rPr lang="en-US" sz="2400" dirty="0"/>
              <a:t> and </a:t>
            </a:r>
            <a:r>
              <a:rPr lang="en-US" sz="2400" i="1" dirty="0"/>
              <a:t>L</a:t>
            </a:r>
            <a:r>
              <a:rPr lang="en-US" sz="2400" dirty="0"/>
              <a:t> stand for payments to the government and bankruptcy lawyers, respectively.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i="1" dirty="0"/>
              <a:t>V</a:t>
            </a:r>
            <a:r>
              <a:rPr lang="en-US" sz="2400" i="1" baseline="-25000" dirty="0"/>
              <a:t>T</a:t>
            </a:r>
            <a:r>
              <a:rPr lang="en-US" sz="2400" i="1" dirty="0"/>
              <a:t> = S + B + G + L</a:t>
            </a:r>
          </a:p>
          <a:p>
            <a:pPr>
              <a:lnSpc>
                <a:spcPct val="90000"/>
              </a:lnSpc>
            </a:pPr>
            <a:endParaRPr lang="en-US" sz="2400" i="1" dirty="0"/>
          </a:p>
          <a:p>
            <a:pPr marL="0" indent="0">
              <a:lnSpc>
                <a:spcPct val="90000"/>
              </a:lnSpc>
              <a:buNone/>
            </a:pPr>
            <a:endParaRPr lang="en-US" sz="2400" i="1" dirty="0"/>
          </a:p>
          <a:p>
            <a:pPr>
              <a:lnSpc>
                <a:spcPct val="90000"/>
              </a:lnSpc>
            </a:pPr>
            <a:r>
              <a:rPr lang="en-US" sz="2400" i="1" dirty="0"/>
              <a:t>Key Ideas: </a:t>
            </a:r>
          </a:p>
          <a:p>
            <a:pPr lvl="1">
              <a:lnSpc>
                <a:spcPct val="90000"/>
              </a:lnSpc>
            </a:pPr>
            <a:r>
              <a:rPr lang="en-US" sz="2000" i="1" dirty="0"/>
              <a:t>V</a:t>
            </a:r>
            <a:r>
              <a:rPr lang="en-US" sz="2000" i="1" baseline="-25000" dirty="0"/>
              <a:t>T</a:t>
            </a:r>
            <a:r>
              <a:rPr lang="en-US" sz="2000" i="1" dirty="0"/>
              <a:t> depends on the cash flow of the firm.</a:t>
            </a:r>
          </a:p>
          <a:p>
            <a:pPr lvl="1">
              <a:lnSpc>
                <a:spcPct val="90000"/>
              </a:lnSpc>
            </a:pPr>
            <a:r>
              <a:rPr lang="en-US" sz="2000" i="1" dirty="0"/>
              <a:t>Capital structure just slices the pie.</a:t>
            </a:r>
          </a:p>
        </p:txBody>
      </p:sp>
      <p:sp>
        <p:nvSpPr>
          <p:cNvPr id="81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Pie Model Revisited</a:t>
            </a:r>
          </a:p>
        </p:txBody>
      </p:sp>
      <p:sp>
        <p:nvSpPr>
          <p:cNvPr id="817156" name="Oval 4"/>
          <p:cNvSpPr>
            <a:spLocks noChangeArrowheads="1"/>
          </p:cNvSpPr>
          <p:nvPr/>
        </p:nvSpPr>
        <p:spPr bwMode="auto">
          <a:xfrm>
            <a:off x="6019800" y="3276600"/>
            <a:ext cx="2667000" cy="2438400"/>
          </a:xfrm>
          <a:prstGeom prst="ellipse">
            <a:avLst/>
          </a:prstGeom>
          <a:noFill/>
          <a:ln w="38100">
            <a:solidFill>
              <a:srgbClr val="0344E5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7157" name="Arc 5"/>
          <p:cNvSpPr>
            <a:spLocks/>
          </p:cNvSpPr>
          <p:nvPr/>
        </p:nvSpPr>
        <p:spPr bwMode="auto">
          <a:xfrm flipV="1">
            <a:off x="6783388" y="4495800"/>
            <a:ext cx="1898650" cy="1219200"/>
          </a:xfrm>
          <a:custGeom>
            <a:avLst/>
            <a:gdLst>
              <a:gd name="G0" fmla="+- 9087 0 0"/>
              <a:gd name="G1" fmla="+- 21600 0 0"/>
              <a:gd name="G2" fmla="+- 21600 0 0"/>
              <a:gd name="T0" fmla="*/ 0 w 30687"/>
              <a:gd name="T1" fmla="*/ 2004 h 21600"/>
              <a:gd name="T2" fmla="*/ 30687 w 30687"/>
              <a:gd name="T3" fmla="*/ 21600 h 21600"/>
              <a:gd name="T4" fmla="*/ 9087 w 3068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687" h="21600" fill="none" extrusionOk="0">
                <a:moveTo>
                  <a:pt x="0" y="2004"/>
                </a:moveTo>
                <a:cubicBezTo>
                  <a:pt x="2847" y="683"/>
                  <a:pt x="5948" y="-1"/>
                  <a:pt x="9087" y="0"/>
                </a:cubicBezTo>
                <a:cubicBezTo>
                  <a:pt x="21016" y="0"/>
                  <a:pt x="30687" y="9670"/>
                  <a:pt x="30687" y="21600"/>
                </a:cubicBezTo>
              </a:path>
              <a:path w="30687" h="21600" stroke="0" extrusionOk="0">
                <a:moveTo>
                  <a:pt x="0" y="2004"/>
                </a:moveTo>
                <a:cubicBezTo>
                  <a:pt x="2847" y="683"/>
                  <a:pt x="5948" y="-1"/>
                  <a:pt x="9087" y="0"/>
                </a:cubicBezTo>
                <a:cubicBezTo>
                  <a:pt x="21016" y="0"/>
                  <a:pt x="30687" y="9670"/>
                  <a:pt x="30687" y="21600"/>
                </a:cubicBezTo>
                <a:lnTo>
                  <a:pt x="9087" y="21600"/>
                </a:lnTo>
                <a:close/>
              </a:path>
            </a:pathLst>
          </a:cu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344E5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7158" name="Arc 6"/>
          <p:cNvSpPr>
            <a:spLocks/>
          </p:cNvSpPr>
          <p:nvPr/>
        </p:nvSpPr>
        <p:spPr bwMode="auto">
          <a:xfrm flipV="1">
            <a:off x="6169025" y="4492625"/>
            <a:ext cx="1182688" cy="1111250"/>
          </a:xfrm>
          <a:custGeom>
            <a:avLst/>
            <a:gdLst>
              <a:gd name="G0" fmla="+- 19121 0 0"/>
              <a:gd name="G1" fmla="+- 19690 0 0"/>
              <a:gd name="G2" fmla="+- 21600 0 0"/>
              <a:gd name="T0" fmla="*/ 0 w 19121"/>
              <a:gd name="T1" fmla="*/ 9642 h 19690"/>
              <a:gd name="T2" fmla="*/ 10240 w 19121"/>
              <a:gd name="T3" fmla="*/ 0 h 19690"/>
              <a:gd name="T4" fmla="*/ 19121 w 19121"/>
              <a:gd name="T5" fmla="*/ 19690 h 19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121" h="19690" fill="none" extrusionOk="0">
                <a:moveTo>
                  <a:pt x="0" y="9642"/>
                </a:moveTo>
                <a:cubicBezTo>
                  <a:pt x="2242" y="5375"/>
                  <a:pt x="5846" y="1981"/>
                  <a:pt x="10240" y="0"/>
                </a:cubicBezTo>
              </a:path>
              <a:path w="19121" h="19690" stroke="0" extrusionOk="0">
                <a:moveTo>
                  <a:pt x="0" y="9642"/>
                </a:moveTo>
                <a:cubicBezTo>
                  <a:pt x="2242" y="5375"/>
                  <a:pt x="5846" y="1981"/>
                  <a:pt x="10240" y="0"/>
                </a:cubicBezTo>
                <a:lnTo>
                  <a:pt x="19121" y="19690"/>
                </a:ln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2700000" scaled="1"/>
          </a:gradFill>
          <a:ln w="38100">
            <a:solidFill>
              <a:srgbClr val="0344E5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7159" name="Arc 7"/>
          <p:cNvSpPr>
            <a:spLocks/>
          </p:cNvSpPr>
          <p:nvPr/>
        </p:nvSpPr>
        <p:spPr bwMode="auto">
          <a:xfrm flipV="1">
            <a:off x="6019800" y="3362325"/>
            <a:ext cx="1335088" cy="1708150"/>
          </a:xfrm>
          <a:custGeom>
            <a:avLst/>
            <a:gdLst>
              <a:gd name="G0" fmla="+- 21600 0 0"/>
              <a:gd name="G1" fmla="+- 10172 0 0"/>
              <a:gd name="G2" fmla="+- 21600 0 0"/>
              <a:gd name="T0" fmla="*/ 13622 w 21600"/>
              <a:gd name="T1" fmla="*/ 30245 h 30245"/>
              <a:gd name="T2" fmla="*/ 2545 w 21600"/>
              <a:gd name="T3" fmla="*/ 0 h 30245"/>
              <a:gd name="T4" fmla="*/ 21600 w 21600"/>
              <a:gd name="T5" fmla="*/ 10172 h 30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0245" fill="none" extrusionOk="0">
                <a:moveTo>
                  <a:pt x="13622" y="30244"/>
                </a:moveTo>
                <a:cubicBezTo>
                  <a:pt x="5398" y="26976"/>
                  <a:pt x="0" y="19021"/>
                  <a:pt x="0" y="10172"/>
                </a:cubicBezTo>
                <a:cubicBezTo>
                  <a:pt x="-1" y="6623"/>
                  <a:pt x="874" y="3130"/>
                  <a:pt x="2545" y="0"/>
                </a:cubicBezTo>
              </a:path>
              <a:path w="21600" h="30245" stroke="0" extrusionOk="0">
                <a:moveTo>
                  <a:pt x="13622" y="30244"/>
                </a:moveTo>
                <a:cubicBezTo>
                  <a:pt x="5398" y="26976"/>
                  <a:pt x="0" y="19021"/>
                  <a:pt x="0" y="10172"/>
                </a:cubicBezTo>
                <a:cubicBezTo>
                  <a:pt x="-1" y="6623"/>
                  <a:pt x="874" y="3130"/>
                  <a:pt x="2545" y="0"/>
                </a:cubicBezTo>
                <a:lnTo>
                  <a:pt x="21600" y="10172"/>
                </a:lnTo>
                <a:close/>
              </a:path>
            </a:pathLst>
          </a:custGeom>
          <a:gradFill rotWithShape="0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  <a:ln w="38100">
            <a:solidFill>
              <a:srgbClr val="0344E5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7160" name="Text Box 8"/>
          <p:cNvSpPr txBox="1">
            <a:spLocks noChangeArrowheads="1"/>
          </p:cNvSpPr>
          <p:nvPr/>
        </p:nvSpPr>
        <p:spPr bwMode="auto">
          <a:xfrm>
            <a:off x="7467600" y="3581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S</a:t>
            </a:r>
          </a:p>
        </p:txBody>
      </p:sp>
      <p:sp>
        <p:nvSpPr>
          <p:cNvPr id="817161" name="Text Box 9"/>
          <p:cNvSpPr txBox="1">
            <a:spLocks noChangeArrowheads="1"/>
          </p:cNvSpPr>
          <p:nvPr/>
        </p:nvSpPr>
        <p:spPr bwMode="auto">
          <a:xfrm>
            <a:off x="7391400" y="4800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G</a:t>
            </a:r>
          </a:p>
        </p:txBody>
      </p:sp>
      <p:sp>
        <p:nvSpPr>
          <p:cNvPr id="817162" name="Text Box 10"/>
          <p:cNvSpPr txBox="1">
            <a:spLocks noChangeArrowheads="1"/>
          </p:cNvSpPr>
          <p:nvPr/>
        </p:nvSpPr>
        <p:spPr bwMode="auto">
          <a:xfrm>
            <a:off x="6324600" y="4038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B</a:t>
            </a:r>
          </a:p>
        </p:txBody>
      </p:sp>
      <p:sp>
        <p:nvSpPr>
          <p:cNvPr id="817163" name="Text Box 11"/>
          <p:cNvSpPr txBox="1">
            <a:spLocks noChangeArrowheads="1"/>
          </p:cNvSpPr>
          <p:nvPr/>
        </p:nvSpPr>
        <p:spPr bwMode="auto">
          <a:xfrm>
            <a:off x="6400800" y="4876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98621138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17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17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7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17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17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17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17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17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17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17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81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81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817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7155" grpId="0" build="p"/>
      <p:bldP spid="817156" grpId="0" animBg="1"/>
      <p:bldP spid="817157" grpId="0" animBg="1"/>
      <p:bldP spid="817158" grpId="0" animBg="1"/>
      <p:bldP spid="817159" grpId="0" animBg="1"/>
      <p:bldP spid="817160" grpId="0" autoUpdateAnimBg="0"/>
      <p:bldP spid="817161" grpId="0" autoUpdateAnimBg="0"/>
      <p:bldP spid="817162" grpId="0" autoUpdateAnimBg="0"/>
      <p:bldP spid="817163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</a:t>
            </a:r>
          </a:p>
        </p:txBody>
      </p:sp>
      <p:sp>
        <p:nvSpPr>
          <p:cNvPr id="81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The firm’s capital structure is optimized where the marginal subsidy to debt equals the marginal cost.</a:t>
            </a:r>
          </a:p>
          <a:p>
            <a:endParaRPr lang="en-US" sz="2400" dirty="0"/>
          </a:p>
          <a:p>
            <a:r>
              <a:rPr lang="en-US" sz="2400" dirty="0"/>
              <a:t>Investors view debt as a signal of firm value.</a:t>
            </a:r>
          </a:p>
          <a:p>
            <a:pPr lvl="1"/>
            <a:r>
              <a:rPr lang="en-US" sz="2000" dirty="0"/>
              <a:t>Firms with low anticipated profits will take on a low level of debt.</a:t>
            </a:r>
          </a:p>
          <a:p>
            <a:pPr lvl="1"/>
            <a:r>
              <a:rPr lang="en-US" sz="2000" dirty="0"/>
              <a:t>Firms with high anticipated profits will take on a high level of debt.</a:t>
            </a:r>
          </a:p>
          <a:p>
            <a:pPr lvl="1"/>
            <a:endParaRPr lang="en-US" sz="2000" dirty="0"/>
          </a:p>
          <a:p>
            <a:r>
              <a:rPr lang="en-US" sz="2400" dirty="0"/>
              <a:t>A manager that takes on more debt than is optimal in order to fool investors will pay the cost in the long run.</a:t>
            </a:r>
          </a:p>
        </p:txBody>
      </p:sp>
    </p:spTree>
    <p:extLst>
      <p:ext uri="{BB962C8B-B14F-4D97-AF65-F5344CB8AC3E}">
        <p14:creationId xmlns:p14="http://schemas.microsoft.com/office/powerpoint/2010/main" val="314688821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1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1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1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Agency Cost of Equity</a:t>
            </a:r>
          </a:p>
        </p:txBody>
      </p:sp>
      <p:sp>
        <p:nvSpPr>
          <p:cNvPr id="82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01000" cy="3886200"/>
          </a:xfrm>
        </p:spPr>
        <p:txBody>
          <a:bodyPr>
            <a:normAutofit fontScale="92500" lnSpcReduction="20000"/>
          </a:bodyPr>
          <a:lstStyle/>
          <a:p>
            <a:pPr algn="just">
              <a:spcAft>
                <a:spcPts val="600"/>
              </a:spcAft>
            </a:pPr>
            <a:r>
              <a:rPr lang="en-US" sz="2000" dirty="0"/>
              <a:t>An individual will work harder for a firm if he is one of the owners than if he is one of the ‘hired help.’</a:t>
            </a:r>
          </a:p>
          <a:p>
            <a:pPr algn="just">
              <a:spcAft>
                <a:spcPts val="600"/>
              </a:spcAft>
            </a:pPr>
            <a:endParaRPr lang="en-US" sz="2000" dirty="0"/>
          </a:p>
          <a:p>
            <a:pPr algn="just">
              <a:spcAft>
                <a:spcPts val="600"/>
              </a:spcAft>
            </a:pPr>
            <a:r>
              <a:rPr lang="en-US" sz="2000" dirty="0"/>
              <a:t>While managers may have motive to partake in perquisites, they also need opportunity. Free cash flow provides this opportunity.</a:t>
            </a:r>
          </a:p>
          <a:p>
            <a:pPr algn="just">
              <a:spcAft>
                <a:spcPts val="600"/>
              </a:spcAft>
            </a:pPr>
            <a:endParaRPr lang="en-US" sz="2000" dirty="0"/>
          </a:p>
          <a:p>
            <a:pPr algn="just">
              <a:spcAft>
                <a:spcPts val="600"/>
              </a:spcAft>
            </a:pPr>
            <a:r>
              <a:rPr lang="en-US" sz="2000" dirty="0"/>
              <a:t>The </a:t>
            </a:r>
            <a:r>
              <a:rPr lang="en-US" sz="2000" i="1" dirty="0"/>
              <a:t>free cash flow hypothesis</a:t>
            </a:r>
            <a:r>
              <a:rPr lang="en-US" sz="2000" dirty="0"/>
              <a:t> says that an increase in dividends should benefit the stockholders by reducing the ability of managers to pursue wasteful activities.</a:t>
            </a:r>
          </a:p>
          <a:p>
            <a:pPr algn="just">
              <a:spcAft>
                <a:spcPts val="600"/>
              </a:spcAft>
            </a:pPr>
            <a:endParaRPr lang="en-US" sz="2000" dirty="0"/>
          </a:p>
          <a:p>
            <a:pPr algn="just">
              <a:spcAft>
                <a:spcPts val="600"/>
              </a:spcAft>
            </a:pPr>
            <a:r>
              <a:rPr lang="en-US" sz="2000" dirty="0"/>
              <a:t>The </a:t>
            </a:r>
            <a:r>
              <a:rPr lang="en-US" sz="2000" i="1" dirty="0"/>
              <a:t>free cash flow hypothesis</a:t>
            </a:r>
            <a:r>
              <a:rPr lang="en-US" sz="2000" dirty="0"/>
              <a:t> also argues that an increase in debt will reduce the ability of managers to pursue wasteful activities more effectively than dividend increases.</a:t>
            </a:r>
          </a:p>
        </p:txBody>
      </p:sp>
    </p:spTree>
    <p:extLst>
      <p:ext uri="{BB962C8B-B14F-4D97-AF65-F5344CB8AC3E}">
        <p14:creationId xmlns:p14="http://schemas.microsoft.com/office/powerpoint/2010/main" val="29997350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2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2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2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25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Pecking-Order Theory</a:t>
            </a:r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54525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Theory stating that firms prefer to issue debt rather than equity if internal financing is insufficient. </a:t>
            </a:r>
          </a:p>
          <a:p>
            <a:endParaRPr lang="en-US" sz="2400" dirty="0"/>
          </a:p>
          <a:p>
            <a:pPr lvl="1"/>
            <a:r>
              <a:rPr lang="en-US" sz="2000" dirty="0"/>
              <a:t>Rule 1</a:t>
            </a:r>
          </a:p>
          <a:p>
            <a:pPr lvl="2"/>
            <a:r>
              <a:rPr lang="en-US" sz="2000" dirty="0"/>
              <a:t>Use internal financing first.</a:t>
            </a:r>
          </a:p>
          <a:p>
            <a:pPr lvl="1"/>
            <a:r>
              <a:rPr lang="en-US" sz="2000" dirty="0"/>
              <a:t>Rule 2</a:t>
            </a:r>
          </a:p>
          <a:p>
            <a:pPr lvl="2"/>
            <a:r>
              <a:rPr lang="en-US" sz="2000" dirty="0"/>
              <a:t>Issue debt next, new equity last.</a:t>
            </a:r>
          </a:p>
          <a:p>
            <a:pPr lvl="2"/>
            <a:endParaRPr lang="en-US" sz="2000" dirty="0"/>
          </a:p>
          <a:p>
            <a:r>
              <a:rPr lang="en-US" sz="2400" dirty="0"/>
              <a:t>The pecking-order theory is at odds with the tradeoff theory:</a:t>
            </a:r>
          </a:p>
          <a:p>
            <a:endParaRPr lang="en-US" sz="2400" dirty="0"/>
          </a:p>
          <a:p>
            <a:pPr lvl="1"/>
            <a:r>
              <a:rPr lang="en-US" sz="2000" dirty="0"/>
              <a:t>There is no target D/E ratio.</a:t>
            </a:r>
          </a:p>
          <a:p>
            <a:pPr lvl="1"/>
            <a:r>
              <a:rPr lang="en-US" sz="2000" dirty="0"/>
              <a:t>Profitable firms use less debt.</a:t>
            </a:r>
          </a:p>
          <a:p>
            <a:pPr lvl="1"/>
            <a:r>
              <a:rPr lang="en-US" sz="2000" dirty="0"/>
              <a:t>Companies like financial slack.</a:t>
            </a:r>
          </a:p>
        </p:txBody>
      </p:sp>
    </p:spTree>
    <p:extLst>
      <p:ext uri="{BB962C8B-B14F-4D97-AF65-F5344CB8AC3E}">
        <p14:creationId xmlns:p14="http://schemas.microsoft.com/office/powerpoint/2010/main" val="127338013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2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2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2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2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2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2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2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2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23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23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3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23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23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23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23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23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23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23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23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23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29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Bankruptcy Process</a:t>
            </a:r>
          </a:p>
        </p:txBody>
      </p:sp>
      <p:sp>
        <p:nvSpPr>
          <p:cNvPr id="83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/>
            <a:r>
              <a:rPr lang="en-US" dirty="0"/>
              <a:t>Business Failure–Business has terminated with a loss to creditors</a:t>
            </a:r>
          </a:p>
          <a:p>
            <a:pPr marL="342900" indent="-342900"/>
            <a:endParaRPr lang="en-US" dirty="0"/>
          </a:p>
          <a:p>
            <a:pPr marL="342900" indent="-342900"/>
            <a:r>
              <a:rPr lang="en-US" dirty="0"/>
              <a:t>Legal Bankruptcy–Petition federal court for bankruptcy</a:t>
            </a:r>
          </a:p>
          <a:p>
            <a:pPr marL="342900" indent="-342900"/>
            <a:endParaRPr lang="en-US" dirty="0"/>
          </a:p>
          <a:p>
            <a:pPr marL="342900" indent="-342900"/>
            <a:r>
              <a:rPr lang="en-US" dirty="0"/>
              <a:t>Technical Insolvency–Firm is unable to meet debt obligations</a:t>
            </a:r>
          </a:p>
          <a:p>
            <a:pPr marL="342900" indent="-342900"/>
            <a:endParaRPr lang="en-US" dirty="0"/>
          </a:p>
          <a:p>
            <a:pPr marL="342900" indent="-342900"/>
            <a:r>
              <a:rPr lang="en-US" dirty="0"/>
              <a:t>Accounting Insolvency–Book value of equity is negative</a:t>
            </a:r>
          </a:p>
        </p:txBody>
      </p:sp>
    </p:spTree>
    <p:extLst>
      <p:ext uri="{BB962C8B-B14F-4D97-AF65-F5344CB8AC3E}">
        <p14:creationId xmlns:p14="http://schemas.microsoft.com/office/powerpoint/2010/main" val="387419106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3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3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3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3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3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3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3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3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3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1491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Bankruptcy Process</a:t>
            </a:r>
          </a:p>
        </p:txBody>
      </p:sp>
      <p:sp>
        <p:nvSpPr>
          <p:cNvPr id="83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86800" cy="4302125"/>
          </a:xfrm>
        </p:spPr>
        <p:txBody>
          <a:bodyPr>
            <a:normAutofit fontScale="92500"/>
          </a:bodyPr>
          <a:lstStyle/>
          <a:p>
            <a:pPr marL="342900" indent="-342900">
              <a:lnSpc>
                <a:spcPct val="90000"/>
              </a:lnSpc>
            </a:pPr>
            <a:r>
              <a:rPr lang="en-US" dirty="0"/>
              <a:t>Liquidation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dirty="0"/>
              <a:t>Chapter 7 of the Federal Bankruptcy Reform Act of 1978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dirty="0"/>
              <a:t>Trustee takes over assets, sells them, and distributes the proceeds (Absolute Priority Rule)</a:t>
            </a:r>
          </a:p>
          <a:p>
            <a:pPr marL="742950" lvl="1" indent="-285750">
              <a:lnSpc>
                <a:spcPct val="90000"/>
              </a:lnSpc>
            </a:pPr>
            <a:endParaRPr lang="en-US" dirty="0"/>
          </a:p>
          <a:p>
            <a:pPr marL="342900" indent="-342900">
              <a:lnSpc>
                <a:spcPct val="90000"/>
              </a:lnSpc>
            </a:pPr>
            <a:r>
              <a:rPr lang="en-US" dirty="0"/>
              <a:t>Reorganization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dirty="0"/>
              <a:t>Chapter 11 of the Federal Bankruptcy Reform Act of 1978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dirty="0"/>
              <a:t>Restructure the corporation with a provision to repay creditors</a:t>
            </a:r>
          </a:p>
        </p:txBody>
      </p:sp>
    </p:spTree>
    <p:extLst>
      <p:ext uri="{BB962C8B-B14F-4D97-AF65-F5344CB8AC3E}">
        <p14:creationId xmlns:p14="http://schemas.microsoft.com/office/powerpoint/2010/main" val="88026740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3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3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3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3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3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3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3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3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3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3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3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3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3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3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3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3539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Stockholder Interests</a:t>
            </a:r>
          </a:p>
        </p:txBody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There are two important questions: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 marL="400050" lvl="1" indent="0">
              <a:lnSpc>
                <a:spcPct val="90000"/>
              </a:lnSpc>
              <a:buFont typeface="Symbol" pitchFamily="18" charset="2"/>
              <a:buAutoNum type="arabicPeriod"/>
            </a:pPr>
            <a:r>
              <a:rPr lang="en-US" sz="2400" dirty="0"/>
              <a:t>Why should the stockholders care about maximizing </a:t>
            </a:r>
            <a:r>
              <a:rPr lang="en-US" sz="2400" i="1" dirty="0"/>
              <a:t>firm</a:t>
            </a:r>
            <a:r>
              <a:rPr lang="en-US" sz="2400" dirty="0"/>
              <a:t> value? Perhaps they should be interested in strategies that maximize </a:t>
            </a:r>
            <a:r>
              <a:rPr lang="en-US" sz="2400" i="1" dirty="0"/>
              <a:t>shareholder</a:t>
            </a:r>
            <a:r>
              <a:rPr lang="en-US" sz="2400" dirty="0"/>
              <a:t> value.</a:t>
            </a:r>
          </a:p>
          <a:p>
            <a:pPr marL="400050" lvl="1" indent="0">
              <a:lnSpc>
                <a:spcPct val="90000"/>
              </a:lnSpc>
              <a:buFont typeface="Symbol" pitchFamily="18" charset="2"/>
              <a:buAutoNum type="arabicPeriod"/>
            </a:pPr>
            <a:endParaRPr lang="en-US" sz="2400" dirty="0"/>
          </a:p>
          <a:p>
            <a:pPr marL="400050" lvl="1" indent="0">
              <a:lnSpc>
                <a:spcPct val="90000"/>
              </a:lnSpc>
              <a:buFont typeface="Symbol" pitchFamily="18" charset="2"/>
              <a:buAutoNum type="arabicPeriod"/>
            </a:pPr>
            <a:r>
              <a:rPr lang="en-US" sz="2400" dirty="0"/>
              <a:t>What is the ratio of debt-to-equity that maximizes the shareholder’s value?</a:t>
            </a:r>
          </a:p>
          <a:p>
            <a:pPr marL="400050" lvl="1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As it turns out, changes in capital structure benefit the stockholders </a:t>
            </a:r>
            <a:r>
              <a:rPr lang="en-US" sz="2400" i="1" dirty="0"/>
              <a:t>if and only if</a:t>
            </a:r>
            <a:r>
              <a:rPr lang="en-US" sz="2400" dirty="0"/>
              <a:t> the value of the firm increases.</a:t>
            </a:r>
          </a:p>
        </p:txBody>
      </p:sp>
    </p:spTree>
    <p:extLst>
      <p:ext uri="{BB962C8B-B14F-4D97-AF65-F5344CB8AC3E}">
        <p14:creationId xmlns:p14="http://schemas.microsoft.com/office/powerpoint/2010/main" val="415450797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4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4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4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4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4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4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4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4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4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4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64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Financial Leverage, EPS, and ROE</a:t>
            </a:r>
            <a:r>
              <a:rPr lang="en-US" dirty="0"/>
              <a:t> </a:t>
            </a:r>
          </a:p>
        </p:txBody>
      </p:sp>
      <p:sp>
        <p:nvSpPr>
          <p:cNvPr id="74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819400"/>
            <a:ext cx="7772400" cy="3505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4114800" algn="r"/>
                <a:tab pos="6343650" algn="r"/>
              </a:tabLst>
            </a:pPr>
            <a:r>
              <a:rPr lang="en-US" sz="2800"/>
              <a:t>		</a:t>
            </a:r>
            <a:r>
              <a:rPr lang="en-US" sz="2800" u="sng"/>
              <a:t>Current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4114800" algn="r"/>
                <a:tab pos="6343650" algn="r"/>
              </a:tabLst>
            </a:pPr>
            <a:r>
              <a:rPr lang="en-US" sz="2800"/>
              <a:t>Assets	$20,000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4114800" algn="r"/>
                <a:tab pos="6343650" algn="r"/>
              </a:tabLst>
            </a:pPr>
            <a:r>
              <a:rPr lang="en-US" sz="2800"/>
              <a:t>Debt	$0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4114800" algn="r"/>
                <a:tab pos="6343650" algn="r"/>
              </a:tabLst>
            </a:pPr>
            <a:r>
              <a:rPr lang="en-US" sz="2800"/>
              <a:t>Equity	$20,000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4114800" algn="r"/>
                <a:tab pos="6343650" algn="r"/>
              </a:tabLst>
            </a:pPr>
            <a:r>
              <a:rPr lang="en-US" sz="2800"/>
              <a:t>Debt/Equity ratio	0.00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4114800" algn="r"/>
                <a:tab pos="6343650" algn="r"/>
              </a:tabLst>
            </a:pPr>
            <a:r>
              <a:rPr lang="en-US" sz="2800"/>
              <a:t>Interest rate	n/a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4114800" algn="r"/>
                <a:tab pos="6343650" algn="r"/>
              </a:tabLst>
            </a:pPr>
            <a:r>
              <a:rPr lang="en-US" sz="2800"/>
              <a:t>Shares outstanding	400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4114800" algn="r"/>
                <a:tab pos="6343650" algn="r"/>
              </a:tabLst>
            </a:pPr>
            <a:r>
              <a:rPr lang="en-US" sz="2800"/>
              <a:t>Share price	$50	</a:t>
            </a:r>
          </a:p>
        </p:txBody>
      </p:sp>
      <p:sp>
        <p:nvSpPr>
          <p:cNvPr id="748548" name="Rectangle 4"/>
          <p:cNvSpPr>
            <a:spLocks noChangeArrowheads="1"/>
          </p:cNvSpPr>
          <p:nvPr/>
        </p:nvSpPr>
        <p:spPr bwMode="auto">
          <a:xfrm>
            <a:off x="762000" y="2819400"/>
            <a:ext cx="77724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SzPct val="90000"/>
              <a:buFont typeface="Symbol" pitchFamily="18" charset="2"/>
              <a:buNone/>
              <a:tabLst>
                <a:tab pos="4114800" algn="r"/>
                <a:tab pos="6343650" algn="r"/>
              </a:tabLst>
            </a:pPr>
            <a:r>
              <a:rPr lang="en-US" sz="2500" dirty="0">
                <a:solidFill>
                  <a:schemeClr val="tx1"/>
                </a:solidFill>
                <a:latin typeface="Century Gothic" pitchFamily="34" charset="0"/>
              </a:rPr>
              <a:t>		</a:t>
            </a:r>
            <a:r>
              <a:rPr lang="en-US" sz="2500" dirty="0">
                <a:solidFill>
                  <a:srgbClr val="280ADE"/>
                </a:solidFill>
                <a:latin typeface="Century Gothic" pitchFamily="34" charset="0"/>
              </a:rPr>
              <a:t>	</a:t>
            </a:r>
            <a:r>
              <a:rPr lang="en-US" sz="2800" dirty="0">
                <a:solidFill>
                  <a:srgbClr val="DE280A"/>
                </a:solidFill>
                <a:latin typeface="Century Gothic" pitchFamily="34" charset="0"/>
              </a:rPr>
              <a:t>Proposed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SzPct val="90000"/>
              <a:buFont typeface="Symbol" pitchFamily="18" charset="2"/>
              <a:buNone/>
              <a:tabLst>
                <a:tab pos="4114800" algn="r"/>
                <a:tab pos="6343650" algn="r"/>
              </a:tabLst>
            </a:pPr>
            <a:r>
              <a:rPr lang="en-US" sz="2800" dirty="0">
                <a:solidFill>
                  <a:srgbClr val="DE280A"/>
                </a:solidFill>
                <a:latin typeface="Century Gothic" pitchFamily="34" charset="0"/>
              </a:rPr>
              <a:t>			$20,000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SzPct val="90000"/>
              <a:buFont typeface="Symbol" pitchFamily="18" charset="2"/>
              <a:buNone/>
              <a:tabLst>
                <a:tab pos="4114800" algn="r"/>
                <a:tab pos="6343650" algn="r"/>
              </a:tabLst>
            </a:pPr>
            <a:r>
              <a:rPr lang="en-US" sz="2800" dirty="0">
                <a:solidFill>
                  <a:srgbClr val="DE280A"/>
                </a:solidFill>
                <a:latin typeface="Century Gothic" pitchFamily="34" charset="0"/>
              </a:rPr>
              <a:t>			$8,000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SzPct val="90000"/>
              <a:buFont typeface="Symbol" pitchFamily="18" charset="2"/>
              <a:buNone/>
              <a:tabLst>
                <a:tab pos="4114800" algn="r"/>
                <a:tab pos="6343650" algn="r"/>
              </a:tabLst>
            </a:pPr>
            <a:r>
              <a:rPr lang="en-US" sz="2800" dirty="0">
                <a:solidFill>
                  <a:srgbClr val="DE280A"/>
                </a:solidFill>
                <a:latin typeface="Century Gothic" pitchFamily="34" charset="0"/>
              </a:rPr>
              <a:t>			$12,000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SzPct val="90000"/>
              <a:buFont typeface="Symbol" pitchFamily="18" charset="2"/>
              <a:buNone/>
              <a:tabLst>
                <a:tab pos="4114800" algn="r"/>
                <a:tab pos="6343650" algn="r"/>
              </a:tabLst>
            </a:pPr>
            <a:r>
              <a:rPr lang="en-US" sz="2800" dirty="0">
                <a:solidFill>
                  <a:srgbClr val="DE280A"/>
                </a:solidFill>
                <a:latin typeface="Century Gothic" pitchFamily="34" charset="0"/>
              </a:rPr>
              <a:t>			2/3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SzPct val="90000"/>
              <a:buFont typeface="Symbol" pitchFamily="18" charset="2"/>
              <a:buNone/>
              <a:tabLst>
                <a:tab pos="4114800" algn="r"/>
                <a:tab pos="6343650" algn="r"/>
              </a:tabLst>
            </a:pPr>
            <a:r>
              <a:rPr lang="en-US" sz="2800" dirty="0">
                <a:solidFill>
                  <a:srgbClr val="DE280A"/>
                </a:solidFill>
                <a:latin typeface="Century Gothic" pitchFamily="34" charset="0"/>
              </a:rPr>
              <a:t>			8%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SzPct val="90000"/>
              <a:buFont typeface="Symbol" pitchFamily="18" charset="2"/>
              <a:buNone/>
              <a:tabLst>
                <a:tab pos="4114800" algn="r"/>
                <a:tab pos="6343650" algn="r"/>
              </a:tabLst>
            </a:pPr>
            <a:r>
              <a:rPr lang="en-US" sz="2800" dirty="0">
                <a:solidFill>
                  <a:srgbClr val="DE280A"/>
                </a:solidFill>
                <a:latin typeface="Century Gothic" pitchFamily="34" charset="0"/>
              </a:rPr>
              <a:t>			240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SzPct val="90000"/>
              <a:buFont typeface="Symbol" pitchFamily="18" charset="2"/>
              <a:buNone/>
              <a:tabLst>
                <a:tab pos="4114800" algn="r"/>
                <a:tab pos="6343650" algn="r"/>
              </a:tabLst>
            </a:pPr>
            <a:r>
              <a:rPr lang="en-US" sz="2800" dirty="0">
                <a:solidFill>
                  <a:srgbClr val="DE280A"/>
                </a:solidFill>
                <a:latin typeface="Century Gothic" pitchFamily="34" charset="0"/>
              </a:rPr>
              <a:t>			$50</a:t>
            </a:r>
          </a:p>
        </p:txBody>
      </p:sp>
      <p:sp>
        <p:nvSpPr>
          <p:cNvPr id="748549" name="Text Box 5"/>
          <p:cNvSpPr txBox="1">
            <a:spLocks noChangeArrowheads="1"/>
          </p:cNvSpPr>
          <p:nvPr/>
        </p:nvSpPr>
        <p:spPr bwMode="auto">
          <a:xfrm>
            <a:off x="771525" y="1666696"/>
            <a:ext cx="7543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  <a:latin typeface="Century Gothic" pitchFamily="34" charset="0"/>
              </a:rPr>
              <a:t>Consider an all-equity firm that is considering going into debt. (Maybe some of the original shareholders want to cash out.)</a:t>
            </a:r>
          </a:p>
        </p:txBody>
      </p:sp>
    </p:spTree>
    <p:extLst>
      <p:ext uri="{BB962C8B-B14F-4D97-AF65-F5344CB8AC3E}">
        <p14:creationId xmlns:p14="http://schemas.microsoft.com/office/powerpoint/2010/main" val="5782871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4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4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4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4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4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4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4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4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4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4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4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4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4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4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4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4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4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4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4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4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4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4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4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4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4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48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48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48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48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48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48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48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48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48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48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48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48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7485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485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485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7485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485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485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7485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485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485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8547" grpId="0" build="p"/>
      <p:bldP spid="74854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EPS and ROE under Current Structure</a:t>
            </a:r>
          </a:p>
        </p:txBody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  <a:tabLst>
                <a:tab pos="3657600" algn="r"/>
                <a:tab pos="5486400" algn="r"/>
                <a:tab pos="7315200" algn="r"/>
              </a:tabLst>
            </a:pPr>
            <a:r>
              <a:rPr lang="en-US" sz="2800" dirty="0"/>
              <a:t>				</a:t>
            </a:r>
            <a:r>
              <a:rPr lang="en-US" sz="2800" u="sng" dirty="0"/>
              <a:t>Recession	Expected	Expansion</a:t>
            </a:r>
          </a:p>
          <a:p>
            <a:pPr marL="0" indent="0">
              <a:buFont typeface="Wingdings" pitchFamily="2" charset="2"/>
              <a:buNone/>
              <a:tabLst>
                <a:tab pos="3657600" algn="r"/>
                <a:tab pos="5486400" algn="r"/>
                <a:tab pos="7315200" algn="r"/>
              </a:tabLst>
            </a:pPr>
            <a:r>
              <a:rPr lang="en-US" sz="2800" dirty="0"/>
              <a:t>EBIT	$1,000	$2,000	$3,000</a:t>
            </a:r>
          </a:p>
          <a:p>
            <a:pPr marL="0" indent="0">
              <a:buFont typeface="Wingdings" pitchFamily="2" charset="2"/>
              <a:buNone/>
              <a:tabLst>
                <a:tab pos="3657600" algn="r"/>
                <a:tab pos="5486400" algn="r"/>
                <a:tab pos="7315200" algn="r"/>
              </a:tabLst>
            </a:pPr>
            <a:r>
              <a:rPr lang="en-US" sz="2800" dirty="0"/>
              <a:t>Interest	0	0	0</a:t>
            </a:r>
          </a:p>
          <a:p>
            <a:pPr marL="0" indent="0">
              <a:buFont typeface="Wingdings" pitchFamily="2" charset="2"/>
              <a:buNone/>
              <a:tabLst>
                <a:tab pos="3657600" algn="r"/>
                <a:tab pos="5486400" algn="r"/>
                <a:tab pos="7315200" algn="r"/>
              </a:tabLst>
            </a:pPr>
            <a:r>
              <a:rPr lang="en-US" sz="2800" u="sng" dirty="0"/>
              <a:t>Net income	$1,000	$2,000	$3,000</a:t>
            </a:r>
          </a:p>
          <a:p>
            <a:pPr marL="0" indent="0">
              <a:buFont typeface="Wingdings" pitchFamily="2" charset="2"/>
              <a:buNone/>
              <a:tabLst>
                <a:tab pos="3657600" algn="r"/>
                <a:tab pos="5486400" algn="r"/>
                <a:tab pos="7315200" algn="r"/>
              </a:tabLst>
            </a:pPr>
            <a:r>
              <a:rPr lang="en-US" sz="2800" dirty="0"/>
              <a:t>EPS	$2.50	$5.00	$7.50</a:t>
            </a:r>
          </a:p>
          <a:p>
            <a:pPr marL="0" indent="0">
              <a:buFont typeface="Wingdings" pitchFamily="2" charset="2"/>
              <a:buNone/>
              <a:tabLst>
                <a:tab pos="3657600" algn="r"/>
                <a:tab pos="5486400" algn="r"/>
                <a:tab pos="7315200" algn="r"/>
              </a:tabLst>
            </a:pPr>
            <a:r>
              <a:rPr lang="en-US" sz="2800" dirty="0" err="1"/>
              <a:t>ROA</a:t>
            </a:r>
            <a:r>
              <a:rPr lang="en-US" sz="2800" dirty="0"/>
              <a:t>	5%	10%	15%</a:t>
            </a:r>
          </a:p>
          <a:p>
            <a:pPr marL="0" indent="0">
              <a:buFont typeface="Wingdings" pitchFamily="2" charset="2"/>
              <a:buNone/>
              <a:tabLst>
                <a:tab pos="3657600" algn="r"/>
                <a:tab pos="5486400" algn="r"/>
                <a:tab pos="7315200" algn="r"/>
              </a:tabLst>
            </a:pPr>
            <a:r>
              <a:rPr lang="en-US" sz="2800" dirty="0"/>
              <a:t>ROE	5%	10%	15%</a:t>
            </a:r>
          </a:p>
          <a:p>
            <a:pPr marL="0" indent="0">
              <a:buFont typeface="Wingdings" pitchFamily="2" charset="2"/>
              <a:buNone/>
              <a:tabLst>
                <a:tab pos="3657600" algn="r"/>
                <a:tab pos="5486400" algn="r"/>
                <a:tab pos="7315200" algn="r"/>
              </a:tabLst>
            </a:pPr>
            <a:endParaRPr lang="en-US" sz="2800" dirty="0"/>
          </a:p>
          <a:p>
            <a:pPr marL="0" indent="0">
              <a:buFont typeface="Wingdings" pitchFamily="2" charset="2"/>
              <a:buNone/>
              <a:tabLst>
                <a:tab pos="3657600" algn="r"/>
                <a:tab pos="5486400" algn="r"/>
                <a:tab pos="7315200" algn="r"/>
              </a:tabLst>
            </a:pPr>
            <a:r>
              <a:rPr lang="en-US" sz="2800" dirty="0"/>
              <a:t>Current Shares Outstanding = 400 shares</a:t>
            </a:r>
          </a:p>
        </p:txBody>
      </p:sp>
    </p:spTree>
    <p:extLst>
      <p:ext uri="{BB962C8B-B14F-4D97-AF65-F5344CB8AC3E}">
        <p14:creationId xmlns:p14="http://schemas.microsoft.com/office/powerpoint/2010/main" val="22302288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5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5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5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5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5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5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5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5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5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5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5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5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5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5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5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5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5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5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5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5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5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5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05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686800" cy="1143000"/>
          </a:xfrm>
        </p:spPr>
        <p:txBody>
          <a:bodyPr/>
          <a:lstStyle/>
          <a:p>
            <a:r>
              <a:rPr lang="en-US" sz="3600" dirty="0"/>
              <a:t>EPS and ROE under Proposed Structure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30725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  <a:tabLst>
                <a:tab pos="3657600" algn="r"/>
                <a:tab pos="5486400" algn="r"/>
                <a:tab pos="7315200" algn="r"/>
              </a:tabLst>
            </a:pPr>
            <a:r>
              <a:rPr lang="en-US" sz="2800" dirty="0"/>
              <a:t>				</a:t>
            </a:r>
            <a:r>
              <a:rPr lang="en-US" sz="2800" u="sng" dirty="0"/>
              <a:t>Recession	Expected	Expansion</a:t>
            </a:r>
          </a:p>
          <a:p>
            <a:pPr marL="0" indent="0">
              <a:buFont typeface="Wingdings" pitchFamily="2" charset="2"/>
              <a:buNone/>
              <a:tabLst>
                <a:tab pos="3657600" algn="r"/>
                <a:tab pos="5486400" algn="r"/>
                <a:tab pos="7315200" algn="r"/>
              </a:tabLst>
            </a:pPr>
            <a:r>
              <a:rPr lang="en-US" sz="2800" dirty="0"/>
              <a:t>EBIT	$1,000	$2,000	$3,000</a:t>
            </a:r>
          </a:p>
          <a:p>
            <a:pPr marL="0" indent="0">
              <a:buFont typeface="Wingdings" pitchFamily="2" charset="2"/>
              <a:buNone/>
              <a:tabLst>
                <a:tab pos="3657600" algn="r"/>
                <a:tab pos="5486400" algn="r"/>
                <a:tab pos="7315200" algn="r"/>
              </a:tabLst>
            </a:pPr>
            <a:r>
              <a:rPr lang="en-US" sz="2800" dirty="0"/>
              <a:t>Interest	640	640	640</a:t>
            </a:r>
          </a:p>
          <a:p>
            <a:pPr marL="0" indent="0">
              <a:buFont typeface="Wingdings" pitchFamily="2" charset="2"/>
              <a:buNone/>
              <a:tabLst>
                <a:tab pos="3657600" algn="r"/>
                <a:tab pos="5486400" algn="r"/>
                <a:tab pos="7315200" algn="r"/>
              </a:tabLst>
            </a:pPr>
            <a:r>
              <a:rPr lang="en-US" sz="2800" u="sng" dirty="0"/>
              <a:t>Net income	$360	$1,360	$2,360</a:t>
            </a:r>
          </a:p>
          <a:p>
            <a:pPr marL="0" indent="0">
              <a:buFont typeface="Wingdings" pitchFamily="2" charset="2"/>
              <a:buNone/>
              <a:tabLst>
                <a:tab pos="3657600" algn="r"/>
                <a:tab pos="5486400" algn="r"/>
                <a:tab pos="7315200" algn="r"/>
              </a:tabLst>
            </a:pPr>
            <a:r>
              <a:rPr lang="en-US" sz="2800" dirty="0"/>
              <a:t>EPS	$1.50	$5.67	$9.83</a:t>
            </a:r>
          </a:p>
          <a:p>
            <a:pPr marL="0" indent="0">
              <a:buFont typeface="Wingdings" pitchFamily="2" charset="2"/>
              <a:buNone/>
              <a:tabLst>
                <a:tab pos="3657600" algn="r"/>
                <a:tab pos="5486400" algn="r"/>
                <a:tab pos="7315200" algn="r"/>
              </a:tabLst>
            </a:pPr>
            <a:r>
              <a:rPr lang="en-US" sz="2800" dirty="0" err="1"/>
              <a:t>ROA</a:t>
            </a:r>
            <a:r>
              <a:rPr lang="en-US" sz="2800" dirty="0"/>
              <a:t>	1.8%	6.8%	11.8%</a:t>
            </a:r>
          </a:p>
          <a:p>
            <a:pPr marL="0" indent="0">
              <a:buFont typeface="Wingdings" pitchFamily="2" charset="2"/>
              <a:buNone/>
              <a:tabLst>
                <a:tab pos="3657600" algn="r"/>
                <a:tab pos="5486400" algn="r"/>
                <a:tab pos="7315200" algn="r"/>
              </a:tabLst>
            </a:pPr>
            <a:r>
              <a:rPr lang="en-US" sz="2800" dirty="0"/>
              <a:t>ROE	3.0%	11.3%	19.7%</a:t>
            </a:r>
          </a:p>
          <a:p>
            <a:pPr marL="0" indent="0">
              <a:buFont typeface="Wingdings" pitchFamily="2" charset="2"/>
              <a:buNone/>
              <a:tabLst>
                <a:tab pos="3657600" algn="r"/>
                <a:tab pos="5486400" algn="r"/>
                <a:tab pos="7315200" algn="r"/>
              </a:tabLst>
            </a:pPr>
            <a:endParaRPr lang="en-US" sz="2800" dirty="0"/>
          </a:p>
          <a:p>
            <a:pPr marL="0" indent="0">
              <a:buFont typeface="Wingdings" pitchFamily="2" charset="2"/>
              <a:buNone/>
              <a:tabLst>
                <a:tab pos="3657600" algn="r"/>
                <a:tab pos="5486400" algn="r"/>
                <a:tab pos="7315200" algn="r"/>
              </a:tabLst>
            </a:pPr>
            <a:r>
              <a:rPr lang="en-US" sz="2800" dirty="0"/>
              <a:t>Proposed Shares Outstanding = 240 shares</a:t>
            </a:r>
          </a:p>
        </p:txBody>
      </p:sp>
    </p:spTree>
    <p:extLst>
      <p:ext uri="{BB962C8B-B14F-4D97-AF65-F5344CB8AC3E}">
        <p14:creationId xmlns:p14="http://schemas.microsoft.com/office/powerpoint/2010/main" val="18569426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5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5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5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5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5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5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5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5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5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5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5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5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5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5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5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5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5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5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5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5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5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5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26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900"/>
              <a:t>Assumptions of the Miller-Modigliani (MM) Model</a:t>
            </a: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2800" dirty="0"/>
              <a:t>Homogeneous Expectations</a:t>
            </a:r>
          </a:p>
          <a:p>
            <a:pPr>
              <a:lnSpc>
                <a:spcPct val="110000"/>
              </a:lnSpc>
            </a:pPr>
            <a:endParaRPr lang="en-US" sz="2800" dirty="0"/>
          </a:p>
          <a:p>
            <a:pPr>
              <a:lnSpc>
                <a:spcPct val="110000"/>
              </a:lnSpc>
            </a:pPr>
            <a:r>
              <a:rPr lang="en-US" sz="2800" dirty="0"/>
              <a:t>Homogeneous Business Risk Classes</a:t>
            </a:r>
          </a:p>
          <a:p>
            <a:pPr>
              <a:lnSpc>
                <a:spcPct val="110000"/>
              </a:lnSpc>
            </a:pPr>
            <a:endParaRPr lang="en-US" sz="2800" dirty="0"/>
          </a:p>
          <a:p>
            <a:pPr>
              <a:lnSpc>
                <a:spcPct val="110000"/>
              </a:lnSpc>
            </a:pPr>
            <a:r>
              <a:rPr lang="en-US" sz="2800" dirty="0"/>
              <a:t>Perpetual Cash Flows</a:t>
            </a:r>
          </a:p>
          <a:p>
            <a:pPr>
              <a:lnSpc>
                <a:spcPct val="110000"/>
              </a:lnSpc>
            </a:pPr>
            <a:endParaRPr lang="en-US" sz="2800" dirty="0"/>
          </a:p>
          <a:p>
            <a:pPr>
              <a:lnSpc>
                <a:spcPct val="110000"/>
              </a:lnSpc>
            </a:pPr>
            <a:r>
              <a:rPr lang="en-US" sz="2800" dirty="0"/>
              <a:t>Perfect Capital Markets: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Perfect competition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Firms and investors can borrow/lend at the same rate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Equal access to all relevant information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No transaction costs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No taxes</a:t>
            </a:r>
          </a:p>
        </p:txBody>
      </p:sp>
    </p:spTree>
    <p:extLst>
      <p:ext uri="{BB962C8B-B14F-4D97-AF65-F5344CB8AC3E}">
        <p14:creationId xmlns:p14="http://schemas.microsoft.com/office/powerpoint/2010/main" val="12391897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5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5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5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5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5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5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5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5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5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5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5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5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56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56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56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56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56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56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Homemade Leverage: An Example</a:t>
            </a:r>
          </a:p>
        </p:txBody>
      </p:sp>
      <p:sp>
        <p:nvSpPr>
          <p:cNvPr id="758787" name="Rectangle 3"/>
          <p:cNvSpPr>
            <a:spLocks noChangeArrowheads="1"/>
          </p:cNvSpPr>
          <p:nvPr/>
        </p:nvSpPr>
        <p:spPr bwMode="auto">
          <a:xfrm>
            <a:off x="838200" y="1828800"/>
            <a:ext cx="80010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tabLst>
                <a:tab pos="4514850" algn="r"/>
                <a:tab pos="5886450" algn="r"/>
                <a:tab pos="7372350" algn="r"/>
              </a:tabLst>
            </a:pPr>
            <a:r>
              <a:rPr lang="en-US" sz="2400" u="sng" dirty="0">
                <a:solidFill>
                  <a:schemeClr val="tx1"/>
                </a:solidFill>
                <a:latin typeface="Century Gothic" pitchFamily="34" charset="0"/>
              </a:rPr>
              <a:t>	Recession	Expected	 Expansion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tabLst>
                <a:tab pos="4514850" algn="r"/>
                <a:tab pos="5886450" algn="r"/>
                <a:tab pos="7372350" algn="r"/>
              </a:tabLst>
            </a:pPr>
            <a:r>
              <a:rPr lang="en-US" sz="2400" i="1" dirty="0">
                <a:solidFill>
                  <a:schemeClr val="tx1"/>
                </a:solidFill>
                <a:latin typeface="Century Gothic" pitchFamily="34" charset="0"/>
              </a:rPr>
              <a:t>EPS of Unlevered Firm	$2.50	$5.00	$7.50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tabLst>
                <a:tab pos="4514850" algn="r"/>
                <a:tab pos="5886450" algn="r"/>
                <a:tab pos="7372350" algn="r"/>
              </a:tabLst>
            </a:pPr>
            <a:r>
              <a:rPr lang="en-US" sz="2400" dirty="0">
                <a:solidFill>
                  <a:schemeClr val="tx1"/>
                </a:solidFill>
                <a:latin typeface="Century Gothic" pitchFamily="34" charset="0"/>
              </a:rPr>
              <a:t>Earnings for 40 shares	$100	$200	$300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tabLst>
                <a:tab pos="4514850" algn="r"/>
                <a:tab pos="5886450" algn="r"/>
                <a:tab pos="7372350" algn="r"/>
              </a:tabLst>
            </a:pPr>
            <a:r>
              <a:rPr lang="en-US" sz="2400" u="sng" dirty="0">
                <a:solidFill>
                  <a:schemeClr val="tx1"/>
                </a:solidFill>
                <a:latin typeface="Century Gothic" pitchFamily="34" charset="0"/>
              </a:rPr>
              <a:t>Less interest on $800 (8%)	$64	$64	$64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tabLst>
                <a:tab pos="4514850" algn="r"/>
                <a:tab pos="5886450" algn="r"/>
                <a:tab pos="7372350" algn="r"/>
              </a:tabLst>
            </a:pPr>
            <a:r>
              <a:rPr lang="en-US" sz="2400" dirty="0">
                <a:solidFill>
                  <a:schemeClr val="tx1"/>
                </a:solidFill>
                <a:latin typeface="Century Gothic" pitchFamily="34" charset="0"/>
              </a:rPr>
              <a:t>Net Profits	$36	$136	$236</a:t>
            </a:r>
            <a:endParaRPr lang="en-US" sz="2400" u="sng" dirty="0">
              <a:solidFill>
                <a:schemeClr val="tx1"/>
              </a:solidFill>
              <a:latin typeface="Century Gothic" pitchFamily="34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tabLst>
                <a:tab pos="4514850" algn="r"/>
                <a:tab pos="5886450" algn="r"/>
                <a:tab pos="7372350" algn="r"/>
              </a:tabLst>
            </a:pPr>
            <a:r>
              <a:rPr lang="en-US" sz="2400" u="sng" dirty="0">
                <a:solidFill>
                  <a:schemeClr val="tx1"/>
                </a:solidFill>
                <a:latin typeface="Century Gothic" pitchFamily="34" charset="0"/>
              </a:rPr>
              <a:t>ROE (Net Profits / $1,200)	3.0%	11.3%	19.7%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tabLst>
                <a:tab pos="4514850" algn="r"/>
                <a:tab pos="5886450" algn="r"/>
                <a:tab pos="7372350" algn="r"/>
              </a:tabLst>
            </a:pPr>
            <a:r>
              <a:rPr lang="en-US" sz="2400" dirty="0">
                <a:solidFill>
                  <a:schemeClr val="tx1"/>
                </a:solidFill>
                <a:latin typeface="Century Gothic" pitchFamily="34" charset="0"/>
              </a:rPr>
              <a:t>We are buying 40 shares of a $50 stock, using $800 in margin. We get the same ROE as if we bought into a levered firm.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tabLst>
                <a:tab pos="4514850" algn="r"/>
                <a:tab pos="5886450" algn="r"/>
                <a:tab pos="7372350" algn="r"/>
              </a:tabLst>
            </a:pPr>
            <a:r>
              <a:rPr lang="en-US" sz="2400" dirty="0">
                <a:solidFill>
                  <a:schemeClr val="tx1"/>
                </a:solidFill>
                <a:latin typeface="Century Gothic" pitchFamily="34" charset="0"/>
              </a:rPr>
              <a:t>Our personal debt-equity ratio is:</a:t>
            </a:r>
          </a:p>
        </p:txBody>
      </p:sp>
      <p:graphicFrame>
        <p:nvGraphicFramePr>
          <p:cNvPr id="7587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2543523"/>
              </p:ext>
            </p:extLst>
          </p:nvPr>
        </p:nvGraphicFramePr>
        <p:xfrm>
          <a:off x="5953125" y="5397500"/>
          <a:ext cx="241935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5873" name="Equation" r:id="rId4" imgW="1155600" imgH="431640" progId="Equation.DSMT4">
                  <p:embed/>
                </p:oleObj>
              </mc:Choice>
              <mc:Fallback>
                <p:oleObj name="Equation" r:id="rId4" imgW="11556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3125" y="5397500"/>
                        <a:ext cx="2419350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61056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5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5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5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5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5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5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5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5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5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5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5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5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5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5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5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5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5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5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5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5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5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5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587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58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58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Contemporary blue</Template>
  <TotalTime>1617</TotalTime>
  <Words>1813</Words>
  <Application>Microsoft Office PowerPoint</Application>
  <PresentationFormat>On-screen Show (4:3)</PresentationFormat>
  <Paragraphs>391</Paragraphs>
  <Slides>35</Slides>
  <Notes>34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7" baseType="lpstr">
      <vt:lpstr>Arial</vt:lpstr>
      <vt:lpstr>Calibri</vt:lpstr>
      <vt:lpstr>Century Gothic</vt:lpstr>
      <vt:lpstr>Corbel</vt:lpstr>
      <vt:lpstr>MT Symbol</vt:lpstr>
      <vt:lpstr>Symbol</vt:lpstr>
      <vt:lpstr>Times New Roman</vt:lpstr>
      <vt:lpstr>Wingdings</vt:lpstr>
      <vt:lpstr>WP MathA</vt:lpstr>
      <vt:lpstr>Contemporary blue</vt:lpstr>
      <vt:lpstr>MathType 6.0 Equation</vt:lpstr>
      <vt:lpstr>Equation</vt:lpstr>
      <vt:lpstr>FIN 360: Corporate Finance</vt:lpstr>
      <vt:lpstr>Topics</vt:lpstr>
      <vt:lpstr>Capital Structure and the Pie</vt:lpstr>
      <vt:lpstr>Stockholder Interests</vt:lpstr>
      <vt:lpstr>Financial Leverage, EPS, and ROE </vt:lpstr>
      <vt:lpstr>EPS and ROE under Current Structure</vt:lpstr>
      <vt:lpstr>EPS and ROE under Proposed Structure</vt:lpstr>
      <vt:lpstr>Assumptions of the Miller-Modigliani (MM) Model</vt:lpstr>
      <vt:lpstr>Homemade Leverage: An Example</vt:lpstr>
      <vt:lpstr>Homemade (Un)Leverage: An Example</vt:lpstr>
      <vt:lpstr>MM Proposition I (No Taxes)</vt:lpstr>
      <vt:lpstr>3 MM Proposition II (No Taxes)</vt:lpstr>
      <vt:lpstr>MM Proposition II (No Taxes)</vt:lpstr>
      <vt:lpstr>4 MM Propositions I &amp; II (With Taxes)</vt:lpstr>
      <vt:lpstr>The Effect of Financial Leverage</vt:lpstr>
      <vt:lpstr>Total Cash Flow to Investors</vt:lpstr>
      <vt:lpstr>Total Cash Flow to Investors</vt:lpstr>
      <vt:lpstr>Summary: No Taxes</vt:lpstr>
      <vt:lpstr>Summary: Taxes</vt:lpstr>
      <vt:lpstr>Costs of Financial Distress</vt:lpstr>
      <vt:lpstr>Example: Company in Distress</vt:lpstr>
      <vt:lpstr>Selfish Strategy 1: Take Risks</vt:lpstr>
      <vt:lpstr>Selfish Strategy 1: Take Risks</vt:lpstr>
      <vt:lpstr>PowerPoint Presentation</vt:lpstr>
      <vt:lpstr>Selfish Strategy 2: Underinvestment</vt:lpstr>
      <vt:lpstr>Selfish Strategy 3: Milking the Property</vt:lpstr>
      <vt:lpstr>Can Costs of Debt Be Reduced?</vt:lpstr>
      <vt:lpstr>Tax Effects and Financial Distress</vt:lpstr>
      <vt:lpstr>Tax Effects and Financial Distress</vt:lpstr>
      <vt:lpstr>The Pie Model Revisited</vt:lpstr>
      <vt:lpstr>Signaling</vt:lpstr>
      <vt:lpstr>The Agency Cost of Equity</vt:lpstr>
      <vt:lpstr>The Pecking-Order Theory</vt:lpstr>
      <vt:lpstr>The Bankruptcy Process</vt:lpstr>
      <vt:lpstr>The Bankruptcy Process</vt:lpstr>
    </vt:vector>
  </TitlesOfParts>
  <Company>American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 365 Business Finance</dc:title>
  <dc:creator>Lawrence Schrenk</dc:creator>
  <cp:lastModifiedBy>Lawrence Schrenk</cp:lastModifiedBy>
  <cp:revision>249</cp:revision>
  <dcterms:created xsi:type="dcterms:W3CDTF">2009-08-24T02:07:34Z</dcterms:created>
  <dcterms:modified xsi:type="dcterms:W3CDTF">2016-10-29T00:15:35Z</dcterms:modified>
</cp:coreProperties>
</file>