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9"/>
  </p:notesMasterIdLst>
  <p:sldIdLst>
    <p:sldId id="256" r:id="rId2"/>
    <p:sldId id="257" r:id="rId3"/>
    <p:sldId id="259" r:id="rId4"/>
    <p:sldId id="263" r:id="rId5"/>
    <p:sldId id="260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05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18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E471D-5952-40FD-AF84-98F4C29F01E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02A37-D258-438C-A4BE-EAE7FE82F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9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751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34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45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19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62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599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215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045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511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551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56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439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894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627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914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37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314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80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277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617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539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37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617308-A361-4997-9242-A9BA3A8EE032}" type="slidenum">
              <a:rPr lang="en-US"/>
              <a:pPr/>
              <a:t>12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876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051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612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686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1990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390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981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850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892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135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19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732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5532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0679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565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12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63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34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46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34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22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024" y="990730"/>
            <a:ext cx="4347952" cy="238262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D83F45-6396-4543-8285-F45C6685AE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4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518EE9-5668-4EC1-AF71-02E85A881F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8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1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67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6:49 PM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412" y="6126163"/>
            <a:ext cx="1239388" cy="6791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itchFamily="34" charset="0"/>
        </a:defRPr>
      </a:lvl1pPr>
      <a:lvl2pPr marL="742950" indent="-285750" eaLnBrk="1" hangingPunct="1">
        <a:buChar char="–"/>
        <a:defRPr sz="2800">
          <a:latin typeface="Century Gothic" pitchFamily="34" charset="0"/>
        </a:defRPr>
      </a:lvl2pPr>
      <a:lvl3pPr marL="1143000" indent="-228600" eaLnBrk="1" hangingPunct="1">
        <a:buChar char="•"/>
        <a:defRPr sz="2400">
          <a:latin typeface="Century Gothic" pitchFamily="34" charset="0"/>
        </a:defRPr>
      </a:lvl3pPr>
      <a:lvl4pPr marL="1600200" indent="-228600" eaLnBrk="1" hangingPunct="1">
        <a:buChar char="–"/>
        <a:defRPr sz="2000">
          <a:latin typeface="Century Gothic" pitchFamily="34" charset="0"/>
        </a:defRPr>
      </a:lvl4pPr>
      <a:lvl5pPr marL="2057400" indent="-228600" eaLnBrk="1" hangingPunct="1">
        <a:buChar char="»"/>
        <a:defRPr sz="1800">
          <a:latin typeface="Century Gothic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9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0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1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2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3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9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4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6.bin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8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8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8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Topic 11: Cost of Capital and the Basics of Capital Budgeting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FIN 360: Corporate Finance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Minimize Cost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WACC Goal</a:t>
            </a:r>
          </a:p>
        </p:txBody>
      </p: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1752600" y="2514600"/>
            <a:ext cx="4803775" cy="2894013"/>
            <a:chOff x="1246" y="1295"/>
            <a:chExt cx="3026" cy="1823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 rot="-5400000">
              <a:off x="652" y="1889"/>
              <a:ext cx="1474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2400" b="1"/>
                <a:t>Cost of Capital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584" y="2832"/>
              <a:ext cx="2688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2400" b="1"/>
                <a:t>Debt Ratio</a:t>
              </a:r>
            </a:p>
          </p:txBody>
        </p:sp>
        <p:sp>
          <p:nvSpPr>
            <p:cNvPr id="12" name="Line 27"/>
            <p:cNvSpPr>
              <a:spLocks noChangeShapeType="1"/>
            </p:cNvSpPr>
            <p:nvPr/>
          </p:nvSpPr>
          <p:spPr bwMode="auto">
            <a:xfrm>
              <a:off x="1584" y="1296"/>
              <a:ext cx="0" cy="1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28"/>
            <p:cNvSpPr>
              <a:spLocks noChangeShapeType="1"/>
            </p:cNvSpPr>
            <p:nvPr/>
          </p:nvSpPr>
          <p:spPr bwMode="auto">
            <a:xfrm>
              <a:off x="1584" y="2771"/>
              <a:ext cx="26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Line 29"/>
          <p:cNvSpPr>
            <a:spLocks noChangeShapeType="1"/>
          </p:cNvSpPr>
          <p:nvPr/>
        </p:nvSpPr>
        <p:spPr bwMode="auto">
          <a:xfrm>
            <a:off x="4346575" y="4019550"/>
            <a:ext cx="0" cy="8382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38"/>
          <p:cNvSpPr>
            <a:spLocks/>
          </p:cNvSpPr>
          <p:nvPr/>
        </p:nvSpPr>
        <p:spPr bwMode="auto">
          <a:xfrm>
            <a:off x="3051175" y="3105150"/>
            <a:ext cx="1339850" cy="936625"/>
          </a:xfrm>
          <a:custGeom>
            <a:avLst/>
            <a:gdLst>
              <a:gd name="T0" fmla="*/ 0 w 844"/>
              <a:gd name="T1" fmla="*/ 0 h 590"/>
              <a:gd name="T2" fmla="*/ 124 w 844"/>
              <a:gd name="T3" fmla="*/ 220 h 590"/>
              <a:gd name="T4" fmla="*/ 288 w 844"/>
              <a:gd name="T5" fmla="*/ 380 h 590"/>
              <a:gd name="T6" fmla="*/ 532 w 844"/>
              <a:gd name="T7" fmla="*/ 520 h 590"/>
              <a:gd name="T8" fmla="*/ 748 w 844"/>
              <a:gd name="T9" fmla="*/ 580 h 590"/>
              <a:gd name="T10" fmla="*/ 844 w 844"/>
              <a:gd name="T11" fmla="*/ 580 h 5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44"/>
              <a:gd name="T19" fmla="*/ 0 h 590"/>
              <a:gd name="T20" fmla="*/ 844 w 844"/>
              <a:gd name="T21" fmla="*/ 590 h 59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44" h="590">
                <a:moveTo>
                  <a:pt x="0" y="0"/>
                </a:moveTo>
                <a:cubicBezTo>
                  <a:pt x="38" y="78"/>
                  <a:pt x="76" y="157"/>
                  <a:pt x="124" y="220"/>
                </a:cubicBezTo>
                <a:cubicBezTo>
                  <a:pt x="172" y="283"/>
                  <a:pt x="220" y="330"/>
                  <a:pt x="288" y="380"/>
                </a:cubicBezTo>
                <a:cubicBezTo>
                  <a:pt x="356" y="430"/>
                  <a:pt x="455" y="487"/>
                  <a:pt x="532" y="520"/>
                </a:cubicBezTo>
                <a:cubicBezTo>
                  <a:pt x="609" y="553"/>
                  <a:pt x="696" y="570"/>
                  <a:pt x="748" y="580"/>
                </a:cubicBezTo>
                <a:cubicBezTo>
                  <a:pt x="800" y="590"/>
                  <a:pt x="822" y="585"/>
                  <a:pt x="844" y="58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 b="1"/>
          </a:p>
        </p:txBody>
      </p:sp>
      <p:sp>
        <p:nvSpPr>
          <p:cNvPr id="16" name="Freeform 40"/>
          <p:cNvSpPr>
            <a:spLocks/>
          </p:cNvSpPr>
          <p:nvPr/>
        </p:nvSpPr>
        <p:spPr bwMode="auto">
          <a:xfrm flipH="1">
            <a:off x="4346575" y="3105150"/>
            <a:ext cx="1339850" cy="936625"/>
          </a:xfrm>
          <a:custGeom>
            <a:avLst/>
            <a:gdLst>
              <a:gd name="T0" fmla="*/ 0 w 844"/>
              <a:gd name="T1" fmla="*/ 0 h 590"/>
              <a:gd name="T2" fmla="*/ 124 w 844"/>
              <a:gd name="T3" fmla="*/ 220 h 590"/>
              <a:gd name="T4" fmla="*/ 288 w 844"/>
              <a:gd name="T5" fmla="*/ 380 h 590"/>
              <a:gd name="T6" fmla="*/ 532 w 844"/>
              <a:gd name="T7" fmla="*/ 520 h 590"/>
              <a:gd name="T8" fmla="*/ 748 w 844"/>
              <a:gd name="T9" fmla="*/ 580 h 590"/>
              <a:gd name="T10" fmla="*/ 844 w 844"/>
              <a:gd name="T11" fmla="*/ 580 h 5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44"/>
              <a:gd name="T19" fmla="*/ 0 h 590"/>
              <a:gd name="T20" fmla="*/ 844 w 844"/>
              <a:gd name="T21" fmla="*/ 590 h 59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44" h="590">
                <a:moveTo>
                  <a:pt x="0" y="0"/>
                </a:moveTo>
                <a:cubicBezTo>
                  <a:pt x="38" y="78"/>
                  <a:pt x="76" y="157"/>
                  <a:pt x="124" y="220"/>
                </a:cubicBezTo>
                <a:cubicBezTo>
                  <a:pt x="172" y="283"/>
                  <a:pt x="220" y="330"/>
                  <a:pt x="288" y="380"/>
                </a:cubicBezTo>
                <a:cubicBezTo>
                  <a:pt x="356" y="430"/>
                  <a:pt x="455" y="487"/>
                  <a:pt x="532" y="520"/>
                </a:cubicBezTo>
                <a:cubicBezTo>
                  <a:pt x="609" y="553"/>
                  <a:pt x="696" y="570"/>
                  <a:pt x="748" y="580"/>
                </a:cubicBezTo>
                <a:cubicBezTo>
                  <a:pt x="800" y="590"/>
                  <a:pt x="822" y="585"/>
                  <a:pt x="844" y="58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 b="1"/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not All Debt Financing?</a:t>
            </a:r>
          </a:p>
          <a:p>
            <a:endParaRPr lang="en-US" dirty="0"/>
          </a:p>
          <a:p>
            <a:r>
              <a:rPr lang="en-US" dirty="0"/>
              <a:t>Trade-Off</a:t>
            </a:r>
          </a:p>
          <a:p>
            <a:pPr lvl="1"/>
            <a:r>
              <a:rPr lang="en-US" dirty="0"/>
              <a:t>Tax Subsidy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Financial Distress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Debt Trade-Off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Tax Effects and Financial Distress</a:t>
            </a:r>
          </a:p>
        </p:txBody>
      </p:sp>
      <p:sp>
        <p:nvSpPr>
          <p:cNvPr id="322563" name="Line 3"/>
          <p:cNvSpPr>
            <a:spLocks noChangeShapeType="1"/>
          </p:cNvSpPr>
          <p:nvPr/>
        </p:nvSpPr>
        <p:spPr bwMode="auto">
          <a:xfrm flipV="1">
            <a:off x="1627187" y="2343150"/>
            <a:ext cx="4191000" cy="14668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22564" name="Line 4"/>
          <p:cNvSpPr>
            <a:spLocks noChangeShapeType="1"/>
          </p:cNvSpPr>
          <p:nvPr/>
        </p:nvSpPr>
        <p:spPr bwMode="auto">
          <a:xfrm>
            <a:off x="1627187" y="3810000"/>
            <a:ext cx="42037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22565" name="Text Box 5"/>
          <p:cNvSpPr txBox="1">
            <a:spLocks noChangeArrowheads="1"/>
          </p:cNvSpPr>
          <p:nvPr/>
        </p:nvSpPr>
        <p:spPr bwMode="auto">
          <a:xfrm>
            <a:off x="5105400" y="5943600"/>
            <a:ext cx="774700" cy="306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700" b="1" dirty="0">
                <a:latin typeface="Century Gothic" pitchFamily="34" charset="0"/>
              </a:rPr>
              <a:t>Debt</a:t>
            </a:r>
          </a:p>
        </p:txBody>
      </p:sp>
      <p:sp>
        <p:nvSpPr>
          <p:cNvPr id="322566" name="Text Box 6"/>
          <p:cNvSpPr txBox="1">
            <a:spLocks noChangeArrowheads="1"/>
          </p:cNvSpPr>
          <p:nvPr/>
        </p:nvSpPr>
        <p:spPr bwMode="auto">
          <a:xfrm rot="16200000">
            <a:off x="129379" y="3985421"/>
            <a:ext cx="2481263" cy="30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700" b="1" dirty="0">
                <a:latin typeface="Century Gothic" pitchFamily="34" charset="0"/>
              </a:rPr>
              <a:t>Value of Firm</a:t>
            </a:r>
            <a:endParaRPr lang="en-US" sz="1700" b="1" i="1" dirty="0">
              <a:latin typeface="Century Gothic" pitchFamily="34" charset="0"/>
            </a:endParaRPr>
          </a:p>
        </p:txBody>
      </p:sp>
      <p:sp>
        <p:nvSpPr>
          <p:cNvPr id="322567" name="Line 7"/>
          <p:cNvSpPr>
            <a:spLocks noChangeShapeType="1"/>
          </p:cNvSpPr>
          <p:nvPr/>
        </p:nvSpPr>
        <p:spPr bwMode="auto">
          <a:xfrm>
            <a:off x="1622425" y="1905000"/>
            <a:ext cx="0" cy="399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22568" name="Line 8"/>
          <p:cNvSpPr>
            <a:spLocks noChangeShapeType="1"/>
          </p:cNvSpPr>
          <p:nvPr/>
        </p:nvSpPr>
        <p:spPr bwMode="auto">
          <a:xfrm flipV="1">
            <a:off x="1622425" y="5880100"/>
            <a:ext cx="4187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22572" name="Line 12"/>
          <p:cNvSpPr>
            <a:spLocks noChangeShapeType="1"/>
          </p:cNvSpPr>
          <p:nvPr/>
        </p:nvSpPr>
        <p:spPr bwMode="auto">
          <a:xfrm>
            <a:off x="4254500" y="3048000"/>
            <a:ext cx="0" cy="28194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22573" name="Text Box 13"/>
          <p:cNvSpPr txBox="1">
            <a:spLocks noChangeArrowheads="1"/>
          </p:cNvSpPr>
          <p:nvPr/>
        </p:nvSpPr>
        <p:spPr bwMode="auto">
          <a:xfrm>
            <a:off x="3031165" y="1751013"/>
            <a:ext cx="2135521" cy="4862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600">
                <a:solidFill>
                  <a:schemeClr val="bg2"/>
                </a:solidFill>
                <a:latin typeface="Century Gothic" pitchFamily="34" charset="0"/>
              </a:rPr>
              <a:t>Present value of tax</a:t>
            </a:r>
            <a:br>
              <a:rPr lang="en-US" sz="1600">
                <a:solidFill>
                  <a:schemeClr val="bg2"/>
                </a:solidFill>
                <a:latin typeface="Century Gothic" pitchFamily="34" charset="0"/>
              </a:rPr>
            </a:br>
            <a:r>
              <a:rPr lang="en-US" sz="1600">
                <a:solidFill>
                  <a:schemeClr val="bg2"/>
                </a:solidFill>
                <a:latin typeface="Century Gothic" pitchFamily="34" charset="0"/>
              </a:rPr>
              <a:t>shield on debt</a:t>
            </a:r>
          </a:p>
        </p:txBody>
      </p:sp>
      <p:sp>
        <p:nvSpPr>
          <p:cNvPr id="322574" name="Text Box 14"/>
          <p:cNvSpPr txBox="1">
            <a:spLocks noChangeArrowheads="1"/>
          </p:cNvSpPr>
          <p:nvPr/>
        </p:nvSpPr>
        <p:spPr bwMode="auto">
          <a:xfrm>
            <a:off x="6665912" y="2868613"/>
            <a:ext cx="2332690" cy="4862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600">
                <a:solidFill>
                  <a:schemeClr val="bg2"/>
                </a:solidFill>
                <a:latin typeface="Century Gothic" pitchFamily="34" charset="0"/>
              </a:rPr>
              <a:t>Present value of</a:t>
            </a:r>
            <a:br>
              <a:rPr lang="en-US" sz="1600">
                <a:solidFill>
                  <a:schemeClr val="bg2"/>
                </a:solidFill>
                <a:latin typeface="Century Gothic" pitchFamily="34" charset="0"/>
              </a:rPr>
            </a:br>
            <a:r>
              <a:rPr lang="en-US" sz="1600">
                <a:solidFill>
                  <a:schemeClr val="bg2"/>
                </a:solidFill>
                <a:latin typeface="Century Gothic" pitchFamily="34" charset="0"/>
              </a:rPr>
              <a:t>financial distress costs</a:t>
            </a:r>
          </a:p>
        </p:txBody>
      </p:sp>
      <p:sp>
        <p:nvSpPr>
          <p:cNvPr id="322575" name="Text Box 15"/>
          <p:cNvSpPr txBox="1">
            <a:spLocks noChangeArrowheads="1"/>
          </p:cNvSpPr>
          <p:nvPr/>
        </p:nvSpPr>
        <p:spPr bwMode="auto">
          <a:xfrm>
            <a:off x="4191000" y="1828800"/>
            <a:ext cx="1579563" cy="6832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600" dirty="0">
                <a:solidFill>
                  <a:srgbClr val="0344E5"/>
                </a:solidFill>
                <a:latin typeface="Century Gothic" pitchFamily="34" charset="0"/>
              </a:rPr>
              <a:t>Value of firm with debt subsidy</a:t>
            </a:r>
          </a:p>
        </p:txBody>
      </p:sp>
      <p:sp>
        <p:nvSpPr>
          <p:cNvPr id="322577" name="Text Box 17"/>
          <p:cNvSpPr txBox="1">
            <a:spLocks noChangeArrowheads="1"/>
          </p:cNvSpPr>
          <p:nvPr/>
        </p:nvSpPr>
        <p:spPr bwMode="auto">
          <a:xfrm>
            <a:off x="5410200" y="2667000"/>
            <a:ext cx="2354909" cy="685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600" dirty="0">
                <a:solidFill>
                  <a:srgbClr val="FF0000"/>
                </a:solidFill>
                <a:latin typeface="Century Gothic" pitchFamily="34" charset="0"/>
              </a:rPr>
              <a:t>Value of firm with debt subsidy and financial distress</a:t>
            </a:r>
          </a:p>
        </p:txBody>
      </p:sp>
      <p:sp>
        <p:nvSpPr>
          <p:cNvPr id="322578" name="Text Box 18"/>
          <p:cNvSpPr txBox="1">
            <a:spLocks noChangeArrowheads="1"/>
          </p:cNvSpPr>
          <p:nvPr/>
        </p:nvSpPr>
        <p:spPr bwMode="auto">
          <a:xfrm>
            <a:off x="4876800" y="3886200"/>
            <a:ext cx="2596924" cy="4862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600" dirty="0">
                <a:solidFill>
                  <a:schemeClr val="accent2"/>
                </a:solidFill>
                <a:latin typeface="Century Gothic" pitchFamily="34" charset="0"/>
              </a:rPr>
              <a:t>Value of firm with no debt subsidy</a:t>
            </a:r>
          </a:p>
        </p:txBody>
      </p:sp>
      <p:sp>
        <p:nvSpPr>
          <p:cNvPr id="322579" name="Text Box 19"/>
          <p:cNvSpPr txBox="1">
            <a:spLocks noChangeArrowheads="1"/>
          </p:cNvSpPr>
          <p:nvPr/>
        </p:nvSpPr>
        <p:spPr bwMode="auto">
          <a:xfrm>
            <a:off x="4048454" y="5973763"/>
            <a:ext cx="391454" cy="2941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600" b="1" i="1" dirty="0">
                <a:latin typeface="Century Gothic" pitchFamily="34" charset="0"/>
              </a:rPr>
              <a:t>D</a:t>
            </a:r>
            <a:r>
              <a:rPr lang="en-US" sz="1600" b="1" i="1" baseline="30000" dirty="0">
                <a:latin typeface="Century Gothic" pitchFamily="34" charset="0"/>
              </a:rPr>
              <a:t>*</a:t>
            </a:r>
          </a:p>
        </p:txBody>
      </p:sp>
      <p:sp>
        <p:nvSpPr>
          <p:cNvPr id="322580" name="Text Box 20"/>
          <p:cNvSpPr txBox="1">
            <a:spLocks noChangeArrowheads="1"/>
          </p:cNvSpPr>
          <p:nvPr/>
        </p:nvSpPr>
        <p:spPr bwMode="auto">
          <a:xfrm>
            <a:off x="152400" y="2817813"/>
            <a:ext cx="1540893" cy="4862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600">
                <a:latin typeface="Century Gothic" pitchFamily="34" charset="0"/>
              </a:rPr>
              <a:t>Maximum</a:t>
            </a:r>
            <a:br>
              <a:rPr lang="en-US" sz="1600">
                <a:latin typeface="Century Gothic" pitchFamily="34" charset="0"/>
              </a:rPr>
            </a:br>
            <a:r>
              <a:rPr lang="en-US" sz="1600">
                <a:latin typeface="Century Gothic" pitchFamily="34" charset="0"/>
              </a:rPr>
              <a:t>firm value</a:t>
            </a:r>
          </a:p>
        </p:txBody>
      </p:sp>
      <p:sp>
        <p:nvSpPr>
          <p:cNvPr id="322582" name="Line 22"/>
          <p:cNvSpPr>
            <a:spLocks noChangeShapeType="1"/>
          </p:cNvSpPr>
          <p:nvPr/>
        </p:nvSpPr>
        <p:spPr bwMode="auto">
          <a:xfrm flipV="1">
            <a:off x="1600200" y="3200400"/>
            <a:ext cx="17526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22587" name="Arc 27"/>
          <p:cNvSpPr>
            <a:spLocks/>
          </p:cNvSpPr>
          <p:nvPr/>
        </p:nvSpPr>
        <p:spPr bwMode="auto">
          <a:xfrm rot="9905712" flipH="1" flipV="1">
            <a:off x="3498850" y="2878138"/>
            <a:ext cx="2362200" cy="2112962"/>
          </a:xfrm>
          <a:custGeom>
            <a:avLst/>
            <a:gdLst>
              <a:gd name="G0" fmla="+- 2470 0 0"/>
              <a:gd name="G1" fmla="+- 21600 0 0"/>
              <a:gd name="G2" fmla="+- 21600 0 0"/>
              <a:gd name="T0" fmla="*/ 0 w 20346"/>
              <a:gd name="T1" fmla="*/ 142 h 21600"/>
              <a:gd name="T2" fmla="*/ 20346 w 20346"/>
              <a:gd name="T3" fmla="*/ 9475 h 21600"/>
              <a:gd name="T4" fmla="*/ 2470 w 2034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46" h="21600" fill="none" extrusionOk="0">
                <a:moveTo>
                  <a:pt x="-1" y="141"/>
                </a:moveTo>
                <a:cubicBezTo>
                  <a:pt x="819" y="47"/>
                  <a:pt x="1644" y="-1"/>
                  <a:pt x="2470" y="0"/>
                </a:cubicBezTo>
                <a:cubicBezTo>
                  <a:pt x="9630" y="0"/>
                  <a:pt x="16326" y="3548"/>
                  <a:pt x="20345" y="9475"/>
                </a:cubicBezTo>
              </a:path>
              <a:path w="20346" h="21600" stroke="0" extrusionOk="0">
                <a:moveTo>
                  <a:pt x="-1" y="141"/>
                </a:moveTo>
                <a:cubicBezTo>
                  <a:pt x="819" y="47"/>
                  <a:pt x="1644" y="-1"/>
                  <a:pt x="2470" y="0"/>
                </a:cubicBezTo>
                <a:cubicBezTo>
                  <a:pt x="9630" y="0"/>
                  <a:pt x="16326" y="3548"/>
                  <a:pt x="20345" y="9475"/>
                </a:cubicBezTo>
                <a:lnTo>
                  <a:pt x="247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>
              <a:latin typeface="Century Gothic" pitchFamily="34" charset="0"/>
            </a:endParaRPr>
          </a:p>
          <a:p>
            <a:pPr algn="ctr" eaLnBrk="0" hangingPunct="0"/>
            <a:endParaRPr lang="en-US" sz="2400">
              <a:latin typeface="Century Gothic" pitchFamily="34" charset="0"/>
            </a:endParaRPr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4267200" y="3124200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22585" name="Line 25"/>
          <p:cNvSpPr>
            <a:spLocks noChangeShapeType="1"/>
          </p:cNvSpPr>
          <p:nvPr/>
        </p:nvSpPr>
        <p:spPr bwMode="auto">
          <a:xfrm flipH="1">
            <a:off x="1625600" y="30480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2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2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animBg="1"/>
      <p:bldP spid="322564" grpId="0" animBg="1"/>
      <p:bldP spid="322564" grpId="1" animBg="1"/>
      <p:bldP spid="322575" grpId="0"/>
      <p:bldP spid="322577" grpId="0"/>
      <p:bldP spid="322578" grpId="0"/>
      <p:bldP spid="322578" grpId="1"/>
      <p:bldP spid="322579" grpId="0"/>
      <p:bldP spid="322580" grpId="0"/>
      <p:bldP spid="322587" grpId="0" animBg="1"/>
      <p:bldP spid="28" grpId="0" animBg="1"/>
      <p:bldP spid="3225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1800" b="1" dirty="0"/>
              <a:t>Investment Amounts</a:t>
            </a:r>
          </a:p>
          <a:p>
            <a:pPr lvl="1">
              <a:buNone/>
            </a:pPr>
            <a:r>
              <a:rPr lang="en-US" sz="1800" dirty="0"/>
              <a:t>	Common Stock = $50,000</a:t>
            </a:r>
          </a:p>
          <a:p>
            <a:pPr lvl="1">
              <a:buNone/>
            </a:pPr>
            <a:r>
              <a:rPr lang="en-US" sz="1800" dirty="0"/>
              <a:t> 	Bonds = $25,000</a:t>
            </a:r>
          </a:p>
          <a:p>
            <a:pPr lvl="1">
              <a:buNone/>
            </a:pPr>
            <a:r>
              <a:rPr lang="en-US" sz="1800" dirty="0"/>
              <a:t>	Preferred Shares = $25,000</a:t>
            </a:r>
          </a:p>
          <a:p>
            <a:pPr lvl="1">
              <a:buNone/>
            </a:pPr>
            <a:endParaRPr lang="en-US" sz="1800" dirty="0"/>
          </a:p>
          <a:p>
            <a:pPr lvl="1">
              <a:buNone/>
            </a:pPr>
            <a:r>
              <a:rPr lang="en-US" sz="1800" b="1" dirty="0"/>
              <a:t>Bond </a:t>
            </a:r>
          </a:p>
          <a:p>
            <a:pPr lvl="1">
              <a:buNone/>
            </a:pPr>
            <a:r>
              <a:rPr lang="en-US" sz="1800" dirty="0"/>
              <a:t>	Price = $990</a:t>
            </a:r>
          </a:p>
          <a:p>
            <a:pPr lvl="1">
              <a:buNone/>
            </a:pPr>
            <a:r>
              <a:rPr lang="en-US" sz="1800" dirty="0"/>
              <a:t>	Coupon Rate = 8%</a:t>
            </a:r>
          </a:p>
          <a:p>
            <a:pPr lvl="1">
              <a:buNone/>
            </a:pPr>
            <a:r>
              <a:rPr lang="en-US" sz="1800" dirty="0"/>
              <a:t>	Period = Semiannual</a:t>
            </a:r>
          </a:p>
          <a:p>
            <a:pPr lvl="1">
              <a:buNone/>
            </a:pPr>
            <a:r>
              <a:rPr lang="en-US" sz="1800" dirty="0"/>
              <a:t>	Maturity = 25 Years</a:t>
            </a:r>
          </a:p>
          <a:p>
            <a:pPr lvl="1">
              <a:buNone/>
            </a:pPr>
            <a:r>
              <a:rPr lang="en-US" sz="1800" dirty="0"/>
              <a:t>	Par Value = $1,000</a:t>
            </a:r>
          </a:p>
          <a:p>
            <a:pPr lvl="1">
              <a:buNone/>
            </a:pPr>
            <a:endParaRPr lang="en-US" sz="1800" dirty="0"/>
          </a:p>
          <a:p>
            <a:pPr lvl="1">
              <a:buNone/>
            </a:pPr>
            <a:endParaRPr lang="en-US" sz="1800" dirty="0"/>
          </a:p>
          <a:p>
            <a:pPr lvl="1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WACC Example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type="body" sz="half" idx="1"/>
          </p:nvPr>
        </p:nvSpPr>
        <p:spPr>
          <a:xfrm>
            <a:off x="4572000" y="1600200"/>
            <a:ext cx="3352800" cy="45259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1800" b="1" dirty="0"/>
              <a:t>Preferred Share </a:t>
            </a:r>
          </a:p>
          <a:p>
            <a:pPr lvl="1">
              <a:buNone/>
            </a:pPr>
            <a:r>
              <a:rPr lang="en-US" sz="1800" dirty="0"/>
              <a:t>	Price = $85</a:t>
            </a:r>
          </a:p>
          <a:p>
            <a:pPr lvl="1">
              <a:buNone/>
            </a:pPr>
            <a:r>
              <a:rPr lang="en-US" sz="1800" dirty="0"/>
              <a:t>	Dividend = $8</a:t>
            </a:r>
          </a:p>
          <a:p>
            <a:pPr lvl="1">
              <a:buNone/>
            </a:pPr>
            <a:endParaRPr lang="en-US" sz="1800" dirty="0"/>
          </a:p>
          <a:p>
            <a:pPr lvl="1">
              <a:buNone/>
            </a:pPr>
            <a:r>
              <a:rPr lang="en-US" sz="1800" b="1" dirty="0"/>
              <a:t>Common Stock</a:t>
            </a:r>
          </a:p>
          <a:p>
            <a:pPr lvl="1">
              <a:buNone/>
            </a:pPr>
            <a:r>
              <a:rPr lang="en-US" sz="1800" dirty="0"/>
              <a:t>	Risk-Free Rate (</a:t>
            </a:r>
            <a:r>
              <a:rPr lang="en-US" sz="1800" dirty="0" err="1"/>
              <a:t>r</a:t>
            </a:r>
            <a:r>
              <a:rPr lang="en-US" sz="1800" baseline="-25000" dirty="0" err="1"/>
              <a:t>f</a:t>
            </a:r>
            <a:r>
              <a:rPr lang="en-US" sz="1800" dirty="0"/>
              <a:t>) = 5%</a:t>
            </a:r>
          </a:p>
          <a:p>
            <a:pPr lvl="1">
              <a:buNone/>
            </a:pPr>
            <a:r>
              <a:rPr lang="en-US" sz="1800" dirty="0"/>
              <a:t>	Return on Market (</a:t>
            </a:r>
            <a:r>
              <a:rPr lang="en-US" sz="1800" dirty="0" err="1"/>
              <a:t>r</a:t>
            </a:r>
            <a:r>
              <a:rPr lang="en-US" sz="1800" baseline="-25000" dirty="0" err="1"/>
              <a:t>M</a:t>
            </a:r>
            <a:r>
              <a:rPr lang="en-US" sz="1800" dirty="0"/>
              <a:t>) 	= 12%</a:t>
            </a:r>
          </a:p>
          <a:p>
            <a:pPr lvl="1">
              <a:buNone/>
            </a:pPr>
            <a:r>
              <a:rPr lang="en-US" sz="1800" dirty="0"/>
              <a:t>	Beta (</a:t>
            </a:r>
            <a:r>
              <a:rPr lang="en-US" sz="1800" dirty="0">
                <a:latin typeface="Symbol" pitchFamily="18" charset="2"/>
              </a:rPr>
              <a:t>b</a:t>
            </a:r>
            <a:r>
              <a:rPr lang="en-US" sz="1800" dirty="0"/>
              <a:t>) = 1.1</a:t>
            </a:r>
          </a:p>
          <a:p>
            <a:pPr lvl="1">
              <a:buNone/>
            </a:pPr>
            <a:endParaRPr lang="en-US" sz="1800" dirty="0"/>
          </a:p>
          <a:p>
            <a:pPr lvl="1">
              <a:buNone/>
            </a:pPr>
            <a:r>
              <a:rPr lang="en-US" sz="1800" b="1" dirty="0"/>
              <a:t>Corporate Tax Rate</a:t>
            </a:r>
          </a:p>
          <a:p>
            <a:pPr lvl="1">
              <a:buNone/>
            </a:pPr>
            <a:r>
              <a:rPr lang="en-US" sz="1800" dirty="0"/>
              <a:t>	 Corporate Tax Rate </a:t>
            </a:r>
          </a:p>
          <a:p>
            <a:pPr lvl="1">
              <a:buNone/>
            </a:pPr>
            <a:r>
              <a:rPr lang="en-US" sz="1800" dirty="0"/>
              <a:t>		(</a:t>
            </a:r>
            <a:r>
              <a:rPr lang="en-US" sz="1800" dirty="0" err="1">
                <a:latin typeface="Symbol" pitchFamily="18" charset="2"/>
              </a:rPr>
              <a:t>t</a:t>
            </a:r>
            <a:r>
              <a:rPr lang="en-US" sz="1800" baseline="-25000" dirty="0" err="1"/>
              <a:t>c</a:t>
            </a:r>
            <a:r>
              <a:rPr lang="en-US" sz="1800" dirty="0"/>
              <a:t>) = 35%</a:t>
            </a:r>
          </a:p>
          <a:p>
            <a:pPr lvl="1">
              <a:buNone/>
            </a:pPr>
            <a:endParaRPr lang="en-US" sz="1800" dirty="0"/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2400" dirty="0"/>
              <a:t>Calculate Weights, w</a:t>
            </a:r>
            <a:r>
              <a:rPr lang="en-US" sz="2400" baseline="-25000" dirty="0"/>
              <a:t>d</a:t>
            </a:r>
            <a:r>
              <a:rPr lang="en-US" sz="2400" dirty="0"/>
              <a:t>, </a:t>
            </a:r>
            <a:r>
              <a:rPr lang="en-US" sz="2400" dirty="0" err="1"/>
              <a:t>w</a:t>
            </a:r>
            <a:r>
              <a:rPr lang="en-US" sz="2400" baseline="-25000" dirty="0" err="1"/>
              <a:t>p</a:t>
            </a:r>
            <a:r>
              <a:rPr lang="en-US" sz="2400" dirty="0"/>
              <a:t>, </a:t>
            </a:r>
            <a:r>
              <a:rPr lang="en-US" sz="2400" dirty="0" err="1"/>
              <a:t>w</a:t>
            </a:r>
            <a:r>
              <a:rPr lang="en-US" sz="2400" baseline="-25000" dirty="0" err="1"/>
              <a:t>s</a:t>
            </a:r>
            <a:endParaRPr lang="en-US" sz="2400" baseline="-25000" dirty="0"/>
          </a:p>
          <a:p>
            <a:pPr marL="742950" indent="-742950">
              <a:buFont typeface="+mj-lt"/>
              <a:buAutoNum type="arabicPeriod"/>
            </a:pPr>
            <a:endParaRPr lang="en-US" sz="2400" baseline="-25000" dirty="0"/>
          </a:p>
          <a:p>
            <a:pPr marL="742950" indent="-742950">
              <a:buFont typeface="+mj-lt"/>
              <a:buAutoNum type="arabicPeriod"/>
            </a:pPr>
            <a:r>
              <a:rPr lang="en-US" sz="2400" dirty="0"/>
              <a:t>Calculate Cost of Equity Capital, </a:t>
            </a:r>
            <a:r>
              <a:rPr lang="en-US" sz="2400" dirty="0" err="1"/>
              <a:t>r</a:t>
            </a:r>
            <a:r>
              <a:rPr lang="en-US" sz="2400" baseline="-25000" dirty="0" err="1"/>
              <a:t>s</a:t>
            </a:r>
            <a:r>
              <a:rPr lang="en-US" sz="2400" dirty="0"/>
              <a:t>, using CAPM.</a:t>
            </a:r>
          </a:p>
          <a:p>
            <a:pPr marL="742950" indent="-742950">
              <a:buFont typeface="+mj-lt"/>
              <a:buAutoNum type="arabicPeriod"/>
            </a:pPr>
            <a:endParaRPr lang="en-US" sz="2400" dirty="0"/>
          </a:p>
          <a:p>
            <a:pPr marL="742950" indent="-742950">
              <a:buFont typeface="+mj-lt"/>
              <a:buAutoNum type="arabicPeriod"/>
            </a:pPr>
            <a:r>
              <a:rPr lang="en-US" sz="2400" dirty="0"/>
              <a:t>Calculate Cost of Preferred Capital, </a:t>
            </a:r>
            <a:r>
              <a:rPr lang="en-US" sz="2400" dirty="0" err="1"/>
              <a:t>r</a:t>
            </a:r>
            <a:r>
              <a:rPr lang="en-US" sz="2400" baseline="-25000" dirty="0" err="1"/>
              <a:t>s</a:t>
            </a:r>
            <a:r>
              <a:rPr lang="en-US" sz="2400" dirty="0"/>
              <a:t>, using Market Implied Discount Rate</a:t>
            </a:r>
          </a:p>
          <a:p>
            <a:pPr marL="742950" indent="-742950">
              <a:buFont typeface="+mj-lt"/>
              <a:buAutoNum type="arabicPeriod"/>
            </a:pPr>
            <a:endParaRPr lang="en-US" sz="2400" dirty="0"/>
          </a:p>
          <a:p>
            <a:pPr marL="742950" indent="-742950">
              <a:buFont typeface="+mj-lt"/>
              <a:buAutoNum type="arabicPeriod"/>
            </a:pPr>
            <a:r>
              <a:rPr lang="en-US" sz="2400" dirty="0"/>
              <a:t>Calculate Cost of Debt Capital, r</a:t>
            </a:r>
            <a:r>
              <a:rPr lang="en-US" sz="2400" baseline="-25000" dirty="0"/>
              <a:t>d</a:t>
            </a:r>
            <a:r>
              <a:rPr lang="en-US" sz="2400" dirty="0"/>
              <a:t>, using YTM.</a:t>
            </a:r>
          </a:p>
          <a:p>
            <a:pPr marL="742950" indent="-742950">
              <a:buFont typeface="+mj-lt"/>
              <a:buAutoNum type="arabicPeriod"/>
            </a:pPr>
            <a:endParaRPr lang="en-US" sz="2400" dirty="0"/>
          </a:p>
          <a:p>
            <a:pPr marL="742950" indent="-742950">
              <a:buFont typeface="+mj-lt"/>
              <a:buAutoNum type="arabicPeriod"/>
            </a:pPr>
            <a:r>
              <a:rPr lang="en-US" sz="2400" dirty="0"/>
              <a:t>Calculate WACC.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WACC Example Overview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WACC Example: Weights</a:t>
            </a:r>
          </a:p>
        </p:txBody>
      </p:sp>
      <p:graphicFrame>
        <p:nvGraphicFramePr>
          <p:cNvPr id="4098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498551"/>
              </p:ext>
            </p:extLst>
          </p:nvPr>
        </p:nvGraphicFramePr>
        <p:xfrm>
          <a:off x="533400" y="2133600"/>
          <a:ext cx="8164513" cy="278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" imgW="3873240" imgH="1320480" progId="Equation.DSMT4">
                  <p:embed/>
                </p:oleObj>
              </mc:Choice>
              <mc:Fallback>
                <p:oleObj name="Equation" r:id="rId3" imgW="3873240" imgH="1320480" progId="Equation.DSMT4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8164513" cy="278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400" dirty="0"/>
              <a:t>	Price = $990</a:t>
            </a:r>
          </a:p>
          <a:p>
            <a:pPr lvl="1">
              <a:buNone/>
            </a:pPr>
            <a:r>
              <a:rPr lang="en-US" sz="2400" dirty="0"/>
              <a:t>	Coupon Rate = 8%</a:t>
            </a:r>
          </a:p>
          <a:p>
            <a:pPr lvl="1">
              <a:buNone/>
            </a:pPr>
            <a:r>
              <a:rPr lang="en-US" sz="2400" dirty="0"/>
              <a:t>	Period = Semiannual</a:t>
            </a:r>
          </a:p>
          <a:p>
            <a:pPr lvl="1">
              <a:buNone/>
            </a:pPr>
            <a:r>
              <a:rPr lang="en-US" sz="2400" dirty="0"/>
              <a:t>	Maturity = 25 Years</a:t>
            </a:r>
          </a:p>
          <a:p>
            <a:pPr lvl="1">
              <a:buNone/>
            </a:pPr>
            <a:r>
              <a:rPr lang="en-US" sz="2400" dirty="0"/>
              <a:t>	Par Value = $1,000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Yield to Maturity (YTM)</a:t>
            </a:r>
          </a:p>
          <a:p>
            <a:pPr>
              <a:buNone/>
            </a:pPr>
            <a:r>
              <a:rPr lang="en-US" sz="2800" dirty="0"/>
              <a:t>	P/Y = 2; N = 50; I/Y = </a:t>
            </a:r>
            <a:r>
              <a:rPr lang="en-US" sz="2800" dirty="0">
                <a:solidFill>
                  <a:srgbClr val="FF0000"/>
                </a:solidFill>
              </a:rPr>
              <a:t>8.09%</a:t>
            </a:r>
            <a:r>
              <a:rPr lang="en-US" sz="2800" dirty="0"/>
              <a:t>;</a:t>
            </a:r>
          </a:p>
          <a:p>
            <a:pPr>
              <a:buNone/>
            </a:pPr>
            <a:r>
              <a:rPr lang="en-US" sz="2800" dirty="0"/>
              <a:t>	PV = 990; PMT = -40; FV = -1,000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WACC Example: Cost of Debt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400" dirty="0"/>
              <a:t>	Price = $85</a:t>
            </a:r>
          </a:p>
          <a:p>
            <a:pPr lvl="1">
              <a:buNone/>
            </a:pPr>
            <a:r>
              <a:rPr lang="en-US" sz="2400" dirty="0"/>
              <a:t>	Dividend = $8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Implied Discount Rate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WACC Example: Cost of Preferred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52599" y="3733800"/>
          <a:ext cx="4872681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" imgW="2311200" imgH="469800" progId="Equation.DSMT4">
                  <p:embed/>
                </p:oleObj>
              </mc:Choice>
              <mc:Fallback>
                <p:oleObj name="Equation" r:id="rId3" imgW="231120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599" y="3733800"/>
                        <a:ext cx="4872681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400" dirty="0"/>
              <a:t>	</a:t>
            </a:r>
            <a:r>
              <a:rPr lang="en-US" sz="2400" dirty="0" err="1"/>
              <a:t>r</a:t>
            </a:r>
            <a:r>
              <a:rPr lang="en-US" sz="2400" baseline="-25000" dirty="0" err="1"/>
              <a:t>f</a:t>
            </a:r>
            <a:r>
              <a:rPr lang="en-US" sz="2400" dirty="0"/>
              <a:t> = 5%</a:t>
            </a:r>
          </a:p>
          <a:p>
            <a:pPr lvl="1">
              <a:buNone/>
            </a:pPr>
            <a:r>
              <a:rPr lang="en-US" sz="2400" dirty="0"/>
              <a:t>	</a:t>
            </a:r>
            <a:r>
              <a:rPr lang="en-US" sz="2400" dirty="0" err="1"/>
              <a:t>r</a:t>
            </a:r>
            <a:r>
              <a:rPr lang="en-US" sz="2400" baseline="-25000" dirty="0" err="1"/>
              <a:t>M</a:t>
            </a:r>
            <a:r>
              <a:rPr lang="en-US" sz="2400" dirty="0"/>
              <a:t> = 12%</a:t>
            </a:r>
          </a:p>
          <a:p>
            <a:pPr lvl="1">
              <a:buNone/>
            </a:pPr>
            <a:r>
              <a:rPr lang="en-US" sz="2400" dirty="0"/>
              <a:t>	</a:t>
            </a:r>
            <a:r>
              <a:rPr lang="en-US" sz="2400" dirty="0">
                <a:latin typeface="Symbol" pitchFamily="18" charset="2"/>
              </a:rPr>
              <a:t>b</a:t>
            </a:r>
            <a:r>
              <a:rPr lang="en-US" sz="2400" dirty="0"/>
              <a:t> = 1.1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CAPM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WACC Example: Cost of Equity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46163" y="4191000"/>
          <a:ext cx="448786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" imgW="2057400" imgH="558720" progId="Equation.DSMT4">
                  <p:embed/>
                </p:oleObj>
              </mc:Choice>
              <mc:Fallback>
                <p:oleObj name="Equation" r:id="rId3" imgW="2057400" imgH="55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4191000"/>
                        <a:ext cx="4487862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</a:t>
            </a:r>
            <a:r>
              <a:rPr lang="en-US" sz="3200" baseline="-25000" dirty="0"/>
              <a:t>d</a:t>
            </a:r>
            <a:r>
              <a:rPr lang="en-US" sz="3200" dirty="0"/>
              <a:t> = 0.25; </a:t>
            </a:r>
            <a:r>
              <a:rPr lang="en-US" sz="3200" dirty="0" err="1"/>
              <a:t>w</a:t>
            </a:r>
            <a:r>
              <a:rPr lang="en-US" sz="3200" baseline="-25000" dirty="0" err="1"/>
              <a:t>p</a:t>
            </a:r>
            <a:r>
              <a:rPr lang="en-US" sz="3200" dirty="0"/>
              <a:t> = 0.25; </a:t>
            </a:r>
            <a:r>
              <a:rPr lang="en-US" sz="3200" dirty="0" err="1"/>
              <a:t>w</a:t>
            </a:r>
            <a:r>
              <a:rPr lang="en-US" sz="3200" baseline="-25000" dirty="0" err="1"/>
              <a:t>s</a:t>
            </a:r>
            <a:r>
              <a:rPr lang="en-US" sz="3200" dirty="0"/>
              <a:t> = 0.50</a:t>
            </a:r>
          </a:p>
          <a:p>
            <a:r>
              <a:rPr lang="en-US" sz="3200" dirty="0"/>
              <a:t>r</a:t>
            </a:r>
            <a:r>
              <a:rPr lang="en-US" sz="3200" baseline="-25000" dirty="0"/>
              <a:t>d</a:t>
            </a:r>
            <a:r>
              <a:rPr lang="en-US" sz="3200" dirty="0"/>
              <a:t> = 8.09%</a:t>
            </a:r>
          </a:p>
          <a:p>
            <a:r>
              <a:rPr lang="en-US" sz="3200" dirty="0" err="1"/>
              <a:t>r</a:t>
            </a:r>
            <a:r>
              <a:rPr lang="en-US" sz="3200" baseline="-25000" dirty="0" err="1"/>
              <a:t>p</a:t>
            </a:r>
            <a:r>
              <a:rPr lang="en-US" sz="3200" dirty="0"/>
              <a:t> = 9.41%</a:t>
            </a:r>
          </a:p>
          <a:p>
            <a:r>
              <a:rPr lang="en-US" sz="3200" dirty="0" err="1"/>
              <a:t>r</a:t>
            </a:r>
            <a:r>
              <a:rPr lang="en-US" sz="3200" baseline="-25000" dirty="0" err="1"/>
              <a:t>s</a:t>
            </a:r>
            <a:r>
              <a:rPr lang="en-US" sz="3200" dirty="0"/>
              <a:t> = 12.70%</a:t>
            </a:r>
          </a:p>
          <a:p>
            <a:r>
              <a:rPr lang="en-US" sz="3200" dirty="0"/>
              <a:t> </a:t>
            </a:r>
            <a:r>
              <a:rPr lang="en-US" sz="3200" dirty="0" err="1">
                <a:latin typeface="Symbol" pitchFamily="18" charset="2"/>
              </a:rPr>
              <a:t>t</a:t>
            </a:r>
            <a:r>
              <a:rPr lang="en-US" sz="3200" baseline="-25000" dirty="0" err="1"/>
              <a:t>c</a:t>
            </a:r>
            <a:r>
              <a:rPr lang="en-US" sz="3200" dirty="0"/>
              <a:t> = 35%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WACC Example: Result</a:t>
            </a:r>
          </a:p>
        </p:txBody>
      </p:sp>
      <p:graphicFrame>
        <p:nvGraphicFramePr>
          <p:cNvPr id="7170" name="Content Placeholder 3"/>
          <p:cNvGraphicFramePr>
            <a:graphicFrameLocks noChangeAspect="1"/>
          </p:cNvGraphicFramePr>
          <p:nvPr/>
        </p:nvGraphicFramePr>
        <p:xfrm>
          <a:off x="381000" y="4343400"/>
          <a:ext cx="8338932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" imgW="4241520" imgH="736560" progId="Equation.DSMT4">
                  <p:embed/>
                </p:oleObj>
              </mc:Choice>
              <mc:Fallback>
                <p:oleObj name="Equation" r:id="rId3" imgW="4241520" imgH="736560" progId="Equation.DSMT4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343400"/>
                        <a:ext cx="8338932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en-US" b="1" dirty="0"/>
              <a:t>Overview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660400" indent="-660400"/>
            <a:r>
              <a:rPr lang="en-US" dirty="0"/>
              <a:t>Cost of Capital</a:t>
            </a:r>
          </a:p>
          <a:p>
            <a:pPr marL="660400" indent="-660400"/>
            <a:endParaRPr lang="en-US" dirty="0"/>
          </a:p>
          <a:p>
            <a:pPr marL="1060450" lvl="1" indent="-660400"/>
            <a:r>
              <a:rPr lang="en-US" dirty="0"/>
              <a:t>Sources of Capital</a:t>
            </a:r>
          </a:p>
          <a:p>
            <a:pPr marL="1060450" lvl="1" indent="-660400"/>
            <a:endParaRPr lang="en-US" dirty="0"/>
          </a:p>
          <a:p>
            <a:pPr marL="1060450" lvl="1" indent="-660400"/>
            <a:r>
              <a:rPr lang="en-US" dirty="0"/>
              <a:t>Weighted Average Cost of Capital (WACC)</a:t>
            </a:r>
          </a:p>
          <a:p>
            <a:pPr marL="1060450" lvl="1" indent="-660400"/>
            <a:endParaRPr lang="en-US" dirty="0"/>
          </a:p>
          <a:p>
            <a:pPr marL="1060450" lvl="1" indent="-660400"/>
            <a:r>
              <a:rPr lang="en-US" dirty="0"/>
              <a:t>WACC Example</a:t>
            </a:r>
          </a:p>
          <a:p>
            <a:pPr marL="660400" indent="-660400"/>
            <a:endParaRPr lang="en-US" dirty="0"/>
          </a:p>
          <a:p>
            <a:pPr marL="660400" indent="-660400"/>
            <a:r>
              <a:rPr lang="en-US" dirty="0"/>
              <a:t>Decision Rules in Capital Budgeting</a:t>
            </a:r>
          </a:p>
          <a:p>
            <a:pPr marL="660400" indent="-660400"/>
            <a:endParaRPr lang="en-US" sz="2800" dirty="0"/>
          </a:p>
          <a:p>
            <a:pPr marL="1060450" lvl="1" indent="-660400"/>
            <a:r>
              <a:rPr lang="en-US" dirty="0"/>
              <a:t>The Decision Rules:</a:t>
            </a:r>
          </a:p>
          <a:p>
            <a:pPr marL="1435100" lvl="2" indent="-577850"/>
            <a:r>
              <a:rPr lang="en-US" sz="2000" dirty="0"/>
              <a:t>Payback Period</a:t>
            </a:r>
          </a:p>
          <a:p>
            <a:pPr marL="1435100" lvl="2" indent="-577850"/>
            <a:r>
              <a:rPr lang="en-US" sz="2000" dirty="0"/>
              <a:t>Discounted Payback Period </a:t>
            </a:r>
          </a:p>
          <a:p>
            <a:pPr marL="1435100" lvl="2" indent="-577850"/>
            <a:r>
              <a:rPr lang="en-US" sz="2000" dirty="0"/>
              <a:t>Net Present Value (NPV)</a:t>
            </a:r>
          </a:p>
          <a:p>
            <a:pPr marL="1435100" lvl="2" indent="-577850"/>
            <a:r>
              <a:rPr lang="en-US" sz="2000" dirty="0"/>
              <a:t>Internal Rate of Return (IRR)</a:t>
            </a:r>
          </a:p>
          <a:p>
            <a:pPr marL="1435100" lvl="2" indent="-577850"/>
            <a:r>
              <a:rPr lang="en-US" sz="2000" dirty="0"/>
              <a:t>Modified Internal Rate of Return (MIRR)</a:t>
            </a:r>
          </a:p>
          <a:p>
            <a:pPr marL="1435100" lvl="2" indent="-577850"/>
            <a:endParaRPr lang="en-US" sz="2000" dirty="0"/>
          </a:p>
          <a:p>
            <a:pPr marL="1060450" lvl="1" indent="-660400"/>
            <a:r>
              <a:rPr lang="en-US" sz="2900" dirty="0"/>
              <a:t>Some Additional Issues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Decision Rules in Capital Budgeting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 Only do projects that increase firm value</a:t>
            </a:r>
          </a:p>
          <a:p>
            <a:endParaRPr lang="en-US" dirty="0"/>
          </a:p>
          <a:p>
            <a:r>
              <a:rPr lang="en-US" dirty="0"/>
              <a:t>Criteria: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C1) Recognize the time value of money.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dirty="0"/>
              <a:t>C2) Incorporate all relevant free cash flows.</a:t>
            </a:r>
          </a:p>
        </p:txBody>
      </p:sp>
    </p:spTree>
    <p:extLst>
      <p:ext uri="{BB962C8B-B14F-4D97-AF65-F5344CB8AC3E}">
        <p14:creationId xmlns:p14="http://schemas.microsoft.com/office/powerpoint/2010/main" val="2540790652"/>
      </p:ext>
    </p:extLst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Decision Rules in Capital Budgeting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Avoid (if possible):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C3) Arbitrary assumptions,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C4) The need for data that has great uncertainty,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C5) Excessive complexity of calculation, and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C6) Technical problems.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849215"/>
      </p:ext>
    </p:extLst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876300" indent="-876300"/>
            <a:r>
              <a:rPr lang="en-US"/>
              <a:t>The Five Decision Rules</a:t>
            </a:r>
          </a:p>
        </p:txBody>
      </p:sp>
    </p:spTree>
    <p:extLst>
      <p:ext uri="{BB962C8B-B14F-4D97-AF65-F5344CB8AC3E}">
        <p14:creationId xmlns:p14="http://schemas.microsoft.com/office/powerpoint/2010/main" val="2080648196"/>
      </p:ext>
    </p:extLst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</p:spPr>
        <p:txBody>
          <a:bodyPr/>
          <a:lstStyle/>
          <a:p>
            <a:r>
              <a:rPr lang="en-US" sz="2800" dirty="0"/>
              <a:t>r = 10%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  <p:graphicFrame>
        <p:nvGraphicFramePr>
          <p:cNvPr id="152608" name="Group 32"/>
          <p:cNvGraphicFramePr>
            <a:graphicFrameLocks noGrp="1"/>
          </p:cNvGraphicFramePr>
          <p:nvPr>
            <p:ph sz="half" idx="2"/>
          </p:nvPr>
        </p:nvGraphicFramePr>
        <p:xfrm>
          <a:off x="1219200" y="2590800"/>
          <a:ext cx="6172200" cy="1036320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4905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en-US"/>
              <a:t>Payback Period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Rule</a:t>
            </a:r>
          </a:p>
          <a:p>
            <a:pPr lvl="1"/>
            <a:r>
              <a:rPr lang="en-US" dirty="0"/>
              <a:t>Do project if total cash flow within the payback period &gt; the required investment.</a:t>
            </a:r>
          </a:p>
        </p:txBody>
      </p:sp>
    </p:spTree>
    <p:extLst>
      <p:ext uri="{BB962C8B-B14F-4D97-AF65-F5344CB8AC3E}">
        <p14:creationId xmlns:p14="http://schemas.microsoft.com/office/powerpoint/2010/main" val="1586597260"/>
      </p:ext>
    </p:extLst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Payback Period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</p:spPr>
        <p:txBody>
          <a:bodyPr/>
          <a:lstStyle/>
          <a:p>
            <a:r>
              <a:rPr lang="en-US" sz="2800" dirty="0"/>
              <a:t>EXAMPLE: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3 Year Payback Period Calculation</a:t>
            </a:r>
          </a:p>
          <a:p>
            <a:pPr lvl="1"/>
            <a:r>
              <a:rPr lang="en-US" sz="2600" dirty="0"/>
              <a:t>300 + 200 + 400 = 900 &lt; 1,000</a:t>
            </a:r>
          </a:p>
          <a:p>
            <a:pPr lvl="1"/>
            <a:endParaRPr lang="en-US" sz="2600" dirty="0"/>
          </a:p>
          <a:p>
            <a:r>
              <a:rPr lang="en-US" sz="2800" b="1" dirty="0">
                <a:solidFill>
                  <a:srgbClr val="FF0000"/>
                </a:solidFill>
              </a:rPr>
              <a:t>Result: $900.00 &lt; $1,000.00 </a:t>
            </a:r>
            <a:r>
              <a:rPr lang="en-US" sz="2800" b="1" i="1" dirty="0">
                <a:solidFill>
                  <a:srgbClr val="FF0000"/>
                </a:solidFill>
              </a:rPr>
              <a:t>Bad Project</a:t>
            </a:r>
          </a:p>
          <a:p>
            <a:pPr>
              <a:buFont typeface="Wingdings" pitchFamily="2" charset="2"/>
              <a:buNone/>
            </a:pPr>
            <a:endParaRPr lang="en-US" sz="28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56676" name="Group 4"/>
          <p:cNvGraphicFramePr>
            <a:graphicFrameLocks noGrp="1"/>
          </p:cNvGraphicFramePr>
          <p:nvPr>
            <p:ph sz="half" idx="2"/>
          </p:nvPr>
        </p:nvGraphicFramePr>
        <p:xfrm>
          <a:off x="1371600" y="2209800"/>
          <a:ext cx="6172200" cy="1036320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160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Calculate Payback Period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800" dirty="0"/>
              <a:t>r = 10%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Find payback period:</a:t>
            </a:r>
          </a:p>
          <a:p>
            <a:pPr lvl="1"/>
            <a:r>
              <a:rPr lang="en-US" sz="2000" dirty="0"/>
              <a:t>300 + 200 + 400 = 900 &lt; 1,000 &lt; 1,600 = 900 + 700</a:t>
            </a:r>
          </a:p>
          <a:p>
            <a:pPr lvl="1"/>
            <a:r>
              <a:rPr lang="en-US" sz="2000" dirty="0"/>
              <a:t>Period is between 3 and 4 years</a:t>
            </a:r>
          </a:p>
          <a:p>
            <a:pPr lvl="1"/>
            <a:r>
              <a:rPr lang="en-US" sz="2000" dirty="0"/>
              <a:t>Amount left to be paid in year 4 = 1,000 – 900 = 100</a:t>
            </a:r>
          </a:p>
          <a:p>
            <a:pPr lvl="1"/>
            <a:r>
              <a:rPr lang="en-US" sz="2000" dirty="0"/>
              <a:t>Cash flow in year 4 = 700</a:t>
            </a:r>
          </a:p>
          <a:p>
            <a:pPr lvl="1"/>
            <a:r>
              <a:rPr lang="en-US" sz="2000" dirty="0"/>
              <a:t>Payback point in year 4 = 100/700 = 0.1429</a:t>
            </a:r>
          </a:p>
          <a:p>
            <a:r>
              <a:rPr lang="en-US" sz="2800" dirty="0"/>
              <a:t>Payback Period = 3.1429 years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  <p:graphicFrame>
        <p:nvGraphicFramePr>
          <p:cNvPr id="8" name="Group 32"/>
          <p:cNvGraphicFramePr>
            <a:graphicFrameLocks/>
          </p:cNvGraphicFramePr>
          <p:nvPr>
            <p:extLst/>
          </p:nvPr>
        </p:nvGraphicFramePr>
        <p:xfrm>
          <a:off x="1219200" y="2133600"/>
          <a:ext cx="6172200" cy="1036320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295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Payback Period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</p:spPr>
        <p:txBody>
          <a:bodyPr/>
          <a:lstStyle/>
          <a:p>
            <a:r>
              <a:rPr lang="en-US" sz="2800" dirty="0"/>
              <a:t>Evaluation</a:t>
            </a:r>
          </a:p>
          <a:p>
            <a:pPr lvl="1"/>
            <a:r>
              <a:rPr lang="en-US" sz="2600" dirty="0"/>
              <a:t>C1) </a:t>
            </a:r>
            <a:r>
              <a:rPr lang="en-US" sz="2600" dirty="0">
                <a:solidFill>
                  <a:srgbClr val="FF0000"/>
                </a:solidFill>
              </a:rPr>
              <a:t>Fails</a:t>
            </a:r>
            <a:r>
              <a:rPr lang="en-US" sz="2600" dirty="0"/>
              <a:t> (no discounting)</a:t>
            </a:r>
          </a:p>
          <a:p>
            <a:pPr lvl="1"/>
            <a:r>
              <a:rPr lang="en-US" sz="2600" dirty="0"/>
              <a:t>C2) </a:t>
            </a:r>
            <a:r>
              <a:rPr lang="en-US" sz="2600" dirty="0">
                <a:solidFill>
                  <a:srgbClr val="FF0000"/>
                </a:solidFill>
              </a:rPr>
              <a:t>Fails</a:t>
            </a:r>
            <a:r>
              <a:rPr lang="en-US" sz="2600" dirty="0"/>
              <a:t> (not after payback period)</a:t>
            </a:r>
          </a:p>
          <a:p>
            <a:pPr lvl="1"/>
            <a:r>
              <a:rPr lang="en-US" sz="2600" dirty="0"/>
              <a:t>C3) </a:t>
            </a:r>
            <a:r>
              <a:rPr lang="en-US" sz="2600" dirty="0">
                <a:solidFill>
                  <a:srgbClr val="FF0000"/>
                </a:solidFill>
              </a:rPr>
              <a:t>Fails</a:t>
            </a:r>
            <a:r>
              <a:rPr lang="en-US" sz="2600" dirty="0"/>
              <a:t> (length of payback period)</a:t>
            </a:r>
          </a:p>
          <a:p>
            <a:pPr lvl="1"/>
            <a:r>
              <a:rPr lang="en-US" sz="2600" dirty="0"/>
              <a:t>C4) Passes</a:t>
            </a:r>
          </a:p>
          <a:p>
            <a:pPr lvl="1"/>
            <a:r>
              <a:rPr lang="en-US" sz="2600" dirty="0"/>
              <a:t>C5) Passes</a:t>
            </a:r>
          </a:p>
          <a:p>
            <a:pPr lvl="1"/>
            <a:r>
              <a:rPr lang="en-US" sz="2600" dirty="0"/>
              <a:t>C6) Passes</a:t>
            </a:r>
          </a:p>
          <a:p>
            <a:pPr lvl="1"/>
            <a:endParaRPr lang="en-US" sz="2600" dirty="0"/>
          </a:p>
          <a:p>
            <a:r>
              <a:rPr lang="en-US" sz="2800" dirty="0"/>
              <a:t>Result: </a:t>
            </a:r>
            <a:r>
              <a:rPr lang="en-US" sz="2800" b="1" dirty="0">
                <a:solidFill>
                  <a:srgbClr val="FF0000"/>
                </a:solidFill>
              </a:rPr>
              <a:t>Fails</a:t>
            </a:r>
          </a:p>
          <a:p>
            <a:pPr lvl="1"/>
            <a:endParaRPr lang="en-US" sz="26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09572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en-US"/>
              <a:t>Discounted Payback Period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Rule</a:t>
            </a:r>
          </a:p>
          <a:p>
            <a:endParaRPr lang="en-US" dirty="0"/>
          </a:p>
          <a:p>
            <a:pPr lvl="1"/>
            <a:r>
              <a:rPr lang="en-US" dirty="0"/>
              <a:t>Do project if </a:t>
            </a:r>
            <a:r>
              <a:rPr lang="en-US" i="1" dirty="0"/>
              <a:t>present value</a:t>
            </a:r>
            <a:r>
              <a:rPr lang="en-US" dirty="0"/>
              <a:t> of the cash flows within the payback period &gt; the required investment.</a:t>
            </a:r>
          </a:p>
        </p:txBody>
      </p:sp>
    </p:spTree>
    <p:extLst>
      <p:ext uri="{BB962C8B-B14F-4D97-AF65-F5344CB8AC3E}">
        <p14:creationId xmlns:p14="http://schemas.microsoft.com/office/powerpoint/2010/main" val="3865895763"/>
      </p:ext>
    </p:extLst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Discounted Payback Period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</p:spPr>
        <p:txBody>
          <a:bodyPr/>
          <a:lstStyle/>
          <a:p>
            <a:r>
              <a:rPr lang="en-US" sz="2400" dirty="0"/>
              <a:t>EXAMPLE (r = 10%):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3 Year Discounted Payback Period Calculation: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Result: $738.54 &lt; $1,000.00 </a:t>
            </a:r>
            <a:r>
              <a:rPr lang="en-US" sz="2400" b="1" i="1" dirty="0">
                <a:solidFill>
                  <a:srgbClr val="FF0000"/>
                </a:solidFill>
              </a:rPr>
              <a:t>Bad Project</a:t>
            </a:r>
          </a:p>
        </p:txBody>
      </p:sp>
      <p:graphicFrame>
        <p:nvGraphicFramePr>
          <p:cNvPr id="159748" name="Group 4"/>
          <p:cNvGraphicFramePr>
            <a:graphicFrameLocks noGrp="1"/>
          </p:cNvGraphicFramePr>
          <p:nvPr>
            <p:ph sz="half" idx="2"/>
          </p:nvPr>
        </p:nvGraphicFramePr>
        <p:xfrm>
          <a:off x="1371600" y="2209800"/>
          <a:ext cx="6172200" cy="1036320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976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9768" name="Object 24"/>
          <p:cNvGraphicFramePr>
            <a:graphicFrameLocks noChangeAspect="1"/>
          </p:cNvGraphicFramePr>
          <p:nvPr/>
        </p:nvGraphicFramePr>
        <p:xfrm>
          <a:off x="1371600" y="4114800"/>
          <a:ext cx="701040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4" imgW="3352680" imgH="469800" progId="Equation.DSMT4">
                  <p:embed/>
                </p:oleObj>
              </mc:Choice>
              <mc:Fallback>
                <p:oleObj name="Equation" r:id="rId4" imgW="3352680" imgH="469800" progId="Equation.DSMT4">
                  <p:embed/>
                  <p:pic>
                    <p:nvPicPr>
                      <p:cNvPr id="15976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114800"/>
                        <a:ext cx="7010400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8954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Capital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60400" indent="-660400"/>
            <a:r>
              <a:rPr lang="en-US" dirty="0"/>
              <a:t>Internal</a:t>
            </a:r>
          </a:p>
          <a:p>
            <a:pPr marL="1060450" lvl="1" indent="-660400"/>
            <a:r>
              <a:rPr lang="en-US" dirty="0"/>
              <a:t>Retained Earnings</a:t>
            </a:r>
          </a:p>
          <a:p>
            <a:pPr marL="1060450" lvl="1" indent="-660400"/>
            <a:endParaRPr lang="en-US" dirty="0"/>
          </a:p>
          <a:p>
            <a:pPr marL="660400" indent="-660400"/>
            <a:r>
              <a:rPr lang="en-US" dirty="0"/>
              <a:t>External</a:t>
            </a:r>
          </a:p>
          <a:p>
            <a:pPr marL="1060450" lvl="1" indent="-660400"/>
            <a:r>
              <a:rPr lang="en-US" dirty="0"/>
              <a:t>Debt</a:t>
            </a:r>
          </a:p>
          <a:p>
            <a:pPr marL="1060450" lvl="1" indent="-660400"/>
            <a:r>
              <a:rPr lang="en-US" dirty="0"/>
              <a:t>Equity</a:t>
            </a:r>
          </a:p>
          <a:p>
            <a:pPr marL="1060450" lvl="1" indent="-660400"/>
            <a:endParaRPr lang="en-US" dirty="0"/>
          </a:p>
          <a:p>
            <a:pPr marL="660400" indent="-660400"/>
            <a:r>
              <a:rPr lang="en-US" dirty="0"/>
              <a:t>Pecking Order</a:t>
            </a:r>
          </a:p>
          <a:p>
            <a:pPr marL="660400" indent="-660400"/>
            <a:endParaRPr lang="en-US" dirty="0"/>
          </a:p>
          <a:p>
            <a:pPr marL="660400" indent="-660400"/>
            <a:r>
              <a:rPr lang="en-US" dirty="0"/>
              <a:t>Capital as ‘Cost’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Calculate Discounted </a:t>
            </a:r>
            <a:br>
              <a:rPr lang="en-US" dirty="0"/>
            </a:br>
            <a:r>
              <a:rPr lang="en-US" dirty="0"/>
              <a:t>Payback Period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r = 10%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Find discounted payback period: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272.73</a:t>
            </a:r>
            <a:r>
              <a:rPr lang="en-US" sz="2000" dirty="0"/>
              <a:t> + </a:t>
            </a:r>
            <a:r>
              <a:rPr lang="en-US" sz="2000" dirty="0">
                <a:solidFill>
                  <a:schemeClr val="tx1"/>
                </a:solidFill>
              </a:rPr>
              <a:t>165.29</a:t>
            </a:r>
            <a:r>
              <a:rPr lang="en-US" sz="2000" dirty="0"/>
              <a:t> + </a:t>
            </a:r>
            <a:r>
              <a:rPr lang="en-US" sz="2000" dirty="0">
                <a:solidFill>
                  <a:schemeClr val="tx1"/>
                </a:solidFill>
              </a:rPr>
              <a:t>300.53</a:t>
            </a:r>
            <a:r>
              <a:rPr lang="en-US" sz="2000" dirty="0"/>
              <a:t> = 738.54 &lt; 1,000 &lt; 1,216.65 = 900 + 700</a:t>
            </a:r>
          </a:p>
          <a:p>
            <a:pPr lvl="1"/>
            <a:r>
              <a:rPr lang="en-US" sz="2000" dirty="0"/>
              <a:t>Period is between 3 and 4 years</a:t>
            </a:r>
          </a:p>
          <a:p>
            <a:pPr lvl="1"/>
            <a:r>
              <a:rPr lang="en-US" sz="2000" dirty="0"/>
              <a:t>Amount left to be paid in year 4 = 1,000 – 738.54 = 261.46</a:t>
            </a:r>
          </a:p>
          <a:p>
            <a:pPr lvl="1"/>
            <a:r>
              <a:rPr lang="en-US" sz="2000" dirty="0"/>
              <a:t>Cash flow in year 4 = </a:t>
            </a:r>
            <a:r>
              <a:rPr lang="en-US" sz="2000" dirty="0">
                <a:solidFill>
                  <a:schemeClr val="tx1"/>
                </a:solidFill>
              </a:rPr>
              <a:t>478.11 </a:t>
            </a:r>
          </a:p>
          <a:p>
            <a:pPr lvl="1"/>
            <a:r>
              <a:rPr lang="en-US" sz="2000" dirty="0"/>
              <a:t>Payback point in year 4 = 261.46/</a:t>
            </a:r>
            <a:r>
              <a:rPr lang="en-US" sz="2000" dirty="0">
                <a:solidFill>
                  <a:schemeClr val="tx1"/>
                </a:solidFill>
              </a:rPr>
              <a:t>478.11 </a:t>
            </a:r>
            <a:r>
              <a:rPr lang="en-US" sz="2000" dirty="0"/>
              <a:t>= 0.5469</a:t>
            </a:r>
          </a:p>
          <a:p>
            <a:r>
              <a:rPr lang="en-US" sz="2800" dirty="0"/>
              <a:t>Discounted Payback Period = 3.5469 years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  <p:graphicFrame>
        <p:nvGraphicFramePr>
          <p:cNvPr id="8" name="Group 32"/>
          <p:cNvGraphicFramePr>
            <a:graphicFrameLocks/>
          </p:cNvGraphicFramePr>
          <p:nvPr>
            <p:extLst/>
          </p:nvPr>
        </p:nvGraphicFramePr>
        <p:xfrm>
          <a:off x="1219200" y="2057400"/>
          <a:ext cx="6172200" cy="1270317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-1,000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272.73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165.29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300.53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478.11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5152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Discounted Payback Period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</p:spPr>
        <p:txBody>
          <a:bodyPr/>
          <a:lstStyle/>
          <a:p>
            <a:r>
              <a:rPr lang="en-US" sz="2800" dirty="0"/>
              <a:t>Evaluation</a:t>
            </a:r>
          </a:p>
          <a:p>
            <a:pPr lvl="1"/>
            <a:r>
              <a:rPr lang="en-US" sz="2600" dirty="0"/>
              <a:t>C1) Passes</a:t>
            </a:r>
          </a:p>
          <a:p>
            <a:pPr lvl="1"/>
            <a:r>
              <a:rPr lang="en-US" sz="2600" dirty="0"/>
              <a:t>C2) </a:t>
            </a:r>
            <a:r>
              <a:rPr lang="en-US" sz="2600" dirty="0">
                <a:solidFill>
                  <a:srgbClr val="FF0000"/>
                </a:solidFill>
              </a:rPr>
              <a:t>Fails</a:t>
            </a:r>
            <a:r>
              <a:rPr lang="en-US" sz="2600" dirty="0"/>
              <a:t> (not after payback period)</a:t>
            </a:r>
          </a:p>
          <a:p>
            <a:pPr lvl="1"/>
            <a:r>
              <a:rPr lang="en-US" sz="2600" dirty="0"/>
              <a:t>C3) </a:t>
            </a:r>
            <a:r>
              <a:rPr lang="en-US" sz="2600" dirty="0">
                <a:solidFill>
                  <a:srgbClr val="FF0000"/>
                </a:solidFill>
              </a:rPr>
              <a:t>Fails</a:t>
            </a:r>
            <a:r>
              <a:rPr lang="en-US" sz="2600" dirty="0"/>
              <a:t> (length of payback period)</a:t>
            </a:r>
          </a:p>
          <a:p>
            <a:pPr lvl="1"/>
            <a:r>
              <a:rPr lang="en-US" sz="2600" dirty="0"/>
              <a:t>C4) Passes</a:t>
            </a:r>
          </a:p>
          <a:p>
            <a:pPr lvl="1"/>
            <a:r>
              <a:rPr lang="en-US" sz="2600" dirty="0"/>
              <a:t>C5) Passes</a:t>
            </a:r>
          </a:p>
          <a:p>
            <a:pPr lvl="1"/>
            <a:r>
              <a:rPr lang="en-US" sz="2600" dirty="0"/>
              <a:t>C6) Passes</a:t>
            </a:r>
          </a:p>
          <a:p>
            <a:pPr lvl="1"/>
            <a:endParaRPr lang="en-US" sz="2600" dirty="0"/>
          </a:p>
          <a:p>
            <a:r>
              <a:rPr lang="en-US" sz="2800" dirty="0"/>
              <a:t>Result: </a:t>
            </a:r>
            <a:r>
              <a:rPr lang="en-US" sz="2800" b="1" dirty="0">
                <a:solidFill>
                  <a:srgbClr val="FF0000"/>
                </a:solidFill>
              </a:rPr>
              <a:t>Fails</a:t>
            </a:r>
          </a:p>
          <a:p>
            <a:pPr lvl="1"/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956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If the </a:t>
            </a:r>
            <a:r>
              <a:rPr lang="en-US" b="1" dirty="0"/>
              <a:t>payback</a:t>
            </a:r>
            <a:r>
              <a:rPr lang="en-US" dirty="0"/>
              <a:t> period approach says a project is good, then the </a:t>
            </a:r>
            <a:r>
              <a:rPr lang="en-US" b="1" dirty="0"/>
              <a:t>discounted payback</a:t>
            </a:r>
            <a:r>
              <a:rPr lang="en-US" dirty="0"/>
              <a:t> period will always agree.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True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False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If the </a:t>
            </a:r>
            <a:r>
              <a:rPr lang="en-US" b="1" dirty="0"/>
              <a:t>discounted payback </a:t>
            </a:r>
            <a:r>
              <a:rPr lang="en-US" dirty="0"/>
              <a:t>period approach says a project is good, then the </a:t>
            </a:r>
            <a:r>
              <a:rPr lang="en-US" b="1" dirty="0"/>
              <a:t>payback</a:t>
            </a:r>
            <a:r>
              <a:rPr lang="en-US" dirty="0"/>
              <a:t> period will always agree.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True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False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T-P-S</a:t>
            </a:r>
          </a:p>
        </p:txBody>
      </p:sp>
    </p:spTree>
    <p:extLst>
      <p:ext uri="{BB962C8B-B14F-4D97-AF65-F5344CB8AC3E}">
        <p14:creationId xmlns:p14="http://schemas.microsoft.com/office/powerpoint/2010/main" val="18276849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en-US"/>
              <a:t>Net Present Value (NPV)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Rule </a:t>
            </a:r>
          </a:p>
          <a:p>
            <a:endParaRPr lang="en-US" dirty="0"/>
          </a:p>
          <a:p>
            <a:pPr lvl="1"/>
            <a:r>
              <a:rPr lang="en-US" dirty="0"/>
              <a:t>Do project if NPV is positive.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23299"/>
      </p:ext>
    </p:extLst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 Present Value (NPV)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NPV is:</a:t>
            </a:r>
          </a:p>
          <a:p>
            <a:pPr lvl="1"/>
            <a:r>
              <a:rPr lang="en-US" dirty="0"/>
              <a:t>The present value of all cash flows (</a:t>
            </a:r>
            <a:r>
              <a:rPr lang="en-US" i="1" dirty="0"/>
              <a:t>including any required investments</a:t>
            </a:r>
            <a:r>
              <a:rPr lang="en-US" dirty="0"/>
              <a:t>).</a:t>
            </a:r>
          </a:p>
        </p:txBody>
      </p:sp>
      <p:graphicFrame>
        <p:nvGraphicFramePr>
          <p:cNvPr id="487425" name="Object 1"/>
          <p:cNvGraphicFramePr>
            <a:graphicFrameLocks noChangeAspect="1"/>
          </p:cNvGraphicFramePr>
          <p:nvPr/>
        </p:nvGraphicFramePr>
        <p:xfrm>
          <a:off x="1676400" y="3886200"/>
          <a:ext cx="30861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4" imgW="1180800" imgH="482400" progId="Equation.DSMT4">
                  <p:embed/>
                </p:oleObj>
              </mc:Choice>
              <mc:Fallback>
                <p:oleObj name="Equation" r:id="rId4" imgW="1180800" imgH="482400" progId="Equation.DSMT4">
                  <p:embed/>
                  <p:pic>
                    <p:nvPicPr>
                      <p:cNvPr id="48742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86200"/>
                        <a:ext cx="3086100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9730691"/>
      </p:ext>
    </p:extLst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 Present Value (NPV)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EXAMPLE (r = 10%):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NPV Calculation: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Result: $216.65 &gt; 0 </a:t>
            </a:r>
            <a:r>
              <a:rPr lang="en-US" sz="2800" b="1" i="1" dirty="0">
                <a:solidFill>
                  <a:srgbClr val="FF0000"/>
                </a:solidFill>
              </a:rPr>
              <a:t>Good Project</a:t>
            </a:r>
          </a:p>
        </p:txBody>
      </p:sp>
      <p:graphicFrame>
        <p:nvGraphicFramePr>
          <p:cNvPr id="165892" name="Group 4"/>
          <p:cNvGraphicFramePr>
            <a:graphicFrameLocks noGrp="1"/>
          </p:cNvGraphicFramePr>
          <p:nvPr>
            <p:ph sz="half" idx="2"/>
          </p:nvPr>
        </p:nvGraphicFramePr>
        <p:xfrm>
          <a:off x="1371600" y="2209800"/>
          <a:ext cx="6172200" cy="1036320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591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5913" name="Object 25"/>
          <p:cNvGraphicFramePr>
            <a:graphicFrameLocks noChangeAspect="1"/>
          </p:cNvGraphicFramePr>
          <p:nvPr/>
        </p:nvGraphicFramePr>
        <p:xfrm>
          <a:off x="444500" y="4191000"/>
          <a:ext cx="8104188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4" imgW="4000320" imgH="469800" progId="Equation.DSMT4">
                  <p:embed/>
                </p:oleObj>
              </mc:Choice>
              <mc:Fallback>
                <p:oleObj name="Equation" r:id="rId4" imgW="4000320" imgH="469800" progId="Equation.DSMT4">
                  <p:embed/>
                  <p:pic>
                    <p:nvPicPr>
                      <p:cNvPr id="16591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4191000"/>
                        <a:ext cx="8104188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2936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Present Value (NPV)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</p:spPr>
        <p:txBody>
          <a:bodyPr/>
          <a:lstStyle/>
          <a:p>
            <a:r>
              <a:rPr lang="en-US" sz="2800" dirty="0"/>
              <a:t>Evaluation</a:t>
            </a:r>
          </a:p>
          <a:p>
            <a:pPr lvl="1"/>
            <a:r>
              <a:rPr lang="en-US" sz="2600" dirty="0" err="1"/>
              <a:t>C1</a:t>
            </a:r>
            <a:r>
              <a:rPr lang="en-US" sz="2600" dirty="0"/>
              <a:t>) Passes</a:t>
            </a:r>
          </a:p>
          <a:p>
            <a:pPr lvl="1"/>
            <a:r>
              <a:rPr lang="en-US" sz="2600" dirty="0" err="1"/>
              <a:t>C2</a:t>
            </a:r>
            <a:r>
              <a:rPr lang="en-US" sz="2600" dirty="0"/>
              <a:t>) Passes</a:t>
            </a:r>
          </a:p>
          <a:p>
            <a:pPr lvl="1"/>
            <a:r>
              <a:rPr lang="en-US" sz="2600" dirty="0" err="1"/>
              <a:t>C3</a:t>
            </a:r>
            <a:r>
              <a:rPr lang="en-US" sz="2600" dirty="0"/>
              <a:t>) Passes</a:t>
            </a:r>
          </a:p>
          <a:p>
            <a:pPr lvl="1"/>
            <a:r>
              <a:rPr lang="en-US" sz="2600" dirty="0" err="1"/>
              <a:t>C4</a:t>
            </a:r>
            <a:r>
              <a:rPr lang="en-US" sz="2600" dirty="0"/>
              <a:t>) </a:t>
            </a:r>
            <a:r>
              <a:rPr lang="en-US" sz="2600" dirty="0">
                <a:solidFill>
                  <a:srgbClr val="0000FF"/>
                </a:solidFill>
              </a:rPr>
              <a:t>Require estimating long term cash flows</a:t>
            </a:r>
          </a:p>
          <a:p>
            <a:pPr lvl="1"/>
            <a:r>
              <a:rPr lang="en-US" sz="2600" dirty="0" err="1"/>
              <a:t>C5</a:t>
            </a:r>
            <a:r>
              <a:rPr lang="en-US" sz="2600" dirty="0"/>
              <a:t>) </a:t>
            </a:r>
            <a:r>
              <a:rPr lang="en-US" sz="2600" dirty="0">
                <a:solidFill>
                  <a:srgbClr val="0000FF"/>
                </a:solidFill>
              </a:rPr>
              <a:t>Moderate complexity</a:t>
            </a:r>
          </a:p>
          <a:p>
            <a:pPr lvl="1"/>
            <a:r>
              <a:rPr lang="en-US" sz="2600" dirty="0" err="1"/>
              <a:t>C6</a:t>
            </a:r>
            <a:r>
              <a:rPr lang="en-US" sz="2600" dirty="0"/>
              <a:t>) Passes</a:t>
            </a:r>
          </a:p>
          <a:p>
            <a:pPr lvl="1"/>
            <a:endParaRPr lang="en-US" sz="2600" dirty="0"/>
          </a:p>
          <a:p>
            <a:r>
              <a:rPr lang="en-US" sz="2800" dirty="0"/>
              <a:t>Result: G) </a:t>
            </a:r>
            <a:r>
              <a:rPr lang="en-US" sz="2800" b="1" dirty="0">
                <a:solidFill>
                  <a:srgbClr val="FF0000"/>
                </a:solidFill>
              </a:rPr>
              <a:t>Passes</a:t>
            </a:r>
          </a:p>
        </p:txBody>
      </p:sp>
    </p:spTree>
    <p:extLst>
      <p:ext uri="{BB962C8B-B14F-4D97-AF65-F5344CB8AC3E}">
        <p14:creationId xmlns:p14="http://schemas.microsoft.com/office/powerpoint/2010/main" val="6275190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apply the discounted payback period, but include all relevant cash flows, would this be an acceptable method?</a:t>
            </a:r>
          </a:p>
          <a:p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Yes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No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It would depend on other factors.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T-P-S</a:t>
            </a:r>
          </a:p>
        </p:txBody>
      </p:sp>
    </p:spTree>
    <p:extLst>
      <p:ext uri="{BB962C8B-B14F-4D97-AF65-F5344CB8AC3E}">
        <p14:creationId xmlns:p14="http://schemas.microsoft.com/office/powerpoint/2010/main" val="7651301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lnSpc>
                <a:spcPct val="90000"/>
              </a:lnSpc>
            </a:pPr>
            <a:r>
              <a:rPr lang="en-US" sz="3500" dirty="0"/>
              <a:t>What is the NPV of a cash flow that costs $1000 and has the following cash flows: 200, -300, 1,200 (r = 18%)? 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i="1" dirty="0"/>
              <a:t>CF</a:t>
            </a:r>
            <a:r>
              <a:rPr lang="en-US" dirty="0"/>
              <a:t>, Input </a:t>
            </a:r>
            <a:r>
              <a:rPr lang="en-US" b="1" dirty="0"/>
              <a:t>1000</a:t>
            </a:r>
            <a:r>
              <a:rPr lang="en-US" dirty="0"/>
              <a:t>, Press +/-, Press </a:t>
            </a:r>
            <a:r>
              <a:rPr lang="en-US" i="1" dirty="0"/>
              <a:t>Enter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dirty="0">
                <a:sym typeface="Symbol"/>
              </a:rPr>
              <a:t></a:t>
            </a:r>
            <a:r>
              <a:rPr lang="en-US" dirty="0"/>
              <a:t>, Input </a:t>
            </a:r>
            <a:r>
              <a:rPr lang="en-US" b="1" dirty="0"/>
              <a:t>200</a:t>
            </a:r>
            <a:r>
              <a:rPr lang="en-US" dirty="0"/>
              <a:t>, Press </a:t>
            </a:r>
            <a:r>
              <a:rPr lang="en-US" i="1" dirty="0"/>
              <a:t>Enter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dirty="0">
                <a:sym typeface="Symbol"/>
              </a:rPr>
              <a:t></a:t>
            </a:r>
            <a:r>
              <a:rPr lang="en-US" dirty="0"/>
              <a:t>, Press </a:t>
            </a:r>
            <a:r>
              <a:rPr lang="en-US" i="1" dirty="0"/>
              <a:t>Enter </a:t>
            </a:r>
            <a:r>
              <a:rPr lang="en-US" dirty="0"/>
              <a:t>(Default Frequency is 1)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dirty="0">
                <a:sym typeface="Symbol"/>
              </a:rPr>
              <a:t></a:t>
            </a:r>
            <a:r>
              <a:rPr lang="en-US" dirty="0"/>
              <a:t>, Input </a:t>
            </a:r>
            <a:r>
              <a:rPr lang="en-US" b="1" dirty="0"/>
              <a:t>300</a:t>
            </a:r>
            <a:r>
              <a:rPr lang="en-US" dirty="0"/>
              <a:t>, Press +/-, Press </a:t>
            </a:r>
            <a:r>
              <a:rPr lang="en-US" i="1" dirty="0"/>
              <a:t>Enter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dirty="0">
                <a:sym typeface="Symbol"/>
              </a:rPr>
              <a:t></a:t>
            </a:r>
            <a:r>
              <a:rPr lang="en-US" dirty="0"/>
              <a:t>, Press </a:t>
            </a:r>
            <a:r>
              <a:rPr lang="en-US" i="1" dirty="0"/>
              <a:t>Enter </a:t>
            </a:r>
            <a:r>
              <a:rPr lang="en-US" dirty="0"/>
              <a:t>(Default Frequency is 1)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dirty="0">
                <a:sym typeface="Symbol"/>
              </a:rPr>
              <a:t></a:t>
            </a:r>
            <a:r>
              <a:rPr lang="en-US" dirty="0"/>
              <a:t>, Input </a:t>
            </a:r>
            <a:r>
              <a:rPr lang="en-US" b="1" dirty="0"/>
              <a:t>1200</a:t>
            </a:r>
            <a:r>
              <a:rPr lang="en-US" dirty="0"/>
              <a:t>, Press </a:t>
            </a:r>
            <a:r>
              <a:rPr lang="en-US" i="1" dirty="0"/>
              <a:t>Enter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i="1" dirty="0"/>
              <a:t>NPV,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Input </a:t>
            </a:r>
            <a:r>
              <a:rPr lang="en-US" b="1" dirty="0"/>
              <a:t>18</a:t>
            </a:r>
            <a:r>
              <a:rPr lang="en-US" dirty="0"/>
              <a:t>, Press </a:t>
            </a:r>
            <a:r>
              <a:rPr lang="en-US" i="1" dirty="0"/>
              <a:t>Enter</a:t>
            </a:r>
            <a:endParaRPr lang="en-US" dirty="0"/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</a:t>
            </a:r>
            <a:r>
              <a:rPr lang="en-US" i="1" dirty="0"/>
              <a:t>, CPT </a:t>
            </a:r>
            <a:r>
              <a:rPr lang="en-US" dirty="0"/>
              <a:t>to get </a:t>
            </a:r>
            <a:r>
              <a:rPr lang="en-US" b="1" dirty="0">
                <a:solidFill>
                  <a:srgbClr val="FF0000"/>
                </a:solidFill>
              </a:rPr>
              <a:t>315.61</a:t>
            </a:r>
            <a:r>
              <a:rPr lang="en-US" dirty="0"/>
              <a:t>, i.e., </a:t>
            </a:r>
            <a:r>
              <a:rPr lang="en-US" b="1" dirty="0">
                <a:solidFill>
                  <a:srgbClr val="FF0000"/>
                </a:solidFill>
              </a:rPr>
              <a:t>$ 315.61 </a:t>
            </a:r>
            <a:r>
              <a:rPr lang="en-US" sz="2600" dirty="0"/>
              <a:t>	</a:t>
            </a:r>
            <a:r>
              <a:rPr lang="en-US" sz="2600" i="1" dirty="0"/>
              <a:t>NOTE: Similar to Mixed CF calculation.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NPV on Calculator</a:t>
            </a:r>
          </a:p>
        </p:txBody>
      </p:sp>
    </p:spTree>
    <p:extLst>
      <p:ext uri="{BB962C8B-B14F-4D97-AF65-F5344CB8AC3E}">
        <p14:creationId xmlns:p14="http://schemas.microsoft.com/office/powerpoint/2010/main" val="24165431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90000"/>
              </a:lnSpc>
            </a:pPr>
            <a:r>
              <a:rPr lang="en-US" sz="3500" dirty="0"/>
              <a:t>What is the NPV of a cash flow that costs $1000 and has the following cash flows: 200, -300, 1,200 (r = 18%)?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500" dirty="0"/>
              <a:t>	</a:t>
            </a:r>
          </a:p>
          <a:p>
            <a:pPr marL="0" indent="0">
              <a:buNone/>
            </a:pPr>
            <a:r>
              <a:rPr lang="en-US" sz="3200" dirty="0"/>
              <a:t>	=</a:t>
            </a:r>
            <a:r>
              <a:rPr lang="en-US" sz="3200" b="1" dirty="0" err="1"/>
              <a:t>npv</a:t>
            </a:r>
            <a:r>
              <a:rPr lang="en-US" sz="3200" b="1" dirty="0"/>
              <a:t>(18,-1000,{ 200, -300, 1200}</a:t>
            </a:r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pPr marL="0" indent="0">
              <a:buNone/>
            </a:pPr>
            <a:r>
              <a:rPr lang="en-US" sz="3200" dirty="0"/>
              <a:t>	Answer = </a:t>
            </a:r>
            <a:r>
              <a:rPr lang="en-US" sz="3200" b="1" dirty="0">
                <a:solidFill>
                  <a:srgbClr val="FF0000"/>
                </a:solidFill>
              </a:rPr>
              <a:t>-315.61</a:t>
            </a:r>
          </a:p>
          <a:p>
            <a:pPr marL="0" indent="0">
              <a:lnSpc>
                <a:spcPct val="90000"/>
              </a:lnSpc>
              <a:buNone/>
            </a:pPr>
            <a:endParaRPr lang="en-US" sz="3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NPV on Calculator</a:t>
            </a:r>
          </a:p>
        </p:txBody>
      </p:sp>
    </p:spTree>
    <p:extLst>
      <p:ext uri="{BB962C8B-B14F-4D97-AF65-F5344CB8AC3E}">
        <p14:creationId xmlns:p14="http://schemas.microsoft.com/office/powerpoint/2010/main" val="290343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Interpretation</a:t>
            </a:r>
          </a:p>
          <a:p>
            <a:pPr lvl="1"/>
            <a:r>
              <a:rPr lang="en-US" dirty="0"/>
              <a:t>Average Cost to Firm of Capital</a:t>
            </a:r>
          </a:p>
          <a:p>
            <a:pPr lvl="1"/>
            <a:endParaRPr lang="en-US" dirty="0"/>
          </a:p>
          <a:p>
            <a:r>
              <a:rPr lang="en-US" dirty="0"/>
              <a:t>Uses</a:t>
            </a:r>
          </a:p>
          <a:p>
            <a:pPr lvl="1"/>
            <a:r>
              <a:rPr lang="en-US" dirty="0"/>
              <a:t>Firm Cost of Capital</a:t>
            </a:r>
          </a:p>
          <a:p>
            <a:pPr lvl="1"/>
            <a:r>
              <a:rPr lang="en-US" dirty="0"/>
              <a:t>Discounting for Projects</a:t>
            </a:r>
          </a:p>
          <a:p>
            <a:pPr lvl="2"/>
            <a:r>
              <a:rPr lang="en-US" dirty="0"/>
              <a:t>Cautions:</a:t>
            </a:r>
          </a:p>
          <a:p>
            <a:pPr lvl="3"/>
            <a:r>
              <a:rPr lang="en-US" dirty="0"/>
              <a:t>Risk</a:t>
            </a:r>
          </a:p>
          <a:p>
            <a:pPr lvl="3"/>
            <a:r>
              <a:rPr lang="en-US" dirty="0"/>
              <a:t>Financing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Weighted Average Cost of Capital (WACC)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en-US"/>
              <a:t>Internal Rate of Return (IRR)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Rule </a:t>
            </a:r>
          </a:p>
          <a:p>
            <a:endParaRPr lang="en-US" dirty="0"/>
          </a:p>
          <a:p>
            <a:pPr lvl="1"/>
            <a:r>
              <a:rPr lang="en-US" dirty="0"/>
              <a:t>Do project if IRR &gt; required rate of return (r).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876788"/>
      </p:ext>
    </p:extLst>
  </p:cSld>
  <p:clrMapOvr>
    <a:masterClrMapping/>
  </p:clrMapOvr>
  <p:transition spd="med"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Rate of Return (IRR)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IRR is: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discount rate that makes present value of all cash flows (including any required investments) equal to zero.</a:t>
            </a:r>
          </a:p>
        </p:txBody>
      </p:sp>
      <p:graphicFrame>
        <p:nvGraphicFramePr>
          <p:cNvPr id="501761" name="Object 1"/>
          <p:cNvGraphicFramePr>
            <a:graphicFrameLocks noChangeAspect="1"/>
          </p:cNvGraphicFramePr>
          <p:nvPr/>
        </p:nvGraphicFramePr>
        <p:xfrm>
          <a:off x="1828800" y="4038600"/>
          <a:ext cx="458152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4" imgW="1676160" imgH="482400" progId="Equation.DSMT4">
                  <p:embed/>
                </p:oleObj>
              </mc:Choice>
              <mc:Fallback>
                <p:oleObj name="Equation" r:id="rId4" imgW="1676160" imgH="482400" progId="Equation.DSMT4">
                  <p:embed/>
                  <p:pic>
                    <p:nvPicPr>
                      <p:cNvPr id="50176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038600"/>
                        <a:ext cx="4581525" cy="1325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2961136"/>
      </p:ext>
    </p:extLst>
  </p:cSld>
  <p:clrMapOvr>
    <a:masterClrMapping/>
  </p:clrMapOvr>
  <p:transition spd="med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 Diagram</a:t>
            </a:r>
          </a:p>
        </p:txBody>
      </p:sp>
      <p:sp>
        <p:nvSpPr>
          <p:cNvPr id="276483" name="AutoShape 3"/>
          <p:cNvSpPr>
            <a:spLocks noChangeArrowheads="1"/>
          </p:cNvSpPr>
          <p:nvPr/>
        </p:nvSpPr>
        <p:spPr bwMode="auto">
          <a:xfrm>
            <a:off x="6019800" y="1676400"/>
            <a:ext cx="914400" cy="609600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484" name="AutoShape 4"/>
          <p:cNvSpPr>
            <a:spLocks noChangeArrowheads="1"/>
          </p:cNvSpPr>
          <p:nvPr/>
        </p:nvSpPr>
        <p:spPr bwMode="auto">
          <a:xfrm>
            <a:off x="3733800" y="1676400"/>
            <a:ext cx="914400" cy="609600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485" name="AutoShape 5"/>
          <p:cNvSpPr>
            <a:spLocks noChangeArrowheads="1"/>
          </p:cNvSpPr>
          <p:nvPr/>
        </p:nvSpPr>
        <p:spPr bwMode="auto">
          <a:xfrm>
            <a:off x="4876800" y="1676400"/>
            <a:ext cx="914400" cy="609600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486" name="AutoShape 6"/>
          <p:cNvCxnSpPr>
            <a:cxnSpLocks noChangeShapeType="1"/>
            <a:stCxn id="276485" idx="2"/>
            <a:endCxn id="276498" idx="3"/>
          </p:cNvCxnSpPr>
          <p:nvPr/>
        </p:nvCxnSpPr>
        <p:spPr bwMode="auto">
          <a:xfrm rot="5400000">
            <a:off x="3752850" y="1657350"/>
            <a:ext cx="952500" cy="22098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276487" name="AutoShape 7"/>
          <p:cNvCxnSpPr>
            <a:cxnSpLocks noChangeShapeType="1"/>
            <a:stCxn id="276484" idx="2"/>
            <a:endCxn id="276500" idx="3"/>
          </p:cNvCxnSpPr>
          <p:nvPr/>
        </p:nvCxnSpPr>
        <p:spPr bwMode="auto">
          <a:xfrm rot="5400000">
            <a:off x="3486150" y="1924050"/>
            <a:ext cx="342900" cy="10668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276488" name="AutoShape 8"/>
          <p:cNvCxnSpPr>
            <a:cxnSpLocks noChangeShapeType="1"/>
            <a:stCxn id="276483" idx="2"/>
            <a:endCxn id="276502" idx="3"/>
          </p:cNvCxnSpPr>
          <p:nvPr/>
        </p:nvCxnSpPr>
        <p:spPr bwMode="auto">
          <a:xfrm rot="5400000">
            <a:off x="4019550" y="1390650"/>
            <a:ext cx="1562100" cy="33528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sp>
        <p:nvSpPr>
          <p:cNvPr id="276489" name="AutoShape 9"/>
          <p:cNvSpPr>
            <a:spLocks noChangeArrowheads="1"/>
          </p:cNvSpPr>
          <p:nvPr/>
        </p:nvSpPr>
        <p:spPr bwMode="auto">
          <a:xfrm>
            <a:off x="2133600" y="1676400"/>
            <a:ext cx="914400" cy="609600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491" name="Text Box 11"/>
          <p:cNvSpPr txBox="1">
            <a:spLocks noChangeArrowheads="1"/>
          </p:cNvSpPr>
          <p:nvPr/>
        </p:nvSpPr>
        <p:spPr bwMode="auto">
          <a:xfrm>
            <a:off x="2362200" y="1905000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-C</a:t>
            </a:r>
            <a:r>
              <a:rPr lang="en-US" sz="1200" baseline="-25000"/>
              <a:t>0</a:t>
            </a:r>
          </a:p>
        </p:txBody>
      </p:sp>
      <p:sp>
        <p:nvSpPr>
          <p:cNvPr id="276492" name="Text Box 12"/>
          <p:cNvSpPr txBox="1">
            <a:spLocks noChangeArrowheads="1"/>
          </p:cNvSpPr>
          <p:nvPr/>
        </p:nvSpPr>
        <p:spPr bwMode="auto">
          <a:xfrm>
            <a:off x="3962400" y="1905000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1</a:t>
            </a:r>
          </a:p>
        </p:txBody>
      </p:sp>
      <p:sp>
        <p:nvSpPr>
          <p:cNvPr id="276493" name="Text Box 13"/>
          <p:cNvSpPr txBox="1">
            <a:spLocks noChangeArrowheads="1"/>
          </p:cNvSpPr>
          <p:nvPr/>
        </p:nvSpPr>
        <p:spPr bwMode="auto">
          <a:xfrm>
            <a:off x="5105400" y="1905000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2</a:t>
            </a:r>
          </a:p>
        </p:txBody>
      </p:sp>
      <p:sp>
        <p:nvSpPr>
          <p:cNvPr id="276494" name="Text Box 14"/>
          <p:cNvSpPr txBox="1">
            <a:spLocks noChangeArrowheads="1"/>
          </p:cNvSpPr>
          <p:nvPr/>
        </p:nvSpPr>
        <p:spPr bwMode="auto">
          <a:xfrm>
            <a:off x="6248400" y="1905000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3</a:t>
            </a:r>
          </a:p>
        </p:txBody>
      </p:sp>
      <p:sp>
        <p:nvSpPr>
          <p:cNvPr id="276495" name="AutoShape 15"/>
          <p:cNvSpPr>
            <a:spLocks noChangeArrowheads="1"/>
          </p:cNvSpPr>
          <p:nvPr/>
        </p:nvSpPr>
        <p:spPr bwMode="auto">
          <a:xfrm>
            <a:off x="7239000" y="1676400"/>
            <a:ext cx="914400" cy="609600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496" name="Text Box 16"/>
          <p:cNvSpPr txBox="1">
            <a:spLocks noChangeArrowheads="1"/>
          </p:cNvSpPr>
          <p:nvPr/>
        </p:nvSpPr>
        <p:spPr bwMode="auto">
          <a:xfrm>
            <a:off x="7467600" y="1905000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4</a:t>
            </a:r>
          </a:p>
        </p:txBody>
      </p:sp>
      <p:sp>
        <p:nvSpPr>
          <p:cNvPr id="276498" name="AutoShape 18"/>
          <p:cNvSpPr>
            <a:spLocks noChangeArrowheads="1"/>
          </p:cNvSpPr>
          <p:nvPr/>
        </p:nvSpPr>
        <p:spPr bwMode="auto">
          <a:xfrm>
            <a:off x="2057400" y="3048000"/>
            <a:ext cx="1066800" cy="3810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499" name="Text Box 19"/>
          <p:cNvSpPr txBox="1">
            <a:spLocks noChangeArrowheads="1"/>
          </p:cNvSpPr>
          <p:nvPr/>
        </p:nvSpPr>
        <p:spPr bwMode="auto">
          <a:xfrm>
            <a:off x="2209800" y="3124200"/>
            <a:ext cx="685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PV(C</a:t>
            </a:r>
            <a:r>
              <a:rPr lang="en-US" sz="1200" baseline="-25000"/>
              <a:t>3</a:t>
            </a:r>
            <a:r>
              <a:rPr lang="en-US" sz="1200"/>
              <a:t>)</a:t>
            </a:r>
            <a:endParaRPr lang="en-US" sz="1200" baseline="-25000"/>
          </a:p>
        </p:txBody>
      </p:sp>
      <p:sp>
        <p:nvSpPr>
          <p:cNvPr id="276500" name="AutoShape 20"/>
          <p:cNvSpPr>
            <a:spLocks noChangeArrowheads="1"/>
          </p:cNvSpPr>
          <p:nvPr/>
        </p:nvSpPr>
        <p:spPr bwMode="auto">
          <a:xfrm>
            <a:off x="2057400" y="2438400"/>
            <a:ext cx="1066800" cy="3810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1" name="Text Box 21"/>
          <p:cNvSpPr txBox="1">
            <a:spLocks noChangeArrowheads="1"/>
          </p:cNvSpPr>
          <p:nvPr/>
        </p:nvSpPr>
        <p:spPr bwMode="auto">
          <a:xfrm>
            <a:off x="2209800" y="2514600"/>
            <a:ext cx="685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PV(C</a:t>
            </a:r>
            <a:r>
              <a:rPr lang="en-US" sz="1200" baseline="-25000"/>
              <a:t>4</a:t>
            </a:r>
            <a:r>
              <a:rPr lang="en-US" sz="1200"/>
              <a:t>)</a:t>
            </a:r>
            <a:endParaRPr lang="en-US" sz="1200" baseline="-25000"/>
          </a:p>
        </p:txBody>
      </p:sp>
      <p:sp>
        <p:nvSpPr>
          <p:cNvPr id="276502" name="AutoShape 22"/>
          <p:cNvSpPr>
            <a:spLocks noChangeArrowheads="1"/>
          </p:cNvSpPr>
          <p:nvPr/>
        </p:nvSpPr>
        <p:spPr bwMode="auto">
          <a:xfrm>
            <a:off x="2057400" y="3657600"/>
            <a:ext cx="1066800" cy="3810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3" name="Text Box 23"/>
          <p:cNvSpPr txBox="1">
            <a:spLocks noChangeArrowheads="1"/>
          </p:cNvSpPr>
          <p:nvPr/>
        </p:nvSpPr>
        <p:spPr bwMode="auto">
          <a:xfrm>
            <a:off x="2209800" y="3733800"/>
            <a:ext cx="685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PV(C</a:t>
            </a:r>
            <a:r>
              <a:rPr lang="en-US" sz="1200" baseline="-25000"/>
              <a:t>2</a:t>
            </a:r>
            <a:r>
              <a:rPr lang="en-US" sz="1200"/>
              <a:t>)</a:t>
            </a:r>
            <a:endParaRPr lang="en-US" sz="1200" baseline="-25000"/>
          </a:p>
        </p:txBody>
      </p:sp>
      <p:sp>
        <p:nvSpPr>
          <p:cNvPr id="276504" name="AutoShape 24"/>
          <p:cNvSpPr>
            <a:spLocks noChangeArrowheads="1"/>
          </p:cNvSpPr>
          <p:nvPr/>
        </p:nvSpPr>
        <p:spPr bwMode="auto">
          <a:xfrm>
            <a:off x="2057400" y="4267200"/>
            <a:ext cx="1066800" cy="3810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5" name="Text Box 25"/>
          <p:cNvSpPr txBox="1">
            <a:spLocks noChangeArrowheads="1"/>
          </p:cNvSpPr>
          <p:nvPr/>
        </p:nvSpPr>
        <p:spPr bwMode="auto">
          <a:xfrm>
            <a:off x="2209800" y="4343400"/>
            <a:ext cx="685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PV(C</a:t>
            </a:r>
            <a:r>
              <a:rPr lang="en-US" sz="1200" baseline="-25000"/>
              <a:t>1</a:t>
            </a:r>
            <a:r>
              <a:rPr lang="en-US" sz="1200"/>
              <a:t>)</a:t>
            </a:r>
            <a:endParaRPr lang="en-US" sz="1200" baseline="-25000"/>
          </a:p>
        </p:txBody>
      </p:sp>
      <p:sp>
        <p:nvSpPr>
          <p:cNvPr id="276506" name="AutoShape 26"/>
          <p:cNvSpPr>
            <a:spLocks noChangeArrowheads="1"/>
          </p:cNvSpPr>
          <p:nvPr/>
        </p:nvSpPr>
        <p:spPr bwMode="auto">
          <a:xfrm>
            <a:off x="2057400" y="5638800"/>
            <a:ext cx="1066800" cy="381000"/>
          </a:xfrm>
          <a:prstGeom prst="flowChartProcess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7" name="Text Box 27"/>
          <p:cNvSpPr txBox="1">
            <a:spLocks noChangeArrowheads="1"/>
          </p:cNvSpPr>
          <p:nvPr/>
        </p:nvSpPr>
        <p:spPr bwMode="auto">
          <a:xfrm>
            <a:off x="2362200" y="57150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|-C</a:t>
            </a:r>
            <a:r>
              <a:rPr lang="en-US" sz="1200" baseline="-25000"/>
              <a:t>0</a:t>
            </a:r>
            <a:r>
              <a:rPr lang="en-US" sz="1200"/>
              <a:t>|</a:t>
            </a:r>
          </a:p>
        </p:txBody>
      </p:sp>
      <p:sp>
        <p:nvSpPr>
          <p:cNvPr id="276508" name="Text Box 28"/>
          <p:cNvSpPr txBox="1">
            <a:spLocks noChangeArrowheads="1"/>
          </p:cNvSpPr>
          <p:nvPr/>
        </p:nvSpPr>
        <p:spPr bwMode="auto">
          <a:xfrm>
            <a:off x="2438400" y="2743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276509" name="Text Box 29"/>
          <p:cNvSpPr txBox="1">
            <a:spLocks noChangeArrowheads="1"/>
          </p:cNvSpPr>
          <p:nvPr/>
        </p:nvSpPr>
        <p:spPr bwMode="auto">
          <a:xfrm>
            <a:off x="2438400" y="39624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276510" name="Text Box 30"/>
          <p:cNvSpPr txBox="1">
            <a:spLocks noChangeArrowheads="1"/>
          </p:cNvSpPr>
          <p:nvPr/>
        </p:nvSpPr>
        <p:spPr bwMode="auto">
          <a:xfrm>
            <a:off x="2438400" y="33528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276511" name="Text Box 31"/>
          <p:cNvSpPr txBox="1">
            <a:spLocks noChangeArrowheads="1"/>
          </p:cNvSpPr>
          <p:nvPr/>
        </p:nvSpPr>
        <p:spPr bwMode="auto">
          <a:xfrm>
            <a:off x="2438400" y="5257800"/>
            <a:ext cx="304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=</a:t>
            </a:r>
          </a:p>
        </p:txBody>
      </p:sp>
      <p:sp>
        <p:nvSpPr>
          <p:cNvPr id="276515" name="Text Box 35"/>
          <p:cNvSpPr txBox="1">
            <a:spLocks noChangeArrowheads="1"/>
          </p:cNvSpPr>
          <p:nvPr/>
        </p:nvSpPr>
        <p:spPr bwMode="auto">
          <a:xfrm>
            <a:off x="3200400" y="2362200"/>
            <a:ext cx="9906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1/</a:t>
            </a:r>
            <a:r>
              <a:rPr lang="en-US" sz="1200"/>
              <a:t>(1+</a:t>
            </a:r>
            <a:r>
              <a:rPr lang="en-US" sz="1200" b="1"/>
              <a:t>IRR</a:t>
            </a:r>
            <a:r>
              <a:rPr lang="en-US" sz="1200"/>
              <a:t>)</a:t>
            </a:r>
          </a:p>
        </p:txBody>
      </p:sp>
      <p:sp>
        <p:nvSpPr>
          <p:cNvPr id="276516" name="Text Box 36"/>
          <p:cNvSpPr txBox="1">
            <a:spLocks noChangeArrowheads="1"/>
          </p:cNvSpPr>
          <p:nvPr/>
        </p:nvSpPr>
        <p:spPr bwMode="auto">
          <a:xfrm>
            <a:off x="3810000" y="2971800"/>
            <a:ext cx="1066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2/</a:t>
            </a:r>
            <a:r>
              <a:rPr lang="en-US" sz="1200"/>
              <a:t>(1+</a:t>
            </a:r>
            <a:r>
              <a:rPr lang="en-US" sz="1200" b="1"/>
              <a:t>IRR</a:t>
            </a:r>
            <a:r>
              <a:rPr lang="en-US" sz="1200"/>
              <a:t>)</a:t>
            </a:r>
            <a:r>
              <a:rPr lang="en-US" sz="1200" baseline="30000"/>
              <a:t>2</a:t>
            </a:r>
          </a:p>
        </p:txBody>
      </p:sp>
      <p:sp>
        <p:nvSpPr>
          <p:cNvPr id="276518" name="Text Box 38"/>
          <p:cNvSpPr txBox="1">
            <a:spLocks noChangeArrowheads="1"/>
          </p:cNvSpPr>
          <p:nvPr/>
        </p:nvSpPr>
        <p:spPr bwMode="auto">
          <a:xfrm>
            <a:off x="4419600" y="3581400"/>
            <a:ext cx="9906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3</a:t>
            </a:r>
            <a:r>
              <a:rPr lang="en-US" sz="1200"/>
              <a:t>/(1+</a:t>
            </a:r>
            <a:r>
              <a:rPr lang="en-US" sz="1200" b="1"/>
              <a:t>IRR</a:t>
            </a:r>
            <a:r>
              <a:rPr lang="en-US" sz="1200"/>
              <a:t>)</a:t>
            </a:r>
            <a:r>
              <a:rPr lang="en-US" sz="1200" baseline="30000"/>
              <a:t>3</a:t>
            </a:r>
          </a:p>
        </p:txBody>
      </p:sp>
      <p:sp>
        <p:nvSpPr>
          <p:cNvPr id="276519" name="Text Box 39"/>
          <p:cNvSpPr txBox="1">
            <a:spLocks noChangeArrowheads="1"/>
          </p:cNvSpPr>
          <p:nvPr/>
        </p:nvSpPr>
        <p:spPr bwMode="auto">
          <a:xfrm>
            <a:off x="609600" y="2667000"/>
            <a:ext cx="1447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76520" name="Text Box 40"/>
          <p:cNvSpPr txBox="1">
            <a:spLocks noChangeArrowheads="1"/>
          </p:cNvSpPr>
          <p:nvPr/>
        </p:nvSpPr>
        <p:spPr bwMode="auto">
          <a:xfrm>
            <a:off x="4724400" y="4953000"/>
            <a:ext cx="2514600" cy="1054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IRR is the discount rate that makes </a:t>
            </a:r>
          </a:p>
          <a:p>
            <a:pPr>
              <a:spcBef>
                <a:spcPct val="50000"/>
              </a:spcBef>
            </a:pPr>
            <a:r>
              <a:rPr lang="en-US"/>
              <a:t>Total PV = |C</a:t>
            </a:r>
            <a:r>
              <a:rPr lang="en-US" baseline="-25000"/>
              <a:t>0</a:t>
            </a:r>
            <a:r>
              <a:rPr lang="en-US"/>
              <a:t> |</a:t>
            </a:r>
          </a:p>
        </p:txBody>
      </p:sp>
      <p:cxnSp>
        <p:nvCxnSpPr>
          <p:cNvPr id="276521" name="AutoShape 41"/>
          <p:cNvCxnSpPr>
            <a:cxnSpLocks noChangeShapeType="1"/>
            <a:stCxn id="276495" idx="2"/>
            <a:endCxn id="276495" idx="2"/>
          </p:cNvCxnSpPr>
          <p:nvPr/>
        </p:nvCxnSpPr>
        <p:spPr bwMode="auto">
          <a:xfrm>
            <a:off x="7696200" y="2286000"/>
            <a:ext cx="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cxnSp>
        <p:nvCxnSpPr>
          <p:cNvPr id="276522" name="AutoShape 42"/>
          <p:cNvCxnSpPr>
            <a:cxnSpLocks noChangeShapeType="1"/>
            <a:stCxn id="276495" idx="2"/>
            <a:endCxn id="276504" idx="3"/>
          </p:cNvCxnSpPr>
          <p:nvPr/>
        </p:nvCxnSpPr>
        <p:spPr bwMode="auto">
          <a:xfrm rot="5400000">
            <a:off x="4324350" y="1085850"/>
            <a:ext cx="2171700" cy="45720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</p:cxnSp>
      <p:sp>
        <p:nvSpPr>
          <p:cNvPr id="276523" name="Text Box 43"/>
          <p:cNvSpPr txBox="1">
            <a:spLocks noChangeArrowheads="1"/>
          </p:cNvSpPr>
          <p:nvPr/>
        </p:nvSpPr>
        <p:spPr bwMode="auto">
          <a:xfrm>
            <a:off x="5638800" y="4191000"/>
            <a:ext cx="9906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4</a:t>
            </a:r>
            <a:r>
              <a:rPr lang="en-US" sz="1200"/>
              <a:t>/(1+</a:t>
            </a:r>
            <a:r>
              <a:rPr lang="en-US" sz="1200" b="1"/>
              <a:t>IRR</a:t>
            </a:r>
            <a:r>
              <a:rPr lang="en-US" sz="1200"/>
              <a:t>)</a:t>
            </a:r>
            <a:r>
              <a:rPr lang="en-US" sz="1200" baseline="30000"/>
              <a:t>4</a:t>
            </a:r>
          </a:p>
        </p:txBody>
      </p:sp>
      <p:sp>
        <p:nvSpPr>
          <p:cNvPr id="276524" name="AutoShape 44"/>
          <p:cNvSpPr>
            <a:spLocks noChangeArrowheads="1"/>
          </p:cNvSpPr>
          <p:nvPr/>
        </p:nvSpPr>
        <p:spPr bwMode="auto">
          <a:xfrm>
            <a:off x="2057400" y="4953000"/>
            <a:ext cx="1066800" cy="3810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25" name="Text Box 45"/>
          <p:cNvSpPr txBox="1">
            <a:spLocks noChangeArrowheads="1"/>
          </p:cNvSpPr>
          <p:nvPr/>
        </p:nvSpPr>
        <p:spPr bwMode="auto">
          <a:xfrm>
            <a:off x="2133600" y="5029200"/>
            <a:ext cx="9906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Total PV</a:t>
            </a:r>
            <a:endParaRPr lang="en-US" sz="1200" baseline="-25000"/>
          </a:p>
        </p:txBody>
      </p:sp>
      <p:sp>
        <p:nvSpPr>
          <p:cNvPr id="276527" name="Line 47"/>
          <p:cNvSpPr>
            <a:spLocks noChangeShapeType="1"/>
          </p:cNvSpPr>
          <p:nvPr/>
        </p:nvSpPr>
        <p:spPr bwMode="auto">
          <a:xfrm flipH="1">
            <a:off x="2819400" y="5486400"/>
            <a:ext cx="1905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28" name="Text Box 48"/>
          <p:cNvSpPr txBox="1">
            <a:spLocks noChangeArrowheads="1"/>
          </p:cNvSpPr>
          <p:nvPr/>
        </p:nvSpPr>
        <p:spPr bwMode="auto">
          <a:xfrm>
            <a:off x="2438400" y="4648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cxnSp>
        <p:nvCxnSpPr>
          <p:cNvPr id="276529" name="AutoShape 49"/>
          <p:cNvCxnSpPr>
            <a:cxnSpLocks noChangeShapeType="1"/>
            <a:stCxn id="276489" idx="1"/>
            <a:endCxn id="276506" idx="1"/>
          </p:cNvCxnSpPr>
          <p:nvPr/>
        </p:nvCxnSpPr>
        <p:spPr bwMode="auto">
          <a:xfrm rot="10800000" flipV="1">
            <a:off x="2057400" y="1981200"/>
            <a:ext cx="76200" cy="3848100"/>
          </a:xfrm>
          <a:prstGeom prst="curvedConnector3">
            <a:avLst>
              <a:gd name="adj1" fmla="val 180208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91640044"/>
      </p:ext>
    </p:extLst>
  </p:cSld>
  <p:clrMapOvr>
    <a:masterClrMapping/>
  </p:clrMapOvr>
  <p:transition spd="med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Rate of Return (IRR)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EXAMPLE (r = 10%):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IRR Calculation: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Result: 18.1% &gt; 10% </a:t>
            </a:r>
            <a:r>
              <a:rPr lang="en-US" sz="2400" b="1" i="1" dirty="0">
                <a:solidFill>
                  <a:srgbClr val="FF0000"/>
                </a:solidFill>
              </a:rPr>
              <a:t>Good Project</a:t>
            </a:r>
          </a:p>
        </p:txBody>
      </p:sp>
      <p:graphicFrame>
        <p:nvGraphicFramePr>
          <p:cNvPr id="172036" name="Group 4"/>
          <p:cNvGraphicFramePr>
            <a:graphicFrameLocks noGrp="1"/>
          </p:cNvGraphicFramePr>
          <p:nvPr>
            <p:ph sz="half" idx="2"/>
          </p:nvPr>
        </p:nvGraphicFramePr>
        <p:xfrm>
          <a:off x="1371600" y="2209800"/>
          <a:ext cx="6172200" cy="1036320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205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2057" name="Object 25"/>
          <p:cNvGraphicFramePr>
            <a:graphicFrameLocks noChangeAspect="1"/>
          </p:cNvGraphicFramePr>
          <p:nvPr/>
        </p:nvGraphicFramePr>
        <p:xfrm>
          <a:off x="1371600" y="3937000"/>
          <a:ext cx="6934200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4" imgW="3924000" imgH="711000" progId="Equation.DSMT4">
                  <p:embed/>
                </p:oleObj>
              </mc:Choice>
              <mc:Fallback>
                <p:oleObj name="Equation" r:id="rId4" imgW="3924000" imgH="711000" progId="Equation.DSMT4">
                  <p:embed/>
                  <p:pic>
                    <p:nvPicPr>
                      <p:cNvPr id="17205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937000"/>
                        <a:ext cx="6934200" cy="127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0339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Rate of Return (IRR)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Evaluation</a:t>
            </a:r>
          </a:p>
          <a:p>
            <a:pPr lvl="1">
              <a:lnSpc>
                <a:spcPct val="90000"/>
              </a:lnSpc>
            </a:pPr>
            <a:r>
              <a:rPr lang="en-US" sz="2200" dirty="0" err="1"/>
              <a:t>C1</a:t>
            </a:r>
            <a:r>
              <a:rPr lang="en-US" sz="2200" dirty="0"/>
              <a:t>) Passes</a:t>
            </a:r>
          </a:p>
          <a:p>
            <a:pPr lvl="1">
              <a:lnSpc>
                <a:spcPct val="90000"/>
              </a:lnSpc>
            </a:pPr>
            <a:r>
              <a:rPr lang="en-US" sz="2200" dirty="0" err="1"/>
              <a:t>C2</a:t>
            </a:r>
            <a:r>
              <a:rPr lang="en-US" sz="2200" dirty="0"/>
              <a:t>) Passes</a:t>
            </a:r>
          </a:p>
          <a:p>
            <a:pPr lvl="1">
              <a:lnSpc>
                <a:spcPct val="90000"/>
              </a:lnSpc>
            </a:pPr>
            <a:r>
              <a:rPr lang="en-US" sz="2200" dirty="0" err="1"/>
              <a:t>C3</a:t>
            </a:r>
            <a:r>
              <a:rPr lang="en-US" sz="2200" dirty="0"/>
              <a:t>) Passes</a:t>
            </a:r>
          </a:p>
          <a:p>
            <a:pPr lvl="1">
              <a:lnSpc>
                <a:spcPct val="90000"/>
              </a:lnSpc>
            </a:pPr>
            <a:r>
              <a:rPr lang="en-US" sz="2200" dirty="0" err="1"/>
              <a:t>C4</a:t>
            </a:r>
            <a:r>
              <a:rPr lang="en-US" sz="2200" dirty="0"/>
              <a:t>) </a:t>
            </a:r>
            <a:r>
              <a:rPr lang="en-US" sz="2200" dirty="0">
                <a:solidFill>
                  <a:srgbClr val="0000FF"/>
                </a:solidFill>
              </a:rPr>
              <a:t>Requires estimating long term cash flows</a:t>
            </a:r>
          </a:p>
          <a:p>
            <a:pPr lvl="1">
              <a:lnSpc>
                <a:spcPct val="90000"/>
              </a:lnSpc>
            </a:pPr>
            <a:r>
              <a:rPr lang="en-US" sz="2200" dirty="0" err="1"/>
              <a:t>C5</a:t>
            </a:r>
            <a:r>
              <a:rPr lang="en-US" sz="2200" dirty="0"/>
              <a:t>) </a:t>
            </a:r>
            <a:r>
              <a:rPr lang="en-US" sz="2200" dirty="0">
                <a:solidFill>
                  <a:srgbClr val="0000FF"/>
                </a:solidFill>
              </a:rPr>
              <a:t>Moderate complexity</a:t>
            </a:r>
          </a:p>
          <a:p>
            <a:pPr lvl="1">
              <a:lnSpc>
                <a:spcPct val="90000"/>
              </a:lnSpc>
            </a:pPr>
            <a:r>
              <a:rPr lang="en-US" sz="2200" dirty="0" err="1"/>
              <a:t>C6</a:t>
            </a:r>
            <a:r>
              <a:rPr lang="en-US" sz="2200" dirty="0"/>
              <a:t>) </a:t>
            </a:r>
            <a:r>
              <a:rPr lang="en-US" sz="2200" dirty="0">
                <a:solidFill>
                  <a:srgbClr val="0000FF"/>
                </a:solidFill>
              </a:rPr>
              <a:t>Technical Problems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solidFill>
                  <a:srgbClr val="0000FF"/>
                </a:solidFill>
              </a:rPr>
              <a:t>1) Reinvestment Rate Assumption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solidFill>
                  <a:srgbClr val="0000FF"/>
                </a:solidFill>
              </a:rPr>
              <a:t>2) Multiple IRR Results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solidFill>
                  <a:srgbClr val="0000FF"/>
                </a:solidFill>
              </a:rPr>
              <a:t>3) Project Comparisons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Result: G) </a:t>
            </a:r>
            <a:r>
              <a:rPr lang="en-US" sz="2400" b="1" dirty="0"/>
              <a:t>Passes</a:t>
            </a:r>
            <a:r>
              <a:rPr lang="en-US" sz="2400" dirty="0"/>
              <a:t> (assuming the technical problems do not occur)</a:t>
            </a:r>
          </a:p>
        </p:txBody>
      </p:sp>
    </p:spTree>
    <p:extLst>
      <p:ext uri="{BB962C8B-B14F-4D97-AF65-F5344CB8AC3E}">
        <p14:creationId xmlns:p14="http://schemas.microsoft.com/office/powerpoint/2010/main" val="14987057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pPr marL="571500" indent="-571500">
              <a:lnSpc>
                <a:spcPct val="90000"/>
              </a:lnSpc>
            </a:pPr>
            <a:r>
              <a:rPr lang="en-US" sz="3500" dirty="0"/>
              <a:t>What is the IRR of a cash flow that costs $1000 and has the following cash flows: 200, -300, 1,200?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i="1" dirty="0"/>
              <a:t>CF</a:t>
            </a:r>
            <a:r>
              <a:rPr lang="en-US" dirty="0"/>
              <a:t>, Input </a:t>
            </a:r>
            <a:r>
              <a:rPr lang="en-US" b="1" dirty="0"/>
              <a:t>1000</a:t>
            </a:r>
            <a:r>
              <a:rPr lang="en-US" dirty="0"/>
              <a:t>, Press +/-, Press </a:t>
            </a:r>
            <a:r>
              <a:rPr lang="en-US" i="1" dirty="0"/>
              <a:t>Enter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dirty="0">
                <a:sym typeface="Symbol"/>
              </a:rPr>
              <a:t></a:t>
            </a:r>
            <a:r>
              <a:rPr lang="en-US" dirty="0"/>
              <a:t>, Input </a:t>
            </a:r>
            <a:r>
              <a:rPr lang="en-US" b="1" dirty="0"/>
              <a:t>200</a:t>
            </a:r>
            <a:r>
              <a:rPr lang="en-US" dirty="0"/>
              <a:t>, Press </a:t>
            </a:r>
            <a:r>
              <a:rPr lang="en-US" i="1" dirty="0"/>
              <a:t>Enter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dirty="0">
                <a:sym typeface="Symbol"/>
              </a:rPr>
              <a:t></a:t>
            </a:r>
            <a:r>
              <a:rPr lang="en-US" dirty="0"/>
              <a:t>, Press </a:t>
            </a:r>
            <a:r>
              <a:rPr lang="en-US" i="1" dirty="0"/>
              <a:t>Enter </a:t>
            </a:r>
            <a:r>
              <a:rPr lang="en-US" dirty="0"/>
              <a:t>(Default Frequency is 1)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dirty="0">
                <a:sym typeface="Symbol"/>
              </a:rPr>
              <a:t></a:t>
            </a:r>
            <a:r>
              <a:rPr lang="en-US" dirty="0"/>
              <a:t>, Input </a:t>
            </a:r>
            <a:r>
              <a:rPr lang="en-US" b="1" dirty="0"/>
              <a:t>300</a:t>
            </a:r>
            <a:r>
              <a:rPr lang="en-US" dirty="0"/>
              <a:t>, Press +/-, Press </a:t>
            </a:r>
            <a:r>
              <a:rPr lang="en-US" i="1" dirty="0"/>
              <a:t>Enter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dirty="0">
                <a:sym typeface="Symbol"/>
              </a:rPr>
              <a:t></a:t>
            </a:r>
            <a:r>
              <a:rPr lang="en-US" dirty="0"/>
              <a:t>, Press </a:t>
            </a:r>
            <a:r>
              <a:rPr lang="en-US" i="1" dirty="0"/>
              <a:t>Enter </a:t>
            </a:r>
            <a:r>
              <a:rPr lang="en-US" dirty="0"/>
              <a:t>(Default Frequency is 1)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dirty="0">
                <a:sym typeface="Symbol"/>
              </a:rPr>
              <a:t></a:t>
            </a:r>
            <a:r>
              <a:rPr lang="en-US" dirty="0"/>
              <a:t>, Input </a:t>
            </a:r>
            <a:r>
              <a:rPr lang="en-US" b="1" dirty="0"/>
              <a:t>1200</a:t>
            </a:r>
            <a:r>
              <a:rPr lang="en-US" dirty="0"/>
              <a:t>, Press </a:t>
            </a:r>
            <a:r>
              <a:rPr lang="en-US" i="1" dirty="0"/>
              <a:t>Enter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i="1" dirty="0"/>
              <a:t>IRR, </a:t>
            </a:r>
            <a:r>
              <a:rPr lang="en-US" dirty="0">
                <a:sym typeface="Symbol"/>
              </a:rPr>
              <a:t></a:t>
            </a:r>
            <a:r>
              <a:rPr lang="en-US" i="1" dirty="0"/>
              <a:t>, CPT </a:t>
            </a:r>
            <a:r>
              <a:rPr lang="en-US" dirty="0"/>
              <a:t>to get </a:t>
            </a:r>
            <a:r>
              <a:rPr lang="en-US" b="1" dirty="0">
                <a:solidFill>
                  <a:srgbClr val="FF0000"/>
                </a:solidFill>
              </a:rPr>
              <a:t>3.34</a:t>
            </a:r>
            <a:r>
              <a:rPr lang="en-US" dirty="0"/>
              <a:t>, i.e., </a:t>
            </a:r>
            <a:r>
              <a:rPr lang="en-US" b="1" dirty="0">
                <a:solidFill>
                  <a:srgbClr val="FF0000"/>
                </a:solidFill>
              </a:rPr>
              <a:t>3.34%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 on Calculator</a:t>
            </a:r>
          </a:p>
        </p:txBody>
      </p:sp>
    </p:spTree>
    <p:extLst>
      <p:ext uri="{BB962C8B-B14F-4D97-AF65-F5344CB8AC3E}">
        <p14:creationId xmlns:p14="http://schemas.microsoft.com/office/powerpoint/2010/main" val="13517724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pPr marL="571500" indent="-571500">
              <a:lnSpc>
                <a:spcPct val="90000"/>
              </a:lnSpc>
            </a:pPr>
            <a:r>
              <a:rPr lang="en-US" sz="3500" dirty="0"/>
              <a:t>What is the IRR of a cash flow that costs $1000 and has the following cash flows: 200, -300, 1,200?</a:t>
            </a:r>
          </a:p>
          <a:p>
            <a:pPr marL="344488" lvl="1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=</a:t>
            </a:r>
            <a:r>
              <a:rPr lang="en-US" b="1" dirty="0" err="1"/>
              <a:t>irr</a:t>
            </a:r>
            <a:r>
              <a:rPr lang="en-US" b="1" dirty="0"/>
              <a:t>(-1000,{ 200, -300, 1200}</a:t>
            </a:r>
            <a:endParaRPr lang="en-US" sz="2800" b="1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800" dirty="0"/>
          </a:p>
          <a:p>
            <a:pPr marL="0" indent="0">
              <a:buNone/>
            </a:pPr>
            <a:r>
              <a:rPr lang="en-US" dirty="0"/>
              <a:t>	Answer = </a:t>
            </a:r>
            <a:r>
              <a:rPr lang="en-US" b="1" dirty="0">
                <a:solidFill>
                  <a:srgbClr val="FF0000"/>
                </a:solidFill>
              </a:rPr>
              <a:t>3.34%</a:t>
            </a:r>
            <a:endParaRPr lang="en-US" sz="2800" b="1" dirty="0">
              <a:solidFill>
                <a:srgbClr val="FF0000"/>
              </a:solidFill>
            </a:endParaRPr>
          </a:p>
          <a:p>
            <a:pPr marL="344488" lvl="1" indent="0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 on Calculator</a:t>
            </a:r>
          </a:p>
        </p:txBody>
      </p:sp>
    </p:spTree>
    <p:extLst>
      <p:ext uri="{BB962C8B-B14F-4D97-AF65-F5344CB8AC3E}">
        <p14:creationId xmlns:p14="http://schemas.microsoft.com/office/powerpoint/2010/main" val="29660408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en-US" sz="3800"/>
              <a:t>Modified Internal Rate of Return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Rule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 project if MIRR &gt; required rate of return (r). 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MIRR</a:t>
            </a:r>
            <a:r>
              <a:rPr lang="en-US" dirty="0"/>
              <a:t> </a:t>
            </a:r>
            <a:r>
              <a:rPr lang="en-US" sz="3600" dirty="0"/>
              <a:t>is the discount rate that makes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the present value of all cash </a:t>
            </a:r>
            <a:r>
              <a:rPr lang="en-US" sz="2800" i="1" dirty="0"/>
              <a:t>out</a:t>
            </a:r>
            <a:r>
              <a:rPr lang="en-US" sz="2800" dirty="0"/>
              <a:t>flows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equal to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the present value of the terminal value.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32469"/>
      </p:ext>
    </p:extLst>
  </p:cSld>
  <p:clrMapOvr>
    <a:masterClrMapping/>
  </p:clrMapOvr>
  <p:transition spd="med"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‘Modification’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Allows the reinvestment rate of cash flows to be specified.</a:t>
            </a:r>
          </a:p>
          <a:p>
            <a:endParaRPr lang="en-US" dirty="0"/>
          </a:p>
          <a:p>
            <a:r>
              <a:rPr lang="en-US" dirty="0"/>
              <a:t>Allows the reinvestment rate of cash flows to be different than the discount rate.</a:t>
            </a:r>
          </a:p>
        </p:txBody>
      </p:sp>
    </p:spTree>
    <p:extLst>
      <p:ext uri="{BB962C8B-B14F-4D97-AF65-F5344CB8AC3E}">
        <p14:creationId xmlns:p14="http://schemas.microsoft.com/office/powerpoint/2010/main" val="3440683026"/>
      </p:ext>
    </p:extLst>
  </p:cSld>
  <p:clrMapOvr>
    <a:masterClrMapping/>
  </p:clrMapOvr>
  <p:transition spd="med"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MIRR Diagram</a:t>
            </a:r>
          </a:p>
        </p:txBody>
      </p:sp>
      <p:sp>
        <p:nvSpPr>
          <p:cNvPr id="274436" name="AutoShape 4"/>
          <p:cNvSpPr>
            <a:spLocks noChangeArrowheads="1"/>
          </p:cNvSpPr>
          <p:nvPr/>
        </p:nvSpPr>
        <p:spPr bwMode="auto">
          <a:xfrm>
            <a:off x="6096000" y="1981200"/>
            <a:ext cx="914400" cy="609600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37" name="AutoShape 5"/>
          <p:cNvSpPr>
            <a:spLocks noChangeArrowheads="1"/>
          </p:cNvSpPr>
          <p:nvPr/>
        </p:nvSpPr>
        <p:spPr bwMode="auto">
          <a:xfrm>
            <a:off x="3810000" y="1981200"/>
            <a:ext cx="914400" cy="609600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39" name="AutoShape 7"/>
          <p:cNvSpPr>
            <a:spLocks noChangeArrowheads="1"/>
          </p:cNvSpPr>
          <p:nvPr/>
        </p:nvSpPr>
        <p:spPr bwMode="auto">
          <a:xfrm>
            <a:off x="4953000" y="1981200"/>
            <a:ext cx="914400" cy="609600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4442" name="AutoShape 10"/>
          <p:cNvCxnSpPr>
            <a:cxnSpLocks noChangeShapeType="1"/>
            <a:stCxn id="274439" idx="2"/>
          </p:cNvCxnSpPr>
          <p:nvPr/>
        </p:nvCxnSpPr>
        <p:spPr bwMode="auto">
          <a:xfrm rot="16200000" flipH="1">
            <a:off x="5486400" y="2514600"/>
            <a:ext cx="1676400" cy="18288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274444" name="AutoShape 12"/>
          <p:cNvCxnSpPr>
            <a:cxnSpLocks noChangeShapeType="1"/>
            <a:stCxn id="274437" idx="2"/>
          </p:cNvCxnSpPr>
          <p:nvPr/>
        </p:nvCxnSpPr>
        <p:spPr bwMode="auto">
          <a:xfrm rot="16200000" flipH="1">
            <a:off x="4610100" y="2247900"/>
            <a:ext cx="2286000" cy="29718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274445" name="AutoShape 13"/>
          <p:cNvCxnSpPr>
            <a:cxnSpLocks noChangeShapeType="1"/>
            <a:stCxn id="274436" idx="2"/>
          </p:cNvCxnSpPr>
          <p:nvPr/>
        </p:nvCxnSpPr>
        <p:spPr bwMode="auto">
          <a:xfrm rot="16200000" flipH="1">
            <a:off x="6362700" y="2781300"/>
            <a:ext cx="1066800" cy="685800"/>
          </a:xfrm>
          <a:prstGeom prst="bentConnector3">
            <a:avLst>
              <a:gd name="adj1" fmla="val 10119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sp>
        <p:nvSpPr>
          <p:cNvPr id="274446" name="AutoShape 14"/>
          <p:cNvSpPr>
            <a:spLocks noChangeArrowheads="1"/>
          </p:cNvSpPr>
          <p:nvPr/>
        </p:nvSpPr>
        <p:spPr bwMode="auto">
          <a:xfrm>
            <a:off x="2667000" y="1981200"/>
            <a:ext cx="914400" cy="609600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4448" name="AutoShape 16"/>
          <p:cNvCxnSpPr>
            <a:cxnSpLocks noChangeShapeType="1"/>
            <a:stCxn id="274446" idx="2"/>
            <a:endCxn id="274470" idx="0"/>
          </p:cNvCxnSpPr>
          <p:nvPr/>
        </p:nvCxnSpPr>
        <p:spPr bwMode="auto">
          <a:xfrm rot="5400000">
            <a:off x="2133600" y="3581400"/>
            <a:ext cx="1981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74452" name="Text Box 20"/>
          <p:cNvSpPr txBox="1">
            <a:spLocks noChangeArrowheads="1"/>
          </p:cNvSpPr>
          <p:nvPr/>
        </p:nvSpPr>
        <p:spPr bwMode="auto">
          <a:xfrm>
            <a:off x="2895600" y="2209800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-C</a:t>
            </a:r>
            <a:r>
              <a:rPr lang="en-US" sz="1200" baseline="-25000"/>
              <a:t>0</a:t>
            </a:r>
          </a:p>
        </p:txBody>
      </p:sp>
      <p:sp>
        <p:nvSpPr>
          <p:cNvPr id="274453" name="Text Box 21"/>
          <p:cNvSpPr txBox="1">
            <a:spLocks noChangeArrowheads="1"/>
          </p:cNvSpPr>
          <p:nvPr/>
        </p:nvSpPr>
        <p:spPr bwMode="auto">
          <a:xfrm>
            <a:off x="4038600" y="2209800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1</a:t>
            </a:r>
          </a:p>
        </p:txBody>
      </p:sp>
      <p:sp>
        <p:nvSpPr>
          <p:cNvPr id="274455" name="Text Box 23"/>
          <p:cNvSpPr txBox="1">
            <a:spLocks noChangeArrowheads="1"/>
          </p:cNvSpPr>
          <p:nvPr/>
        </p:nvSpPr>
        <p:spPr bwMode="auto">
          <a:xfrm>
            <a:off x="5181600" y="2209800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2</a:t>
            </a:r>
          </a:p>
        </p:txBody>
      </p:sp>
      <p:sp>
        <p:nvSpPr>
          <p:cNvPr id="274456" name="Text Box 24"/>
          <p:cNvSpPr txBox="1">
            <a:spLocks noChangeArrowheads="1"/>
          </p:cNvSpPr>
          <p:nvPr/>
        </p:nvSpPr>
        <p:spPr bwMode="auto">
          <a:xfrm>
            <a:off x="6324600" y="2209800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3</a:t>
            </a:r>
          </a:p>
        </p:txBody>
      </p:sp>
      <p:sp>
        <p:nvSpPr>
          <p:cNvPr id="274457" name="AutoShape 25"/>
          <p:cNvSpPr>
            <a:spLocks noChangeArrowheads="1"/>
          </p:cNvSpPr>
          <p:nvPr/>
        </p:nvSpPr>
        <p:spPr bwMode="auto">
          <a:xfrm>
            <a:off x="7315200" y="1981200"/>
            <a:ext cx="914400" cy="609600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58" name="Text Box 26"/>
          <p:cNvSpPr txBox="1">
            <a:spLocks noChangeArrowheads="1"/>
          </p:cNvSpPr>
          <p:nvPr/>
        </p:nvSpPr>
        <p:spPr bwMode="auto">
          <a:xfrm>
            <a:off x="7543800" y="2209800"/>
            <a:ext cx="457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4</a:t>
            </a:r>
          </a:p>
        </p:txBody>
      </p:sp>
      <p:cxnSp>
        <p:nvCxnSpPr>
          <p:cNvPr id="274459" name="AutoShape 27"/>
          <p:cNvCxnSpPr>
            <a:cxnSpLocks noChangeShapeType="1"/>
          </p:cNvCxnSpPr>
          <p:nvPr/>
        </p:nvCxnSpPr>
        <p:spPr bwMode="auto">
          <a:xfrm>
            <a:off x="7772400" y="2590800"/>
            <a:ext cx="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</p:cxnSp>
      <p:sp>
        <p:nvSpPr>
          <p:cNvPr id="274460" name="AutoShape 28"/>
          <p:cNvSpPr>
            <a:spLocks noChangeArrowheads="1"/>
          </p:cNvSpPr>
          <p:nvPr/>
        </p:nvSpPr>
        <p:spPr bwMode="auto">
          <a:xfrm>
            <a:off x="7239000" y="3429000"/>
            <a:ext cx="1066800" cy="3810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61" name="Text Box 29"/>
          <p:cNvSpPr txBox="1">
            <a:spLocks noChangeArrowheads="1"/>
          </p:cNvSpPr>
          <p:nvPr/>
        </p:nvSpPr>
        <p:spPr bwMode="auto">
          <a:xfrm>
            <a:off x="7391400" y="3505200"/>
            <a:ext cx="685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FV(C</a:t>
            </a:r>
            <a:r>
              <a:rPr lang="en-US" sz="1200" baseline="-25000"/>
              <a:t>3</a:t>
            </a:r>
            <a:r>
              <a:rPr lang="en-US" sz="1200"/>
              <a:t>)</a:t>
            </a:r>
            <a:endParaRPr lang="en-US" sz="1200" baseline="-25000"/>
          </a:p>
        </p:txBody>
      </p:sp>
      <p:sp>
        <p:nvSpPr>
          <p:cNvPr id="274462" name="AutoShape 30"/>
          <p:cNvSpPr>
            <a:spLocks noChangeArrowheads="1"/>
          </p:cNvSpPr>
          <p:nvPr/>
        </p:nvSpPr>
        <p:spPr bwMode="auto">
          <a:xfrm>
            <a:off x="7239000" y="2819400"/>
            <a:ext cx="1066800" cy="3810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63" name="Text Box 31"/>
          <p:cNvSpPr txBox="1">
            <a:spLocks noChangeArrowheads="1"/>
          </p:cNvSpPr>
          <p:nvPr/>
        </p:nvSpPr>
        <p:spPr bwMode="auto">
          <a:xfrm>
            <a:off x="7391400" y="2895600"/>
            <a:ext cx="685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FV(C</a:t>
            </a:r>
            <a:r>
              <a:rPr lang="en-US" sz="1200" baseline="-25000"/>
              <a:t>4</a:t>
            </a:r>
            <a:r>
              <a:rPr lang="en-US" sz="1200"/>
              <a:t>)</a:t>
            </a:r>
            <a:endParaRPr lang="en-US" sz="1200" baseline="-25000"/>
          </a:p>
        </p:txBody>
      </p:sp>
      <p:sp>
        <p:nvSpPr>
          <p:cNvPr id="274464" name="AutoShape 32"/>
          <p:cNvSpPr>
            <a:spLocks noChangeArrowheads="1"/>
          </p:cNvSpPr>
          <p:nvPr/>
        </p:nvSpPr>
        <p:spPr bwMode="auto">
          <a:xfrm>
            <a:off x="7239000" y="4038600"/>
            <a:ext cx="1066800" cy="3810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65" name="Text Box 33"/>
          <p:cNvSpPr txBox="1">
            <a:spLocks noChangeArrowheads="1"/>
          </p:cNvSpPr>
          <p:nvPr/>
        </p:nvSpPr>
        <p:spPr bwMode="auto">
          <a:xfrm>
            <a:off x="7391400" y="4114800"/>
            <a:ext cx="685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FV(C</a:t>
            </a:r>
            <a:r>
              <a:rPr lang="en-US" sz="1200" baseline="-25000"/>
              <a:t>2</a:t>
            </a:r>
            <a:r>
              <a:rPr lang="en-US" sz="1200"/>
              <a:t>)</a:t>
            </a:r>
            <a:endParaRPr lang="en-US" sz="1200" baseline="-25000"/>
          </a:p>
        </p:txBody>
      </p:sp>
      <p:sp>
        <p:nvSpPr>
          <p:cNvPr id="274466" name="AutoShape 34"/>
          <p:cNvSpPr>
            <a:spLocks noChangeArrowheads="1"/>
          </p:cNvSpPr>
          <p:nvPr/>
        </p:nvSpPr>
        <p:spPr bwMode="auto">
          <a:xfrm>
            <a:off x="7239000" y="4648200"/>
            <a:ext cx="1066800" cy="3810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67" name="Text Box 35"/>
          <p:cNvSpPr txBox="1">
            <a:spLocks noChangeArrowheads="1"/>
          </p:cNvSpPr>
          <p:nvPr/>
        </p:nvSpPr>
        <p:spPr bwMode="auto">
          <a:xfrm>
            <a:off x="7391400" y="4724400"/>
            <a:ext cx="685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FV(C</a:t>
            </a:r>
            <a:r>
              <a:rPr lang="en-US" sz="1200" baseline="-25000"/>
              <a:t>1</a:t>
            </a:r>
            <a:r>
              <a:rPr lang="en-US" sz="1200"/>
              <a:t>)</a:t>
            </a:r>
            <a:endParaRPr lang="en-US" sz="1200" baseline="-25000"/>
          </a:p>
        </p:txBody>
      </p:sp>
      <p:sp>
        <p:nvSpPr>
          <p:cNvPr id="274470" name="AutoShape 38"/>
          <p:cNvSpPr>
            <a:spLocks noChangeArrowheads="1"/>
          </p:cNvSpPr>
          <p:nvPr/>
        </p:nvSpPr>
        <p:spPr bwMode="auto">
          <a:xfrm>
            <a:off x="2590800" y="4572000"/>
            <a:ext cx="1066800" cy="381000"/>
          </a:xfrm>
          <a:prstGeom prst="flowChartProcess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71" name="Text Box 39"/>
          <p:cNvSpPr txBox="1">
            <a:spLocks noChangeArrowheads="1"/>
          </p:cNvSpPr>
          <p:nvPr/>
        </p:nvSpPr>
        <p:spPr bwMode="auto">
          <a:xfrm>
            <a:off x="2895600" y="46482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|-C</a:t>
            </a:r>
            <a:r>
              <a:rPr lang="en-US" sz="1200" baseline="-25000"/>
              <a:t>0</a:t>
            </a:r>
            <a:r>
              <a:rPr lang="en-US" sz="1200"/>
              <a:t>|</a:t>
            </a:r>
          </a:p>
        </p:txBody>
      </p:sp>
      <p:sp>
        <p:nvSpPr>
          <p:cNvPr id="274473" name="Text Box 41"/>
          <p:cNvSpPr txBox="1">
            <a:spLocks noChangeArrowheads="1"/>
          </p:cNvSpPr>
          <p:nvPr/>
        </p:nvSpPr>
        <p:spPr bwMode="auto">
          <a:xfrm>
            <a:off x="7620000" y="3124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274474" name="Text Box 42"/>
          <p:cNvSpPr txBox="1">
            <a:spLocks noChangeArrowheads="1"/>
          </p:cNvSpPr>
          <p:nvPr/>
        </p:nvSpPr>
        <p:spPr bwMode="auto">
          <a:xfrm>
            <a:off x="7620000" y="43434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274475" name="Text Box 43"/>
          <p:cNvSpPr txBox="1">
            <a:spLocks noChangeArrowheads="1"/>
          </p:cNvSpPr>
          <p:nvPr/>
        </p:nvSpPr>
        <p:spPr bwMode="auto">
          <a:xfrm>
            <a:off x="7620000" y="37338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274476" name="Text Box 44"/>
          <p:cNvSpPr txBox="1">
            <a:spLocks noChangeArrowheads="1"/>
          </p:cNvSpPr>
          <p:nvPr/>
        </p:nvSpPr>
        <p:spPr bwMode="auto">
          <a:xfrm>
            <a:off x="7620000" y="49530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274478" name="AutoShape 46"/>
          <p:cNvSpPr>
            <a:spLocks noChangeArrowheads="1"/>
          </p:cNvSpPr>
          <p:nvPr/>
        </p:nvSpPr>
        <p:spPr bwMode="auto">
          <a:xfrm>
            <a:off x="7239000" y="5257800"/>
            <a:ext cx="1066800" cy="3810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79" name="Text Box 47"/>
          <p:cNvSpPr txBox="1">
            <a:spLocks noChangeArrowheads="1"/>
          </p:cNvSpPr>
          <p:nvPr/>
        </p:nvSpPr>
        <p:spPr bwMode="auto">
          <a:xfrm>
            <a:off x="7391400" y="53340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Total FV</a:t>
            </a:r>
            <a:endParaRPr lang="en-US" sz="1200" baseline="-25000"/>
          </a:p>
        </p:txBody>
      </p:sp>
      <p:cxnSp>
        <p:nvCxnSpPr>
          <p:cNvPr id="274480" name="AutoShape 48"/>
          <p:cNvCxnSpPr>
            <a:cxnSpLocks noChangeShapeType="1"/>
            <a:stCxn id="274478" idx="1"/>
            <a:endCxn id="274487" idx="3"/>
          </p:cNvCxnSpPr>
          <p:nvPr/>
        </p:nvCxnSpPr>
        <p:spPr bwMode="auto">
          <a:xfrm flipH="1">
            <a:off x="3657600" y="5448300"/>
            <a:ext cx="35814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74481" name="Text Box 49"/>
          <p:cNvSpPr txBox="1">
            <a:spLocks noChangeArrowheads="1"/>
          </p:cNvSpPr>
          <p:nvPr/>
        </p:nvSpPr>
        <p:spPr bwMode="auto">
          <a:xfrm>
            <a:off x="6477000" y="33528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3</a:t>
            </a:r>
            <a:r>
              <a:rPr lang="en-US" sz="1200"/>
              <a:t>(1+r</a:t>
            </a:r>
            <a:r>
              <a:rPr lang="en-US" sz="1200" baseline="-25000"/>
              <a:t>RI</a:t>
            </a:r>
            <a:r>
              <a:rPr lang="en-US" sz="1200"/>
              <a:t>)</a:t>
            </a:r>
          </a:p>
        </p:txBody>
      </p:sp>
      <p:sp>
        <p:nvSpPr>
          <p:cNvPr id="274482" name="Text Box 50"/>
          <p:cNvSpPr txBox="1">
            <a:spLocks noChangeArrowheads="1"/>
          </p:cNvSpPr>
          <p:nvPr/>
        </p:nvSpPr>
        <p:spPr bwMode="auto">
          <a:xfrm>
            <a:off x="5791200" y="39624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2</a:t>
            </a:r>
            <a:r>
              <a:rPr lang="en-US" sz="1200"/>
              <a:t>(1+r</a:t>
            </a:r>
            <a:r>
              <a:rPr lang="en-US" sz="1200" baseline="-25000"/>
              <a:t>RI</a:t>
            </a:r>
            <a:r>
              <a:rPr lang="en-US" sz="1200"/>
              <a:t>)</a:t>
            </a:r>
            <a:r>
              <a:rPr lang="en-US" sz="1200" baseline="30000"/>
              <a:t>2</a:t>
            </a:r>
          </a:p>
        </p:txBody>
      </p:sp>
      <p:sp>
        <p:nvSpPr>
          <p:cNvPr id="274483" name="Text Box 51"/>
          <p:cNvSpPr txBox="1">
            <a:spLocks noChangeArrowheads="1"/>
          </p:cNvSpPr>
          <p:nvPr/>
        </p:nvSpPr>
        <p:spPr bwMode="auto">
          <a:xfrm>
            <a:off x="4648200" y="5486400"/>
            <a:ext cx="1447800" cy="549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u="sng"/>
              <a:t>Total FV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(1+</a:t>
            </a:r>
            <a:r>
              <a:rPr lang="en-US" sz="1200" b="1"/>
              <a:t>MIRR</a:t>
            </a:r>
            <a:r>
              <a:rPr lang="en-US" sz="1200"/>
              <a:t>)</a:t>
            </a:r>
            <a:r>
              <a:rPr lang="en-US" sz="1200" baseline="30000"/>
              <a:t>4</a:t>
            </a:r>
          </a:p>
        </p:txBody>
      </p:sp>
      <p:sp>
        <p:nvSpPr>
          <p:cNvPr id="274484" name="Text Box 52"/>
          <p:cNvSpPr txBox="1">
            <a:spLocks noChangeArrowheads="1"/>
          </p:cNvSpPr>
          <p:nvPr/>
        </p:nvSpPr>
        <p:spPr bwMode="auto">
          <a:xfrm>
            <a:off x="5029200" y="4572000"/>
            <a:ext cx="914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</a:t>
            </a:r>
            <a:r>
              <a:rPr lang="en-US" sz="1200" baseline="-25000"/>
              <a:t>1</a:t>
            </a:r>
            <a:r>
              <a:rPr lang="en-US" sz="1200"/>
              <a:t>(1+r</a:t>
            </a:r>
            <a:r>
              <a:rPr lang="en-US" sz="1200" baseline="-25000"/>
              <a:t>RI</a:t>
            </a:r>
            <a:r>
              <a:rPr lang="en-US" sz="1200"/>
              <a:t>)</a:t>
            </a:r>
            <a:r>
              <a:rPr lang="en-US" sz="1200" baseline="30000"/>
              <a:t>2</a:t>
            </a:r>
          </a:p>
        </p:txBody>
      </p:sp>
      <p:sp>
        <p:nvSpPr>
          <p:cNvPr id="274485" name="Text Box 53"/>
          <p:cNvSpPr txBox="1">
            <a:spLocks noChangeArrowheads="1"/>
          </p:cNvSpPr>
          <p:nvPr/>
        </p:nvSpPr>
        <p:spPr bwMode="auto">
          <a:xfrm>
            <a:off x="609600" y="2667000"/>
            <a:ext cx="1447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74486" name="Text Box 54"/>
          <p:cNvSpPr txBox="1">
            <a:spLocks noChangeArrowheads="1"/>
          </p:cNvSpPr>
          <p:nvPr/>
        </p:nvSpPr>
        <p:spPr bwMode="auto">
          <a:xfrm>
            <a:off x="533400" y="2819400"/>
            <a:ext cx="2514600" cy="1054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MIRR is the discount rate that makes </a:t>
            </a:r>
          </a:p>
          <a:p>
            <a:pPr>
              <a:spcBef>
                <a:spcPct val="50000"/>
              </a:spcBef>
            </a:pPr>
            <a:r>
              <a:rPr lang="en-US"/>
              <a:t>PV(Total FV) =|C</a:t>
            </a:r>
            <a:r>
              <a:rPr lang="en-US" baseline="-25000"/>
              <a:t>0</a:t>
            </a:r>
            <a:r>
              <a:rPr lang="en-US"/>
              <a:t>|</a:t>
            </a:r>
          </a:p>
        </p:txBody>
      </p:sp>
      <p:sp>
        <p:nvSpPr>
          <p:cNvPr id="274487" name="AutoShape 55"/>
          <p:cNvSpPr>
            <a:spLocks noChangeArrowheads="1"/>
          </p:cNvSpPr>
          <p:nvPr/>
        </p:nvSpPr>
        <p:spPr bwMode="auto">
          <a:xfrm>
            <a:off x="2590800" y="5257800"/>
            <a:ext cx="1066800" cy="3810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88" name="Text Box 56"/>
          <p:cNvSpPr txBox="1">
            <a:spLocks noChangeArrowheads="1"/>
          </p:cNvSpPr>
          <p:nvPr/>
        </p:nvSpPr>
        <p:spPr bwMode="auto">
          <a:xfrm>
            <a:off x="2590800" y="5334000"/>
            <a:ext cx="1066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PV(Total FV)</a:t>
            </a:r>
            <a:endParaRPr lang="en-US" sz="1200" baseline="-25000"/>
          </a:p>
        </p:txBody>
      </p:sp>
      <p:sp>
        <p:nvSpPr>
          <p:cNvPr id="274489" name="Text Box 57"/>
          <p:cNvSpPr txBox="1">
            <a:spLocks noChangeArrowheads="1"/>
          </p:cNvSpPr>
          <p:nvPr/>
        </p:nvSpPr>
        <p:spPr bwMode="auto">
          <a:xfrm>
            <a:off x="2971800" y="4876800"/>
            <a:ext cx="304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=</a:t>
            </a:r>
          </a:p>
        </p:txBody>
      </p:sp>
      <p:cxnSp>
        <p:nvCxnSpPr>
          <p:cNvPr id="274491" name="AutoShape 59"/>
          <p:cNvCxnSpPr>
            <a:cxnSpLocks noChangeShapeType="1"/>
            <a:endCxn id="274489" idx="1"/>
          </p:cNvCxnSpPr>
          <p:nvPr/>
        </p:nvCxnSpPr>
        <p:spPr bwMode="auto">
          <a:xfrm>
            <a:off x="1600200" y="3886200"/>
            <a:ext cx="1371600" cy="1189038"/>
          </a:xfrm>
          <a:prstGeom prst="bentConnector3">
            <a:avLst>
              <a:gd name="adj1" fmla="val -231"/>
            </a:avLst>
          </a:prstGeom>
          <a:noFill/>
          <a:ln w="57150">
            <a:solidFill>
              <a:srgbClr val="FF0000"/>
            </a:solidFill>
            <a:miter lim="800000"/>
            <a:headEnd type="none" w="sm" len="sm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77878793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WACC Formula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420688" y="1828800"/>
          <a:ext cx="74993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2374560" imgH="241200" progId="Equation.DSMT4">
                  <p:embed/>
                </p:oleObj>
              </mc:Choice>
              <mc:Fallback>
                <p:oleObj name="Equation" r:id="rId3" imgW="2374560" imgH="241200" progId="Equation.DSMT4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1828800"/>
                        <a:ext cx="74993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lang="en-US" sz="4000" kern="0" dirty="0">
              <a:solidFill>
                <a:sysClr val="windowText" lastClr="000000"/>
              </a:solidFill>
              <a:latin typeface="Century Gothic" pitchFamily="34" charset="0"/>
            </a:endParaRPr>
          </a:p>
          <a:p>
            <a:endParaRPr lang="en-US" sz="3000" kern="0" dirty="0">
              <a:solidFill>
                <a:sysClr val="windowText" lastClr="000000"/>
              </a:solidFill>
              <a:latin typeface="Century Gothic" pitchFamily="34" charset="0"/>
            </a:endParaRPr>
          </a:p>
          <a:p>
            <a:pPr lvl="4"/>
            <a:r>
              <a:rPr lang="en-US" sz="2400" kern="0" dirty="0" err="1">
                <a:solidFill>
                  <a:sysClr val="windowText" lastClr="000000"/>
                </a:solidFill>
                <a:latin typeface="Century Gothic" pitchFamily="34" charset="0"/>
              </a:rPr>
              <a:t>w</a:t>
            </a:r>
            <a:r>
              <a:rPr lang="en-US" sz="2400" kern="0" baseline="-25000" dirty="0" err="1">
                <a:solidFill>
                  <a:sysClr val="windowText" lastClr="000000"/>
                </a:solidFill>
                <a:latin typeface="Century Gothic" pitchFamily="34" charset="0"/>
              </a:rPr>
              <a:t>i</a:t>
            </a:r>
            <a:r>
              <a:rPr lang="en-US" sz="2400" kern="0" dirty="0">
                <a:solidFill>
                  <a:sysClr val="windowText" lastClr="000000"/>
                </a:solidFill>
                <a:latin typeface="Century Gothic" pitchFamily="34" charset="0"/>
              </a:rPr>
              <a:t> = weight of asset</a:t>
            </a:r>
          </a:p>
          <a:p>
            <a:pPr lvl="4"/>
            <a:r>
              <a:rPr lang="en-US" sz="2400" kern="0" dirty="0" err="1">
                <a:solidFill>
                  <a:sysClr val="windowText" lastClr="000000"/>
                </a:solidFill>
                <a:latin typeface="Century Gothic" pitchFamily="34" charset="0"/>
              </a:rPr>
              <a:t>r</a:t>
            </a:r>
            <a:r>
              <a:rPr lang="en-US" sz="2400" kern="0" baseline="-25000" dirty="0" err="1">
                <a:solidFill>
                  <a:sysClr val="windowText" lastClr="000000"/>
                </a:solidFill>
                <a:latin typeface="Century Gothic" pitchFamily="34" charset="0"/>
              </a:rPr>
              <a:t>i</a:t>
            </a:r>
            <a:r>
              <a:rPr lang="en-US" sz="2400" kern="0" dirty="0">
                <a:solidFill>
                  <a:sysClr val="windowText" lastClr="000000"/>
                </a:solidFill>
                <a:latin typeface="Century Gothic" pitchFamily="34" charset="0"/>
              </a:rPr>
              <a:t> = return on asset</a:t>
            </a:r>
          </a:p>
          <a:p>
            <a:pPr lvl="4"/>
            <a:r>
              <a:rPr lang="en-US" sz="2400" kern="0" dirty="0" err="1">
                <a:solidFill>
                  <a:sysClr val="windowText" lastClr="000000"/>
                </a:solidFill>
                <a:latin typeface="Symbol" pitchFamily="18" charset="2"/>
              </a:rPr>
              <a:t>t</a:t>
            </a:r>
            <a:r>
              <a:rPr lang="en-US" sz="2400" kern="0" baseline="-25000" dirty="0" err="1">
                <a:solidFill>
                  <a:sysClr val="windowText" lastClr="000000"/>
                </a:solidFill>
                <a:latin typeface="Century Gothic" pitchFamily="34" charset="0"/>
              </a:rPr>
              <a:t>c</a:t>
            </a:r>
            <a:r>
              <a:rPr lang="en-US" sz="2400" kern="0" dirty="0">
                <a:solidFill>
                  <a:sysClr val="windowText" lastClr="000000"/>
                </a:solidFill>
                <a:latin typeface="Century Gothic" pitchFamily="34" charset="0"/>
              </a:rPr>
              <a:t> = corporate tax rate</a:t>
            </a:r>
          </a:p>
          <a:p>
            <a:pPr marL="342900" indent="-342900">
              <a:buFontTx/>
              <a:buChar char="•"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342900" indent="-342900">
              <a:buFontTx/>
              <a:buChar char="•"/>
            </a:pP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itchFamily="34" charset="0"/>
              </a:rPr>
              <a:t>Weights (Weighted Average)</a:t>
            </a:r>
          </a:p>
          <a:p>
            <a:pPr marL="342900" indent="-342900">
              <a:buFontTx/>
              <a:buChar char="•"/>
            </a:pPr>
            <a:r>
              <a:rPr lang="en-US" sz="3000" kern="0" dirty="0">
                <a:solidFill>
                  <a:sysClr val="windowText" lastClr="000000"/>
                </a:solidFill>
                <a:latin typeface="Century Gothic" pitchFamily="34" charset="0"/>
              </a:rPr>
              <a:t>Required Returns</a:t>
            </a:r>
          </a:p>
          <a:p>
            <a:pPr marL="342900" indent="-342900">
              <a:buFontTx/>
              <a:buChar char="•"/>
            </a:pPr>
            <a:r>
              <a:rPr lang="en-US" sz="3000" kern="0" dirty="0">
                <a:solidFill>
                  <a:sysClr val="windowText" lastClr="000000"/>
                </a:solidFill>
                <a:latin typeface="Century Gothic" pitchFamily="34" charset="0"/>
              </a:rPr>
              <a:t>Tax Effect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Modified Internal Rate of Return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876800"/>
          </a:xfrm>
        </p:spPr>
        <p:txBody>
          <a:bodyPr/>
          <a:lstStyle/>
          <a:p>
            <a:r>
              <a:rPr lang="en-US" sz="2800" dirty="0"/>
              <a:t>Steps:</a:t>
            </a:r>
          </a:p>
          <a:p>
            <a:pPr marL="457200" lvl="1" indent="0">
              <a:buNone/>
            </a:pPr>
            <a:r>
              <a:rPr lang="en-US" dirty="0"/>
              <a:t>1) Determine all cash flows.</a:t>
            </a:r>
          </a:p>
          <a:p>
            <a:pPr marL="457200" lvl="1" indent="0">
              <a:buNone/>
            </a:pPr>
            <a:r>
              <a:rPr lang="en-US" dirty="0"/>
              <a:t>2) Find the ‘terminal value’, i.e., the future value, of all cash </a:t>
            </a:r>
            <a:r>
              <a:rPr lang="en-US" i="1" dirty="0"/>
              <a:t>in</a:t>
            </a:r>
            <a:r>
              <a:rPr lang="en-US" dirty="0"/>
              <a:t>flows.</a:t>
            </a:r>
          </a:p>
          <a:p>
            <a:pPr marL="457200" lvl="1" indent="0">
              <a:buNone/>
            </a:pPr>
            <a:r>
              <a:rPr lang="en-US" dirty="0"/>
              <a:t>3) Find the present value of all cash </a:t>
            </a:r>
            <a:r>
              <a:rPr lang="en-US" i="1" dirty="0"/>
              <a:t>out</a:t>
            </a:r>
            <a:r>
              <a:rPr lang="en-US" dirty="0"/>
              <a:t>flows.</a:t>
            </a:r>
          </a:p>
          <a:p>
            <a:pPr marL="457200" lvl="1" indent="0">
              <a:buNone/>
            </a:pPr>
            <a:r>
              <a:rPr lang="en-US" dirty="0"/>
              <a:t>4) Find the MIRR which is the discount rate that makes the present value of all cash </a:t>
            </a:r>
            <a:r>
              <a:rPr lang="en-US" i="1" dirty="0"/>
              <a:t>out</a:t>
            </a:r>
            <a:r>
              <a:rPr lang="en-US" dirty="0"/>
              <a:t>flows equal to the present value of the terminal value. </a:t>
            </a:r>
          </a:p>
        </p:txBody>
      </p:sp>
    </p:spTree>
    <p:extLst>
      <p:ext uri="{BB962C8B-B14F-4D97-AF65-F5344CB8AC3E}">
        <p14:creationId xmlns:p14="http://schemas.microsoft.com/office/powerpoint/2010/main" val="3435946975"/>
      </p:ext>
    </p:extLst>
  </p:cSld>
  <p:clrMapOvr>
    <a:masterClrMapping/>
  </p:clrMapOvr>
  <p:transition spd="med"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Modified Internal Rate of Return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648200"/>
          </a:xfrm>
        </p:spPr>
        <p:txBody>
          <a:bodyPr/>
          <a:lstStyle/>
          <a:p>
            <a:r>
              <a:rPr lang="en-US" sz="2800" dirty="0"/>
              <a:t>EXAMPLE (r = 10%):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MIRR Step 1: Determine Cash Flows </a:t>
            </a:r>
          </a:p>
          <a:p>
            <a:pPr lvl="1"/>
            <a:r>
              <a:rPr lang="en-US" sz="2600" dirty="0"/>
              <a:t>Above</a:t>
            </a:r>
          </a:p>
          <a:p>
            <a:endParaRPr lang="en-US" sz="2800" dirty="0"/>
          </a:p>
        </p:txBody>
      </p:sp>
      <p:graphicFrame>
        <p:nvGraphicFramePr>
          <p:cNvPr id="187396" name="Group 4"/>
          <p:cNvGraphicFramePr>
            <a:graphicFrameLocks noGrp="1"/>
          </p:cNvGraphicFramePr>
          <p:nvPr>
            <p:ph sz="half" idx="2"/>
          </p:nvPr>
        </p:nvGraphicFramePr>
        <p:xfrm>
          <a:off x="1371600" y="2209800"/>
          <a:ext cx="6172200" cy="1036320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74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511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Modified Internal Rate of Return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648200"/>
          </a:xfrm>
        </p:spPr>
        <p:txBody>
          <a:bodyPr/>
          <a:lstStyle/>
          <a:p>
            <a:r>
              <a:rPr lang="en-US" sz="2800" dirty="0"/>
              <a:t>EXAMPLE (r = 10%):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MIRR Step 2: Calculate Terminal Value (TV), i.e., the future value of cash </a:t>
            </a:r>
            <a:r>
              <a:rPr lang="en-US" sz="2800" i="1" dirty="0"/>
              <a:t>in</a:t>
            </a:r>
            <a:r>
              <a:rPr lang="en-US" sz="2800" dirty="0"/>
              <a:t>flows.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224260" name="Group 4"/>
          <p:cNvGraphicFramePr>
            <a:graphicFrameLocks noGrp="1"/>
          </p:cNvGraphicFramePr>
          <p:nvPr>
            <p:ph sz="half" idx="2"/>
          </p:nvPr>
        </p:nvGraphicFramePr>
        <p:xfrm>
          <a:off x="1371600" y="2057400"/>
          <a:ext cx="6172200" cy="1036320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428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4281" name="Object 25"/>
          <p:cNvGraphicFramePr>
            <a:graphicFrameLocks noChangeAspect="1"/>
          </p:cNvGraphicFramePr>
          <p:nvPr/>
        </p:nvGraphicFramePr>
        <p:xfrm>
          <a:off x="1066800" y="4572000"/>
          <a:ext cx="67833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4" imgW="3657600" imgH="228600" progId="Equation.DSMT4">
                  <p:embed/>
                </p:oleObj>
              </mc:Choice>
              <mc:Fallback>
                <p:oleObj name="Equation" r:id="rId4" imgW="3657600" imgH="228600" progId="Equation.DSMT4">
                  <p:embed/>
                  <p:pic>
                    <p:nvPicPr>
                      <p:cNvPr id="22428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572000"/>
                        <a:ext cx="678338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72010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Modified Internal Rate of Return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648200"/>
          </a:xfrm>
        </p:spPr>
        <p:txBody>
          <a:bodyPr/>
          <a:lstStyle/>
          <a:p>
            <a:r>
              <a:rPr lang="en-US" sz="2800"/>
              <a:t>EXAMPLE (r = 10%):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MIRR Step 3: Find the present value of all cash </a:t>
            </a:r>
            <a:r>
              <a:rPr lang="en-US" sz="2800" i="1"/>
              <a:t>out</a:t>
            </a:r>
            <a:r>
              <a:rPr lang="en-US" sz="2800"/>
              <a:t>flows.</a:t>
            </a:r>
          </a:p>
          <a:p>
            <a:pPr lvl="1"/>
            <a:r>
              <a:rPr lang="en-US" sz="2600"/>
              <a:t>The only cash outflow is at t = 0 and its present value is -1,000.</a:t>
            </a:r>
          </a:p>
        </p:txBody>
      </p:sp>
      <p:graphicFrame>
        <p:nvGraphicFramePr>
          <p:cNvPr id="226308" name="Group 4"/>
          <p:cNvGraphicFramePr>
            <a:graphicFrameLocks noGrp="1"/>
          </p:cNvGraphicFramePr>
          <p:nvPr>
            <p:ph sz="half" idx="2"/>
          </p:nvPr>
        </p:nvGraphicFramePr>
        <p:xfrm>
          <a:off x="1371600" y="2057400"/>
          <a:ext cx="6172200" cy="1036320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63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098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Modified Internal Rate of Return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47800"/>
            <a:ext cx="7696200" cy="48006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EXAMPLE (r = 10%):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MIRR Step 4: Find the MIRR that makes the present value of all cash </a:t>
            </a:r>
            <a:r>
              <a:rPr lang="en-US" sz="2400" i="1" dirty="0"/>
              <a:t>out</a:t>
            </a:r>
            <a:r>
              <a:rPr lang="en-US" sz="2400" dirty="0"/>
              <a:t>flows equal to the present value of the terminal value.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Result: 15.53% &gt; 10% </a:t>
            </a:r>
            <a:r>
              <a:rPr lang="en-US" sz="2400" b="1" i="1" dirty="0">
                <a:solidFill>
                  <a:srgbClr val="FF0000"/>
                </a:solidFill>
              </a:rPr>
              <a:t>Good Project</a:t>
            </a:r>
          </a:p>
        </p:txBody>
      </p:sp>
      <p:graphicFrame>
        <p:nvGraphicFramePr>
          <p:cNvPr id="230404" name="Group 4"/>
          <p:cNvGraphicFramePr>
            <a:graphicFrameLocks noGrp="1"/>
          </p:cNvGraphicFramePr>
          <p:nvPr>
            <p:ph sz="half" idx="2"/>
          </p:nvPr>
        </p:nvGraphicFramePr>
        <p:xfrm>
          <a:off x="1371600" y="2057400"/>
          <a:ext cx="6172200" cy="1036320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042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0425" name="Object 25"/>
          <p:cNvGraphicFramePr>
            <a:graphicFrameLocks noChangeAspect="1"/>
          </p:cNvGraphicFramePr>
          <p:nvPr/>
        </p:nvGraphicFramePr>
        <p:xfrm>
          <a:off x="1600200" y="4191000"/>
          <a:ext cx="41148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4" imgW="1981080" imgH="634680" progId="Equation.DSMT4">
                  <p:embed/>
                </p:oleObj>
              </mc:Choice>
              <mc:Fallback>
                <p:oleObj name="Equation" r:id="rId4" imgW="1981080" imgH="634680" progId="Equation.DSMT4">
                  <p:embed/>
                  <p:pic>
                    <p:nvPicPr>
                      <p:cNvPr id="23042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91000"/>
                        <a:ext cx="4114800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85125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Modified Internal Rate of Return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</p:spPr>
        <p:txBody>
          <a:bodyPr/>
          <a:lstStyle/>
          <a:p>
            <a:r>
              <a:rPr lang="en-US" sz="2800" dirty="0"/>
              <a:t>Evaluation</a:t>
            </a:r>
          </a:p>
          <a:p>
            <a:pPr lvl="1"/>
            <a:r>
              <a:rPr lang="en-US" sz="2600" dirty="0" err="1"/>
              <a:t>C1</a:t>
            </a:r>
            <a:r>
              <a:rPr lang="en-US" sz="2600" dirty="0"/>
              <a:t>) Passes</a:t>
            </a:r>
          </a:p>
          <a:p>
            <a:pPr lvl="1"/>
            <a:r>
              <a:rPr lang="en-US" sz="2600" dirty="0" err="1"/>
              <a:t>C2</a:t>
            </a:r>
            <a:r>
              <a:rPr lang="en-US" sz="2600" dirty="0"/>
              <a:t>) Passes</a:t>
            </a:r>
          </a:p>
          <a:p>
            <a:pPr lvl="1"/>
            <a:r>
              <a:rPr lang="en-US" sz="2600" dirty="0" err="1"/>
              <a:t>C3</a:t>
            </a:r>
            <a:r>
              <a:rPr lang="en-US" sz="2600" dirty="0"/>
              <a:t>) Passes</a:t>
            </a:r>
          </a:p>
          <a:p>
            <a:pPr lvl="1"/>
            <a:r>
              <a:rPr lang="en-US" sz="2600" dirty="0" err="1"/>
              <a:t>C4</a:t>
            </a:r>
            <a:r>
              <a:rPr lang="en-US" sz="2600" dirty="0"/>
              <a:t>) </a:t>
            </a:r>
            <a:r>
              <a:rPr lang="en-US" sz="2600" dirty="0">
                <a:solidFill>
                  <a:srgbClr val="0000FF"/>
                </a:solidFill>
              </a:rPr>
              <a:t>Requires estimating long term cash flows</a:t>
            </a:r>
          </a:p>
          <a:p>
            <a:pPr lvl="1"/>
            <a:r>
              <a:rPr lang="en-US" sz="2600" dirty="0" err="1"/>
              <a:t>C5</a:t>
            </a:r>
            <a:r>
              <a:rPr lang="en-US" sz="2600" dirty="0"/>
              <a:t>) </a:t>
            </a:r>
            <a:r>
              <a:rPr lang="en-US" sz="2600" dirty="0">
                <a:solidFill>
                  <a:srgbClr val="0000FF"/>
                </a:solidFill>
              </a:rPr>
              <a:t>Most complexity</a:t>
            </a:r>
          </a:p>
          <a:p>
            <a:pPr lvl="1"/>
            <a:r>
              <a:rPr lang="en-US" sz="2600" dirty="0" err="1"/>
              <a:t>C6</a:t>
            </a:r>
            <a:r>
              <a:rPr lang="en-US" sz="2600" dirty="0"/>
              <a:t>) Passes</a:t>
            </a:r>
          </a:p>
          <a:p>
            <a:pPr lvl="1"/>
            <a:endParaRPr lang="en-US" sz="2600" dirty="0">
              <a:solidFill>
                <a:schemeClr val="folHlink"/>
              </a:solidFill>
            </a:endParaRPr>
          </a:p>
          <a:p>
            <a:r>
              <a:rPr lang="en-US" sz="2800" dirty="0"/>
              <a:t>Result: G) </a:t>
            </a:r>
            <a:r>
              <a:rPr lang="en-US" sz="2800" b="1" dirty="0">
                <a:solidFill>
                  <a:srgbClr val="FF0000"/>
                </a:solidFill>
              </a:rPr>
              <a:t>Passes</a:t>
            </a:r>
          </a:p>
        </p:txBody>
      </p:sp>
    </p:spTree>
    <p:extLst>
      <p:ext uri="{BB962C8B-B14F-4D97-AF65-F5344CB8AC3E}">
        <p14:creationId xmlns:p14="http://schemas.microsoft.com/office/powerpoint/2010/main" val="40940959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the Five Rules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500" dirty="0"/>
              <a:t>Undertake Projects when: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/>
              <a:t>Payback Period</a:t>
            </a:r>
            <a:r>
              <a:rPr lang="en-US" dirty="0"/>
              <a:t>: Payback period cash flow &gt; investment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/>
              <a:t>Discounted Payback Period</a:t>
            </a:r>
            <a:r>
              <a:rPr lang="en-US" dirty="0"/>
              <a:t>: Discounted payback period cash flow &gt; investment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/>
              <a:t>NPV</a:t>
            </a:r>
            <a:r>
              <a:rPr lang="en-US" dirty="0"/>
              <a:t>: NPV &gt; 0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/>
              <a:t>IRR</a:t>
            </a:r>
            <a:r>
              <a:rPr lang="en-US" dirty="0"/>
              <a:t>: IRR &gt; r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/>
              <a:t>MIRR</a:t>
            </a:r>
            <a:r>
              <a:rPr lang="en-US" dirty="0"/>
              <a:t>: MIRR &gt; r</a:t>
            </a:r>
          </a:p>
        </p:txBody>
      </p:sp>
    </p:spTree>
    <p:extLst>
      <p:ext uri="{BB962C8B-B14F-4D97-AF65-F5344CB8AC3E}">
        <p14:creationId xmlns:p14="http://schemas.microsoft.com/office/powerpoint/2010/main" val="4190055208"/>
      </p:ext>
    </p:extLst>
  </p:cSld>
  <p:clrMapOvr>
    <a:masterClrMapping/>
  </p:clrMapOvr>
  <p:transition spd="med">
    <p:fade thruBlk="1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876300" indent="-876300"/>
            <a:r>
              <a:rPr lang="en-US"/>
              <a:t>Some Additional Issues</a:t>
            </a:r>
          </a:p>
        </p:txBody>
      </p:sp>
    </p:spTree>
    <p:extLst>
      <p:ext uri="{BB962C8B-B14F-4D97-AF65-F5344CB8AC3E}">
        <p14:creationId xmlns:p14="http://schemas.microsoft.com/office/powerpoint/2010/main" val="3337120758"/>
      </p:ext>
    </p:extLst>
  </p:cSld>
  <p:clrMapOvr>
    <a:masterClrMapping/>
  </p:clrMapOvr>
  <p:transition spd="med">
    <p:fade thruBlk="1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Additional Issues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Comparing NPV and IRR</a:t>
            </a:r>
          </a:p>
          <a:p>
            <a:pPr marL="609600" indent="-609600"/>
            <a:endParaRPr lang="en-US" dirty="0"/>
          </a:p>
          <a:p>
            <a:pPr marL="609600" indent="-609600"/>
            <a:r>
              <a:rPr lang="en-US" dirty="0"/>
              <a:t>Using Decision Rules to Compare or Select among Projects</a:t>
            </a:r>
          </a:p>
          <a:p>
            <a:pPr marL="609600" indent="-609600"/>
            <a:endParaRPr lang="en-US" dirty="0"/>
          </a:p>
          <a:p>
            <a:pPr marL="609600" indent="-609600"/>
            <a:r>
              <a:rPr lang="en-US" dirty="0"/>
              <a:t>Sign Changes in the Cash Flows and Multiple IRR’s</a:t>
            </a:r>
          </a:p>
        </p:txBody>
      </p:sp>
    </p:spTree>
    <p:extLst>
      <p:ext uri="{BB962C8B-B14F-4D97-AF65-F5344CB8AC3E}">
        <p14:creationId xmlns:p14="http://schemas.microsoft.com/office/powerpoint/2010/main" val="1206428793"/>
      </p:ext>
    </p:extLst>
  </p:cSld>
  <p:clrMapOvr>
    <a:masterClrMapping/>
  </p:clrMapOvr>
  <p:transition spd="med">
    <p:fade thruBlk="1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en-US" sz="3800" dirty="0"/>
              <a:t>Comparing NPV, IRR, and MIRR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no technical problems occur, </a:t>
            </a:r>
            <a:r>
              <a:rPr lang="en-US" dirty="0" err="1"/>
              <a:t>NPV</a:t>
            </a:r>
            <a:r>
              <a:rPr lang="en-US" dirty="0"/>
              <a:t> and </a:t>
            </a:r>
            <a:r>
              <a:rPr lang="en-US" dirty="0" err="1"/>
              <a:t>IRR</a:t>
            </a:r>
            <a:r>
              <a:rPr lang="en-US" dirty="0"/>
              <a:t> always give the same and the correct answer about whether or not to do one specific project. </a:t>
            </a:r>
          </a:p>
        </p:txBody>
      </p:sp>
    </p:spTree>
    <p:extLst>
      <p:ext uri="{BB962C8B-B14F-4D97-AF65-F5344CB8AC3E}">
        <p14:creationId xmlns:p14="http://schemas.microsoft.com/office/powerpoint/2010/main" val="1408974626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ysClr val="windowText" lastClr="000000"/>
                </a:solidFill>
              </a:rPr>
              <a:t>Weights</a:t>
            </a:r>
            <a:endParaRPr lang="en-US" dirty="0"/>
          </a:p>
        </p:txBody>
      </p:sp>
      <p:graphicFrame>
        <p:nvGraphicFramePr>
          <p:cNvPr id="307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524000" y="1635783"/>
          <a:ext cx="5059363" cy="3774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" imgW="2400120" imgH="1790640" progId="Equation.DSMT4">
                  <p:embed/>
                </p:oleObj>
              </mc:Choice>
              <mc:Fallback>
                <p:oleObj name="Equation" r:id="rId3" imgW="2400120" imgH="1790640" progId="Equation.DSMT4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35783"/>
                        <a:ext cx="5059363" cy="37744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en-US" sz="3800"/>
              <a:t>Comparing Projects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IRR and MIRR rules cannot be used to compare projects or select among projects since they do not meaningfully compare the absolute advantage of one project over another. </a:t>
            </a:r>
          </a:p>
          <a:p>
            <a:endParaRPr lang="en-US" dirty="0"/>
          </a:p>
          <a:p>
            <a:r>
              <a:rPr lang="en-US" dirty="0"/>
              <a:t>Instead, the NPV rule must be used to compare or select among projects.</a:t>
            </a:r>
          </a:p>
        </p:txBody>
      </p:sp>
    </p:spTree>
    <p:extLst>
      <p:ext uri="{BB962C8B-B14F-4D97-AF65-F5344CB8AC3E}">
        <p14:creationId xmlns:p14="http://schemas.microsoft.com/office/powerpoint/2010/main" val="3781463025"/>
      </p:ext>
    </p:extLst>
  </p:cSld>
  <p:clrMapOvr>
    <a:masterClrMapping/>
  </p:clrMapOvr>
  <p:transition spd="med">
    <p:fade thruBlk="1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Comparing Projects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848600" cy="4419600"/>
          </a:xfrm>
        </p:spPr>
        <p:txBody>
          <a:bodyPr/>
          <a:lstStyle/>
          <a:p>
            <a:r>
              <a:rPr lang="en-US" sz="2800"/>
              <a:t>EXAMPLE (r = 10%):</a:t>
            </a:r>
          </a:p>
          <a:p>
            <a:endParaRPr lang="en-US" sz="2800"/>
          </a:p>
          <a:p>
            <a:endParaRPr lang="en-US" sz="2800"/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</p:txBody>
      </p:sp>
      <p:sp>
        <p:nvSpPr>
          <p:cNvPr id="2386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8690" name="Group 98"/>
          <p:cNvGraphicFramePr>
            <a:graphicFrameLocks noGrp="1"/>
          </p:cNvGraphicFramePr>
          <p:nvPr>
            <p:ph sz="quarter" idx="3"/>
          </p:nvPr>
        </p:nvGraphicFramePr>
        <p:xfrm>
          <a:off x="609600" y="2463800"/>
          <a:ext cx="7772400" cy="156019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69567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Comparing Projects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IRR</a:t>
            </a:r>
            <a:r>
              <a:rPr lang="en-US" sz="2800" baseline="-25000" dirty="0"/>
              <a:t>A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IRR</a:t>
            </a:r>
            <a:r>
              <a:rPr lang="en-US" sz="2800" baseline="-25000" dirty="0"/>
              <a:t>B</a:t>
            </a:r>
          </a:p>
        </p:txBody>
      </p:sp>
      <p:graphicFrame>
        <p:nvGraphicFramePr>
          <p:cNvPr id="24166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143000" y="2286000"/>
          <a:ext cx="6248400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4" imgW="3924000" imgH="711000" progId="Equation.DSMT4">
                  <p:embed/>
                </p:oleObj>
              </mc:Choice>
              <mc:Fallback>
                <p:oleObj name="Equation" r:id="rId4" imgW="3924000" imgH="711000" progId="Equation.DSMT4">
                  <p:embed/>
                  <p:pic>
                    <p:nvPicPr>
                      <p:cNvPr id="2416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86000"/>
                        <a:ext cx="6248400" cy="113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0" name="Object 6"/>
          <p:cNvGraphicFramePr>
            <a:graphicFrameLocks noChangeAspect="1"/>
          </p:cNvGraphicFramePr>
          <p:nvPr/>
        </p:nvGraphicFramePr>
        <p:xfrm>
          <a:off x="1223963" y="4267200"/>
          <a:ext cx="6086475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6" imgW="3822480" imgH="711000" progId="Equation.DSMT4">
                  <p:embed/>
                </p:oleObj>
              </mc:Choice>
              <mc:Fallback>
                <p:oleObj name="Equation" r:id="rId6" imgW="3822480" imgH="711000" progId="Equation.DSMT4">
                  <p:embed/>
                  <p:pic>
                    <p:nvPicPr>
                      <p:cNvPr id="2416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4267200"/>
                        <a:ext cx="6086475" cy="113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33259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Comparing Projects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NPV</a:t>
            </a:r>
            <a:r>
              <a:rPr lang="en-US" sz="2800" baseline="-25000" dirty="0"/>
              <a:t>A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NPV</a:t>
            </a:r>
            <a:r>
              <a:rPr lang="en-US" sz="2800" baseline="-25000" dirty="0"/>
              <a:t>B</a:t>
            </a:r>
          </a:p>
        </p:txBody>
      </p:sp>
      <p:graphicFrame>
        <p:nvGraphicFramePr>
          <p:cNvPr id="24269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524000" y="4419600"/>
          <a:ext cx="566737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4" imgW="3225600" imgH="469800" progId="Equation.DSMT4">
                  <p:embed/>
                </p:oleObj>
              </mc:Choice>
              <mc:Fallback>
                <p:oleObj name="Equation" r:id="rId4" imgW="3225600" imgH="469800" progId="Equation.DSMT4">
                  <p:embed/>
                  <p:pic>
                    <p:nvPicPr>
                      <p:cNvPr id="2426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19600"/>
                        <a:ext cx="5667375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2694" name="Object 6"/>
          <p:cNvGraphicFramePr>
            <a:graphicFrameLocks noChangeAspect="1"/>
          </p:cNvGraphicFramePr>
          <p:nvPr/>
        </p:nvGraphicFramePr>
        <p:xfrm>
          <a:off x="1277938" y="2514600"/>
          <a:ext cx="65881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6" imgW="3759120" imgH="469800" progId="Equation.DSMT4">
                  <p:embed/>
                </p:oleObj>
              </mc:Choice>
              <mc:Fallback>
                <p:oleObj name="Equation" r:id="rId6" imgW="3759120" imgH="469800" progId="Equation.DSMT4">
                  <p:embed/>
                  <p:pic>
                    <p:nvPicPr>
                      <p:cNvPr id="2426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938" y="2514600"/>
                        <a:ext cx="6588125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28279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Projects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20000" cy="44196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Results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IRR</a:t>
            </a:r>
            <a:r>
              <a:rPr lang="en-US" sz="2600" baseline="-25000" dirty="0"/>
              <a:t>A</a:t>
            </a:r>
            <a:r>
              <a:rPr lang="en-US" sz="2600" dirty="0"/>
              <a:t> = 18.1%		</a:t>
            </a:r>
            <a:r>
              <a:rPr lang="en-US" sz="3600" b="1" dirty="0"/>
              <a:t>&lt;</a:t>
            </a:r>
            <a:r>
              <a:rPr lang="en-US" sz="2600" dirty="0"/>
              <a:t> 	IRR</a:t>
            </a:r>
            <a:r>
              <a:rPr lang="en-US" sz="2600" baseline="-25000" dirty="0"/>
              <a:t>B</a:t>
            </a:r>
            <a:r>
              <a:rPr lang="en-US" sz="2600" dirty="0"/>
              <a:t> = 29.6%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NPV</a:t>
            </a:r>
            <a:r>
              <a:rPr lang="en-US" sz="2600" baseline="-25000" dirty="0"/>
              <a:t>A</a:t>
            </a:r>
            <a:r>
              <a:rPr lang="en-US" sz="2600" dirty="0"/>
              <a:t> = $216.65	</a:t>
            </a:r>
            <a:r>
              <a:rPr lang="en-US" sz="3600" b="1" dirty="0"/>
              <a:t>&gt;</a:t>
            </a:r>
            <a:r>
              <a:rPr lang="en-US" sz="2600" dirty="0"/>
              <a:t> 	NPV</a:t>
            </a:r>
            <a:r>
              <a:rPr lang="en-US" sz="2600" baseline="-25000" dirty="0"/>
              <a:t>B</a:t>
            </a:r>
            <a:r>
              <a:rPr lang="en-US" sz="2600" dirty="0"/>
              <a:t> = $53.36</a:t>
            </a:r>
          </a:p>
          <a:p>
            <a:pPr lvl="1"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800" dirty="0"/>
              <a:t>Question: Would you rather have a higher rate of return or a higher dollar return?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In the end it is the dollar return that counts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Project A increases firm value by $216.65.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Project B increases firm value by $53.36.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Project A is worth $163.29 more than B!</a:t>
            </a:r>
          </a:p>
        </p:txBody>
      </p:sp>
    </p:spTree>
    <p:extLst>
      <p:ext uri="{BB962C8B-B14F-4D97-AF65-F5344CB8AC3E}">
        <p14:creationId xmlns:p14="http://schemas.microsoft.com/office/powerpoint/2010/main" val="25763290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Sign Changes and Multiple IRR’s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648200"/>
          </a:xfrm>
        </p:spPr>
        <p:txBody>
          <a:bodyPr/>
          <a:lstStyle/>
          <a:p>
            <a:r>
              <a:rPr lang="en-US" sz="2800"/>
              <a:t>What is the IRR of the following cash flow?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graphicFrame>
        <p:nvGraphicFramePr>
          <p:cNvPr id="265220" name="Group 4"/>
          <p:cNvGraphicFramePr>
            <a:graphicFrameLocks noGrp="1"/>
          </p:cNvGraphicFramePr>
          <p:nvPr>
            <p:ph sz="half" idx="2"/>
          </p:nvPr>
        </p:nvGraphicFramePr>
        <p:xfrm>
          <a:off x="1371600" y="2743200"/>
          <a:ext cx="6172200" cy="1036320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524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8145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648200"/>
          </a:xfrm>
        </p:spPr>
        <p:txBody>
          <a:bodyPr/>
          <a:lstStyle/>
          <a:p>
            <a:r>
              <a:rPr lang="en-US" sz="2800" dirty="0"/>
              <a:t>There are multiple correct answers!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lvl="1"/>
            <a:r>
              <a:rPr lang="en-US" sz="2600" dirty="0"/>
              <a:t>This is possible whenever there is more than one sign change in the cash flows!</a:t>
            </a:r>
          </a:p>
        </p:txBody>
      </p:sp>
      <p:sp>
        <p:nvSpPr>
          <p:cNvPr id="2672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7289" name="Object 25"/>
          <p:cNvGraphicFramePr>
            <a:graphicFrameLocks noChangeAspect="1"/>
          </p:cNvGraphicFramePr>
          <p:nvPr/>
        </p:nvGraphicFramePr>
        <p:xfrm>
          <a:off x="762000" y="2438400"/>
          <a:ext cx="8153400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4" imgW="3644640" imgH="1168200" progId="Equation.DSMT4">
                  <p:embed/>
                </p:oleObj>
              </mc:Choice>
              <mc:Fallback>
                <p:oleObj name="Equation" r:id="rId4" imgW="3644640" imgH="1168200" progId="Equation.DSMT4">
                  <p:embed/>
                  <p:pic>
                    <p:nvPicPr>
                      <p:cNvPr id="267289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8153400" cy="264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14955" y="431800"/>
            <a:ext cx="8015287" cy="914400"/>
          </a:xfrm>
        </p:spPr>
        <p:txBody>
          <a:bodyPr/>
          <a:lstStyle/>
          <a:p>
            <a:r>
              <a:rPr lang="en-US" sz="3800" dirty="0"/>
              <a:t>Sign Changes and Multiple IRR’s</a:t>
            </a:r>
          </a:p>
        </p:txBody>
      </p:sp>
    </p:spTree>
    <p:extLst>
      <p:ext uri="{BB962C8B-B14F-4D97-AF65-F5344CB8AC3E}">
        <p14:creationId xmlns:p14="http://schemas.microsoft.com/office/powerpoint/2010/main" val="264386449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Sign Changes and Multiple IRR’s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line crosses the x-axis at each IRR.</a:t>
            </a:r>
          </a:p>
        </p:txBody>
      </p:sp>
      <p:pic>
        <p:nvPicPr>
          <p:cNvPr id="269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09800"/>
            <a:ext cx="7391400" cy="39608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69317" name="Oval 5"/>
          <p:cNvSpPr>
            <a:spLocks noChangeArrowheads="1"/>
          </p:cNvSpPr>
          <p:nvPr/>
        </p:nvSpPr>
        <p:spPr bwMode="auto">
          <a:xfrm>
            <a:off x="1828800" y="46482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69318" name="Oval 6"/>
          <p:cNvSpPr>
            <a:spLocks noChangeArrowheads="1"/>
          </p:cNvSpPr>
          <p:nvPr/>
        </p:nvSpPr>
        <p:spPr bwMode="auto">
          <a:xfrm>
            <a:off x="2286000" y="46482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69319" name="Oval 7"/>
          <p:cNvSpPr>
            <a:spLocks noChangeArrowheads="1"/>
          </p:cNvSpPr>
          <p:nvPr/>
        </p:nvSpPr>
        <p:spPr bwMode="auto">
          <a:xfrm>
            <a:off x="7086600" y="46482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507007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Goals</a:t>
            </a:r>
          </a:p>
          <a:p>
            <a:pPr lvl="1"/>
            <a:r>
              <a:rPr lang="en-US" dirty="0"/>
              <a:t>Forecast</a:t>
            </a:r>
          </a:p>
          <a:p>
            <a:pPr lvl="1"/>
            <a:r>
              <a:rPr lang="en-US" dirty="0"/>
              <a:t>Relate to Project</a:t>
            </a:r>
          </a:p>
          <a:p>
            <a:pPr lvl="1"/>
            <a:endParaRPr lang="en-US" dirty="0"/>
          </a:p>
          <a:p>
            <a:r>
              <a:rPr lang="en-US" dirty="0"/>
              <a:t>Decisions</a:t>
            </a:r>
          </a:p>
          <a:p>
            <a:pPr lvl="1"/>
            <a:r>
              <a:rPr lang="en-US" dirty="0"/>
              <a:t>Firm versus Project Weights </a:t>
            </a:r>
          </a:p>
          <a:p>
            <a:pPr lvl="1"/>
            <a:r>
              <a:rPr lang="en-US" dirty="0"/>
              <a:t>Book versus Market</a:t>
            </a:r>
          </a:p>
          <a:p>
            <a:pPr lvl="1"/>
            <a:r>
              <a:rPr lang="en-US" dirty="0"/>
              <a:t>Past versus Future</a:t>
            </a:r>
          </a:p>
          <a:p>
            <a:pPr lvl="1"/>
            <a:r>
              <a:rPr lang="en-US" dirty="0"/>
              <a:t>Actual versus Target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itchFamily="34" charset="0"/>
              </a:rPr>
              <a:t>Weights</a:t>
            </a:r>
            <a:endParaRPr lang="en-US" sz="2000" b="1" dirty="0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Bonds (r</a:t>
            </a:r>
            <a:r>
              <a:rPr lang="en-US" baseline="-25000" dirty="0"/>
              <a:t>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Current YTM on Firm’s Bonds</a:t>
            </a:r>
          </a:p>
          <a:p>
            <a:pPr lvl="1"/>
            <a:r>
              <a:rPr lang="en-US" dirty="0"/>
              <a:t>Return on Firm’s Bond Grade, e.g., AA</a:t>
            </a:r>
          </a:p>
          <a:p>
            <a:pPr lvl="1"/>
            <a:endParaRPr lang="en-US" dirty="0"/>
          </a:p>
          <a:p>
            <a:r>
              <a:rPr lang="en-US" dirty="0"/>
              <a:t>Preferred Stock (</a:t>
            </a:r>
            <a:r>
              <a:rPr lang="en-US" dirty="0" err="1"/>
              <a:t>r</a:t>
            </a:r>
            <a:r>
              <a:rPr lang="en-US" baseline="-25000" dirty="0" err="1"/>
              <a:t>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Implied Discount Rate from Market</a:t>
            </a:r>
          </a:p>
          <a:p>
            <a:pPr lvl="1"/>
            <a:endParaRPr lang="en-US" dirty="0"/>
          </a:p>
          <a:p>
            <a:r>
              <a:rPr lang="en-US" dirty="0"/>
              <a:t>Common Stock (</a:t>
            </a:r>
            <a:r>
              <a:rPr lang="en-US" dirty="0" err="1"/>
              <a:t>r</a:t>
            </a:r>
            <a:r>
              <a:rPr lang="en-US" baseline="-25000" dirty="0" err="1"/>
              <a:t>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CAPM</a:t>
            </a:r>
          </a:p>
          <a:p>
            <a:pPr lvl="1"/>
            <a:r>
              <a:rPr lang="en-US" dirty="0"/>
              <a:t>Alternate Model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ysClr val="windowText" lastClr="000000"/>
                </a:solidFill>
              </a:rPr>
              <a:t>Required Returns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Key</a:t>
            </a:r>
          </a:p>
          <a:p>
            <a:pPr lvl="1"/>
            <a:r>
              <a:rPr lang="en-US" dirty="0"/>
              <a:t>Dividends: Not Deducible</a:t>
            </a:r>
          </a:p>
          <a:p>
            <a:pPr lvl="1"/>
            <a:r>
              <a:rPr lang="en-US" dirty="0"/>
              <a:t>Interest Payments: Deducible</a:t>
            </a:r>
          </a:p>
          <a:p>
            <a:pPr lvl="1"/>
            <a:endParaRPr lang="en-US" dirty="0"/>
          </a:p>
          <a:p>
            <a:r>
              <a:rPr lang="en-US" dirty="0"/>
              <a:t>Effect</a:t>
            </a:r>
          </a:p>
          <a:p>
            <a:pPr lvl="1"/>
            <a:r>
              <a:rPr lang="en-US" dirty="0"/>
              <a:t>Dividends: $1 costs $1</a:t>
            </a:r>
          </a:p>
          <a:p>
            <a:pPr lvl="1"/>
            <a:r>
              <a:rPr lang="en-US" dirty="0"/>
              <a:t>Interest Payments: $1 costs $1(1- </a:t>
            </a:r>
            <a:r>
              <a:rPr lang="en-US" dirty="0" err="1">
                <a:latin typeface="Symbol" pitchFamily="18" charset="2"/>
              </a:rPr>
              <a:t>t</a:t>
            </a:r>
            <a:r>
              <a:rPr lang="en-US" sz="2400" baseline="-25000" dirty="0" err="1"/>
              <a:t>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If </a:t>
            </a:r>
            <a:r>
              <a:rPr lang="en-US" dirty="0" err="1">
                <a:latin typeface="Symbol" pitchFamily="18" charset="2"/>
              </a:rPr>
              <a:t>t</a:t>
            </a:r>
            <a:r>
              <a:rPr lang="en-US" sz="1600" baseline="-25000" dirty="0" err="1"/>
              <a:t>c</a:t>
            </a:r>
            <a:r>
              <a:rPr lang="en-US" dirty="0"/>
              <a:t> = 30%, $1(1- 0.30) = $0.70</a:t>
            </a:r>
          </a:p>
          <a:p>
            <a:pPr lvl="2"/>
            <a:endParaRPr lang="en-US" dirty="0"/>
          </a:p>
          <a:p>
            <a:r>
              <a:rPr lang="en-US" dirty="0"/>
              <a:t>Required Return on Bond</a:t>
            </a:r>
          </a:p>
          <a:p>
            <a:pPr lvl="1"/>
            <a:r>
              <a:rPr lang="en-US" dirty="0"/>
              <a:t>r</a:t>
            </a:r>
            <a:r>
              <a:rPr lang="en-US" baseline="-25000" dirty="0"/>
              <a:t>d</a:t>
            </a:r>
            <a:r>
              <a:rPr lang="en-US" dirty="0"/>
              <a:t>(1- </a:t>
            </a:r>
            <a:r>
              <a:rPr lang="en-US" dirty="0" err="1">
                <a:latin typeface="Symbol" pitchFamily="18" charset="2"/>
              </a:rPr>
              <a:t>t</a:t>
            </a:r>
            <a:r>
              <a:rPr lang="en-US" sz="1800" baseline="-25000" dirty="0" err="1"/>
              <a:t>c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Effect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 blue</Template>
  <TotalTime>1750</TotalTime>
  <Words>2204</Words>
  <Application>Microsoft Office PowerPoint</Application>
  <PresentationFormat>On-screen Show (4:3)</PresentationFormat>
  <Paragraphs>702</Paragraphs>
  <Slides>67</Slides>
  <Notes>43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5" baseType="lpstr">
      <vt:lpstr>Arial</vt:lpstr>
      <vt:lpstr>Calibri</vt:lpstr>
      <vt:lpstr>Century Gothic</vt:lpstr>
      <vt:lpstr>Corbel</vt:lpstr>
      <vt:lpstr>Symbol</vt:lpstr>
      <vt:lpstr>Wingdings</vt:lpstr>
      <vt:lpstr>Contemporary blue</vt:lpstr>
      <vt:lpstr>Equation</vt:lpstr>
      <vt:lpstr>FIN 360: Corporate Finance</vt:lpstr>
      <vt:lpstr>Overview</vt:lpstr>
      <vt:lpstr>Sources of Capital</vt:lpstr>
      <vt:lpstr>Weighted Average Cost of Capital (WACC)</vt:lpstr>
      <vt:lpstr>WACC Formula</vt:lpstr>
      <vt:lpstr>Weights</vt:lpstr>
      <vt:lpstr>Weights</vt:lpstr>
      <vt:lpstr>Required Returns</vt:lpstr>
      <vt:lpstr>Tax Effect</vt:lpstr>
      <vt:lpstr>WACC Goal</vt:lpstr>
      <vt:lpstr>Debt Trade-Off</vt:lpstr>
      <vt:lpstr>Tax Effects and Financial Distress</vt:lpstr>
      <vt:lpstr>WACC Example</vt:lpstr>
      <vt:lpstr>WACC Example Overview</vt:lpstr>
      <vt:lpstr>WACC Example: Weights</vt:lpstr>
      <vt:lpstr>WACC Example: Cost of Debt</vt:lpstr>
      <vt:lpstr>WACC Example: Cost of Preferred</vt:lpstr>
      <vt:lpstr>WACC Example: Cost of Equity</vt:lpstr>
      <vt:lpstr>WACC Example: Result</vt:lpstr>
      <vt:lpstr>Decision Rules in Capital Budgeting</vt:lpstr>
      <vt:lpstr>Decision Rules in Capital Budgeting</vt:lpstr>
      <vt:lpstr>The Five Decision Rules</vt:lpstr>
      <vt:lpstr>Data</vt:lpstr>
      <vt:lpstr>Payback Period</vt:lpstr>
      <vt:lpstr>Payback Period</vt:lpstr>
      <vt:lpstr>Calculate Payback Period</vt:lpstr>
      <vt:lpstr>Payback Period</vt:lpstr>
      <vt:lpstr>Discounted Payback Period</vt:lpstr>
      <vt:lpstr>Discounted Payback Period</vt:lpstr>
      <vt:lpstr>Calculate Discounted  Payback Period</vt:lpstr>
      <vt:lpstr>Discounted Payback Period</vt:lpstr>
      <vt:lpstr>T-P-S</vt:lpstr>
      <vt:lpstr>Net Present Value (NPV)</vt:lpstr>
      <vt:lpstr>Net Present Value (NPV)</vt:lpstr>
      <vt:lpstr>Net Present Value (NPV)</vt:lpstr>
      <vt:lpstr>Net Present Value (NPV)</vt:lpstr>
      <vt:lpstr>T-P-S</vt:lpstr>
      <vt:lpstr>NPV on Calculator</vt:lpstr>
      <vt:lpstr>NPV on Calculator</vt:lpstr>
      <vt:lpstr>Internal Rate of Return (IRR)</vt:lpstr>
      <vt:lpstr>Internal Rate of Return (IRR)</vt:lpstr>
      <vt:lpstr>IRR Diagram</vt:lpstr>
      <vt:lpstr>Internal Rate of Return (IRR)</vt:lpstr>
      <vt:lpstr>Internal Rate of Return (IRR)</vt:lpstr>
      <vt:lpstr>IRR on Calculator</vt:lpstr>
      <vt:lpstr>IRR on Calculator</vt:lpstr>
      <vt:lpstr>Modified Internal Rate of Return</vt:lpstr>
      <vt:lpstr>‘Modification’</vt:lpstr>
      <vt:lpstr>MIRR Diagram</vt:lpstr>
      <vt:lpstr>Modified Internal Rate of Return</vt:lpstr>
      <vt:lpstr>Modified Internal Rate of Return</vt:lpstr>
      <vt:lpstr>Modified Internal Rate of Return</vt:lpstr>
      <vt:lpstr>Modified Internal Rate of Return</vt:lpstr>
      <vt:lpstr>Modified Internal Rate of Return</vt:lpstr>
      <vt:lpstr>Modified Internal Rate of Return</vt:lpstr>
      <vt:lpstr>Summary of the Five Rules</vt:lpstr>
      <vt:lpstr>Some Additional Issues</vt:lpstr>
      <vt:lpstr>Some Additional Issues</vt:lpstr>
      <vt:lpstr>Comparing NPV, IRR, and MIRR</vt:lpstr>
      <vt:lpstr>Comparing Projects</vt:lpstr>
      <vt:lpstr>Comparing Projects</vt:lpstr>
      <vt:lpstr>Comparing Projects</vt:lpstr>
      <vt:lpstr>Comparing Projects</vt:lpstr>
      <vt:lpstr>Comparing Projects</vt:lpstr>
      <vt:lpstr>Sign Changes and Multiple IRR’s</vt:lpstr>
      <vt:lpstr>Sign Changes and Multiple IRR’s</vt:lpstr>
      <vt:lpstr>Sign Changes and Multiple IRR’s</vt:lpstr>
    </vt:vector>
  </TitlesOfParts>
  <Company>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 365 Business Finance</dc:title>
  <dc:creator>Lawrence Schrenk</dc:creator>
  <cp:lastModifiedBy>Lawrence Schrenk</cp:lastModifiedBy>
  <cp:revision>267</cp:revision>
  <dcterms:created xsi:type="dcterms:W3CDTF">2009-08-24T02:07:34Z</dcterms:created>
  <dcterms:modified xsi:type="dcterms:W3CDTF">2016-10-28T23:57:56Z</dcterms:modified>
</cp:coreProperties>
</file>