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48"/>
  </p:notesMasterIdLst>
  <p:sldIdLst>
    <p:sldId id="256" r:id="rId2"/>
    <p:sldId id="322" r:id="rId3"/>
    <p:sldId id="323" r:id="rId4"/>
    <p:sldId id="324" r:id="rId5"/>
    <p:sldId id="325" r:id="rId6"/>
    <p:sldId id="363" r:id="rId7"/>
    <p:sldId id="366" r:id="rId8"/>
    <p:sldId id="368" r:id="rId9"/>
    <p:sldId id="367" r:id="rId10"/>
    <p:sldId id="326" r:id="rId11"/>
    <p:sldId id="327" r:id="rId12"/>
    <p:sldId id="328" r:id="rId13"/>
    <p:sldId id="364" r:id="rId14"/>
    <p:sldId id="329" r:id="rId15"/>
    <p:sldId id="369" r:id="rId16"/>
    <p:sldId id="330" r:id="rId17"/>
    <p:sldId id="331" r:id="rId18"/>
    <p:sldId id="332" r:id="rId19"/>
    <p:sldId id="333" r:id="rId20"/>
    <p:sldId id="334" r:id="rId21"/>
    <p:sldId id="335" r:id="rId22"/>
    <p:sldId id="336" r:id="rId23"/>
    <p:sldId id="337" r:id="rId24"/>
    <p:sldId id="338" r:id="rId25"/>
    <p:sldId id="339" r:id="rId26"/>
    <p:sldId id="340" r:id="rId27"/>
    <p:sldId id="341" r:id="rId28"/>
    <p:sldId id="342" r:id="rId29"/>
    <p:sldId id="343" r:id="rId30"/>
    <p:sldId id="344" r:id="rId31"/>
    <p:sldId id="345" r:id="rId32"/>
    <p:sldId id="346" r:id="rId33"/>
    <p:sldId id="347" r:id="rId34"/>
    <p:sldId id="348" r:id="rId35"/>
    <p:sldId id="349" r:id="rId36"/>
    <p:sldId id="350" r:id="rId37"/>
    <p:sldId id="361" r:id="rId38"/>
    <p:sldId id="352" r:id="rId39"/>
    <p:sldId id="353" r:id="rId40"/>
    <p:sldId id="354" r:id="rId41"/>
    <p:sldId id="355" r:id="rId42"/>
    <p:sldId id="356" r:id="rId43"/>
    <p:sldId id="357" r:id="rId44"/>
    <p:sldId id="358" r:id="rId45"/>
    <p:sldId id="359" r:id="rId46"/>
    <p:sldId id="360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16" autoAdjust="0"/>
    <p:restoredTop sz="94660" autoAdjust="0"/>
  </p:normalViewPr>
  <p:slideViewPr>
    <p:cSldViewPr>
      <p:cViewPr varScale="1">
        <p:scale>
          <a:sx n="111" d="100"/>
          <a:sy n="111" d="100"/>
        </p:scale>
        <p:origin x="181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9E471D-5952-40FD-AF84-98F4C29F01E9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B02A37-D258-438C-A4BE-EAE7FE82F9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835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JP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jpg"/>
          <p:cNvPicPr>
            <a:picLocks noChangeAspect="1"/>
          </p:cNvPicPr>
          <p:nvPr/>
        </p:nvPicPr>
        <p:blipFill>
          <a:blip r:embed="rId2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2.png"/>
          <p:cNvPicPr>
            <a:picLocks noChangeAspect="1"/>
          </p:cNvPicPr>
          <p:nvPr/>
        </p:nvPicPr>
        <p:blipFill>
          <a:blip r:embed="rId3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3.png"/>
          <p:cNvPicPr>
            <a:picLocks noChangeAspect="1"/>
          </p:cNvPicPr>
          <p:nvPr/>
        </p:nvPicPr>
        <p:blipFill>
          <a:blip r:embed="rId4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4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31"/>
          <p:cNvSpPr>
            <a:spLocks noGrp="1"/>
          </p:cNvSpPr>
          <p:nvPr>
            <p:ph type="subTitle" idx="1"/>
          </p:nvPr>
        </p:nvSpPr>
        <p:spPr>
          <a:xfrm>
            <a:off x="2492734" y="5094577"/>
            <a:ext cx="6194066" cy="925223"/>
          </a:xfrm>
        </p:spPr>
        <p:txBody>
          <a:bodyPr/>
          <a:lstStyle>
            <a:lvl1pPr marL="0" indent="0" algn="r">
              <a:buNone/>
              <a:defRPr sz="2800">
                <a:latin typeface="Century Gothic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/>
          </p:cNvSpPr>
          <p:nvPr>
            <p:ph type="ctrTitle"/>
          </p:nvPr>
        </p:nvSpPr>
        <p:spPr>
          <a:xfrm>
            <a:off x="1108986" y="3606800"/>
            <a:ext cx="7577814" cy="1470025"/>
          </a:xfrm>
        </p:spPr>
        <p:txBody>
          <a:bodyPr anchor="b" anchorCtr="0"/>
          <a:lstStyle>
            <a:lvl1pPr algn="r">
              <a:defRPr sz="4000">
                <a:latin typeface="Century Gothic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8024" y="990730"/>
            <a:ext cx="4347952" cy="2382624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>
              <a:defRPr>
                <a:latin typeface="Century Gothic" pitchFamily="34" charset="0"/>
              </a:defRPr>
            </a:lvl1pPr>
          </a:lstStyle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1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0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Rectangle 1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B80772C-0D10-422D-A1B7-C5CFD693CF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shade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5.png"/>
          <p:cNvPicPr>
            <a:picLocks noChangeAspect="1"/>
          </p:cNvPicPr>
          <p:nvPr/>
        </p:nvPicPr>
        <p:blipFill>
          <a:blip r:embed="rId10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6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</p:spPr>
      </p:pic>
      <p:sp>
        <p:nvSpPr>
          <p:cNvPr id="30" name="Rectangle 30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dirty="0"/>
              <a:t>Click to edit Master title style</a:t>
            </a:r>
          </a:p>
        </p:txBody>
      </p:sp>
      <p:sp>
        <p:nvSpPr>
          <p:cNvPr id="12" name="Rectangl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7620000" y="6324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142B5BB-0271-4951-9864-F5338956FB89}" type="slidenum">
              <a:rPr lang="en-US" smtClean="0">
                <a:latin typeface="Century Gothic" pitchFamily="34" charset="0"/>
              </a:rPr>
              <a:pPr algn="r"/>
              <a:t>‹#›</a:t>
            </a:fld>
            <a:r>
              <a:rPr lang="en-US" dirty="0">
                <a:latin typeface="Century Gothic" pitchFamily="34" charset="0"/>
              </a:rPr>
              <a:t> of 46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304800" y="6324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49EF39E9-0DEB-488D-A1FF-A8C274C77028}" type="datetime12">
              <a:rPr lang="en-US" smtClean="0">
                <a:latin typeface="Century Gothic" pitchFamily="34" charset="0"/>
              </a:rPr>
              <a:pPr/>
              <a:t>6:45 PM</a:t>
            </a:fld>
            <a:endParaRPr lang="en-US" dirty="0">
              <a:latin typeface="Century Gothic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2306" y="6169681"/>
            <a:ext cx="1239388" cy="67916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</p:sldLayoutIdLst>
  <p:transition spd="med">
    <p:fade thruBlk="1"/>
  </p:transition>
  <p:txStyles>
    <p:titleStyle>
      <a:defPPr>
        <a:defRPr sz="4400">
          <a:solidFill>
            <a:schemeClr val="tx1"/>
          </a:solidFill>
          <a:latin typeface="+mj-lt"/>
          <a:ea typeface="+mj-ea"/>
          <a:cs typeface="+mj-cs"/>
        </a:defRPr>
      </a:defPPr>
      <a:lvl1pPr algn="l" eaLnBrk="1" hangingPunct="1">
        <a:buNone/>
        <a:defRPr sz="4400" b="1">
          <a:solidFill>
            <a:schemeClr val="tx1">
              <a:alpha val="100000"/>
            </a:schemeClr>
          </a:solidFill>
          <a:latin typeface="Century Gothic" pitchFamily="34" charset="0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342900" indent="-342900" eaLnBrk="1" hangingPunct="1">
        <a:buChar char="•"/>
        <a:defRPr sz="3600">
          <a:latin typeface="Century Gothic" pitchFamily="34" charset="0"/>
        </a:defRPr>
      </a:lvl1pPr>
      <a:lvl2pPr marL="742950" indent="-285750" eaLnBrk="1" hangingPunct="1">
        <a:buChar char="–"/>
        <a:defRPr sz="2800">
          <a:latin typeface="Century Gothic" pitchFamily="34" charset="0"/>
        </a:defRPr>
      </a:lvl2pPr>
      <a:lvl3pPr marL="1143000" indent="-228600" eaLnBrk="1" hangingPunct="1">
        <a:buChar char="•"/>
        <a:defRPr sz="2400">
          <a:latin typeface="Century Gothic" pitchFamily="34" charset="0"/>
        </a:defRPr>
      </a:lvl3pPr>
      <a:lvl4pPr marL="1600200" indent="-228600" eaLnBrk="1" hangingPunct="1">
        <a:buChar char="–"/>
        <a:defRPr sz="2000">
          <a:latin typeface="Century Gothic" pitchFamily="34" charset="0"/>
        </a:defRPr>
      </a:lvl4pPr>
      <a:lvl5pPr marL="2057400" indent="-228600" eaLnBrk="1" hangingPunct="1">
        <a:buChar char="»"/>
        <a:defRPr sz="1800">
          <a:latin typeface="Century Gothic" pitchFamily="34" charset="0"/>
        </a:defRPr>
      </a:lvl5pPr>
      <a:lvl6pPr marL="2514600" indent="-228600" eaLnBrk="1" hangingPunct="1">
        <a:buChar char="•"/>
        <a:defRPr sz="2000"/>
      </a:lvl6pPr>
      <a:lvl7pPr marL="2971800" indent="-228600" eaLnBrk="1" hangingPunct="1">
        <a:buChar char="•"/>
        <a:defRPr sz="2000"/>
      </a:lvl7pPr>
      <a:lvl8pPr marL="3429000" indent="-228600" eaLnBrk="1" hangingPunct="1">
        <a:buChar char="•"/>
        <a:defRPr sz="2000"/>
      </a:lvl8pPr>
      <a:lvl9pPr marL="3886200" indent="-228600" eaLnBrk="1" hangingPunct="1">
        <a:buChar char="•"/>
        <a:defRPr sz="2000"/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4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6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8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9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1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2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3.bin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2.wmf"/><Relationship Id="rId4" Type="http://schemas.openxmlformats.org/officeDocument/2006/relationships/oleObject" Target="../embeddings/oleObject14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3.wmf"/><Relationship Id="rId4" Type="http://schemas.openxmlformats.org/officeDocument/2006/relationships/oleObject" Target="../embeddings/oleObject15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7" Type="http://schemas.openxmlformats.org/officeDocument/2006/relationships/image" Target="../media/image25.wmf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24.wmf"/><Relationship Id="rId4" Type="http://schemas.openxmlformats.org/officeDocument/2006/relationships/oleObject" Target="../embeddings/oleObject16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26.wmf"/><Relationship Id="rId4" Type="http://schemas.openxmlformats.org/officeDocument/2006/relationships/oleObject" Target="../embeddings/oleObject18.bin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7" Type="http://schemas.openxmlformats.org/officeDocument/2006/relationships/image" Target="../media/image28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27.wmf"/><Relationship Id="rId4" Type="http://schemas.openxmlformats.org/officeDocument/2006/relationships/oleObject" Target="../embeddings/oleObject19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29.wmf"/><Relationship Id="rId4" Type="http://schemas.openxmlformats.org/officeDocument/2006/relationships/oleObject" Target="../embeddings/oleObject21.bin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notesSlide" Target="../notesSlides/notesSlide37.xml"/><Relationship Id="rId7" Type="http://schemas.openxmlformats.org/officeDocument/2006/relationships/image" Target="../media/image31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23.bin"/><Relationship Id="rId5" Type="http://schemas.openxmlformats.org/officeDocument/2006/relationships/image" Target="../media/image30.wmf"/><Relationship Id="rId4" Type="http://schemas.openxmlformats.org/officeDocument/2006/relationships/oleObject" Target="../embeddings/oleObject22.bin"/><Relationship Id="rId9" Type="http://schemas.openxmlformats.org/officeDocument/2006/relationships/image" Target="../media/image32.wmf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33.wmf"/><Relationship Id="rId4" Type="http://schemas.openxmlformats.org/officeDocument/2006/relationships/oleObject" Target="../embeddings/oleObject25.bin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094577"/>
            <a:ext cx="8153400" cy="1306223"/>
          </a:xfrm>
        </p:spPr>
        <p:txBody>
          <a:bodyPr>
            <a:normAutofit/>
          </a:bodyPr>
          <a:lstStyle/>
          <a:p>
            <a:r>
              <a:rPr lang="en-US" dirty="0"/>
              <a:t>Topics 10: Stocks and their Valuation </a:t>
            </a:r>
          </a:p>
          <a:p>
            <a:r>
              <a:rPr lang="en-US" sz="2400" dirty="0"/>
              <a:t>Larry Schrenk, Instructor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FIN 360: Corporate Finance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Comparison</a:t>
            </a:r>
          </a:p>
        </p:txBody>
      </p:sp>
      <p:pic>
        <p:nvPicPr>
          <p:cNvPr id="153606" name="Picture 6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-457200" y="2057400"/>
            <a:ext cx="9906000" cy="2522538"/>
          </a:xfrm>
          <a:noFill/>
          <a:ln/>
        </p:spPr>
      </p:pic>
    </p:spTree>
  </p:cSld>
  <p:clrMapOvr>
    <a:masterClrMapping/>
  </p:clrMapOvr>
  <p:transition spd="med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Valuing Common Stock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00100" indent="-800100"/>
            <a:r>
              <a:rPr lang="en-US"/>
              <a:t>Valuing Common Stock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609600" indent="-609600"/>
            <a:r>
              <a:rPr lang="en-US" dirty="0"/>
              <a:t>Methods</a:t>
            </a:r>
          </a:p>
          <a:p>
            <a:pPr marL="990600" lvl="1" indent="-533400"/>
            <a:r>
              <a:rPr lang="en-US" dirty="0"/>
              <a:t>Discounted Dividend Model (DDM)</a:t>
            </a:r>
          </a:p>
          <a:p>
            <a:pPr marL="990600" lvl="1" indent="-533400"/>
            <a:endParaRPr lang="en-US" dirty="0"/>
          </a:p>
          <a:p>
            <a:pPr marL="990600" lvl="1" indent="-533400"/>
            <a:r>
              <a:rPr lang="en-US" dirty="0"/>
              <a:t>P/E Ratio Methodologies</a:t>
            </a:r>
          </a:p>
          <a:p>
            <a:pPr marL="1371600" lvl="2" indent="-457200"/>
            <a:r>
              <a:rPr lang="en-US" dirty="0"/>
              <a:t>Other Ratio Methodologies</a:t>
            </a:r>
          </a:p>
          <a:p>
            <a:pPr marL="1371600" lvl="2" indent="-457200"/>
            <a:endParaRPr lang="en-US" dirty="0"/>
          </a:p>
          <a:p>
            <a:pPr marL="990600" lvl="1" indent="-533400"/>
            <a:r>
              <a:rPr lang="en-US" dirty="0"/>
              <a:t>Capital Asset Pricing Model (CAPM)</a:t>
            </a:r>
          </a:p>
          <a:p>
            <a:pPr marL="990600" lvl="1" indent="-533400"/>
            <a:endParaRPr lang="en-US" dirty="0"/>
          </a:p>
          <a:p>
            <a:pPr marL="990600" lvl="1" indent="-533400"/>
            <a:r>
              <a:rPr lang="en-US" dirty="0"/>
              <a:t>Relative Valuation</a:t>
            </a:r>
          </a:p>
          <a:p>
            <a:pPr marL="990600" lvl="1" indent="-533400"/>
            <a:endParaRPr lang="en-US" dirty="0"/>
          </a:p>
          <a:p>
            <a:pPr marL="990600" lvl="1" indent="-533400"/>
            <a:r>
              <a:rPr lang="en-US" dirty="0"/>
              <a:t>Free Cash Flow</a:t>
            </a:r>
          </a:p>
          <a:p>
            <a:pPr marL="990600" lvl="1" indent="-533400"/>
            <a:endParaRPr lang="en-US" dirty="0"/>
          </a:p>
          <a:p>
            <a:pPr marL="990600" lvl="1" indent="-533400"/>
            <a:endParaRPr lang="en-US" dirty="0"/>
          </a:p>
        </p:txBody>
      </p:sp>
    </p:spTree>
  </p:cSld>
  <p:clrMapOvr>
    <a:masterClrMapping/>
  </p:clrMapOvr>
  <p:transition spd="med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08038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Stock Valuation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077200" cy="52578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Stock cash flows are less certain than that of bond cash flows because: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/>
              <a:t>Bond cash flows are fixed and defined by contract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/>
              <a:t>Whereas stock cash flows are: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dirty="0"/>
              <a:t>Dividends: residual and determined by the Board of Director’s vote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dirty="0"/>
              <a:t>Proceeds from sale of stock: Not guaranteed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8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Difficulties in Stock Valuation: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/>
              <a:t>Dividend cash flows are not known in advance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/>
              <a:t>Life of stock is essentially forever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/>
              <a:t>No easy way to observe the rate of return required for a stock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39847997"/>
      </p:ext>
    </p:extLst>
  </p:cSld>
  <p:clrMapOvr>
    <a:masterClrMapping/>
  </p:clrMapOvr>
  <p:transition spd="med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Discounted Dividend Model (DDM)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Capital Gains vs. Dividends</a:t>
            </a:r>
            <a:r>
              <a:rPr lang="en-US" baseline="-25000" dirty="0">
                <a:latin typeface="Century Gothic"/>
              </a:rPr>
              <a:t>▪</a:t>
            </a:r>
            <a:endParaRPr lang="en-US" baseline="-250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2300467"/>
              </p:ext>
            </p:extLst>
          </p:nvPr>
        </p:nvGraphicFramePr>
        <p:xfrm>
          <a:off x="1752600" y="1752600"/>
          <a:ext cx="1482811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0795" name="Equation" r:id="rId3" imgW="1015920" imgH="469800" progId="Equation.DSMT4">
                  <p:embed/>
                </p:oleObj>
              </mc:Choice>
              <mc:Fallback>
                <p:oleObj name="Equation" r:id="rId3" imgW="101592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52600" y="1752600"/>
                        <a:ext cx="1482811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6683073"/>
              </p:ext>
            </p:extLst>
          </p:nvPr>
        </p:nvGraphicFramePr>
        <p:xfrm>
          <a:off x="1752600" y="2590800"/>
          <a:ext cx="2001837" cy="1074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0796" name="Equation" r:id="rId5" imgW="1371600" imgH="736560" progId="Equation.DSMT4">
                  <p:embed/>
                </p:oleObj>
              </mc:Choice>
              <mc:Fallback>
                <p:oleObj name="Equation" r:id="rId5" imgW="1371600" imgH="73656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590800"/>
                        <a:ext cx="2001837" cy="1074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7382656"/>
              </p:ext>
            </p:extLst>
          </p:nvPr>
        </p:nvGraphicFramePr>
        <p:xfrm>
          <a:off x="1752600" y="3581400"/>
          <a:ext cx="2501900" cy="146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0797" name="Equation" r:id="rId7" imgW="1714320" imgH="1002960" progId="Equation.DSMT4">
                  <p:embed/>
                </p:oleObj>
              </mc:Choice>
              <mc:Fallback>
                <p:oleObj name="Equation" r:id="rId7" imgW="1714320" imgH="10029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581400"/>
                        <a:ext cx="2501900" cy="1463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5746129"/>
              </p:ext>
            </p:extLst>
          </p:nvPr>
        </p:nvGraphicFramePr>
        <p:xfrm>
          <a:off x="1752600" y="5257800"/>
          <a:ext cx="3687762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0798" name="Equation" r:id="rId9" imgW="2527200" imgH="495000" progId="Equation.DSMT4">
                  <p:embed/>
                </p:oleObj>
              </mc:Choice>
              <mc:Fallback>
                <p:oleObj name="Equation" r:id="rId9" imgW="2527200" imgH="4950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5257800"/>
                        <a:ext cx="3687762" cy="72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8841404"/>
              </p:ext>
            </p:extLst>
          </p:nvPr>
        </p:nvGraphicFramePr>
        <p:xfrm>
          <a:off x="5791200" y="2362200"/>
          <a:ext cx="2427287" cy="1204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0799" name="Equation" r:id="rId11" imgW="1663560" imgH="825480" progId="Equation.DSMT4">
                  <p:embed/>
                </p:oleObj>
              </mc:Choice>
              <mc:Fallback>
                <p:oleObj name="Equation" r:id="rId11" imgW="1663560" imgH="825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2362200"/>
                        <a:ext cx="2427287" cy="1204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60791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800"/>
              <a:t>Discounted Dividend Model (DDM)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Motivation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Dividends are the cash flows derived from common stock.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price is the present value of cash flows.</a:t>
            </a:r>
          </a:p>
          <a:p>
            <a:pPr lvl="1">
              <a:lnSpc>
                <a:spcPct val="90000"/>
              </a:lnSpc>
            </a:pPr>
            <a:r>
              <a:rPr lang="en-US" dirty="0">
                <a:cs typeface="Arial" charset="0"/>
              </a:rPr>
              <a:t>Thus, the price of a common share should be the present value of its dividends</a:t>
            </a:r>
          </a:p>
          <a:p>
            <a:pPr lvl="1">
              <a:lnSpc>
                <a:spcPct val="90000"/>
              </a:lnSpc>
            </a:pPr>
            <a:endParaRPr lang="en-US" dirty="0"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cs typeface="Arial" charset="0"/>
              </a:rPr>
              <a:t>Problems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cs typeface="Arial" charset="0"/>
              </a:rPr>
              <a:t>Dividends (especially far future ones) are not easily estimated.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800"/>
              <a:t>Discounted Dividend Model (DDM)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635000" indent="-577850"/>
            <a:r>
              <a:rPr lang="en-US" dirty="0"/>
              <a:t>Constant Model </a:t>
            </a:r>
          </a:p>
          <a:p>
            <a:pPr marL="1035050" lvl="1" indent="-577850"/>
            <a:r>
              <a:rPr lang="en-US" dirty="0"/>
              <a:t>Dividends remain constant</a:t>
            </a:r>
          </a:p>
          <a:p>
            <a:pPr marL="1035050" lvl="1" indent="-577850"/>
            <a:endParaRPr lang="en-US" dirty="0"/>
          </a:p>
          <a:p>
            <a:pPr marL="635000" indent="-577850"/>
            <a:r>
              <a:rPr lang="en-US" dirty="0"/>
              <a:t>Growth Model</a:t>
            </a:r>
          </a:p>
          <a:p>
            <a:pPr marL="1035050" lvl="1" indent="-577850"/>
            <a:r>
              <a:rPr lang="en-US" dirty="0"/>
              <a:t>Dividends change at a constant rate </a:t>
            </a:r>
          </a:p>
          <a:p>
            <a:pPr marL="1035050" lvl="1" indent="-577850"/>
            <a:endParaRPr lang="en-US" dirty="0"/>
          </a:p>
          <a:p>
            <a:pPr marL="635000" indent="-577850"/>
            <a:r>
              <a:rPr lang="en-US" dirty="0"/>
              <a:t>Mixed Model</a:t>
            </a:r>
          </a:p>
          <a:p>
            <a:pPr marL="1035050" lvl="1" indent="-577850"/>
            <a:r>
              <a:rPr lang="en-US" dirty="0"/>
              <a:t>Dividends change at different rates.  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Constant Model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dividend is constant, then stock is a perpetuity.</a:t>
            </a:r>
          </a:p>
        </p:txBody>
      </p:sp>
      <p:sp>
        <p:nvSpPr>
          <p:cNvPr id="157701" name="Rectangle 5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5770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0507472"/>
              </p:ext>
            </p:extLst>
          </p:nvPr>
        </p:nvGraphicFramePr>
        <p:xfrm>
          <a:off x="2286000" y="2895600"/>
          <a:ext cx="2438400" cy="166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82" name="Equation" r:id="rId4" imgW="634680" imgH="431640" progId="Equation.DSMT4">
                  <p:embed/>
                </p:oleObj>
              </mc:Choice>
              <mc:Fallback>
                <p:oleObj name="Equation" r:id="rId4" imgW="634680" imgH="4316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895600"/>
                        <a:ext cx="2438400" cy="166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342903"/>
              </p:ext>
            </p:extLst>
          </p:nvPr>
        </p:nvGraphicFramePr>
        <p:xfrm>
          <a:off x="3276600" y="4800600"/>
          <a:ext cx="3371340" cy="88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83" name="Equation" r:id="rId6" imgW="2679480" imgH="698400" progId="Equation.DSMT4">
                  <p:embed/>
                </p:oleObj>
              </mc:Choice>
              <mc:Fallback>
                <p:oleObj name="Equation" r:id="rId6" imgW="2679480" imgH="698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800600"/>
                        <a:ext cx="3371340" cy="881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Constant Model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7696200" cy="4419600"/>
          </a:xfrm>
        </p:spPr>
        <p:txBody>
          <a:bodyPr/>
          <a:lstStyle/>
          <a:p>
            <a:r>
              <a:rPr lang="en-US" sz="2800"/>
              <a:t>If a stock is always expected to pay an annual dividend of $4.00 and r = 7%, then</a:t>
            </a:r>
          </a:p>
        </p:txBody>
      </p:sp>
      <p:graphicFrame>
        <p:nvGraphicFramePr>
          <p:cNvPr id="158724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36614522"/>
              </p:ext>
            </p:extLst>
          </p:nvPr>
        </p:nvGraphicFramePr>
        <p:xfrm>
          <a:off x="2362200" y="3200400"/>
          <a:ext cx="4648200" cy="1322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694" name="Equation" r:id="rId4" imgW="1384200" imgH="393480" progId="Equation.DSMT4">
                  <p:embed/>
                </p:oleObj>
              </mc:Choice>
              <mc:Fallback>
                <p:oleObj name="Equation" r:id="rId4" imgW="138420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3200400"/>
                        <a:ext cx="4648200" cy="1322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00100" indent="-800100"/>
            <a:r>
              <a:rPr lang="en-US" b="1"/>
              <a:t>Stock Valuation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60400" indent="-660400"/>
            <a:r>
              <a:rPr lang="en-US" dirty="0"/>
              <a:t>Stock Basics</a:t>
            </a:r>
          </a:p>
          <a:p>
            <a:pPr marL="660400" indent="-660400"/>
            <a:endParaRPr lang="en-US" dirty="0"/>
          </a:p>
          <a:p>
            <a:pPr marL="660400" indent="-660400"/>
            <a:r>
              <a:rPr lang="en-US" dirty="0"/>
              <a:t>Valuing Common Stock</a:t>
            </a:r>
          </a:p>
          <a:p>
            <a:pPr marL="660400" indent="-660400"/>
            <a:endParaRPr lang="en-US" dirty="0"/>
          </a:p>
          <a:p>
            <a:pPr marL="660400" indent="-660400"/>
            <a:r>
              <a:rPr lang="en-US" dirty="0"/>
              <a:t>Valuing Preferred Stock</a:t>
            </a:r>
          </a:p>
          <a:p>
            <a:pPr marL="660400" indent="-660400"/>
            <a:endParaRPr lang="en-US" dirty="0"/>
          </a:p>
          <a:p>
            <a:pPr marL="660400" indent="-660400"/>
            <a:r>
              <a:rPr lang="en-US" dirty="0"/>
              <a:t>‘Implied’ Required Rate of Return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866775" indent="-866775"/>
            <a:r>
              <a:rPr lang="en-US" dirty="0"/>
              <a:t>Growth Model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dividend is changing at a constant rate, then stock is a growing perpetuity.</a:t>
            </a:r>
          </a:p>
        </p:txBody>
      </p:sp>
      <p:sp>
        <p:nvSpPr>
          <p:cNvPr id="160772" name="Rectangle 4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6077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2553110"/>
              </p:ext>
            </p:extLst>
          </p:nvPr>
        </p:nvGraphicFramePr>
        <p:xfrm>
          <a:off x="2362200" y="3276600"/>
          <a:ext cx="3201987" cy="162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728" name="Equation" r:id="rId4" imgW="876240" imgH="444240" progId="Equation.DSMT4">
                  <p:embed/>
                </p:oleObj>
              </mc:Choice>
              <mc:Fallback>
                <p:oleObj name="Equation" r:id="rId4" imgW="876240" imgH="4442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3276600"/>
                        <a:ext cx="3201987" cy="162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6543745"/>
              </p:ext>
            </p:extLst>
          </p:nvPr>
        </p:nvGraphicFramePr>
        <p:xfrm>
          <a:off x="2667000" y="4953000"/>
          <a:ext cx="4267200" cy="1154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729" name="Equation" r:id="rId6" imgW="3390840" imgH="914400" progId="Equation.DSMT4">
                  <p:embed/>
                </p:oleObj>
              </mc:Choice>
              <mc:Fallback>
                <p:oleObj name="Equation" r:id="rId6" imgW="3390840" imgH="9144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953000"/>
                        <a:ext cx="4267200" cy="1154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Growth Model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7696200" cy="4419600"/>
          </a:xfrm>
        </p:spPr>
        <p:txBody>
          <a:bodyPr/>
          <a:lstStyle/>
          <a:p>
            <a:r>
              <a:rPr lang="en-US" sz="2800"/>
              <a:t>If a stock has just paid an annual dividend of $4.00, and the dividend is expected to increase (infinitely) at 2% (r = 7%), then</a:t>
            </a:r>
          </a:p>
        </p:txBody>
      </p:sp>
      <p:graphicFrame>
        <p:nvGraphicFramePr>
          <p:cNvPr id="161796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1295400" y="3509963"/>
          <a:ext cx="6400800" cy="1387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742" name="Equation" r:id="rId4" imgW="1815840" imgH="393480" progId="Equation.DSMT4">
                  <p:embed/>
                </p:oleObj>
              </mc:Choice>
              <mc:Fallback>
                <p:oleObj name="Equation" r:id="rId4" imgW="181584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509963"/>
                        <a:ext cx="6400800" cy="1387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Growth Model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7696200" cy="4419600"/>
          </a:xfrm>
        </p:spPr>
        <p:txBody>
          <a:bodyPr/>
          <a:lstStyle/>
          <a:p>
            <a:r>
              <a:rPr lang="en-US" sz="2800" dirty="0"/>
              <a:t>The same methodology applies if the dividend is expected to decline. </a:t>
            </a:r>
          </a:p>
          <a:p>
            <a:r>
              <a:rPr lang="en-US" sz="2800" dirty="0"/>
              <a:t>If a stock has just paid an annual dividend of $4.00, and the dividend is expected to decrease (infinitely) at 2% (r = 7%), then</a:t>
            </a:r>
          </a:p>
        </p:txBody>
      </p:sp>
      <p:graphicFrame>
        <p:nvGraphicFramePr>
          <p:cNvPr id="162820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1371600" y="4114800"/>
          <a:ext cx="6781800" cy="149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766" name="Equation" r:id="rId4" imgW="2019240" imgH="444240" progId="Equation.DSMT4">
                  <p:embed/>
                </p:oleObj>
              </mc:Choice>
              <mc:Fallback>
                <p:oleObj name="Equation" r:id="rId4" imgW="2019240" imgH="4442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114800"/>
                        <a:ext cx="6781800" cy="1492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66775" indent="-866775"/>
            <a:r>
              <a:rPr lang="en-US" dirty="0"/>
              <a:t>Mixed Model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Both patterns possible,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but not likely to apply to very many firms.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Generally, expect the firm’s dividend to change at different rates over time.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 high growth firm might increase is cash flows at 30% for a few years, but this could not be sustained for any extended period.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Mixed Model Problem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Estimate year-by-year dividends for an extended period, e.g., ten years, </a:t>
            </a:r>
          </a:p>
          <a:p>
            <a:pPr lvl="1"/>
            <a:r>
              <a:rPr lang="en-US" dirty="0"/>
              <a:t>this would become a pure, unfounded guess at values.</a:t>
            </a:r>
          </a:p>
          <a:p>
            <a:pPr lvl="1"/>
            <a:endParaRPr lang="en-US" dirty="0"/>
          </a:p>
          <a:p>
            <a:r>
              <a:rPr lang="en-US" dirty="0"/>
              <a:t>What will the dividend be for IBM 8 years from now?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Mixed Model Strategy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To alleviate this problem, we divide the forecast of dividends into two periods:</a:t>
            </a:r>
          </a:p>
          <a:p>
            <a:endParaRPr lang="en-US" sz="3200" dirty="0"/>
          </a:p>
          <a:p>
            <a:pPr lvl="1"/>
            <a:r>
              <a:rPr lang="en-US" dirty="0"/>
              <a:t>Short Term Prediction/Horizon</a:t>
            </a:r>
          </a:p>
          <a:p>
            <a:pPr lvl="1"/>
            <a:r>
              <a:rPr lang="en-US" dirty="0"/>
              <a:t>Long Term Prediction/Horizon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		              </a:t>
            </a:r>
            <a:r>
              <a:rPr lang="en-US" sz="2400" dirty="0"/>
              <a:t>Short Term	       Long Term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178180" name="Line 4"/>
          <p:cNvSpPr>
            <a:spLocks noChangeShapeType="1"/>
          </p:cNvSpPr>
          <p:nvPr/>
        </p:nvSpPr>
        <p:spPr bwMode="auto">
          <a:xfrm>
            <a:off x="2209800" y="4419600"/>
            <a:ext cx="36576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8181" name="Line 5"/>
          <p:cNvSpPr>
            <a:spLocks noChangeShapeType="1"/>
          </p:cNvSpPr>
          <p:nvPr/>
        </p:nvSpPr>
        <p:spPr bwMode="auto">
          <a:xfrm>
            <a:off x="3124200" y="4267200"/>
            <a:ext cx="1588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8182" name="Line 6"/>
          <p:cNvSpPr>
            <a:spLocks noChangeShapeType="1"/>
          </p:cNvSpPr>
          <p:nvPr/>
        </p:nvSpPr>
        <p:spPr bwMode="auto">
          <a:xfrm>
            <a:off x="2209800" y="4267200"/>
            <a:ext cx="1588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8183" name="Line 7"/>
          <p:cNvSpPr>
            <a:spLocks noChangeShapeType="1"/>
          </p:cNvSpPr>
          <p:nvPr/>
        </p:nvSpPr>
        <p:spPr bwMode="auto">
          <a:xfrm>
            <a:off x="4038600" y="4267200"/>
            <a:ext cx="1588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8184" name="Line 8"/>
          <p:cNvSpPr>
            <a:spLocks noChangeShapeType="1"/>
          </p:cNvSpPr>
          <p:nvPr/>
        </p:nvSpPr>
        <p:spPr bwMode="auto">
          <a:xfrm>
            <a:off x="3124200" y="4267200"/>
            <a:ext cx="1588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8185" name="Line 9"/>
          <p:cNvSpPr>
            <a:spLocks noChangeShapeType="1"/>
          </p:cNvSpPr>
          <p:nvPr/>
        </p:nvSpPr>
        <p:spPr bwMode="auto">
          <a:xfrm>
            <a:off x="4953000" y="4267200"/>
            <a:ext cx="1588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8186" name="Line 10"/>
          <p:cNvSpPr>
            <a:spLocks noChangeShapeType="1"/>
          </p:cNvSpPr>
          <p:nvPr/>
        </p:nvSpPr>
        <p:spPr bwMode="auto">
          <a:xfrm>
            <a:off x="4038600" y="4267200"/>
            <a:ext cx="1588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8187" name="Line 11"/>
          <p:cNvSpPr>
            <a:spLocks noChangeShapeType="1"/>
          </p:cNvSpPr>
          <p:nvPr/>
        </p:nvSpPr>
        <p:spPr bwMode="auto">
          <a:xfrm>
            <a:off x="5867400" y="4267200"/>
            <a:ext cx="1588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8188" name="Line 12"/>
          <p:cNvSpPr>
            <a:spLocks noChangeShapeType="1"/>
          </p:cNvSpPr>
          <p:nvPr/>
        </p:nvSpPr>
        <p:spPr bwMode="auto">
          <a:xfrm>
            <a:off x="4953000" y="4267200"/>
            <a:ext cx="1588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8189" name="Line 13"/>
          <p:cNvSpPr>
            <a:spLocks noChangeShapeType="1"/>
          </p:cNvSpPr>
          <p:nvPr/>
        </p:nvSpPr>
        <p:spPr bwMode="auto">
          <a:xfrm>
            <a:off x="5867400" y="4267200"/>
            <a:ext cx="1588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8190" name="Text Box 14"/>
          <p:cNvSpPr txBox="1">
            <a:spLocks noChangeArrowheads="1"/>
          </p:cNvSpPr>
          <p:nvPr/>
        </p:nvSpPr>
        <p:spPr bwMode="auto">
          <a:xfrm>
            <a:off x="2057400" y="3886200"/>
            <a:ext cx="304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0</a:t>
            </a:r>
          </a:p>
        </p:txBody>
      </p:sp>
      <p:sp>
        <p:nvSpPr>
          <p:cNvPr id="178191" name="Text Box 15"/>
          <p:cNvSpPr txBox="1">
            <a:spLocks noChangeArrowheads="1"/>
          </p:cNvSpPr>
          <p:nvPr/>
        </p:nvSpPr>
        <p:spPr bwMode="auto">
          <a:xfrm>
            <a:off x="2971800" y="3886200"/>
            <a:ext cx="304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178192" name="Text Box 16"/>
          <p:cNvSpPr txBox="1">
            <a:spLocks noChangeArrowheads="1"/>
          </p:cNvSpPr>
          <p:nvPr/>
        </p:nvSpPr>
        <p:spPr bwMode="auto">
          <a:xfrm>
            <a:off x="3886200" y="3886200"/>
            <a:ext cx="304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178193" name="Text Box 17"/>
          <p:cNvSpPr txBox="1">
            <a:spLocks noChangeArrowheads="1"/>
          </p:cNvSpPr>
          <p:nvPr/>
        </p:nvSpPr>
        <p:spPr bwMode="auto">
          <a:xfrm>
            <a:off x="4800600" y="3886200"/>
            <a:ext cx="304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3</a:t>
            </a:r>
          </a:p>
        </p:txBody>
      </p:sp>
      <p:sp>
        <p:nvSpPr>
          <p:cNvPr id="178194" name="Text Box 18"/>
          <p:cNvSpPr txBox="1">
            <a:spLocks noChangeArrowheads="1"/>
          </p:cNvSpPr>
          <p:nvPr/>
        </p:nvSpPr>
        <p:spPr bwMode="auto">
          <a:xfrm>
            <a:off x="5715000" y="3886200"/>
            <a:ext cx="304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t</a:t>
            </a:r>
          </a:p>
        </p:txBody>
      </p:sp>
      <p:sp>
        <p:nvSpPr>
          <p:cNvPr id="178195" name="Text Box 19"/>
          <p:cNvSpPr txBox="1">
            <a:spLocks noChangeArrowheads="1"/>
          </p:cNvSpPr>
          <p:nvPr/>
        </p:nvSpPr>
        <p:spPr bwMode="auto">
          <a:xfrm>
            <a:off x="2057400" y="4572000"/>
            <a:ext cx="5334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d</a:t>
            </a:r>
            <a:r>
              <a:rPr lang="en-US" baseline="-25000"/>
              <a:t>0</a:t>
            </a:r>
          </a:p>
        </p:txBody>
      </p:sp>
      <p:sp>
        <p:nvSpPr>
          <p:cNvPr id="178196" name="Text Box 20"/>
          <p:cNvSpPr txBox="1">
            <a:spLocks noChangeArrowheads="1"/>
          </p:cNvSpPr>
          <p:nvPr/>
        </p:nvSpPr>
        <p:spPr bwMode="auto">
          <a:xfrm>
            <a:off x="2895600" y="4572000"/>
            <a:ext cx="5334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d</a:t>
            </a:r>
            <a:r>
              <a:rPr lang="en-US" baseline="-25000"/>
              <a:t>1</a:t>
            </a:r>
          </a:p>
        </p:txBody>
      </p:sp>
      <p:sp>
        <p:nvSpPr>
          <p:cNvPr id="178197" name="Text Box 21"/>
          <p:cNvSpPr txBox="1">
            <a:spLocks noChangeArrowheads="1"/>
          </p:cNvSpPr>
          <p:nvPr/>
        </p:nvSpPr>
        <p:spPr bwMode="auto">
          <a:xfrm>
            <a:off x="3810000" y="4572000"/>
            <a:ext cx="5334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d</a:t>
            </a:r>
            <a:r>
              <a:rPr lang="en-US" baseline="-25000"/>
              <a:t>2</a:t>
            </a:r>
          </a:p>
        </p:txBody>
      </p:sp>
      <p:sp>
        <p:nvSpPr>
          <p:cNvPr id="178198" name="Text Box 22"/>
          <p:cNvSpPr txBox="1">
            <a:spLocks noChangeArrowheads="1"/>
          </p:cNvSpPr>
          <p:nvPr/>
        </p:nvSpPr>
        <p:spPr bwMode="auto">
          <a:xfrm>
            <a:off x="5638800" y="4572000"/>
            <a:ext cx="5334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d</a:t>
            </a:r>
            <a:r>
              <a:rPr lang="en-US" baseline="-25000"/>
              <a:t>t</a:t>
            </a:r>
          </a:p>
        </p:txBody>
      </p:sp>
      <p:sp>
        <p:nvSpPr>
          <p:cNvPr id="178199" name="Text Box 23"/>
          <p:cNvSpPr txBox="1">
            <a:spLocks noChangeArrowheads="1"/>
          </p:cNvSpPr>
          <p:nvPr/>
        </p:nvSpPr>
        <p:spPr bwMode="auto">
          <a:xfrm>
            <a:off x="4724400" y="4572000"/>
            <a:ext cx="5334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d</a:t>
            </a:r>
            <a:r>
              <a:rPr lang="en-US" baseline="-25000"/>
              <a:t>3</a:t>
            </a:r>
          </a:p>
        </p:txBody>
      </p:sp>
      <p:sp>
        <p:nvSpPr>
          <p:cNvPr id="178205" name="Line 29"/>
          <p:cNvSpPr>
            <a:spLocks noChangeShapeType="1"/>
          </p:cNvSpPr>
          <p:nvPr/>
        </p:nvSpPr>
        <p:spPr bwMode="auto">
          <a:xfrm>
            <a:off x="5867400" y="4419600"/>
            <a:ext cx="990600" cy="1588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8206" name="AutoShape 30"/>
          <p:cNvSpPr>
            <a:spLocks/>
          </p:cNvSpPr>
          <p:nvPr/>
        </p:nvSpPr>
        <p:spPr bwMode="auto">
          <a:xfrm rot="16200000">
            <a:off x="3657600" y="3429000"/>
            <a:ext cx="228600" cy="3276600"/>
          </a:xfrm>
          <a:prstGeom prst="leftBrace">
            <a:avLst>
              <a:gd name="adj1" fmla="val 132517"/>
              <a:gd name="adj2" fmla="val 50000"/>
            </a:avLst>
          </a:prstGeom>
          <a:noFill/>
          <a:ln w="28575">
            <a:solidFill>
              <a:srgbClr val="FF0066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8207" name="AutoShape 31"/>
          <p:cNvSpPr>
            <a:spLocks/>
          </p:cNvSpPr>
          <p:nvPr/>
        </p:nvSpPr>
        <p:spPr bwMode="auto">
          <a:xfrm rot="16200000">
            <a:off x="6362700" y="4000500"/>
            <a:ext cx="228600" cy="2133600"/>
          </a:xfrm>
          <a:prstGeom prst="leftBrace">
            <a:avLst>
              <a:gd name="adj1" fmla="val 86290"/>
              <a:gd name="adj2" fmla="val 50000"/>
            </a:avLst>
          </a:prstGeom>
          <a:noFill/>
          <a:ln w="28575">
            <a:solidFill>
              <a:srgbClr val="FF0066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8208" name="Line 32"/>
          <p:cNvSpPr>
            <a:spLocks noChangeShapeType="1"/>
          </p:cNvSpPr>
          <p:nvPr/>
        </p:nvSpPr>
        <p:spPr bwMode="auto">
          <a:xfrm>
            <a:off x="5410200" y="3962400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fade thruBlk="1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Mixed Model: Short Term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Period over which we </a:t>
            </a:r>
            <a:r>
              <a:rPr lang="en-US" i="1" u="sng" dirty="0"/>
              <a:t>can</a:t>
            </a:r>
            <a:r>
              <a:rPr lang="en-US" dirty="0"/>
              <a:t> reasonably estimate the expected dividends:</a:t>
            </a:r>
          </a:p>
          <a:p>
            <a:endParaRPr lang="en-US" dirty="0"/>
          </a:p>
          <a:p>
            <a:pPr lvl="1"/>
            <a:r>
              <a:rPr lang="en-US" dirty="0"/>
              <a:t>As specific dollar amounts, or</a:t>
            </a:r>
          </a:p>
          <a:p>
            <a:pPr lvl="2"/>
            <a:r>
              <a:rPr lang="en-US" dirty="0"/>
              <a:t>E.g., $4.00   $4.15   $4.25   $4.90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As subject to some growth forecast</a:t>
            </a:r>
          </a:p>
          <a:p>
            <a:pPr lvl="2"/>
            <a:r>
              <a:rPr lang="en-US" dirty="0"/>
              <a:t>E.g., $4.00 growing at 10% for 4 years</a:t>
            </a:r>
          </a:p>
          <a:p>
            <a:pPr lvl="2"/>
            <a:endParaRPr lang="en-US" dirty="0"/>
          </a:p>
          <a:p>
            <a:r>
              <a:rPr lang="en-US" dirty="0"/>
              <a:t>Dividend ‘Smoothing’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Mixed Model: Long Term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Period over which we </a:t>
            </a:r>
            <a:r>
              <a:rPr lang="en-US" i="1" u="sng" dirty="0"/>
              <a:t>cannot</a:t>
            </a:r>
            <a:r>
              <a:rPr lang="en-US" dirty="0"/>
              <a:t> predict dividends.</a:t>
            </a:r>
          </a:p>
          <a:p>
            <a:endParaRPr lang="en-US" dirty="0"/>
          </a:p>
          <a:p>
            <a:r>
              <a:rPr lang="en-US" dirty="0"/>
              <a:t>We cannot ignore the long term, </a:t>
            </a:r>
          </a:p>
          <a:p>
            <a:pPr lvl="1"/>
            <a:r>
              <a:rPr lang="en-US" dirty="0"/>
              <a:t>For many firms the long term provides much of the value of the firm.</a:t>
            </a:r>
          </a:p>
          <a:p>
            <a:pPr lvl="2"/>
            <a:r>
              <a:rPr lang="en-US" sz="2000" dirty="0"/>
              <a:t>NOTE: The more value is derived from the future, the harder to use the DDM as a method.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The Long Term Solution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Estimate the long term dividends as growing at a reasonable, constant growth rate.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Estimate as growing perpetuity.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Infinite growth rate cannot be very large.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One good estimate is the long term growth for the economy, perhaps 3 or 4%.</a:t>
            </a:r>
          </a:p>
          <a:p>
            <a:pPr lvl="1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ransition spd="med">
    <p:fade thruBlk="1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Calculations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590550" indent="-533400">
              <a:buFont typeface="Wingdings" pitchFamily="2" charset="2"/>
              <a:buAutoNum type="arabicParenR"/>
            </a:pPr>
            <a:r>
              <a:rPr lang="en-US" sz="3200" dirty="0"/>
              <a:t>Value of the short term dividends is PV of the individual dividends.</a:t>
            </a:r>
          </a:p>
          <a:p>
            <a:pPr marL="590550" indent="-533400">
              <a:buFont typeface="Wingdings" pitchFamily="2" charset="2"/>
              <a:buAutoNum type="arabicParenR"/>
            </a:pPr>
            <a:endParaRPr lang="en-US" sz="3200" dirty="0"/>
          </a:p>
          <a:p>
            <a:pPr marL="590550" indent="-533400">
              <a:buFont typeface="Wingdings" pitchFamily="2" charset="2"/>
              <a:buNone/>
            </a:pPr>
            <a:r>
              <a:rPr lang="en-US" sz="3200" dirty="0"/>
              <a:t>2)	Value of the long term dividends is a </a:t>
            </a:r>
            <a:r>
              <a:rPr lang="en-US" sz="3200" i="1" u="sng" dirty="0"/>
              <a:t>delayed</a:t>
            </a:r>
            <a:r>
              <a:rPr lang="en-US" sz="3200" dirty="0"/>
              <a:t> growing perpetuity.</a:t>
            </a:r>
          </a:p>
          <a:p>
            <a:pPr marL="971550" lvl="1" indent="-457200"/>
            <a:r>
              <a:rPr lang="en-US" sz="2600" dirty="0"/>
              <a:t>NOTE: It is a </a:t>
            </a:r>
            <a:r>
              <a:rPr lang="en-US" sz="2600" i="1" dirty="0"/>
              <a:t>delayed</a:t>
            </a:r>
            <a:r>
              <a:rPr lang="en-US" sz="2600" dirty="0"/>
              <a:t> growing perpetuity because the long term dividends do not begin until after the short term dividends end. </a:t>
            </a:r>
          </a:p>
          <a:p>
            <a:pPr marL="971550" lvl="1" indent="-457200"/>
            <a:endParaRPr lang="en-US" sz="2600" dirty="0"/>
          </a:p>
          <a:p>
            <a:pPr marL="590550" indent="-533400">
              <a:buFont typeface="Wingdings" pitchFamily="2" charset="2"/>
              <a:buNone/>
            </a:pPr>
            <a:r>
              <a:rPr lang="en-US" sz="3200" dirty="0"/>
              <a:t>3)	Stock price = </a:t>
            </a:r>
            <a:r>
              <a:rPr lang="en-US" sz="3200" dirty="0" err="1"/>
              <a:t>PV</a:t>
            </a:r>
            <a:r>
              <a:rPr lang="en-US" sz="3200" baseline="-25000" dirty="0" err="1"/>
              <a:t>short</a:t>
            </a:r>
            <a:r>
              <a:rPr lang="en-US" sz="3200" baseline="-25000" dirty="0"/>
              <a:t> term </a:t>
            </a:r>
            <a:r>
              <a:rPr lang="en-US" sz="3200" dirty="0"/>
              <a:t>+ </a:t>
            </a:r>
            <a:r>
              <a:rPr lang="en-US" sz="3200" dirty="0" err="1"/>
              <a:t>PV</a:t>
            </a:r>
            <a:r>
              <a:rPr lang="en-US" sz="3200" baseline="-25000" dirty="0" err="1"/>
              <a:t>long</a:t>
            </a:r>
            <a:r>
              <a:rPr lang="en-US" sz="3200" baseline="-25000" dirty="0"/>
              <a:t> term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Stock Basics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Mixed Model Example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  <a:p>
            <a:pPr lvl="1"/>
            <a:r>
              <a:rPr lang="en-US" dirty="0"/>
              <a:t>A firm has just paid an annual dividend of $2.00. That dividend is expected to grow at a rate of 30% for one year, 20% for the next two years, then level off to a long term growth rate of 3%. If the discount rate is 12%, what should be the price of the stock?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Mixed Model Example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Data:</a:t>
            </a:r>
          </a:p>
          <a:p>
            <a:pPr lvl="1"/>
            <a:r>
              <a:rPr lang="en-US" dirty="0"/>
              <a:t>d</a:t>
            </a:r>
            <a:r>
              <a:rPr lang="en-US" baseline="-25000" dirty="0"/>
              <a:t>0</a:t>
            </a:r>
            <a:r>
              <a:rPr lang="en-US" dirty="0"/>
              <a:t> = 2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g</a:t>
            </a:r>
            <a:r>
              <a:rPr lang="en-US" baseline="-25000" dirty="0"/>
              <a:t>1</a:t>
            </a:r>
            <a:r>
              <a:rPr lang="en-US" dirty="0"/>
              <a:t> = 30%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g</a:t>
            </a:r>
            <a:r>
              <a:rPr lang="en-US" baseline="-25000" dirty="0"/>
              <a:t>2-3</a:t>
            </a:r>
            <a:r>
              <a:rPr lang="en-US" dirty="0"/>
              <a:t> = 20%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g</a:t>
            </a:r>
            <a:r>
              <a:rPr lang="en-US" baseline="-25000" dirty="0"/>
              <a:t>4+</a:t>
            </a:r>
            <a:r>
              <a:rPr lang="en-US" dirty="0"/>
              <a:t> = 3%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r = 12%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3459904"/>
              </p:ext>
            </p:extLst>
          </p:nvPr>
        </p:nvGraphicFramePr>
        <p:xfrm>
          <a:off x="3810000" y="4267200"/>
          <a:ext cx="4968875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772" name="Equation" r:id="rId4" imgW="3949560" imgH="685800" progId="Equation.DSMT4">
                  <p:embed/>
                </p:oleObj>
              </mc:Choice>
              <mc:Fallback>
                <p:oleObj name="Equation" r:id="rId4" imgW="3949560" imgH="685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4267200"/>
                        <a:ext cx="4968875" cy="865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fade thruBlk="1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Mixed Model Example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Data</a:t>
            </a:r>
          </a:p>
          <a:p>
            <a:pPr lvl="1"/>
            <a:r>
              <a:rPr lang="en-US" dirty="0" err="1"/>
              <a:t>d</a:t>
            </a:r>
            <a:r>
              <a:rPr lang="en-US" baseline="-25000" dirty="0" err="1"/>
              <a:t>0</a:t>
            </a:r>
            <a:r>
              <a:rPr lang="en-US" dirty="0"/>
              <a:t> = 2; g</a:t>
            </a:r>
            <a:r>
              <a:rPr lang="en-US" baseline="-25000" dirty="0"/>
              <a:t>1</a:t>
            </a:r>
            <a:r>
              <a:rPr lang="en-US" dirty="0"/>
              <a:t> = 30%; g</a:t>
            </a:r>
            <a:r>
              <a:rPr lang="en-US" baseline="-25000" dirty="0"/>
              <a:t>2-3</a:t>
            </a:r>
            <a:r>
              <a:rPr lang="en-US" dirty="0"/>
              <a:t> = 20%; g</a:t>
            </a:r>
            <a:r>
              <a:rPr lang="en-US" baseline="-25000" dirty="0"/>
              <a:t>4+</a:t>
            </a:r>
            <a:r>
              <a:rPr lang="en-US" dirty="0"/>
              <a:t> = 3%; r = 12%</a:t>
            </a:r>
          </a:p>
          <a:p>
            <a:endParaRPr lang="en-US" dirty="0"/>
          </a:p>
          <a:p>
            <a:r>
              <a:rPr lang="en-US" dirty="0"/>
              <a:t>Dividends Calculation</a:t>
            </a:r>
          </a:p>
          <a:p>
            <a:pPr>
              <a:buFont typeface="Wingdings" pitchFamily="2" charset="2"/>
              <a:buNone/>
            </a:pPr>
            <a:r>
              <a:rPr lang="en-US" sz="2400" dirty="0"/>
              <a:t>          	d</a:t>
            </a:r>
            <a:r>
              <a:rPr lang="en-US" sz="2400" baseline="-25000" dirty="0"/>
              <a:t>1</a:t>
            </a:r>
            <a:r>
              <a:rPr lang="en-US" sz="2400" dirty="0"/>
              <a:t> = 2(1.30) = 2.60 </a:t>
            </a:r>
          </a:p>
          <a:p>
            <a:pPr>
              <a:buFont typeface="Wingdings" pitchFamily="2" charset="2"/>
              <a:buNone/>
            </a:pPr>
            <a:r>
              <a:rPr lang="en-US" sz="2400" dirty="0"/>
              <a:t>		d</a:t>
            </a:r>
            <a:r>
              <a:rPr lang="en-US" sz="2400" baseline="-25000" dirty="0"/>
              <a:t>2</a:t>
            </a:r>
            <a:r>
              <a:rPr lang="en-US" sz="2400" dirty="0"/>
              <a:t> = 2(1.30)(1.20) = 3.12 </a:t>
            </a:r>
          </a:p>
          <a:p>
            <a:pPr>
              <a:buFont typeface="Wingdings" pitchFamily="2" charset="2"/>
              <a:buNone/>
            </a:pPr>
            <a:r>
              <a:rPr lang="en-US" sz="2400" dirty="0"/>
              <a:t>		d</a:t>
            </a:r>
            <a:r>
              <a:rPr lang="en-US" sz="2400" baseline="-25000" dirty="0"/>
              <a:t>3</a:t>
            </a:r>
            <a:r>
              <a:rPr lang="en-US" sz="2400" dirty="0"/>
              <a:t> = 2(1.30)(1.20)</a:t>
            </a:r>
            <a:r>
              <a:rPr lang="en-US" sz="2400" baseline="30000" dirty="0"/>
              <a:t>2 </a:t>
            </a:r>
            <a:r>
              <a:rPr lang="en-US" sz="2400" dirty="0"/>
              <a:t>= 3.74</a:t>
            </a:r>
          </a:p>
          <a:p>
            <a:pPr>
              <a:buFont typeface="Wingdings" pitchFamily="2" charset="2"/>
              <a:buNone/>
            </a:pPr>
            <a:r>
              <a:rPr lang="en-US" sz="2400" dirty="0"/>
              <a:t>		d</a:t>
            </a:r>
            <a:r>
              <a:rPr lang="en-US" sz="2400" baseline="-25000" dirty="0"/>
              <a:t>4</a:t>
            </a:r>
            <a:r>
              <a:rPr lang="en-US" sz="2400" dirty="0"/>
              <a:t> = 2(1.30)(1.20)</a:t>
            </a:r>
            <a:r>
              <a:rPr lang="en-US" sz="2400" baseline="30000" dirty="0"/>
              <a:t>2 </a:t>
            </a:r>
            <a:r>
              <a:rPr lang="en-US" sz="2400" dirty="0"/>
              <a:t>(1.03) = 3.85</a:t>
            </a:r>
          </a:p>
          <a:p>
            <a:pPr>
              <a:buFont typeface="Wingdings" pitchFamily="2" charset="2"/>
              <a:buNone/>
            </a:pPr>
            <a:r>
              <a:rPr lang="en-US" sz="2400" dirty="0"/>
              <a:t>		etc.</a:t>
            </a:r>
            <a:endParaRPr lang="en-US" sz="2400" baseline="30000" dirty="0"/>
          </a:p>
          <a:p>
            <a:pPr>
              <a:buFont typeface="Wingdings" pitchFamily="2" charset="2"/>
              <a:buNone/>
            </a:pPr>
            <a:r>
              <a:rPr lang="en-US" dirty="0"/>
              <a:t>		 </a:t>
            </a:r>
          </a:p>
        </p:txBody>
      </p:sp>
      <p:sp>
        <p:nvSpPr>
          <p:cNvPr id="188421" name="Rectangle 5"/>
          <p:cNvSpPr>
            <a:spLocks noChangeArrowheads="1"/>
          </p:cNvSpPr>
          <p:nvPr/>
        </p:nvSpPr>
        <p:spPr bwMode="auto">
          <a:xfrm>
            <a:off x="0" y="310515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spd="med">
    <p:fade thruBlk="1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Mixed Model Example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Timeline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		    </a:t>
            </a:r>
            <a:r>
              <a:rPr lang="en-US" sz="2400" dirty="0"/>
              <a:t>Short Term	     Long Term</a:t>
            </a:r>
            <a:endParaRPr lang="en-US" dirty="0"/>
          </a:p>
        </p:txBody>
      </p:sp>
      <p:sp>
        <p:nvSpPr>
          <p:cNvPr id="230404" name="Line 4"/>
          <p:cNvSpPr>
            <a:spLocks noChangeShapeType="1"/>
          </p:cNvSpPr>
          <p:nvPr/>
        </p:nvSpPr>
        <p:spPr bwMode="auto">
          <a:xfrm>
            <a:off x="1143000" y="3124200"/>
            <a:ext cx="3657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0405" name="Line 5"/>
          <p:cNvSpPr>
            <a:spLocks noChangeShapeType="1"/>
          </p:cNvSpPr>
          <p:nvPr/>
        </p:nvSpPr>
        <p:spPr bwMode="auto">
          <a:xfrm>
            <a:off x="2057400" y="2971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0406" name="Line 6"/>
          <p:cNvSpPr>
            <a:spLocks noChangeShapeType="1"/>
          </p:cNvSpPr>
          <p:nvPr/>
        </p:nvSpPr>
        <p:spPr bwMode="auto">
          <a:xfrm>
            <a:off x="1143000" y="2971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0407" name="Line 7"/>
          <p:cNvSpPr>
            <a:spLocks noChangeShapeType="1"/>
          </p:cNvSpPr>
          <p:nvPr/>
        </p:nvSpPr>
        <p:spPr bwMode="auto">
          <a:xfrm>
            <a:off x="2971800" y="2971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0408" name="Line 8"/>
          <p:cNvSpPr>
            <a:spLocks noChangeShapeType="1"/>
          </p:cNvSpPr>
          <p:nvPr/>
        </p:nvSpPr>
        <p:spPr bwMode="auto">
          <a:xfrm>
            <a:off x="2057400" y="2971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0409" name="Line 9"/>
          <p:cNvSpPr>
            <a:spLocks noChangeShapeType="1"/>
          </p:cNvSpPr>
          <p:nvPr/>
        </p:nvSpPr>
        <p:spPr bwMode="auto">
          <a:xfrm>
            <a:off x="3886200" y="2971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0410" name="Line 10"/>
          <p:cNvSpPr>
            <a:spLocks noChangeShapeType="1"/>
          </p:cNvSpPr>
          <p:nvPr/>
        </p:nvSpPr>
        <p:spPr bwMode="auto">
          <a:xfrm>
            <a:off x="2971800" y="2971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0411" name="Line 11"/>
          <p:cNvSpPr>
            <a:spLocks noChangeShapeType="1"/>
          </p:cNvSpPr>
          <p:nvPr/>
        </p:nvSpPr>
        <p:spPr bwMode="auto">
          <a:xfrm>
            <a:off x="4800600" y="2971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0412" name="Line 12"/>
          <p:cNvSpPr>
            <a:spLocks noChangeShapeType="1"/>
          </p:cNvSpPr>
          <p:nvPr/>
        </p:nvSpPr>
        <p:spPr bwMode="auto">
          <a:xfrm>
            <a:off x="3886200" y="2971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0414" name="Line 14"/>
          <p:cNvSpPr>
            <a:spLocks noChangeShapeType="1"/>
          </p:cNvSpPr>
          <p:nvPr/>
        </p:nvSpPr>
        <p:spPr bwMode="auto">
          <a:xfrm>
            <a:off x="4800600" y="2971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0419" name="Text Box 19"/>
          <p:cNvSpPr txBox="1">
            <a:spLocks noChangeArrowheads="1"/>
          </p:cNvSpPr>
          <p:nvPr/>
        </p:nvSpPr>
        <p:spPr bwMode="auto">
          <a:xfrm>
            <a:off x="990600" y="2590800"/>
            <a:ext cx="304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0</a:t>
            </a:r>
          </a:p>
        </p:txBody>
      </p:sp>
      <p:sp>
        <p:nvSpPr>
          <p:cNvPr id="230420" name="Text Box 20"/>
          <p:cNvSpPr txBox="1">
            <a:spLocks noChangeArrowheads="1"/>
          </p:cNvSpPr>
          <p:nvPr/>
        </p:nvSpPr>
        <p:spPr bwMode="auto">
          <a:xfrm>
            <a:off x="1905000" y="2590800"/>
            <a:ext cx="304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230421" name="Text Box 21"/>
          <p:cNvSpPr txBox="1">
            <a:spLocks noChangeArrowheads="1"/>
          </p:cNvSpPr>
          <p:nvPr/>
        </p:nvSpPr>
        <p:spPr bwMode="auto">
          <a:xfrm>
            <a:off x="2819400" y="2590800"/>
            <a:ext cx="304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230422" name="Text Box 22"/>
          <p:cNvSpPr txBox="1">
            <a:spLocks noChangeArrowheads="1"/>
          </p:cNvSpPr>
          <p:nvPr/>
        </p:nvSpPr>
        <p:spPr bwMode="auto">
          <a:xfrm>
            <a:off x="3733800" y="2590800"/>
            <a:ext cx="304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3</a:t>
            </a:r>
          </a:p>
        </p:txBody>
      </p:sp>
      <p:sp>
        <p:nvSpPr>
          <p:cNvPr id="230423" name="Text Box 23"/>
          <p:cNvSpPr txBox="1">
            <a:spLocks noChangeArrowheads="1"/>
          </p:cNvSpPr>
          <p:nvPr/>
        </p:nvSpPr>
        <p:spPr bwMode="auto">
          <a:xfrm>
            <a:off x="4648200" y="2590800"/>
            <a:ext cx="304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230427" name="Text Box 27"/>
          <p:cNvSpPr txBox="1">
            <a:spLocks noChangeArrowheads="1"/>
          </p:cNvSpPr>
          <p:nvPr/>
        </p:nvSpPr>
        <p:spPr bwMode="auto">
          <a:xfrm>
            <a:off x="990600" y="3276600"/>
            <a:ext cx="5334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d</a:t>
            </a:r>
            <a:r>
              <a:rPr lang="en-US" baseline="-25000"/>
              <a:t>0</a:t>
            </a:r>
          </a:p>
        </p:txBody>
      </p:sp>
      <p:sp>
        <p:nvSpPr>
          <p:cNvPr id="230428" name="Text Box 28"/>
          <p:cNvSpPr txBox="1">
            <a:spLocks noChangeArrowheads="1"/>
          </p:cNvSpPr>
          <p:nvPr/>
        </p:nvSpPr>
        <p:spPr bwMode="auto">
          <a:xfrm>
            <a:off x="1828800" y="3276600"/>
            <a:ext cx="5334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d</a:t>
            </a:r>
            <a:r>
              <a:rPr lang="en-US" baseline="-25000"/>
              <a:t>1</a:t>
            </a:r>
          </a:p>
        </p:txBody>
      </p:sp>
      <p:sp>
        <p:nvSpPr>
          <p:cNvPr id="230429" name="Text Box 29"/>
          <p:cNvSpPr txBox="1">
            <a:spLocks noChangeArrowheads="1"/>
          </p:cNvSpPr>
          <p:nvPr/>
        </p:nvSpPr>
        <p:spPr bwMode="auto">
          <a:xfrm>
            <a:off x="2743200" y="3276600"/>
            <a:ext cx="5334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d</a:t>
            </a:r>
            <a:r>
              <a:rPr lang="en-US" baseline="-25000"/>
              <a:t>2</a:t>
            </a:r>
          </a:p>
        </p:txBody>
      </p:sp>
      <p:sp>
        <p:nvSpPr>
          <p:cNvPr id="230430" name="Text Box 30"/>
          <p:cNvSpPr txBox="1">
            <a:spLocks noChangeArrowheads="1"/>
          </p:cNvSpPr>
          <p:nvPr/>
        </p:nvSpPr>
        <p:spPr bwMode="auto">
          <a:xfrm>
            <a:off x="4572000" y="3276600"/>
            <a:ext cx="5334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d</a:t>
            </a:r>
            <a:r>
              <a:rPr lang="en-US" baseline="-25000"/>
              <a:t>4</a:t>
            </a:r>
          </a:p>
        </p:txBody>
      </p:sp>
      <p:sp>
        <p:nvSpPr>
          <p:cNvPr id="230431" name="Text Box 31"/>
          <p:cNvSpPr txBox="1">
            <a:spLocks noChangeArrowheads="1"/>
          </p:cNvSpPr>
          <p:nvPr/>
        </p:nvSpPr>
        <p:spPr bwMode="auto">
          <a:xfrm>
            <a:off x="3657600" y="3276600"/>
            <a:ext cx="5334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d</a:t>
            </a:r>
            <a:r>
              <a:rPr lang="en-US" baseline="-25000"/>
              <a:t>3</a:t>
            </a:r>
          </a:p>
        </p:txBody>
      </p:sp>
      <p:sp>
        <p:nvSpPr>
          <p:cNvPr id="230437" name="Text Box 37"/>
          <p:cNvSpPr txBox="1">
            <a:spLocks noChangeArrowheads="1"/>
          </p:cNvSpPr>
          <p:nvPr/>
        </p:nvSpPr>
        <p:spPr bwMode="auto">
          <a:xfrm>
            <a:off x="990600" y="3810000"/>
            <a:ext cx="533400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b="1"/>
              <a:t>2.00</a:t>
            </a:r>
            <a:endParaRPr lang="en-US" sz="1400" b="1" baseline="-25000"/>
          </a:p>
        </p:txBody>
      </p:sp>
      <p:sp>
        <p:nvSpPr>
          <p:cNvPr id="230438" name="Text Box 38"/>
          <p:cNvSpPr txBox="1">
            <a:spLocks noChangeArrowheads="1"/>
          </p:cNvSpPr>
          <p:nvPr/>
        </p:nvSpPr>
        <p:spPr bwMode="auto">
          <a:xfrm>
            <a:off x="1828800" y="3810000"/>
            <a:ext cx="533400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b="1"/>
              <a:t>2.60</a:t>
            </a:r>
            <a:endParaRPr lang="en-US" sz="1400" b="1" baseline="-25000"/>
          </a:p>
        </p:txBody>
      </p:sp>
      <p:sp>
        <p:nvSpPr>
          <p:cNvPr id="230439" name="Text Box 39"/>
          <p:cNvSpPr txBox="1">
            <a:spLocks noChangeArrowheads="1"/>
          </p:cNvSpPr>
          <p:nvPr/>
        </p:nvSpPr>
        <p:spPr bwMode="auto">
          <a:xfrm>
            <a:off x="2743200" y="3810000"/>
            <a:ext cx="533400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b="1"/>
              <a:t>3.12</a:t>
            </a:r>
            <a:endParaRPr lang="en-US" sz="1400" b="1" baseline="-25000"/>
          </a:p>
        </p:txBody>
      </p:sp>
      <p:sp>
        <p:nvSpPr>
          <p:cNvPr id="230440" name="Text Box 40"/>
          <p:cNvSpPr txBox="1">
            <a:spLocks noChangeArrowheads="1"/>
          </p:cNvSpPr>
          <p:nvPr/>
        </p:nvSpPr>
        <p:spPr bwMode="auto">
          <a:xfrm>
            <a:off x="4572000" y="3810000"/>
            <a:ext cx="533400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b="1"/>
              <a:t>3.85</a:t>
            </a:r>
            <a:endParaRPr lang="en-US" sz="1400" b="1" baseline="-25000"/>
          </a:p>
        </p:txBody>
      </p:sp>
      <p:sp>
        <p:nvSpPr>
          <p:cNvPr id="230441" name="Text Box 41"/>
          <p:cNvSpPr txBox="1">
            <a:spLocks noChangeArrowheads="1"/>
          </p:cNvSpPr>
          <p:nvPr/>
        </p:nvSpPr>
        <p:spPr bwMode="auto">
          <a:xfrm>
            <a:off x="3657600" y="3810000"/>
            <a:ext cx="533400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b="1"/>
              <a:t>3.74</a:t>
            </a:r>
            <a:endParaRPr lang="en-US" sz="1400" b="1" baseline="-25000"/>
          </a:p>
        </p:txBody>
      </p:sp>
      <p:sp>
        <p:nvSpPr>
          <p:cNvPr id="230442" name="Line 42"/>
          <p:cNvSpPr>
            <a:spLocks noChangeShapeType="1"/>
          </p:cNvSpPr>
          <p:nvPr/>
        </p:nvSpPr>
        <p:spPr bwMode="auto">
          <a:xfrm>
            <a:off x="4800600" y="3124200"/>
            <a:ext cx="990600" cy="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0443" name="AutoShape 43"/>
          <p:cNvSpPr>
            <a:spLocks/>
          </p:cNvSpPr>
          <p:nvPr/>
        </p:nvSpPr>
        <p:spPr bwMode="auto">
          <a:xfrm rot="16200000">
            <a:off x="2590800" y="2743200"/>
            <a:ext cx="228600" cy="3276600"/>
          </a:xfrm>
          <a:prstGeom prst="leftBrace">
            <a:avLst>
              <a:gd name="adj1" fmla="val 132517"/>
              <a:gd name="adj2" fmla="val 50000"/>
            </a:avLst>
          </a:prstGeom>
          <a:noFill/>
          <a:ln w="28575">
            <a:solidFill>
              <a:srgbClr val="FF0066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0446" name="AutoShape 46"/>
          <p:cNvSpPr>
            <a:spLocks/>
          </p:cNvSpPr>
          <p:nvPr/>
        </p:nvSpPr>
        <p:spPr bwMode="auto">
          <a:xfrm rot="16200000">
            <a:off x="5295900" y="3314700"/>
            <a:ext cx="228600" cy="2133600"/>
          </a:xfrm>
          <a:prstGeom prst="leftBrace">
            <a:avLst>
              <a:gd name="adj1" fmla="val 86290"/>
              <a:gd name="adj2" fmla="val 50000"/>
            </a:avLst>
          </a:prstGeom>
          <a:noFill/>
          <a:ln w="28575">
            <a:solidFill>
              <a:srgbClr val="FF0066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0447" name="Line 47"/>
          <p:cNvSpPr>
            <a:spLocks noChangeShapeType="1"/>
          </p:cNvSpPr>
          <p:nvPr/>
        </p:nvSpPr>
        <p:spPr bwMode="auto">
          <a:xfrm>
            <a:off x="4343400" y="2057400"/>
            <a:ext cx="0" cy="3733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fade thruBlk="1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Mixed Model Example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EXAMPLE</a:t>
            </a:r>
          </a:p>
          <a:p>
            <a:pPr lvl="1"/>
            <a:r>
              <a:rPr lang="en-US" sz="2400" dirty="0"/>
              <a:t>Data: d</a:t>
            </a:r>
            <a:r>
              <a:rPr lang="en-US" sz="2400" baseline="-25000" dirty="0"/>
              <a:t>0</a:t>
            </a:r>
            <a:r>
              <a:rPr lang="en-US" sz="2400" dirty="0"/>
              <a:t> = 2; g</a:t>
            </a:r>
            <a:r>
              <a:rPr lang="en-US" sz="2400" baseline="-25000" dirty="0"/>
              <a:t>1</a:t>
            </a:r>
            <a:r>
              <a:rPr lang="en-US" sz="2400" dirty="0"/>
              <a:t> = 30%; g</a:t>
            </a:r>
            <a:r>
              <a:rPr lang="en-US" sz="2400" baseline="-25000" dirty="0"/>
              <a:t>2-3</a:t>
            </a:r>
            <a:r>
              <a:rPr lang="en-US" sz="2400" dirty="0"/>
              <a:t> = 20%; g</a:t>
            </a:r>
            <a:r>
              <a:rPr lang="en-US" sz="2400" baseline="-25000" dirty="0"/>
              <a:t>4+</a:t>
            </a:r>
            <a:r>
              <a:rPr lang="en-US" sz="2400" dirty="0"/>
              <a:t> = 3%; r = 12%</a:t>
            </a:r>
          </a:p>
          <a:p>
            <a:pPr lvl="1"/>
            <a:r>
              <a:rPr lang="en-US" sz="2400" dirty="0"/>
              <a:t>Short Term</a:t>
            </a:r>
          </a:p>
          <a:p>
            <a:pPr>
              <a:buFont typeface="Wingdings" pitchFamily="2" charset="2"/>
              <a:buNone/>
            </a:pPr>
            <a:r>
              <a:rPr lang="en-US" sz="2000" dirty="0"/>
              <a:t>		d</a:t>
            </a:r>
            <a:r>
              <a:rPr lang="en-US" sz="2000" baseline="-25000" dirty="0"/>
              <a:t>1</a:t>
            </a:r>
            <a:r>
              <a:rPr lang="en-US" sz="2000" dirty="0"/>
              <a:t> = 2.60      	d</a:t>
            </a:r>
            <a:r>
              <a:rPr lang="en-US" sz="2000" baseline="-25000" dirty="0"/>
              <a:t>2</a:t>
            </a:r>
            <a:r>
              <a:rPr lang="en-US" sz="2000" dirty="0"/>
              <a:t> = 3.12                d</a:t>
            </a:r>
            <a:r>
              <a:rPr lang="en-US" sz="2000" baseline="-25000" dirty="0"/>
              <a:t>3</a:t>
            </a:r>
            <a:r>
              <a:rPr lang="en-US" sz="2000" dirty="0"/>
              <a:t> = 3.74</a:t>
            </a:r>
          </a:p>
          <a:p>
            <a:pPr>
              <a:buFont typeface="Wingdings" pitchFamily="2" charset="2"/>
              <a:buNone/>
            </a:pPr>
            <a:r>
              <a:rPr lang="en-US" sz="2800" dirty="0"/>
              <a:t>		 </a:t>
            </a:r>
          </a:p>
        </p:txBody>
      </p:sp>
      <p:sp>
        <p:nvSpPr>
          <p:cNvPr id="202756" name="Rectangle 4"/>
          <p:cNvSpPr>
            <a:spLocks noChangeArrowheads="1"/>
          </p:cNvSpPr>
          <p:nvPr/>
        </p:nvSpPr>
        <p:spPr bwMode="auto">
          <a:xfrm>
            <a:off x="0" y="310515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275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0341777"/>
              </p:ext>
            </p:extLst>
          </p:nvPr>
        </p:nvGraphicFramePr>
        <p:xfrm>
          <a:off x="1336675" y="4114800"/>
          <a:ext cx="6781800" cy="1122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792" name="Equation" r:id="rId4" imgW="2539800" imgH="419040" progId="Equation.DSMT4">
                  <p:embed/>
                </p:oleObj>
              </mc:Choice>
              <mc:Fallback>
                <p:oleObj name="Equation" r:id="rId4" imgW="2539800" imgH="419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6675" y="4114800"/>
                        <a:ext cx="6781800" cy="1122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fade thruBlk="1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Mixed Model Example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924800" cy="4648200"/>
          </a:xfrm>
        </p:spPr>
        <p:txBody>
          <a:bodyPr/>
          <a:lstStyle/>
          <a:p>
            <a:r>
              <a:rPr lang="en-US" sz="2800" dirty="0"/>
              <a:t>EXAMPLE</a:t>
            </a:r>
          </a:p>
          <a:p>
            <a:pPr lvl="1"/>
            <a:r>
              <a:rPr lang="en-US" sz="2400" dirty="0"/>
              <a:t>Data: d</a:t>
            </a:r>
            <a:r>
              <a:rPr lang="en-US" sz="2400" baseline="-25000" dirty="0"/>
              <a:t>0</a:t>
            </a:r>
            <a:r>
              <a:rPr lang="en-US" sz="2400" dirty="0"/>
              <a:t> = 2; g</a:t>
            </a:r>
            <a:r>
              <a:rPr lang="en-US" sz="2400" baseline="-25000" dirty="0"/>
              <a:t>1</a:t>
            </a:r>
            <a:r>
              <a:rPr lang="en-US" sz="2400" dirty="0"/>
              <a:t> = 30%; g</a:t>
            </a:r>
            <a:r>
              <a:rPr lang="en-US" sz="2400" baseline="-25000" dirty="0"/>
              <a:t>2-3</a:t>
            </a:r>
            <a:r>
              <a:rPr lang="en-US" sz="2400" dirty="0"/>
              <a:t> = 20%; g</a:t>
            </a:r>
            <a:r>
              <a:rPr lang="en-US" sz="2400" baseline="-25000" dirty="0"/>
              <a:t>4+</a:t>
            </a:r>
            <a:r>
              <a:rPr lang="en-US" sz="2400" dirty="0"/>
              <a:t> = 3%; r = 12%</a:t>
            </a:r>
          </a:p>
          <a:p>
            <a:pPr lvl="1"/>
            <a:r>
              <a:rPr lang="en-US" sz="2400" dirty="0"/>
              <a:t>Long Term</a:t>
            </a:r>
          </a:p>
          <a:p>
            <a:pPr>
              <a:buFont typeface="Wingdings" pitchFamily="2" charset="2"/>
              <a:buNone/>
            </a:pPr>
            <a:r>
              <a:rPr lang="en-US" sz="2000" dirty="0"/>
              <a:t>          	d</a:t>
            </a:r>
            <a:r>
              <a:rPr lang="en-US" sz="2000" baseline="-25000" dirty="0"/>
              <a:t>4</a:t>
            </a:r>
            <a:r>
              <a:rPr lang="en-US" sz="2000" dirty="0"/>
              <a:t> = 3.85</a:t>
            </a:r>
          </a:p>
          <a:p>
            <a:pPr>
              <a:buFont typeface="Wingdings" pitchFamily="2" charset="2"/>
              <a:buNone/>
            </a:pPr>
            <a:r>
              <a:rPr lang="en-US" sz="2800" dirty="0"/>
              <a:t>		 </a:t>
            </a:r>
          </a:p>
        </p:txBody>
      </p:sp>
      <p:sp>
        <p:nvSpPr>
          <p:cNvPr id="189444" name="Rectangle 4"/>
          <p:cNvSpPr>
            <a:spLocks noChangeArrowheads="1"/>
          </p:cNvSpPr>
          <p:nvPr/>
        </p:nvSpPr>
        <p:spPr bwMode="auto">
          <a:xfrm>
            <a:off x="0" y="310515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8944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5771328"/>
              </p:ext>
            </p:extLst>
          </p:nvPr>
        </p:nvGraphicFramePr>
        <p:xfrm>
          <a:off x="1414463" y="3962400"/>
          <a:ext cx="5964237" cy="1258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815" name="Equation" r:id="rId4" imgW="2234880" imgH="469800" progId="Equation.DSMT4">
                  <p:embed/>
                </p:oleObj>
              </mc:Choice>
              <mc:Fallback>
                <p:oleObj name="Equation" r:id="rId4" imgW="2234880" imgH="4698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4463" y="3962400"/>
                        <a:ext cx="5964237" cy="1258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fade thruBlk="1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Mixed Model Example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7848600" cy="4419600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EXAMPLE</a:t>
            </a:r>
          </a:p>
          <a:p>
            <a:pPr lvl="1"/>
            <a:r>
              <a:rPr lang="en-US" sz="2200" dirty="0"/>
              <a:t>Data: d</a:t>
            </a:r>
            <a:r>
              <a:rPr lang="en-US" sz="2200" baseline="-25000" dirty="0"/>
              <a:t>0</a:t>
            </a:r>
            <a:r>
              <a:rPr lang="en-US" sz="2200" dirty="0"/>
              <a:t> = 2; g</a:t>
            </a:r>
            <a:r>
              <a:rPr lang="en-US" sz="2200" baseline="-25000" dirty="0"/>
              <a:t>1</a:t>
            </a:r>
            <a:r>
              <a:rPr lang="en-US" sz="2200" dirty="0"/>
              <a:t> = 30%; g</a:t>
            </a:r>
            <a:r>
              <a:rPr lang="en-US" sz="2200" baseline="-25000" dirty="0"/>
              <a:t>2-3</a:t>
            </a:r>
            <a:r>
              <a:rPr lang="en-US" sz="2200" dirty="0"/>
              <a:t> = 20%; g</a:t>
            </a:r>
            <a:r>
              <a:rPr lang="en-US" sz="2200" baseline="-25000" dirty="0"/>
              <a:t>4+</a:t>
            </a:r>
            <a:r>
              <a:rPr lang="en-US" sz="2200" dirty="0"/>
              <a:t> = 3%; r = 12%</a:t>
            </a:r>
          </a:p>
          <a:p>
            <a:pPr>
              <a:buFont typeface="Wingdings" pitchFamily="2" charset="2"/>
              <a:buNone/>
            </a:pPr>
            <a:r>
              <a:rPr lang="en-US" sz="2400" dirty="0"/>
              <a:t>		 </a:t>
            </a:r>
          </a:p>
          <a:p>
            <a:pPr>
              <a:buFont typeface="Wingdings" pitchFamily="2" charset="2"/>
              <a:buNone/>
            </a:pPr>
            <a:endParaRPr lang="en-US" sz="2400" dirty="0"/>
          </a:p>
          <a:p>
            <a:pPr>
              <a:buFont typeface="Wingdings" pitchFamily="2" charset="2"/>
              <a:buNone/>
            </a:pPr>
            <a:endParaRPr lang="en-US" sz="2400" dirty="0"/>
          </a:p>
          <a:p>
            <a:pPr>
              <a:buFont typeface="Wingdings" pitchFamily="2" charset="2"/>
              <a:buNone/>
            </a:pPr>
            <a:endParaRPr lang="en-US" sz="2400" dirty="0"/>
          </a:p>
          <a:p>
            <a:pPr>
              <a:buFont typeface="Wingdings" pitchFamily="2" charset="2"/>
              <a:buNone/>
            </a:pPr>
            <a:r>
              <a:rPr lang="en-US" sz="2400" dirty="0"/>
              <a:t>				</a:t>
            </a:r>
            <a:r>
              <a:rPr lang="en-US" dirty="0"/>
              <a:t>or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sz="2400" dirty="0"/>
              <a:t>                  Short Term                    Long Term</a:t>
            </a: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190468" name="Rectangle 4"/>
          <p:cNvSpPr>
            <a:spLocks noChangeArrowheads="1"/>
          </p:cNvSpPr>
          <p:nvPr/>
        </p:nvSpPr>
        <p:spPr bwMode="auto">
          <a:xfrm>
            <a:off x="0" y="310515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9046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5282515"/>
              </p:ext>
            </p:extLst>
          </p:nvPr>
        </p:nvGraphicFramePr>
        <p:xfrm>
          <a:off x="1080294" y="2667000"/>
          <a:ext cx="6983412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860" name="Equation" r:id="rId4" imgW="2616120" imgH="228600" progId="Equation.DSMT4">
                  <p:embed/>
                </p:oleObj>
              </mc:Choice>
              <mc:Fallback>
                <p:oleObj name="Equation" r:id="rId4" imgW="261612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0294" y="2667000"/>
                        <a:ext cx="6983412" cy="614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0470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457200" y="4495800"/>
          <a:ext cx="8153400" cy="94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861" name="Equation" r:id="rId6" imgW="4038480" imgH="469800" progId="Equation.DSMT4">
                  <p:embed/>
                </p:oleObj>
              </mc:Choice>
              <mc:Fallback>
                <p:oleObj name="Equation" r:id="rId6" imgW="4038480" imgH="4698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495800"/>
                        <a:ext cx="8153400" cy="947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0472" name="AutoShape 8"/>
          <p:cNvSpPr>
            <a:spLocks/>
          </p:cNvSpPr>
          <p:nvPr/>
        </p:nvSpPr>
        <p:spPr bwMode="auto">
          <a:xfrm rot="16200000">
            <a:off x="2895600" y="3733800"/>
            <a:ext cx="228600" cy="3429000"/>
          </a:xfrm>
          <a:prstGeom prst="leftBrace">
            <a:avLst>
              <a:gd name="adj1" fmla="val 138681"/>
              <a:gd name="adj2" fmla="val 50000"/>
            </a:avLst>
          </a:prstGeom>
          <a:noFill/>
          <a:ln w="28575">
            <a:solidFill>
              <a:srgbClr val="FF0066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0473" name="AutoShape 9"/>
          <p:cNvSpPr>
            <a:spLocks/>
          </p:cNvSpPr>
          <p:nvPr/>
        </p:nvSpPr>
        <p:spPr bwMode="auto">
          <a:xfrm rot="16200000">
            <a:off x="5943600" y="4114800"/>
            <a:ext cx="228600" cy="2667000"/>
          </a:xfrm>
          <a:prstGeom prst="leftBrace">
            <a:avLst>
              <a:gd name="adj1" fmla="val 107863"/>
              <a:gd name="adj2" fmla="val 50000"/>
            </a:avLst>
          </a:prstGeom>
          <a:noFill/>
          <a:ln w="28575">
            <a:solidFill>
              <a:srgbClr val="FF0066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Mixed Model Formula</a:t>
            </a:r>
          </a:p>
        </p:txBody>
      </p:sp>
      <p:sp>
        <p:nvSpPr>
          <p:cNvPr id="190468" name="Rectangle 4"/>
          <p:cNvSpPr>
            <a:spLocks noChangeArrowheads="1"/>
          </p:cNvSpPr>
          <p:nvPr/>
        </p:nvSpPr>
        <p:spPr bwMode="auto">
          <a:xfrm>
            <a:off x="0" y="310515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90470" name="Object 6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33139351"/>
              </p:ext>
            </p:extLst>
          </p:nvPr>
        </p:nvGraphicFramePr>
        <p:xfrm>
          <a:off x="685800" y="2590800"/>
          <a:ext cx="7554766" cy="163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9736" name="Equation" r:id="rId4" imgW="3288960" imgH="711000" progId="Equation.DSMT4">
                  <p:embed/>
                </p:oleObj>
              </mc:Choice>
              <mc:Fallback>
                <p:oleObj name="Equation" r:id="rId4" imgW="3288960" imgH="7110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590800"/>
                        <a:ext cx="7554766" cy="1633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marL="876300" indent="-876300"/>
            <a:r>
              <a:rPr lang="en-US"/>
              <a:t>Valuing Preferred Stock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00100" indent="-800100"/>
            <a:r>
              <a:rPr lang="en-US"/>
              <a:t>Valuing Preferred Stock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Unlike common stock, the cash flows on preferred stock are typically of the form of a perpetuity, so we can use that formula for pricing:</a:t>
            </a:r>
          </a:p>
        </p:txBody>
      </p:sp>
      <p:sp>
        <p:nvSpPr>
          <p:cNvPr id="23552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3552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9835271"/>
              </p:ext>
            </p:extLst>
          </p:nvPr>
        </p:nvGraphicFramePr>
        <p:xfrm>
          <a:off x="2362200" y="3581400"/>
          <a:ext cx="2362200" cy="161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73" name="Equation" r:id="rId4" imgW="634725" imgH="431613" progId="Equation.DSMT4">
                  <p:embed/>
                </p:oleObj>
              </mc:Choice>
              <mc:Fallback>
                <p:oleObj name="Equation" r:id="rId4" imgW="634725" imgH="431613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3581400"/>
                        <a:ext cx="2362200" cy="1611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3216573"/>
              </p:ext>
            </p:extLst>
          </p:nvPr>
        </p:nvGraphicFramePr>
        <p:xfrm>
          <a:off x="3136900" y="5249863"/>
          <a:ext cx="3419475" cy="881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74" name="Equation" r:id="rId6" imgW="2717640" imgH="698400" progId="Equation.DSMT4">
                  <p:embed/>
                </p:oleObj>
              </mc:Choice>
              <mc:Fallback>
                <p:oleObj name="Equation" r:id="rId6" imgW="2717640" imgH="6984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6900" y="5249863"/>
                        <a:ext cx="3419475" cy="881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Common Equity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60400" indent="-660400"/>
            <a:r>
              <a:rPr lang="en-US" dirty="0"/>
              <a:t>Dividends</a:t>
            </a:r>
          </a:p>
          <a:p>
            <a:pPr marL="660400" indent="-660400"/>
            <a:endParaRPr lang="en-US" dirty="0"/>
          </a:p>
          <a:p>
            <a:pPr marL="660400" indent="-660400"/>
            <a:r>
              <a:rPr lang="en-US" dirty="0"/>
              <a:t>Required Rate of Return</a:t>
            </a:r>
          </a:p>
          <a:p>
            <a:pPr marL="660400" indent="-660400"/>
            <a:endParaRPr lang="en-US" dirty="0"/>
          </a:p>
          <a:p>
            <a:pPr marL="660400" indent="-660400"/>
            <a:r>
              <a:rPr lang="en-US" dirty="0"/>
              <a:t>Ownership</a:t>
            </a:r>
          </a:p>
          <a:p>
            <a:pPr marL="660400" indent="-660400"/>
            <a:endParaRPr lang="en-US" dirty="0"/>
          </a:p>
          <a:p>
            <a:pPr marL="660400" indent="-660400"/>
            <a:r>
              <a:rPr lang="en-US" dirty="0"/>
              <a:t>Residual Status</a:t>
            </a:r>
          </a:p>
          <a:p>
            <a:pPr marL="1060450" lvl="1" indent="-660400"/>
            <a:r>
              <a:rPr lang="en-US" dirty="0"/>
              <a:t>Absolute Priority Rule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Valuing Preferred Stock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7696200" cy="4419600"/>
          </a:xfrm>
        </p:spPr>
        <p:txBody>
          <a:bodyPr/>
          <a:lstStyle/>
          <a:p>
            <a:r>
              <a:rPr lang="en-US" sz="2800"/>
              <a:t>EXAMPLE</a:t>
            </a:r>
          </a:p>
          <a:p>
            <a:pPr lvl="1"/>
            <a:r>
              <a:rPr lang="en-US" sz="2600"/>
              <a:t>If a preferred share pays an annual dividend of $3.00 and r = 15%, then</a:t>
            </a:r>
          </a:p>
        </p:txBody>
      </p:sp>
      <p:graphicFrame>
        <p:nvGraphicFramePr>
          <p:cNvPr id="236548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77339007"/>
              </p:ext>
            </p:extLst>
          </p:nvPr>
        </p:nvGraphicFramePr>
        <p:xfrm>
          <a:off x="2133600" y="3505200"/>
          <a:ext cx="4724400" cy="1355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887" name="Equation" r:id="rId4" imgW="1371600" imgH="393480" progId="Equation.DSMT4">
                  <p:embed/>
                </p:oleObj>
              </mc:Choice>
              <mc:Fallback>
                <p:oleObj name="Equation" r:id="rId4" imgW="137160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505200"/>
                        <a:ext cx="4724400" cy="1355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marL="876300" indent="-876300"/>
            <a:r>
              <a:rPr lang="en-US"/>
              <a:t>The ‘Implied’ Required Rate of Return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00100" indent="-800100"/>
            <a:r>
              <a:rPr lang="en-US" sz="3800" dirty="0"/>
              <a:t>‘Implied’ Required Rate of Return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The term ‘implied’ sometimes has a semi-technical meaning.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Recall implied future interest rates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Normally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We use a formula of the form: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 marL="914400" lvl="2" indent="0">
              <a:lnSpc>
                <a:spcPct val="90000"/>
              </a:lnSpc>
              <a:buNone/>
            </a:pPr>
            <a:r>
              <a:rPr lang="en-US" dirty="0"/>
              <a:t> 		Price = </a:t>
            </a:r>
            <a:r>
              <a:rPr lang="en-US" dirty="0">
                <a:cs typeface="Arial" charset="0"/>
              </a:rPr>
              <a:t>…</a:t>
            </a:r>
          </a:p>
          <a:p>
            <a:pPr marL="914400" lvl="2" indent="0">
              <a:lnSpc>
                <a:spcPct val="90000"/>
              </a:lnSpc>
              <a:buNone/>
            </a:pPr>
            <a:endParaRPr lang="en-US" dirty="0">
              <a:cs typeface="Arial" charset="0"/>
            </a:endParaRPr>
          </a:p>
          <a:p>
            <a:pPr marL="914400" lvl="2" indent="0">
              <a:lnSpc>
                <a:spcPct val="90000"/>
              </a:lnSpc>
              <a:buNone/>
            </a:pPr>
            <a:r>
              <a:rPr lang="en-US" dirty="0">
                <a:cs typeface="Arial" charset="0"/>
              </a:rPr>
              <a:t>to determine the price of an asset.</a:t>
            </a:r>
          </a:p>
          <a:p>
            <a:pPr lvl="2">
              <a:lnSpc>
                <a:spcPct val="90000"/>
              </a:lnSpc>
            </a:pPr>
            <a:endParaRPr lang="en-US" dirty="0">
              <a:cs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cs typeface="Arial" charset="0"/>
              </a:rPr>
              <a:t>Then compare the predicted price with the asset’s market value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‘Implied’ Required Rate of Return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800" dirty="0"/>
              <a:t>An alternative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 Use the market price to estimate what the ‘market’ assumes to be one of the ‘implied’ input variables</a:t>
            </a:r>
          </a:p>
          <a:p>
            <a:pPr lvl="1"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800" dirty="0"/>
              <a:t>We have already used this in the YTM of bonds.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Given the market price of a bond, what ‘implied’ discount rate, i.e., YTM</a:t>
            </a:r>
          </a:p>
          <a:p>
            <a:pPr lvl="1">
              <a:lnSpc>
                <a:spcPct val="80000"/>
              </a:lnSpc>
            </a:pP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400" dirty="0"/>
              <a:t>What discount rate must the market apply to arrive at the market price.</a:t>
            </a:r>
          </a:p>
          <a:p>
            <a:pPr lvl="1">
              <a:lnSpc>
                <a:spcPct val="80000"/>
              </a:lnSpc>
            </a:pP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400" dirty="0"/>
              <a:t>YTM is the implied required rate of return on a bond.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‘Implied’ Required Rate of Return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If the stock (common or preferred) is modeled as a (growing) perpetuity, </a:t>
            </a:r>
          </a:p>
          <a:p>
            <a:r>
              <a:rPr lang="en-US" sz="2800" dirty="0"/>
              <a:t>Solve the equation for i) the ‘implied’ required rate of return or ii) the ‘implied’ growth rate: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	</a:t>
            </a:r>
          </a:p>
        </p:txBody>
      </p:sp>
      <p:sp>
        <p:nvSpPr>
          <p:cNvPr id="24269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4269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8508149"/>
              </p:ext>
            </p:extLst>
          </p:nvPr>
        </p:nvGraphicFramePr>
        <p:xfrm>
          <a:off x="1676400" y="3810000"/>
          <a:ext cx="5330825" cy="92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940" name="Equation" r:id="rId4" imgW="2336760" imgH="406080" progId="Equation.DSMT4">
                  <p:embed/>
                </p:oleObj>
              </mc:Choice>
              <mc:Fallback>
                <p:oleObj name="Equation" r:id="rId4" imgW="2336760" imgH="4060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810000"/>
                        <a:ext cx="5330825" cy="928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269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1533016"/>
              </p:ext>
            </p:extLst>
          </p:nvPr>
        </p:nvGraphicFramePr>
        <p:xfrm>
          <a:off x="6138863" y="5289550"/>
          <a:ext cx="26035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941" name="Equation" r:id="rId6" imgW="114120" imgH="177480" progId="Equation.DSMT4">
                  <p:embed/>
                </p:oleObj>
              </mc:Choice>
              <mc:Fallback>
                <p:oleObj name="Equation" r:id="rId6" imgW="114120" imgH="177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8863" y="5289550"/>
                        <a:ext cx="26035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69592"/>
              </p:ext>
            </p:extLst>
          </p:nvPr>
        </p:nvGraphicFramePr>
        <p:xfrm>
          <a:off x="3851275" y="4848225"/>
          <a:ext cx="2268538" cy="1090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942" name="Equation" r:id="rId8" imgW="1803240" imgH="863280" progId="Equation.DSMT4">
                  <p:embed/>
                </p:oleObj>
              </mc:Choice>
              <mc:Fallback>
                <p:oleObj name="Equation" r:id="rId8" imgW="1803240" imgH="8632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275" y="4848225"/>
                        <a:ext cx="2268538" cy="1090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fade thruBlk="1"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‘Implied’ Required Rate of Return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7772400" cy="4419600"/>
          </a:xfrm>
        </p:spPr>
        <p:txBody>
          <a:bodyPr/>
          <a:lstStyle/>
          <a:p>
            <a:r>
              <a:rPr lang="en-US" sz="2800"/>
              <a:t>Example</a:t>
            </a:r>
          </a:p>
          <a:p>
            <a:pPr lvl="1"/>
            <a:r>
              <a:rPr lang="en-US" sz="2600"/>
              <a:t>If a share is selling for $75 and it is paying a constant, annual dividend of $6.00, then</a:t>
            </a:r>
          </a:p>
        </p:txBody>
      </p:sp>
      <p:graphicFrame>
        <p:nvGraphicFramePr>
          <p:cNvPr id="243716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96674981"/>
              </p:ext>
            </p:extLst>
          </p:nvPr>
        </p:nvGraphicFramePr>
        <p:xfrm>
          <a:off x="3200400" y="3657600"/>
          <a:ext cx="3048000" cy="1125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934" name="Equation" r:id="rId4" imgW="1066680" imgH="393480" progId="Equation.DSMT4">
                  <p:embed/>
                </p:oleObj>
              </mc:Choice>
              <mc:Fallback>
                <p:oleObj name="Equation" r:id="rId4" imgW="106668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3657600"/>
                        <a:ext cx="3048000" cy="1125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‘Implied’ Required Rate of Return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 the stock dividends are not constant, </a:t>
            </a:r>
          </a:p>
          <a:p>
            <a:r>
              <a:rPr lang="en-US" dirty="0"/>
              <a:t>Then the implied rate of return is internal rate of return (IRR) </a:t>
            </a:r>
          </a:p>
          <a:p>
            <a:endParaRPr lang="en-US" dirty="0"/>
          </a:p>
          <a:p>
            <a:pPr lvl="1"/>
            <a:r>
              <a:rPr lang="en-US" dirty="0"/>
              <a:t>The IRR calculation (in a later topic) is analogous to finding the YTM of a bond.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00100" indent="-800100"/>
            <a:r>
              <a:rPr lang="en-US"/>
              <a:t>Preferred Shares (PS) Features 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60400" indent="-660400"/>
            <a:r>
              <a:rPr lang="en-US" dirty="0"/>
              <a:t>Dividend (d)</a:t>
            </a:r>
          </a:p>
          <a:p>
            <a:pPr marL="1035050" lvl="1" indent="-577850"/>
            <a:r>
              <a:rPr lang="en-US" dirty="0"/>
              <a:t>Two Types of Dividends</a:t>
            </a:r>
          </a:p>
          <a:p>
            <a:pPr marL="660400" indent="-660400"/>
            <a:endParaRPr lang="en-US" dirty="0"/>
          </a:p>
          <a:p>
            <a:pPr marL="660400" indent="-660400"/>
            <a:r>
              <a:rPr lang="en-US" dirty="0"/>
              <a:t>Required Rate of Return</a:t>
            </a:r>
          </a:p>
          <a:p>
            <a:pPr marL="660400" indent="-660400"/>
            <a:endParaRPr lang="en-US" dirty="0"/>
          </a:p>
          <a:p>
            <a:pPr marL="660400" indent="-660400"/>
            <a:r>
              <a:rPr lang="en-US" dirty="0"/>
              <a:t>History</a:t>
            </a:r>
          </a:p>
          <a:p>
            <a:pPr marL="660400" indent="-660400"/>
            <a:endParaRPr lang="en-US" dirty="0"/>
          </a:p>
          <a:p>
            <a:pPr marL="660400" indent="-660400"/>
            <a:r>
              <a:rPr lang="en-US" dirty="0"/>
              <a:t>Uses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59465"/>
            <a:ext cx="83820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Common Stock:</a:t>
            </a:r>
            <a:br>
              <a:rPr lang="en-US" dirty="0"/>
            </a:br>
            <a:r>
              <a:rPr lang="en-US" dirty="0"/>
              <a:t>Owners, Directors, and Managers</a:t>
            </a:r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447800"/>
            <a:ext cx="7772400" cy="4621213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dirty="0"/>
              <a:t>Represents Ownership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endParaRPr lang="en-US" dirty="0"/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dirty="0"/>
              <a:t>Ownership Implies Control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endParaRPr lang="en-US" dirty="0"/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dirty="0"/>
              <a:t>Stockholders Elect Directors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endParaRPr lang="en-US" dirty="0"/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dirty="0"/>
              <a:t>Directors Hire Management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endParaRPr lang="en-US" dirty="0"/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dirty="0"/>
              <a:t>Since Managers are ‘Agents’ of Shareholders, their Goal Should Be:  Maximize Stock Price</a:t>
            </a:r>
          </a:p>
        </p:txBody>
      </p:sp>
    </p:spTree>
    <p:extLst>
      <p:ext uri="{BB962C8B-B14F-4D97-AF65-F5344CB8AC3E}">
        <p14:creationId xmlns:p14="http://schemas.microsoft.com/office/powerpoint/2010/main" val="2596111319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D1B0A2-5C08-48B1-922F-AE30B192E5D6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Ownership of Common Stock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4876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Mostly owned (70%) by institutional investors</a:t>
            </a:r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Institutional investors include:</a:t>
            </a:r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Pension Plan Funds (CALPERS)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Insurance Companies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Mutual Funds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Hedge Funds</a:t>
            </a:r>
          </a:p>
          <a:p>
            <a:pPr lvl="1"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210236463"/>
      </p:ext>
    </p:extLst>
  </p:cSld>
  <p:clrMapOvr>
    <a:masterClrMapping/>
  </p:clrMapOvr>
  <p:transition spd="med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ECDA95-DE1D-4354-A00A-D9B615ADCFD2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8" tIns="44450" rIns="90488" bIns="44450"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No obligation to pay dividends.</a:t>
            </a:r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Risk averse management doesn’t like debt 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Reduces financial risk (e.g. total debt ratio)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This may be a more important advantage to firms that already are relatively risky due to the kind of business they do (e.g. high tech has high business risk)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04800" y="381000"/>
            <a:ext cx="8458200" cy="685800"/>
          </a:xfrm>
          <a:prstGeom prst="rect">
            <a:avLst/>
          </a:prstGeom>
        </p:spPr>
        <p:txBody>
          <a:bodyPr lIns="90488" tIns="44450" rIns="90488" bIns="44450" anchor="b" anchorCtr="0">
            <a:normAutofit fontScale="90000" lnSpcReduction="10000"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4400" b="1">
                <a:solidFill>
                  <a:schemeClr val="tx1">
                    <a:alpha val="100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r>
              <a:rPr lang="en-US" kern="0" dirty="0"/>
              <a:t>Pros of Equity Financing</a:t>
            </a:r>
          </a:p>
        </p:txBody>
      </p:sp>
    </p:spTree>
    <p:extLst>
      <p:ext uri="{BB962C8B-B14F-4D97-AF65-F5344CB8AC3E}">
        <p14:creationId xmlns:p14="http://schemas.microsoft.com/office/powerpoint/2010/main" val="1390236991"/>
      </p:ext>
    </p:extLst>
  </p:cSld>
  <p:clrMapOvr>
    <a:masterClrMapping/>
  </p:clrMapOvr>
  <p:transition spd="med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620F5C-A75E-4BC7-AB2B-5CD713010BF8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458200" cy="685800"/>
          </a:xfrm>
        </p:spPr>
        <p:txBody>
          <a:bodyPr lIns="90488" tIns="44450" rIns="90488" bIns="44450">
            <a:normAutofit fontScale="90000"/>
          </a:bodyPr>
          <a:lstStyle/>
          <a:p>
            <a:pPr eaLnBrk="1" hangingPunct="1">
              <a:defRPr/>
            </a:pPr>
            <a:r>
              <a:rPr lang="en-US" dirty="0"/>
              <a:t>Cons of Equity Financing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029575" cy="4606925"/>
          </a:xfrm>
          <a:noFill/>
        </p:spPr>
        <p:txBody>
          <a:bodyPr lIns="90488" tIns="44450" rIns="90488" bIns="44450">
            <a:normAutofit fontScale="92500" lnSpcReduction="20000"/>
          </a:bodyPr>
          <a:lstStyle/>
          <a:p>
            <a:pPr eaLnBrk="1" hangingPunct="1"/>
            <a:r>
              <a:rPr lang="en-US" dirty="0"/>
              <a:t>Dilution of ownership and power due to more shares of stock outstanding.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Lower earnings per share/stock price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More work than debt offering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Flotation costs (expensive)</a:t>
            </a:r>
          </a:p>
          <a:p>
            <a:pPr lvl="1" eaLnBrk="1" hangingPunct="1"/>
            <a:r>
              <a:rPr lang="en-US" dirty="0"/>
              <a:t>Fees paid to investment bankers, lawyers, accountants, printers</a:t>
            </a:r>
          </a:p>
          <a:p>
            <a:pPr lvl="1" eaLnBrk="1" hangingPunct="1"/>
            <a:r>
              <a:rPr lang="en-US" dirty="0"/>
              <a:t>Usually much higher than for debt issues.</a:t>
            </a:r>
          </a:p>
        </p:txBody>
      </p:sp>
    </p:spTree>
    <p:extLst>
      <p:ext uri="{BB962C8B-B14F-4D97-AF65-F5344CB8AC3E}">
        <p14:creationId xmlns:p14="http://schemas.microsoft.com/office/powerpoint/2010/main" val="366018037"/>
      </p:ext>
    </p:extLst>
  </p:cSld>
  <p:clrMapOvr>
    <a:masterClrMapping/>
  </p:clrMapOvr>
  <p:transition spd="med">
    <p:fade thruBlk="1"/>
  </p:transition>
</p:sld>
</file>

<file path=ppt/theme/theme1.xml><?xml version="1.0" encoding="utf-8"?>
<a:theme xmlns:a="http://schemas.openxmlformats.org/drawingml/2006/main" name="Contemporary bl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Contemporary blue</Template>
  <TotalTime>1834</TotalTime>
  <Words>1426</Words>
  <Application>Microsoft Office PowerPoint</Application>
  <PresentationFormat>On-screen Show (4:3)</PresentationFormat>
  <Paragraphs>301</Paragraphs>
  <Slides>46</Slides>
  <Notes>39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3" baseType="lpstr">
      <vt:lpstr>Arial</vt:lpstr>
      <vt:lpstr>Calibri</vt:lpstr>
      <vt:lpstr>Century Gothic</vt:lpstr>
      <vt:lpstr>Corbel</vt:lpstr>
      <vt:lpstr>Wingdings</vt:lpstr>
      <vt:lpstr>Contemporary blue</vt:lpstr>
      <vt:lpstr>Equation</vt:lpstr>
      <vt:lpstr>FIN 360: Corporate Finance</vt:lpstr>
      <vt:lpstr>Stock Valuation</vt:lpstr>
      <vt:lpstr>Stock Basics</vt:lpstr>
      <vt:lpstr>Common Equity</vt:lpstr>
      <vt:lpstr>Preferred Shares (PS) Features </vt:lpstr>
      <vt:lpstr>Common Stock: Owners, Directors, and Managers</vt:lpstr>
      <vt:lpstr>Ownership of Common Stock</vt:lpstr>
      <vt:lpstr>PowerPoint Presentation</vt:lpstr>
      <vt:lpstr>Cons of Equity Financing</vt:lpstr>
      <vt:lpstr>Comparison</vt:lpstr>
      <vt:lpstr>Valuing Common Stock</vt:lpstr>
      <vt:lpstr>Valuing Common Stock</vt:lpstr>
      <vt:lpstr>Stock Valuation Issues</vt:lpstr>
      <vt:lpstr>Discounted Dividend Model (DDM)</vt:lpstr>
      <vt:lpstr>Capital Gains vs. Dividends▪</vt:lpstr>
      <vt:lpstr>Discounted Dividend Model (DDM)</vt:lpstr>
      <vt:lpstr>Discounted Dividend Model (DDM)</vt:lpstr>
      <vt:lpstr>Constant Model</vt:lpstr>
      <vt:lpstr>Constant Model</vt:lpstr>
      <vt:lpstr>Growth Model</vt:lpstr>
      <vt:lpstr>Growth Model</vt:lpstr>
      <vt:lpstr>Growth Model</vt:lpstr>
      <vt:lpstr>Mixed Model</vt:lpstr>
      <vt:lpstr>Mixed Model Problem</vt:lpstr>
      <vt:lpstr>Mixed Model Strategy</vt:lpstr>
      <vt:lpstr>Mixed Model: Short Term</vt:lpstr>
      <vt:lpstr>Mixed Model: Long Term</vt:lpstr>
      <vt:lpstr>The Long Term Solution</vt:lpstr>
      <vt:lpstr>Calculations</vt:lpstr>
      <vt:lpstr>Mixed Model Example</vt:lpstr>
      <vt:lpstr>Mixed Model Example</vt:lpstr>
      <vt:lpstr>Mixed Model Example</vt:lpstr>
      <vt:lpstr>Mixed Model Example</vt:lpstr>
      <vt:lpstr>Mixed Model Example</vt:lpstr>
      <vt:lpstr>Mixed Model Example</vt:lpstr>
      <vt:lpstr>Mixed Model Example</vt:lpstr>
      <vt:lpstr>Mixed Model Formula</vt:lpstr>
      <vt:lpstr>Valuing Preferred Stock</vt:lpstr>
      <vt:lpstr>Valuing Preferred Stock</vt:lpstr>
      <vt:lpstr>Valuing Preferred Stock</vt:lpstr>
      <vt:lpstr>The ‘Implied’ Required Rate of Return</vt:lpstr>
      <vt:lpstr>‘Implied’ Required Rate of Return</vt:lpstr>
      <vt:lpstr>‘Implied’ Required Rate of Return</vt:lpstr>
      <vt:lpstr>‘Implied’ Required Rate of Return</vt:lpstr>
      <vt:lpstr>‘Implied’ Required Rate of Return</vt:lpstr>
      <vt:lpstr>‘Implied’ Required Rate of Return</vt:lpstr>
    </vt:vector>
  </TitlesOfParts>
  <Company>American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 365 Business Finance</dc:title>
  <dc:creator>Lawrence Schrenk</dc:creator>
  <cp:lastModifiedBy>Lawrence Schrenk</cp:lastModifiedBy>
  <cp:revision>269</cp:revision>
  <dcterms:created xsi:type="dcterms:W3CDTF">2009-08-24T02:07:34Z</dcterms:created>
  <dcterms:modified xsi:type="dcterms:W3CDTF">2016-10-28T23:49:00Z</dcterms:modified>
</cp:coreProperties>
</file>