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2"/>
  </p:notesMasterIdLst>
  <p:sldIdLst>
    <p:sldId id="256" r:id="rId2"/>
    <p:sldId id="370" r:id="rId3"/>
    <p:sldId id="300" r:id="rId4"/>
    <p:sldId id="301" r:id="rId5"/>
    <p:sldId id="382" r:id="rId6"/>
    <p:sldId id="385" r:id="rId7"/>
    <p:sldId id="386" r:id="rId8"/>
    <p:sldId id="387" r:id="rId9"/>
    <p:sldId id="388" r:id="rId10"/>
    <p:sldId id="389" r:id="rId11"/>
    <p:sldId id="303" r:id="rId12"/>
    <p:sldId id="396" r:id="rId13"/>
    <p:sldId id="304" r:id="rId14"/>
    <p:sldId id="397" r:id="rId15"/>
    <p:sldId id="305" r:id="rId16"/>
    <p:sldId id="306" r:id="rId17"/>
    <p:sldId id="399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90" r:id="rId28"/>
    <p:sldId id="380" r:id="rId29"/>
    <p:sldId id="381" r:id="rId30"/>
    <p:sldId id="309" r:id="rId31"/>
    <p:sldId id="310" r:id="rId32"/>
    <p:sldId id="393" r:id="rId33"/>
    <p:sldId id="440" r:id="rId34"/>
    <p:sldId id="311" r:id="rId35"/>
    <p:sldId id="312" r:id="rId36"/>
    <p:sldId id="313" r:id="rId37"/>
    <p:sldId id="391" r:id="rId38"/>
    <p:sldId id="392" r:id="rId39"/>
    <p:sldId id="398" r:id="rId40"/>
    <p:sldId id="315" r:id="rId41"/>
    <p:sldId id="316" r:id="rId42"/>
    <p:sldId id="317" r:id="rId43"/>
    <p:sldId id="318" r:id="rId44"/>
    <p:sldId id="394" r:id="rId45"/>
    <p:sldId id="444" r:id="rId46"/>
    <p:sldId id="403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45" r:id="rId61"/>
    <p:sldId id="418" r:id="rId62"/>
    <p:sldId id="419" r:id="rId63"/>
    <p:sldId id="420" r:id="rId64"/>
    <p:sldId id="421" r:id="rId65"/>
    <p:sldId id="422" r:id="rId66"/>
    <p:sldId id="423" r:id="rId67"/>
    <p:sldId id="424" r:id="rId68"/>
    <p:sldId id="425" r:id="rId69"/>
    <p:sldId id="426" r:id="rId70"/>
    <p:sldId id="446" r:id="rId71"/>
    <p:sldId id="427" r:id="rId72"/>
    <p:sldId id="428" r:id="rId73"/>
    <p:sldId id="429" r:id="rId74"/>
    <p:sldId id="430" r:id="rId75"/>
    <p:sldId id="431" r:id="rId76"/>
    <p:sldId id="432" r:id="rId77"/>
    <p:sldId id="433" r:id="rId78"/>
    <p:sldId id="434" r:id="rId79"/>
    <p:sldId id="435" r:id="rId80"/>
    <p:sldId id="436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16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8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E471D-5952-40FD-AF84-98F4C29F01E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02A37-D258-438C-A4BE-EAE7FE82F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EEE7D-4F02-4913-9D4D-A374B57C3C00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F1209-5AF1-49B0-A9B7-C662E6720DCD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766F2-0E56-42EB-84AD-053684AB6261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B16B2-C4E5-4082-A18B-B467832A0512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B7CD3-AEE6-4498-A4F5-3476A3031B6B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2A476-34BA-43A3-A814-8991D1172942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69E3E-3785-4B53-BBB7-EC9E6CC71A20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626C5-7E73-4373-9C8E-F7B845EFA293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07408-FA34-4AD3-A4F6-7D1E3E65C61A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792A9-3B26-4818-906A-552E005B4DC7}" type="slidenum">
              <a:rPr lang="en-US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34208-A036-4206-BB6A-85283D69A3DE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97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05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95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690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04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80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84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996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71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824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91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09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73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203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90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1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6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702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68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5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72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30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06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81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0A9FF-AA16-4918-B4AA-F04060B92D8E}" type="slidenum">
              <a:rPr lang="en-US"/>
              <a:pPr/>
              <a:t>72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37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CE920-30C6-4F1E-AA67-D0D052F9655C}" type="slidenum">
              <a:rPr lang="en-US"/>
              <a:pPr/>
              <a:t>73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65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7A9A6-8E66-401C-A789-812CACE22F38}" type="slidenum">
              <a:rPr lang="en-US"/>
              <a:pPr/>
              <a:t>74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22216-5061-4463-B834-8AE3FBDEF032}" type="slidenum">
              <a:rPr lang="en-US"/>
              <a:pPr/>
              <a:t>75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35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58C80-3026-4AFE-AE51-08AF5186B7B3}" type="slidenum">
              <a:rPr lang="en-US"/>
              <a:pPr/>
              <a:t>76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336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93797-3CEB-49F1-80EB-951009DBA050}" type="slidenum">
              <a:rPr lang="en-US"/>
              <a:pPr/>
              <a:t>77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02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776A3-A770-47E1-891D-B9D364EA74F5}" type="slidenum">
              <a:rPr lang="en-US"/>
              <a:pPr/>
              <a:t>78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05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CE311-D41F-400E-8637-E5DE47F359AD}" type="slidenum">
              <a:rPr lang="en-US"/>
              <a:pPr/>
              <a:t>79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44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9CE46-F753-4038-B2D5-9A90CED515B3}" type="slidenum">
              <a:rPr lang="en-US"/>
              <a:pPr/>
              <a:t>80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24" y="990730"/>
            <a:ext cx="4347952" cy="238262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C012B-AAA6-4356-9F17-F2A2D0AE55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0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0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Century Gothic" pitchFamily="34" charset="0"/>
              </a:rPr>
              <a:pPr algn="r"/>
              <a:t>‹#›</a:t>
            </a:fld>
            <a:r>
              <a:rPr lang="en-US" dirty="0">
                <a:latin typeface="Century Gothic" pitchFamily="34" charset="0"/>
              </a:rPr>
              <a:t> of 80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8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Century Gothic" pitchFamily="34" charset="0"/>
              </a:rPr>
              <a:pPr/>
              <a:t>9:31 PM</a:t>
            </a:fld>
            <a:endParaRPr lang="en-US" dirty="0">
              <a:latin typeface="Century Gothic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06" y="6184278"/>
            <a:ext cx="1230630" cy="674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Century Gothic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Century Gothic" pitchFamily="34" charset="0"/>
        </a:defRPr>
      </a:lvl1pPr>
      <a:lvl2pPr marL="742950" indent="-285750" eaLnBrk="1" hangingPunct="1">
        <a:buChar char="–"/>
        <a:defRPr sz="2800">
          <a:latin typeface="Century Gothic" pitchFamily="34" charset="0"/>
        </a:defRPr>
      </a:lvl2pPr>
      <a:lvl3pPr marL="1143000" indent="-228600" eaLnBrk="1" hangingPunct="1">
        <a:buChar char="•"/>
        <a:defRPr sz="2400">
          <a:latin typeface="Century Gothic" pitchFamily="34" charset="0"/>
        </a:defRPr>
      </a:lvl3pPr>
      <a:lvl4pPr marL="1600200" indent="-228600" eaLnBrk="1" hangingPunct="1">
        <a:buChar char="–"/>
        <a:defRPr sz="2000">
          <a:latin typeface="Century Gothic" pitchFamily="34" charset="0"/>
        </a:defRPr>
      </a:lvl4pPr>
      <a:lvl5pPr marL="2057400" indent="-228600" eaLnBrk="1" hangingPunct="1">
        <a:buChar char="»"/>
        <a:defRPr sz="1800">
          <a:latin typeface="Century Gothic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9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1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Topic 8: Risk and Return II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 360: Corporate Finance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Diversification: An Analogy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‘Cancellation’ effect = diversification</a:t>
            </a:r>
          </a:p>
          <a:p>
            <a:endParaRPr lang="en-US" sz="3200" dirty="0"/>
          </a:p>
          <a:p>
            <a:r>
              <a:rPr lang="en-US" sz="3200" dirty="0"/>
              <a:t>Hold one stock and record daily return</a:t>
            </a:r>
          </a:p>
          <a:p>
            <a:pPr lvl="1"/>
            <a:r>
              <a:rPr lang="en-US" dirty="0"/>
              <a:t>The return is very volatile.</a:t>
            </a:r>
          </a:p>
          <a:p>
            <a:pPr lvl="1"/>
            <a:endParaRPr lang="en-US" dirty="0"/>
          </a:p>
          <a:p>
            <a:r>
              <a:rPr lang="en-US" sz="3200" dirty="0"/>
              <a:t>As we add more stock…</a:t>
            </a:r>
          </a:p>
          <a:p>
            <a:pPr lvl="1"/>
            <a:r>
              <a:rPr lang="en-US" dirty="0"/>
              <a:t>Average return less volatile</a:t>
            </a:r>
          </a:p>
          <a:p>
            <a:pPr lvl="1"/>
            <a:r>
              <a:rPr lang="en-US" dirty="0"/>
              <a:t>Larger returns ‘cancels’ smaller returns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Diversification: The </a:t>
            </a:r>
            <a:r>
              <a:rPr lang="en-US" dirty="0" err="1"/>
              <a:t>Dis</a:t>
            </a:r>
            <a:r>
              <a:rPr lang="en-US" dirty="0"/>
              <a:t>-Analogy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Stocks are not identical to balls.</a:t>
            </a:r>
          </a:p>
          <a:p>
            <a:endParaRPr lang="en-US" dirty="0"/>
          </a:p>
          <a:p>
            <a:r>
              <a:rPr lang="en-US" dirty="0"/>
              <a:t>Drop more balls, volatility will </a:t>
            </a:r>
          </a:p>
          <a:p>
            <a:pPr lvl="1"/>
            <a:r>
              <a:rPr lang="en-US" dirty="0"/>
              <a:t>Eventually go to zero.</a:t>
            </a:r>
          </a:p>
          <a:p>
            <a:pPr lvl="1"/>
            <a:endParaRPr lang="en-US" dirty="0"/>
          </a:p>
          <a:p>
            <a:r>
              <a:rPr lang="en-US" dirty="0"/>
              <a:t>Add more stocks, volatility will </a:t>
            </a:r>
          </a:p>
          <a:p>
            <a:pPr lvl="1"/>
            <a:r>
              <a:rPr lang="en-US" dirty="0"/>
              <a:t>Decrease, but</a:t>
            </a:r>
          </a:p>
          <a:p>
            <a:pPr lvl="1"/>
            <a:r>
              <a:rPr lang="en-US" dirty="0"/>
              <a:t>Level out at a point </a:t>
            </a:r>
            <a:r>
              <a:rPr lang="en-US" i="1" dirty="0"/>
              <a:t>well above zero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Stock Diversification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Key Idea: </a:t>
            </a:r>
            <a:r>
              <a:rPr lang="en-US" i="1" dirty="0"/>
              <a:t>No matter how many stocks in my portfolio, the volatility will not get to zero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546718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Different about Stocks?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As I start adding stocks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non-market</a:t>
            </a:r>
            <a:r>
              <a:rPr lang="en-US" dirty="0"/>
              <a:t> risks of some stocks cancel the </a:t>
            </a:r>
            <a:r>
              <a:rPr lang="en-US" i="1" dirty="0"/>
              <a:t>non-market</a:t>
            </a:r>
            <a:r>
              <a:rPr lang="en-US" dirty="0"/>
              <a:t> risks of other stocks.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volatility begins to go down.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Different about Stocks?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At some point, all </a:t>
            </a:r>
            <a:r>
              <a:rPr lang="en-US" i="1" dirty="0"/>
              <a:t>non</a:t>
            </a:r>
            <a:r>
              <a:rPr lang="en-US" dirty="0"/>
              <a:t>-market risks cancel each other.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But there is still market risk!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But volatility can never reach zero.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/>
              <a:t>Diversification cannot reduce market risk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885565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Diversification and Market Risk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Market risk </a:t>
            </a:r>
          </a:p>
          <a:p>
            <a:pPr lvl="1"/>
            <a:r>
              <a:rPr lang="en-US" sz="2400" dirty="0"/>
              <a:t>Impact on all firms in the market</a:t>
            </a:r>
          </a:p>
          <a:p>
            <a:pPr lvl="1"/>
            <a:r>
              <a:rPr lang="en-US" sz="2400" dirty="0"/>
              <a:t>No cancellation effect</a:t>
            </a:r>
          </a:p>
          <a:p>
            <a:pPr lvl="1"/>
            <a:endParaRPr lang="en-US" sz="2400" dirty="0"/>
          </a:p>
          <a:p>
            <a:r>
              <a:rPr lang="en-US" sz="2800" dirty="0"/>
              <a:t>Example: </a:t>
            </a:r>
          </a:p>
          <a:p>
            <a:pPr lvl="1"/>
            <a:r>
              <a:rPr lang="en-US" sz="2400" dirty="0"/>
              <a:t>Government doubles the corporate tax</a:t>
            </a:r>
          </a:p>
          <a:p>
            <a:pPr lvl="1"/>
            <a:r>
              <a:rPr lang="en-US" sz="2400" dirty="0"/>
              <a:t>All firms worse off</a:t>
            </a:r>
          </a:p>
          <a:p>
            <a:pPr lvl="1"/>
            <a:r>
              <a:rPr lang="en-US" sz="2400" dirty="0"/>
              <a:t>Holding many different stocks would not help.</a:t>
            </a:r>
          </a:p>
          <a:p>
            <a:pPr lvl="2"/>
            <a:endParaRPr lang="en-US" sz="2000" dirty="0"/>
          </a:p>
          <a:p>
            <a:r>
              <a:rPr lang="en-US" sz="2800" dirty="0"/>
              <a:t>Diversification can eliminate my portfolio’s exposure to non-markets risks, but not the exposure to market risk.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1447800" y="4191000"/>
            <a:ext cx="62484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What Happens in Stock Diversification?</a:t>
            </a:r>
            <a:r>
              <a:rPr lang="en-US" sz="3800" dirty="0">
                <a:latin typeface="Arial"/>
                <a:cs typeface="Arial"/>
              </a:rPr>
              <a:t>▪</a:t>
            </a:r>
            <a:endParaRPr lang="en-US" sz="3800" dirty="0"/>
          </a:p>
        </p:txBody>
      </p:sp>
      <p:sp>
        <p:nvSpPr>
          <p:cNvPr id="207876" name="Line 4"/>
          <p:cNvSpPr>
            <a:spLocks noChangeShapeType="1"/>
          </p:cNvSpPr>
          <p:nvPr/>
        </p:nvSpPr>
        <p:spPr bwMode="auto">
          <a:xfrm>
            <a:off x="1447800" y="18288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>
            <a:off x="1447800" y="52578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886200" y="5410200"/>
            <a:ext cx="3124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Number of Stocks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 rot="16200000">
            <a:off x="-692943" y="3207543"/>
            <a:ext cx="3124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Volatility of Portfolio</a:t>
            </a:r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1447800" y="4191000"/>
            <a:ext cx="6248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84" name="Freeform 12"/>
          <p:cNvSpPr>
            <a:spLocks/>
          </p:cNvSpPr>
          <p:nvPr/>
        </p:nvSpPr>
        <p:spPr bwMode="auto">
          <a:xfrm>
            <a:off x="1447800" y="2057400"/>
            <a:ext cx="6248400" cy="218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1152"/>
              </a:cxn>
              <a:cxn ang="0">
                <a:pos x="3936" y="1344"/>
              </a:cxn>
            </a:cxnLst>
            <a:rect l="0" t="0" r="r" b="b"/>
            <a:pathLst>
              <a:path w="3936" h="1376">
                <a:moveTo>
                  <a:pt x="0" y="0"/>
                </a:moveTo>
                <a:cubicBezTo>
                  <a:pt x="104" y="464"/>
                  <a:pt x="208" y="928"/>
                  <a:pt x="864" y="1152"/>
                </a:cubicBezTo>
                <a:cubicBezTo>
                  <a:pt x="1520" y="1376"/>
                  <a:pt x="2728" y="1360"/>
                  <a:pt x="3936" y="134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4038600" y="4572000"/>
            <a:ext cx="1447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Market Risk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3276600" y="2209800"/>
            <a:ext cx="2590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Non-Market Risk</a:t>
            </a:r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 flipH="1">
            <a:off x="1752600" y="2514600"/>
            <a:ext cx="22098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8" grpId="0" animBg="1"/>
      <p:bldP spid="207880" grpId="0" animBg="1"/>
      <p:bldP spid="207884" grpId="0" animBg="1"/>
      <p:bldP spid="207885" grpId="0"/>
      <p:bldP spid="207886" grpId="0"/>
      <p:bldP spid="2078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If an investor buys enough stocks, he or she can, through diversification, eliminate all of the market risk inherent in owning stocks, but as a general rule it will not be possible to eliminate all diversifiable risk.</a:t>
            </a:r>
          </a:p>
          <a:p>
            <a:pPr marL="0" indent="0">
              <a:buNone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True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False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T-P-S</a:t>
            </a:r>
          </a:p>
        </p:txBody>
      </p:sp>
    </p:spTree>
    <p:extLst>
      <p:ext uri="{BB962C8B-B14F-4D97-AF65-F5344CB8AC3E}">
        <p14:creationId xmlns:p14="http://schemas.microsoft.com/office/powerpoint/2010/main" val="3131044822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Diversification Example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Five Companies</a:t>
            </a:r>
          </a:p>
          <a:p>
            <a:pPr lvl="1" eaLnBrk="1" hangingPunct="1"/>
            <a:r>
              <a:rPr lang="en-US" dirty="0"/>
              <a:t>Ford (F)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Walt Disney (DIS)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IBM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Marriott International (MAR)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Wal-Mart (WMT)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Diversification Example (cont’d)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Five Equally Weighted Portfolios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u="sng" dirty="0"/>
              <a:t>Portfolio	Equal Value in…			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F		Ford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F,D		Ford, Disney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F,D,I, 	Ford, Disney, IBM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F,D,I,M	Ford, Disney, IBM, Marriott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F,D,I,M,W	Ford, Disney, IBM, Marriott, Wal-Mart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  <a:p>
            <a:r>
              <a:rPr lang="en-US" dirty="0"/>
              <a:t>Minimum Variance Portfolio (MVP)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Diversification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Mathematics of Diversification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Standard Deviation and Variance as Risk Measures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Measurement of Market Risk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Capital Asset Pricing Model (CAPM)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Project: CAPM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609600" indent="-609600"/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Individual Returns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6962134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 Portfolio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F,D Portfolio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F,D,I Portfolio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F,D,I,M Portfolio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F,D,I,M,W Portfolio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F,D,I,M,W versus F Portfolio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Equally Weighted versus MVP</a:t>
            </a:r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2830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2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428307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MVP versus F Portfolio</a:t>
            </a:r>
          </a:p>
        </p:txBody>
      </p:sp>
      <p:pic>
        <p:nvPicPr>
          <p:cNvPr id="521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448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Decreasing Risk</a:t>
            </a:r>
          </a:p>
        </p:txBody>
      </p:sp>
      <p:pic>
        <p:nvPicPr>
          <p:cNvPr id="520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8" y="1535113"/>
            <a:ext cx="699452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410200"/>
            <a:ext cx="72081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876300" indent="-876300"/>
            <a:r>
              <a:rPr lang="en-US" dirty="0"/>
              <a:t>1. Diversification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Well-Diversified Portfolio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‘Well-diversified’ portfolio </a:t>
            </a:r>
          </a:p>
          <a:p>
            <a:pPr lvl="1"/>
            <a:r>
              <a:rPr lang="en-US" dirty="0"/>
              <a:t>Non-market risks eliminated by diversification</a:t>
            </a:r>
          </a:p>
          <a:p>
            <a:pPr lvl="1"/>
            <a:endParaRPr lang="en-US" dirty="0"/>
          </a:p>
          <a:p>
            <a:r>
              <a:rPr lang="en-US" dirty="0"/>
              <a:t>Assumption: All investors hold well-diversified portfolios.</a:t>
            </a:r>
          </a:p>
          <a:p>
            <a:pPr lvl="1"/>
            <a:r>
              <a:rPr lang="en-US" dirty="0"/>
              <a:t>Index funds</a:t>
            </a:r>
          </a:p>
          <a:p>
            <a:pPr lvl="2"/>
            <a:r>
              <a:rPr lang="en-US" dirty="0"/>
              <a:t>S&amp;P 500</a:t>
            </a:r>
          </a:p>
          <a:p>
            <a:pPr lvl="2"/>
            <a:r>
              <a:rPr lang="en-US" dirty="0"/>
              <a:t>Russell 2000</a:t>
            </a:r>
          </a:p>
          <a:p>
            <a:pPr lvl="2"/>
            <a:r>
              <a:rPr lang="en-US" dirty="0"/>
              <a:t>Wilshire 5000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investors hold well-diversified portfolios</a:t>
            </a:r>
            <a:r>
              <a:rPr lang="en-US" sz="2800" dirty="0">
                <a:cs typeface="Arial" charset="0"/>
              </a:rPr>
              <a:t>…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Ignore non-market risk</a:t>
            </a:r>
          </a:p>
          <a:p>
            <a:pPr lvl="1"/>
            <a:r>
              <a:rPr lang="en-US" sz="2400" dirty="0"/>
              <a:t>No compensation for non-market risk</a:t>
            </a:r>
          </a:p>
          <a:p>
            <a:pPr lvl="1"/>
            <a:r>
              <a:rPr lang="en-US" sz="2400" dirty="0"/>
              <a:t>Only concern is market risk</a:t>
            </a:r>
          </a:p>
          <a:p>
            <a:pPr lvl="1"/>
            <a:endParaRPr lang="en-US" sz="2400" dirty="0"/>
          </a:p>
          <a:p>
            <a:r>
              <a:rPr lang="en-US" sz="2800" dirty="0"/>
              <a:t>Risk Identification.</a:t>
            </a:r>
          </a:p>
          <a:p>
            <a:pPr lvl="1"/>
            <a:r>
              <a:rPr lang="en-US" sz="2400" dirty="0"/>
              <a:t>If you hold a well diversified portfolio, then your only exposure is to market risk.</a:t>
            </a:r>
          </a:p>
          <a:p>
            <a:pPr lvl="1"/>
            <a:r>
              <a:rPr lang="en-US" sz="2400" dirty="0"/>
              <a:t>Risk Analysis, Step 1 Revised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Analysis: Summary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Exposure: Market Risk </a:t>
            </a:r>
          </a:p>
          <a:p>
            <a:pPr marL="1143000" lvl="1" indent="-742950">
              <a:lnSpc>
                <a:spcPct val="90000"/>
              </a:lnSpc>
            </a:pPr>
            <a:r>
              <a:rPr lang="en-US" dirty="0"/>
              <a:t>Not Return Volatility/Total Risk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Measure: Standard Deviation???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Price: ???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876300" indent="-876300"/>
            <a:r>
              <a:rPr lang="en-US" dirty="0"/>
              <a:t>2. </a:t>
            </a:r>
            <a:r>
              <a:rPr lang="en-US" dirty="0"/>
              <a:t>Mathematics of Diversification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3775"/>
      </p:ext>
    </p:extLst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Mathematics of Diversification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Diversification Strategy</a:t>
            </a:r>
          </a:p>
          <a:p>
            <a:pPr lvl="1"/>
            <a:r>
              <a:rPr lang="en-US" dirty="0"/>
              <a:t>Randomly add more stocks to portfolio.</a:t>
            </a:r>
          </a:p>
          <a:p>
            <a:pPr lvl="1"/>
            <a:endParaRPr lang="en-US" dirty="0"/>
          </a:p>
          <a:p>
            <a:r>
              <a:rPr lang="en-US" dirty="0"/>
              <a:t>Better Method?</a:t>
            </a:r>
          </a:p>
          <a:p>
            <a:pPr lvl="1"/>
            <a:r>
              <a:rPr lang="en-US" dirty="0"/>
              <a:t>What would make a stock better at lowering the volatility of our portfolio?</a:t>
            </a:r>
          </a:p>
          <a:p>
            <a:pPr lvl="1"/>
            <a:endParaRPr lang="en-US" dirty="0"/>
          </a:p>
          <a:p>
            <a:r>
              <a:rPr lang="en-US" dirty="0"/>
              <a:t>Answer: Low Correlation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Efficient Diversification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Diversification Strategy </a:t>
            </a:r>
          </a:p>
          <a:p>
            <a:pPr lvl="1"/>
            <a:r>
              <a:rPr lang="en-US" dirty="0"/>
              <a:t>Max diversification with min stocks</a:t>
            </a:r>
          </a:p>
          <a:p>
            <a:pPr lvl="1"/>
            <a:r>
              <a:rPr lang="en-US" dirty="0"/>
              <a:t>Add the stock </a:t>
            </a:r>
            <a:r>
              <a:rPr lang="en-US" i="1" dirty="0"/>
              <a:t>least correlated</a:t>
            </a:r>
            <a:r>
              <a:rPr lang="en-US" dirty="0"/>
              <a:t> with portfolio.</a:t>
            </a:r>
          </a:p>
          <a:p>
            <a:pPr lvl="1"/>
            <a:endParaRPr lang="en-US" dirty="0"/>
          </a:p>
          <a:p>
            <a:r>
              <a:rPr lang="en-US" dirty="0"/>
              <a:t>The lower the correlation, the more effective the diversification.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Asset Portfolio: Return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 of a Two Asset Portfolio: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are weighted averages.</a:t>
            </a: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7092" name="Object 4"/>
          <p:cNvGraphicFramePr>
            <a:graphicFrameLocks noChangeAspect="1"/>
          </p:cNvGraphicFramePr>
          <p:nvPr/>
        </p:nvGraphicFramePr>
        <p:xfrm>
          <a:off x="2628900" y="2743200"/>
          <a:ext cx="3606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3" name="Equation" r:id="rId4" imgW="1257120" imgH="253800" progId="Equation.DSMT4">
                  <p:embed/>
                </p:oleObj>
              </mc:Choice>
              <mc:Fallback>
                <p:oleObj name="Equation" r:id="rId4" imgW="12571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2743200"/>
                        <a:ext cx="3606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359068"/>
              </p:ext>
            </p:extLst>
          </p:nvPr>
        </p:nvGraphicFramePr>
        <p:xfrm>
          <a:off x="3003550" y="3657600"/>
          <a:ext cx="3387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4" name="Equation" r:id="rId6" imgW="2692080" imgH="723600" progId="Equation.DSMT4">
                  <p:embed/>
                </p:oleObj>
              </mc:Choice>
              <mc:Fallback>
                <p:oleObj name="Equation" r:id="rId6" imgW="2692080" imgH="72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3657600"/>
                        <a:ext cx="33877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Asset Portfolio: Risk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Variance of a Two Asset Portfolio: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Variance increases and decreases with correlation.</a:t>
            </a:r>
          </a:p>
          <a:p>
            <a:pPr lvl="1">
              <a:buNone/>
            </a:pPr>
            <a:r>
              <a:rPr lang="en-US" sz="2000" dirty="0"/>
              <a:t>Notes:</a:t>
            </a:r>
          </a:p>
          <a:p>
            <a:pPr lvl="1">
              <a:buNone/>
            </a:pPr>
            <a:r>
              <a:rPr lang="en-US" sz="2000" dirty="0"/>
              <a:t>	Remember -1 &lt; </a:t>
            </a:r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 &lt; 1</a:t>
            </a:r>
          </a:p>
          <a:p>
            <a:pPr lvl="1">
              <a:buNone/>
            </a:pPr>
            <a:r>
              <a:rPr lang="en-US" sz="2000" dirty="0"/>
              <a:t>	Be careful not to confuse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baseline="30000" dirty="0"/>
              <a:t>2</a:t>
            </a:r>
            <a:r>
              <a:rPr lang="en-US" sz="2000" dirty="0"/>
              <a:t> and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.</a:t>
            </a: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7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46233"/>
              </p:ext>
            </p:extLst>
          </p:nvPr>
        </p:nvGraphicFramePr>
        <p:xfrm>
          <a:off x="990600" y="2438400"/>
          <a:ext cx="68849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39" name="Equation" r:id="rId4" imgW="2400120" imgH="253800" progId="Equation.DSMT4">
                  <p:embed/>
                </p:oleObj>
              </mc:Choice>
              <mc:Fallback>
                <p:oleObj name="Equation" r:id="rId4" imgW="24001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6884988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681973"/>
              </p:ext>
            </p:extLst>
          </p:nvPr>
        </p:nvGraphicFramePr>
        <p:xfrm>
          <a:off x="1600200" y="3200400"/>
          <a:ext cx="6699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0" name="Equation" r:id="rId6" imgW="5321160" imgH="761760" progId="Equation.DSMT4">
                  <p:embed/>
                </p:oleObj>
              </mc:Choice>
              <mc:Fallback>
                <p:oleObj name="Equation" r:id="rId6" imgW="532116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00400"/>
                        <a:ext cx="66992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Asset Portfolio: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524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itchFamily="18" charset="2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4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831015"/>
              </p:ext>
            </p:extLst>
          </p:nvPr>
        </p:nvGraphicFramePr>
        <p:xfrm>
          <a:off x="381000" y="3657600"/>
          <a:ext cx="825341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68" name="Equation" r:id="rId3" imgW="4609800" imgH="876240" progId="Equation.DSMT4">
                  <p:embed/>
                </p:oleObj>
              </mc:Choice>
              <mc:Fallback>
                <p:oleObj name="Equation" r:id="rId3" imgW="4609800" imgH="876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57600"/>
                        <a:ext cx="8253412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35" name="Object 3"/>
          <p:cNvGraphicFramePr>
            <a:graphicFrameLocks noChangeAspect="1"/>
          </p:cNvGraphicFramePr>
          <p:nvPr/>
        </p:nvGraphicFramePr>
        <p:xfrm>
          <a:off x="304800" y="2743200"/>
          <a:ext cx="4454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69" name="Equation" r:id="rId5" imgW="2501640" imgH="507960" progId="Equation.DSMT4">
                  <p:embed/>
                </p:oleObj>
              </mc:Choice>
              <mc:Fallback>
                <p:oleObj name="Equation" r:id="rId5" imgW="250164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44545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53340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NOTE: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&lt; </a:t>
            </a:r>
            <a:r>
              <a:rPr lang="en-US" sz="2400" kern="0" dirty="0" err="1"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r>
              <a:rPr lang="en-US" sz="2400" kern="0" baseline="-25000" dirty="0" err="1">
                <a:solidFill>
                  <a:sysClr val="windowText" lastClr="000000"/>
                </a:solidFill>
                <a:latin typeface="Century Gothic" pitchFamily="34" charset="0"/>
              </a:rPr>
              <a:t>A</a:t>
            </a:r>
            <a:r>
              <a:rPr lang="en-US" sz="2400" kern="0" baseline="-25000" dirty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Century Gothic" pitchFamily="34" charset="0"/>
              </a:rPr>
              <a:t>and </a:t>
            </a:r>
            <a:r>
              <a:rPr lang="en-US" sz="2400" kern="0" dirty="0"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r>
              <a:rPr lang="en-US" sz="2400" kern="0" baseline="-25000" dirty="0">
                <a:solidFill>
                  <a:sysClr val="windowText" lastClr="000000"/>
                </a:solidFill>
                <a:latin typeface="Century Gothic" pitchFamily="34" charset="0"/>
              </a:rPr>
              <a:t>p</a:t>
            </a:r>
            <a:r>
              <a:rPr lang="en-US" sz="2400" kern="0" dirty="0">
                <a:solidFill>
                  <a:sysClr val="windowText" lastClr="000000"/>
                </a:solidFill>
                <a:latin typeface="Century Gothic" pitchFamily="34" charset="0"/>
              </a:rPr>
              <a:t> &lt; </a:t>
            </a:r>
            <a:r>
              <a:rPr lang="en-US" sz="2400" kern="0" dirty="0" err="1"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r>
              <a:rPr lang="en-US" sz="2400" kern="0" baseline="-25000" dirty="0" err="1">
                <a:solidFill>
                  <a:sysClr val="windowText" lastClr="000000"/>
                </a:solidFill>
                <a:latin typeface="Century Gothic" pitchFamily="34" charset="0"/>
              </a:rPr>
              <a:t>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Asset Portfolio: Example</a:t>
            </a:r>
            <a:r>
              <a:rPr lang="en-US" dirty="0">
                <a:latin typeface="Century Gothic"/>
              </a:rPr>
              <a:t>▪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18288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43000" y="54864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259177" y="2085975"/>
            <a:ext cx="1589173" cy="3105150"/>
          </a:xfrm>
          <a:custGeom>
            <a:avLst/>
            <a:gdLst>
              <a:gd name="connsiteX0" fmla="*/ 1589173 w 1589173"/>
              <a:gd name="connsiteY0" fmla="*/ 0 h 3105150"/>
              <a:gd name="connsiteX1" fmla="*/ 74698 w 1589173"/>
              <a:gd name="connsiteY1" fmla="*/ 1514475 h 3105150"/>
              <a:gd name="connsiteX2" fmla="*/ 369973 w 1589173"/>
              <a:gd name="connsiteY2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9173" h="3105150">
                <a:moveTo>
                  <a:pt x="1589173" y="0"/>
                </a:moveTo>
                <a:cubicBezTo>
                  <a:pt x="933535" y="498475"/>
                  <a:pt x="277898" y="996950"/>
                  <a:pt x="74698" y="1514475"/>
                </a:cubicBezTo>
                <a:cubicBezTo>
                  <a:pt x="-128502" y="2032000"/>
                  <a:pt x="120735" y="2568575"/>
                  <a:pt x="369973" y="310515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 flipH="1">
            <a:off x="4629150" y="2085975"/>
            <a:ext cx="1219200" cy="3105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394503" y="2105025"/>
            <a:ext cx="2444322" cy="3095625"/>
          </a:xfrm>
          <a:custGeom>
            <a:avLst/>
            <a:gdLst>
              <a:gd name="connsiteX0" fmla="*/ 2444322 w 2444322"/>
              <a:gd name="connsiteY0" fmla="*/ 0 h 3095625"/>
              <a:gd name="connsiteX1" fmla="*/ 34497 w 2444322"/>
              <a:gd name="connsiteY1" fmla="*/ 1466850 h 3095625"/>
              <a:gd name="connsiteX2" fmla="*/ 1244172 w 2444322"/>
              <a:gd name="connsiteY2" fmla="*/ 3095625 h 30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322" h="3095625">
                <a:moveTo>
                  <a:pt x="2444322" y="0"/>
                </a:moveTo>
                <a:cubicBezTo>
                  <a:pt x="1339422" y="475456"/>
                  <a:pt x="234522" y="950912"/>
                  <a:pt x="34497" y="1466850"/>
                </a:cubicBezTo>
                <a:cubicBezTo>
                  <a:pt x="-165528" y="1982788"/>
                  <a:pt x="539322" y="2539206"/>
                  <a:pt x="1244172" y="30956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143000" y="2085975"/>
            <a:ext cx="4705350" cy="1419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</p:cNvCxnSpPr>
          <p:nvPr/>
        </p:nvCxnSpPr>
        <p:spPr>
          <a:xfrm flipH="1" flipV="1">
            <a:off x="1143001" y="3505200"/>
            <a:ext cx="3486149" cy="1685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59664" y="1745218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7614" y="5117068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425" y="1838325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48350" y="5503307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86600" y="236220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r =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6600" y="27315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r = 0.2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86600" y="310086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r = -0.1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86600" y="34729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r = -1</a:t>
            </a:r>
          </a:p>
        </p:txBody>
      </p:sp>
      <p:cxnSp>
        <p:nvCxnSpPr>
          <p:cNvPr id="28" name="Straight Arrow Connector 27"/>
          <p:cNvCxnSpPr>
            <a:stCxn id="32" idx="1"/>
          </p:cNvCxnSpPr>
          <p:nvPr/>
        </p:nvCxnSpPr>
        <p:spPr>
          <a:xfrm flipH="1">
            <a:off x="5562600" y="2546866"/>
            <a:ext cx="1524000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616664" y="2923580"/>
            <a:ext cx="2469936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6" idx="1"/>
          </p:cNvCxnSpPr>
          <p:nvPr/>
        </p:nvCxnSpPr>
        <p:spPr>
          <a:xfrm flipH="1">
            <a:off x="3429000" y="3320534"/>
            <a:ext cx="3657600" cy="251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286000" y="3689866"/>
            <a:ext cx="480060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813532" y="2054483"/>
            <a:ext cx="76200" cy="1010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72000" y="5140583"/>
            <a:ext cx="76200" cy="1010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047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Diversification: An Example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We bounce a rubber ball and record the height of each bounce.</a:t>
            </a:r>
          </a:p>
          <a:p>
            <a:pPr lvl="1"/>
            <a:r>
              <a:rPr lang="en-US" dirty="0"/>
              <a:t>The average bounce height is very volatile</a:t>
            </a:r>
          </a:p>
          <a:p>
            <a:pPr lvl="1"/>
            <a:endParaRPr lang="en-US" dirty="0"/>
          </a:p>
          <a:p>
            <a:r>
              <a:rPr lang="en-US" sz="3200" dirty="0"/>
              <a:t>As we add more balls…</a:t>
            </a:r>
          </a:p>
          <a:p>
            <a:pPr lvl="1"/>
            <a:r>
              <a:rPr lang="en-US" dirty="0"/>
              <a:t>Average bounce height less volatile.</a:t>
            </a:r>
          </a:p>
          <a:p>
            <a:pPr lvl="1"/>
            <a:r>
              <a:rPr lang="en-US" dirty="0"/>
              <a:t>Greater heights ‘cancels’ smaller heights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876300" indent="-876300"/>
            <a:r>
              <a:rPr lang="en-US" sz="4200" dirty="0"/>
              <a:t>3. Standard Deviation and Variance as Risk Measures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Failure of Standard Deviation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 exposure: </a:t>
            </a:r>
            <a:r>
              <a:rPr lang="en-US" i="1" dirty="0"/>
              <a:t>Only</a:t>
            </a:r>
            <a:r>
              <a:rPr lang="en-US" dirty="0"/>
              <a:t> market risk.</a:t>
            </a:r>
          </a:p>
          <a:p>
            <a:endParaRPr lang="en-US" dirty="0"/>
          </a:p>
          <a:p>
            <a:r>
              <a:rPr lang="en-US" dirty="0"/>
              <a:t>Problem: </a:t>
            </a:r>
            <a:r>
              <a:rPr lang="en-US" i="1" dirty="0"/>
              <a:t>standard deviation and variance do not measure market risk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They measure </a:t>
            </a:r>
            <a:r>
              <a:rPr lang="en-US" i="1" dirty="0"/>
              <a:t>total risk</a:t>
            </a:r>
            <a:r>
              <a:rPr lang="en-US" dirty="0"/>
              <a:t>, i.e., the effects of market risk and non-market risks.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Example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If I hold a stock with a standard deviation of 20%, would I get more diversification by adding a stock with a standard deviation of 10% or 30%?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If I added two stocks each with a standard deviation of 25%, the standard deviation of the portfolio could be anywhere from 25% to 0%</a:t>
            </a:r>
            <a:r>
              <a:rPr lang="en-US" sz="2800" dirty="0">
                <a:cs typeface="Arial" charset="0"/>
              </a:rPr>
              <a:t>–depending on the correlation.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</a:rPr>
              <a:t>If </a:t>
            </a:r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 = 1,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 = 25%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</a:rPr>
              <a:t>If </a:t>
            </a:r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 = -1,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 = 0% (with the optimal weights)</a:t>
            </a:r>
            <a:endParaRPr lang="en-US" sz="2000" dirty="0"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Standard Deviation and Stock Risk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Standard deviation tells nothing about</a:t>
            </a:r>
            <a:r>
              <a:rPr lang="en-US" sz="3200" dirty="0">
                <a:cs typeface="Arial" charset="0"/>
              </a:rPr>
              <a:t>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Stock’s diversification effect on a portfolio; 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Whether including that stock will increase or decrease the exposure to market risk.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3200" dirty="0"/>
              <a:t>Thus, standard deviation (and variance)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 a correct measure of market risk, and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Cannot be used as our measure of risk in the analysis of stocks.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Analysis: Recap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Exposure: Market Risk </a:t>
            </a:r>
          </a:p>
          <a:p>
            <a:pPr marL="1143000" lvl="1" indent="-742950">
              <a:lnSpc>
                <a:spcPct val="90000"/>
              </a:lnSpc>
            </a:pPr>
            <a:r>
              <a:rPr lang="en-US" dirty="0"/>
              <a:t>Not Return Volatility/Total Risk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Measure: ???</a:t>
            </a:r>
          </a:p>
          <a:p>
            <a:pPr marL="1143000" lvl="1" indent="-742950">
              <a:lnSpc>
                <a:spcPct val="90000"/>
              </a:lnSpc>
            </a:pPr>
            <a:r>
              <a:rPr lang="en-US" dirty="0"/>
              <a:t>Not Standard Deviation/Variance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Price: ???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876300" indent="-876300"/>
            <a:r>
              <a:rPr lang="en-US" dirty="0"/>
              <a:t>4. </a:t>
            </a:r>
            <a:r>
              <a:rPr lang="en-US" dirty="0"/>
              <a:t>Measurement of Market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61448"/>
      </p:ext>
    </p:extLst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Beta: Measure of Market Risk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deviation failed</a:t>
            </a:r>
          </a:p>
          <a:p>
            <a:pPr lvl="1"/>
            <a:r>
              <a:rPr lang="en-US" dirty="0"/>
              <a:t>We need a new measure.</a:t>
            </a:r>
          </a:p>
          <a:p>
            <a:endParaRPr lang="en-US" dirty="0"/>
          </a:p>
          <a:p>
            <a:r>
              <a:rPr lang="en-US" dirty="0"/>
              <a:t>Beta (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Beta measures</a:t>
            </a:r>
          </a:p>
          <a:p>
            <a:pPr lvl="1"/>
            <a:r>
              <a:rPr lang="en-US" dirty="0"/>
              <a:t>Sensitivity of </a:t>
            </a:r>
            <a:r>
              <a:rPr lang="en-US" i="1" dirty="0"/>
              <a:t>changes in the return of an asset to changes in the market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357241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Analysis: Recap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Exposure: Market Risk </a:t>
            </a:r>
          </a:p>
          <a:p>
            <a:pPr marL="1143000" lvl="1" indent="-742950">
              <a:lnSpc>
                <a:spcPct val="90000"/>
              </a:lnSpc>
            </a:pPr>
            <a:r>
              <a:rPr lang="en-US" dirty="0"/>
              <a:t>Not Return Volatility/Total Risk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Measure: Beta (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)</a:t>
            </a:r>
          </a:p>
          <a:p>
            <a:pPr marL="1143000" lvl="1" indent="-742950">
              <a:lnSpc>
                <a:spcPct val="90000"/>
              </a:lnSpc>
            </a:pPr>
            <a:r>
              <a:rPr lang="en-US" dirty="0"/>
              <a:t>Not Standard Deviation/Variance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Price: ???</a:t>
            </a:r>
          </a:p>
        </p:txBody>
      </p:sp>
    </p:spTree>
    <p:extLst>
      <p:ext uri="{BB962C8B-B14F-4D97-AF65-F5344CB8AC3E}">
        <p14:creationId xmlns:p14="http://schemas.microsoft.com/office/powerpoint/2010/main" val="4052925744"/>
      </p:ext>
    </p:extLst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Measuring of Market Risk</a:t>
            </a:r>
          </a:p>
          <a:p>
            <a:endParaRPr lang="en-US" dirty="0"/>
          </a:p>
          <a:p>
            <a:r>
              <a:rPr lang="en-US" dirty="0"/>
              <a:t>If the market were to go up by 10%, how much would a particular stock approximately change?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66267"/>
      </p:ext>
    </p:extLst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Measures average change in return to changes in the market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Sensitivity of stock return to market return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‘Multiplier’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Correct approach to step two: Measure risk.</a:t>
            </a:r>
          </a:p>
        </p:txBody>
      </p:sp>
    </p:spTree>
    <p:extLst>
      <p:ext uri="{BB962C8B-B14F-4D97-AF65-F5344CB8AC3E}">
        <p14:creationId xmlns:p14="http://schemas.microsoft.com/office/powerpoint/2010/main" val="113786607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Bounce</a:t>
            </a:r>
          </a:p>
        </p:txBody>
      </p:sp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0200"/>
            <a:ext cx="759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Betas</a:t>
            </a:r>
          </a:p>
        </p:txBody>
      </p:sp>
      <p:sp>
        <p:nvSpPr>
          <p:cNvPr id="5" name="Freeform 4"/>
          <p:cNvSpPr/>
          <p:nvPr/>
        </p:nvSpPr>
        <p:spPr>
          <a:xfrm>
            <a:off x="581025" y="1652588"/>
            <a:ext cx="8201025" cy="4184649"/>
          </a:xfrm>
          <a:custGeom>
            <a:avLst/>
            <a:gdLst>
              <a:gd name="connsiteX0" fmla="*/ 0 w 8201025"/>
              <a:gd name="connsiteY0" fmla="*/ 2862262 h 4184649"/>
              <a:gd name="connsiteX1" fmla="*/ 876300 w 8201025"/>
              <a:gd name="connsiteY1" fmla="*/ 528637 h 4184649"/>
              <a:gd name="connsiteX2" fmla="*/ 2162175 w 8201025"/>
              <a:gd name="connsiteY2" fmla="*/ 3805237 h 4184649"/>
              <a:gd name="connsiteX3" fmla="*/ 3762375 w 8201025"/>
              <a:gd name="connsiteY3" fmla="*/ 61912 h 4184649"/>
              <a:gd name="connsiteX4" fmla="*/ 5095875 w 8201025"/>
              <a:gd name="connsiteY4" fmla="*/ 4176712 h 4184649"/>
              <a:gd name="connsiteX5" fmla="*/ 8201025 w 8201025"/>
              <a:gd name="connsiteY5" fmla="*/ 14287 h 418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1025" h="4184649">
                <a:moveTo>
                  <a:pt x="0" y="2862262"/>
                </a:moveTo>
                <a:cubicBezTo>
                  <a:pt x="257969" y="1616868"/>
                  <a:pt x="515938" y="371475"/>
                  <a:pt x="876300" y="528637"/>
                </a:cubicBezTo>
                <a:cubicBezTo>
                  <a:pt x="1236662" y="685799"/>
                  <a:pt x="1681163" y="3883024"/>
                  <a:pt x="2162175" y="3805237"/>
                </a:cubicBezTo>
                <a:cubicBezTo>
                  <a:pt x="2643187" y="3727450"/>
                  <a:pt x="3273425" y="0"/>
                  <a:pt x="3762375" y="61912"/>
                </a:cubicBezTo>
                <a:cubicBezTo>
                  <a:pt x="4251325" y="123824"/>
                  <a:pt x="4356100" y="4184649"/>
                  <a:pt x="5095875" y="4176712"/>
                </a:cubicBezTo>
                <a:cubicBezTo>
                  <a:pt x="5835650" y="4168775"/>
                  <a:pt x="7018337" y="2091531"/>
                  <a:pt x="8201025" y="14287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71500" y="2667000"/>
            <a:ext cx="8410575" cy="2195512"/>
          </a:xfrm>
          <a:custGeom>
            <a:avLst/>
            <a:gdLst>
              <a:gd name="connsiteX0" fmla="*/ 0 w 8410575"/>
              <a:gd name="connsiteY0" fmla="*/ 1728787 h 2619374"/>
              <a:gd name="connsiteX1" fmla="*/ 628650 w 8410575"/>
              <a:gd name="connsiteY1" fmla="*/ 576262 h 2619374"/>
              <a:gd name="connsiteX2" fmla="*/ 2324100 w 8410575"/>
              <a:gd name="connsiteY2" fmla="*/ 2176462 h 2619374"/>
              <a:gd name="connsiteX3" fmla="*/ 4143375 w 8410575"/>
              <a:gd name="connsiteY3" fmla="*/ 52387 h 2619374"/>
              <a:gd name="connsiteX4" fmla="*/ 5695950 w 8410575"/>
              <a:gd name="connsiteY4" fmla="*/ 2490787 h 2619374"/>
              <a:gd name="connsiteX5" fmla="*/ 8410575 w 8410575"/>
              <a:gd name="connsiteY5" fmla="*/ 823912 h 261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0575" h="2619374">
                <a:moveTo>
                  <a:pt x="0" y="1728787"/>
                </a:moveTo>
                <a:cubicBezTo>
                  <a:pt x="120650" y="1115218"/>
                  <a:pt x="241300" y="501650"/>
                  <a:pt x="628650" y="576262"/>
                </a:cubicBezTo>
                <a:cubicBezTo>
                  <a:pt x="1016000" y="650874"/>
                  <a:pt x="1738313" y="2263774"/>
                  <a:pt x="2324100" y="2176462"/>
                </a:cubicBezTo>
                <a:cubicBezTo>
                  <a:pt x="2909887" y="2089150"/>
                  <a:pt x="3581400" y="0"/>
                  <a:pt x="4143375" y="52387"/>
                </a:cubicBezTo>
                <a:cubicBezTo>
                  <a:pt x="4705350" y="104774"/>
                  <a:pt x="4984750" y="2362200"/>
                  <a:pt x="5695950" y="2490787"/>
                </a:cubicBezTo>
                <a:cubicBezTo>
                  <a:pt x="6407150" y="2619374"/>
                  <a:pt x="7408862" y="1721643"/>
                  <a:pt x="8410575" y="823912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61975" y="3668713"/>
            <a:ext cx="8420100" cy="679449"/>
          </a:xfrm>
          <a:custGeom>
            <a:avLst/>
            <a:gdLst>
              <a:gd name="connsiteX0" fmla="*/ 0 w 8420100"/>
              <a:gd name="connsiteY0" fmla="*/ 522287 h 679449"/>
              <a:gd name="connsiteX1" fmla="*/ 542925 w 8420100"/>
              <a:gd name="connsiteY1" fmla="*/ 7937 h 679449"/>
              <a:gd name="connsiteX2" fmla="*/ 2266950 w 8420100"/>
              <a:gd name="connsiteY2" fmla="*/ 474662 h 679449"/>
              <a:gd name="connsiteX3" fmla="*/ 3829050 w 8420100"/>
              <a:gd name="connsiteY3" fmla="*/ 112712 h 679449"/>
              <a:gd name="connsiteX4" fmla="*/ 6010275 w 8420100"/>
              <a:gd name="connsiteY4" fmla="*/ 674687 h 679449"/>
              <a:gd name="connsiteX5" fmla="*/ 8420100 w 8420100"/>
              <a:gd name="connsiteY5" fmla="*/ 84137 h 6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679449">
                <a:moveTo>
                  <a:pt x="0" y="522287"/>
                </a:moveTo>
                <a:cubicBezTo>
                  <a:pt x="82550" y="269081"/>
                  <a:pt x="165100" y="15875"/>
                  <a:pt x="542925" y="7937"/>
                </a:cubicBezTo>
                <a:cubicBezTo>
                  <a:pt x="920750" y="0"/>
                  <a:pt x="1719263" y="457200"/>
                  <a:pt x="2266950" y="474662"/>
                </a:cubicBezTo>
                <a:cubicBezTo>
                  <a:pt x="2814637" y="492124"/>
                  <a:pt x="3205163" y="79375"/>
                  <a:pt x="3829050" y="112712"/>
                </a:cubicBezTo>
                <a:cubicBezTo>
                  <a:pt x="4452938" y="146050"/>
                  <a:pt x="5245100" y="679449"/>
                  <a:pt x="6010275" y="674687"/>
                </a:cubicBezTo>
                <a:cubicBezTo>
                  <a:pt x="6775450" y="669925"/>
                  <a:pt x="7597775" y="377031"/>
                  <a:pt x="8420100" y="8413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274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itchFamily="34" charset="0"/>
              </a:rPr>
              <a:t>Market (</a:t>
            </a:r>
            <a:r>
              <a:rPr lang="en-US" sz="1600" b="1" dirty="0">
                <a:latin typeface="Symbol" pitchFamily="18" charset="2"/>
              </a:rPr>
              <a:t>b</a:t>
            </a:r>
            <a:r>
              <a:rPr lang="en-US" sz="1600" b="1" dirty="0">
                <a:latin typeface="Century Gothic" pitchFamily="34" charset="0"/>
              </a:rPr>
              <a:t> =1)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1676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 &gt;1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572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600" b="1" dirty="0">
                <a:solidFill>
                  <a:srgbClr val="FF0000"/>
                </a:solidFill>
                <a:latin typeface="Century Gothic" pitchFamily="34" charset="0"/>
              </a:rPr>
              <a:t> &lt; 1</a:t>
            </a: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rot="16200000" flipH="1">
            <a:off x="2969627" y="1750427"/>
            <a:ext cx="575846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 rot="5400000">
            <a:off x="5560427" y="3007727"/>
            <a:ext cx="652046" cy="800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  <a:endCxn id="7" idx="3"/>
          </p:cNvCxnSpPr>
          <p:nvPr/>
        </p:nvCxnSpPr>
        <p:spPr>
          <a:xfrm rot="5400000" flipH="1" flipV="1">
            <a:off x="3686176" y="3867150"/>
            <a:ext cx="790575" cy="619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805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pitchFamily="18" charset="2"/>
              </a:rPr>
              <a:t>b</a:t>
            </a:r>
            <a:r>
              <a:rPr lang="en-US"/>
              <a:t> = 1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Return moves </a:t>
            </a:r>
            <a:r>
              <a:rPr lang="en-US" sz="3200" dirty="0">
                <a:solidFill>
                  <a:srgbClr val="FF0000"/>
                </a:solidFill>
              </a:rPr>
              <a:t>with</a:t>
            </a:r>
            <a:r>
              <a:rPr lang="en-US" sz="3200" dirty="0"/>
              <a:t> the market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Same</a:t>
            </a:r>
            <a:r>
              <a:rPr lang="en-US" sz="3200" dirty="0"/>
              <a:t> sensitivity to market risk as the market as a whole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Average</a:t>
            </a:r>
            <a:r>
              <a:rPr lang="en-US" sz="3200" dirty="0"/>
              <a:t> sensitivity to market risk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Implication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Stock return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/>
              <a:t> market return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Stock return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/>
              <a:t> average return on market</a:t>
            </a:r>
          </a:p>
        </p:txBody>
      </p:sp>
    </p:spTree>
    <p:extLst>
      <p:ext uri="{BB962C8B-B14F-4D97-AF65-F5344CB8AC3E}">
        <p14:creationId xmlns:p14="http://schemas.microsoft.com/office/powerpoint/2010/main" val="2508832123"/>
      </p:ext>
    </p:extLst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&gt; 1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Return moves </a:t>
            </a:r>
            <a:r>
              <a:rPr lang="en-US" sz="3200" dirty="0">
                <a:solidFill>
                  <a:srgbClr val="FF0000"/>
                </a:solidFill>
              </a:rPr>
              <a:t>more than </a:t>
            </a:r>
            <a:r>
              <a:rPr lang="en-US" sz="3200" dirty="0"/>
              <a:t>the market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Greater</a:t>
            </a:r>
            <a:r>
              <a:rPr lang="en-US" sz="3200" dirty="0"/>
              <a:t> sensitivity to market risk than the market as a whole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High</a:t>
            </a:r>
            <a:r>
              <a:rPr lang="en-US" sz="3200" dirty="0"/>
              <a:t> sensitivity to market risk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Implication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Stock return 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/>
              <a:t> market return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Stock return 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/>
              <a:t> average return on market</a:t>
            </a:r>
          </a:p>
        </p:txBody>
      </p:sp>
    </p:spTree>
    <p:extLst>
      <p:ext uri="{BB962C8B-B14F-4D97-AF65-F5344CB8AC3E}">
        <p14:creationId xmlns:p14="http://schemas.microsoft.com/office/powerpoint/2010/main" val="3196290523"/>
      </p:ext>
    </p:extLst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&lt; 1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Return moves </a:t>
            </a:r>
            <a:r>
              <a:rPr lang="en-US" sz="3200" dirty="0">
                <a:solidFill>
                  <a:srgbClr val="FF0000"/>
                </a:solidFill>
              </a:rPr>
              <a:t>less than </a:t>
            </a:r>
            <a:r>
              <a:rPr lang="en-US" sz="3200" dirty="0"/>
              <a:t>the market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Less</a:t>
            </a:r>
            <a:r>
              <a:rPr lang="en-US" sz="3200" dirty="0"/>
              <a:t> sensitivity to market risk than the market as a whole. 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Low</a:t>
            </a:r>
            <a:r>
              <a:rPr lang="en-US" sz="3200" dirty="0"/>
              <a:t> sensitivity to market risk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Implication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Stock return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/>
              <a:t> market return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Stock return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/>
              <a:t> average return on market</a:t>
            </a:r>
          </a:p>
        </p:txBody>
      </p:sp>
    </p:spTree>
    <p:extLst>
      <p:ext uri="{BB962C8B-B14F-4D97-AF65-F5344CB8AC3E}">
        <p14:creationId xmlns:p14="http://schemas.microsoft.com/office/powerpoint/2010/main" val="481577051"/>
      </p:ext>
    </p:extLst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Known Betas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market portfolio has beta of 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b</a:t>
            </a:r>
            <a:r>
              <a:rPr lang="en-US" baseline="-25000" dirty="0" err="1"/>
              <a:t>M</a:t>
            </a:r>
            <a:r>
              <a:rPr lang="en-US" dirty="0"/>
              <a:t> = 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market moves with itself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Risk free assets have a beta of 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b</a:t>
            </a:r>
            <a:r>
              <a:rPr lang="en-US" baseline="-25000" dirty="0" err="1"/>
              <a:t>rf</a:t>
            </a:r>
            <a:r>
              <a:rPr lang="en-US" dirty="0"/>
              <a:t> = 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Risk free </a:t>
            </a:r>
            <a:r>
              <a:rPr lang="en-US" dirty="0">
                <a:sym typeface="Symbol"/>
              </a:rPr>
              <a:t> </a:t>
            </a:r>
            <a:r>
              <a:rPr lang="en-US" dirty="0"/>
              <a:t>return is pre-determined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Pre-determined </a:t>
            </a:r>
            <a:r>
              <a:rPr lang="en-US" dirty="0">
                <a:sym typeface="Symbol"/>
              </a:rPr>
              <a:t> </a:t>
            </a:r>
            <a:r>
              <a:rPr lang="en-US" dirty="0"/>
              <a:t>not sensitive to changes in the market</a:t>
            </a:r>
          </a:p>
        </p:txBody>
      </p:sp>
    </p:spTree>
    <p:extLst>
      <p:ext uri="{BB962C8B-B14F-4D97-AF65-F5344CB8AC3E}">
        <p14:creationId xmlns:p14="http://schemas.microsoft.com/office/powerpoint/2010/main" val="2924052007"/>
      </p:ext>
    </p:extLst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IBM				0.76</a:t>
            </a:r>
          </a:p>
          <a:p>
            <a:r>
              <a:rPr lang="en-US" dirty="0"/>
              <a:t>Wal-Mart 			0.20</a:t>
            </a:r>
          </a:p>
          <a:p>
            <a:r>
              <a:rPr lang="en-US" dirty="0"/>
              <a:t>Disney				1.15</a:t>
            </a:r>
          </a:p>
          <a:p>
            <a:r>
              <a:rPr lang="en-US" dirty="0"/>
              <a:t>Harley-Davidson	2.33</a:t>
            </a:r>
          </a:p>
          <a:p>
            <a:r>
              <a:rPr lang="en-US" dirty="0"/>
              <a:t>Xcel Energy</a:t>
            </a:r>
            <a:r>
              <a:rPr lang="en-US" dirty="0"/>
              <a:t>		0.13</a:t>
            </a:r>
          </a:p>
          <a:p>
            <a:r>
              <a:rPr lang="en-US" dirty="0"/>
              <a:t>Dell				1.35</a:t>
            </a:r>
          </a:p>
          <a:p>
            <a:r>
              <a:rPr lang="en-US" dirty="0"/>
              <a:t>Microsoft			0.98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Examples</a:t>
            </a:r>
          </a:p>
        </p:txBody>
      </p:sp>
    </p:spTree>
    <p:extLst>
      <p:ext uri="{BB962C8B-B14F-4D97-AF65-F5344CB8AC3E}">
        <p14:creationId xmlns:p14="http://schemas.microsoft.com/office/powerpoint/2010/main" val="1449933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 from Linear Regression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variable: Market return</a:t>
            </a:r>
          </a:p>
          <a:p>
            <a:endParaRPr lang="en-US" dirty="0"/>
          </a:p>
          <a:p>
            <a:r>
              <a:rPr lang="en-US" dirty="0"/>
              <a:t>Dependent variable: Stock return</a:t>
            </a:r>
          </a:p>
          <a:p>
            <a:endParaRPr lang="en-US" dirty="0"/>
          </a:p>
          <a:p>
            <a:r>
              <a:rPr lang="en-US" dirty="0"/>
              <a:t>Slope: Beta</a:t>
            </a:r>
          </a:p>
        </p:txBody>
      </p:sp>
    </p:spTree>
    <p:extLst>
      <p:ext uri="{BB962C8B-B14F-4D97-AF65-F5344CB8AC3E}">
        <p14:creationId xmlns:p14="http://schemas.microsoft.com/office/powerpoint/2010/main" val="4087389008"/>
      </p:ext>
    </p:extLst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Regression: Example</a:t>
            </a:r>
          </a:p>
        </p:txBody>
      </p:sp>
      <p:pic>
        <p:nvPicPr>
          <p:cNvPr id="410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7467600" cy="45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934200" y="473392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 = </a:t>
            </a:r>
            <a:r>
              <a:rPr lang="en-US" dirty="0">
                <a:latin typeface="Symbol" pitchFamily="18" charset="2"/>
              </a:rPr>
              <a:t>b</a:t>
            </a:r>
          </a:p>
        </p:txBody>
      </p:sp>
      <p:cxnSp>
        <p:nvCxnSpPr>
          <p:cNvPr id="4" name="Curved Connector 3"/>
          <p:cNvCxnSpPr>
            <a:stCxn id="2" idx="1"/>
          </p:cNvCxnSpPr>
          <p:nvPr/>
        </p:nvCxnSpPr>
        <p:spPr>
          <a:xfrm rot="10800000">
            <a:off x="6400800" y="3886209"/>
            <a:ext cx="533400" cy="1032383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048967"/>
      </p:ext>
    </p:extLst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Regression: Example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Intercept 			0.02</a:t>
            </a:r>
          </a:p>
          <a:p>
            <a:endParaRPr lang="en-US" dirty="0"/>
          </a:p>
          <a:p>
            <a:r>
              <a:rPr lang="en-US" dirty="0"/>
              <a:t>Coefficient (Beta) 	1.20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					0.30</a:t>
            </a:r>
          </a:p>
          <a:p>
            <a:endParaRPr lang="en-US" dirty="0"/>
          </a:p>
          <a:p>
            <a:r>
              <a:rPr lang="en-US" dirty="0"/>
              <a:t>Standard Error		0.07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5479"/>
      </p:ext>
    </p:extLst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 Formula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also a formula for beta: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>
            <p:extLst/>
          </p:nvPr>
        </p:nvGraphicFramePr>
        <p:xfrm>
          <a:off x="1676400" y="2438400"/>
          <a:ext cx="220980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66" name="Equation" r:id="rId4" imgW="622300" imgH="457200" progId="Equation.DSMT4">
                  <p:embed/>
                </p:oleObj>
              </mc:Choice>
              <mc:Fallback>
                <p:oleObj name="Equation" r:id="rId4" imgW="622300" imgH="457200" progId="Equation.DSMT4">
                  <p:embed/>
                  <p:pic>
                    <p:nvPicPr>
                      <p:cNvPr id="176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2209800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059113" y="4267200"/>
          <a:ext cx="43465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67" name="Equation" r:id="rId6" imgW="3454200" imgH="723600" progId="Equation.DSMT4">
                  <p:embed/>
                </p:oleObj>
              </mc:Choice>
              <mc:Fallback>
                <p:oleObj name="Equation" r:id="rId6" imgW="3454200" imgH="723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267200"/>
                        <a:ext cx="434657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65275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Bounce</a:t>
            </a:r>
          </a:p>
        </p:txBody>
      </p:sp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0200"/>
            <a:ext cx="759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876300" indent="-876300"/>
            <a:r>
              <a:rPr lang="en-US" dirty="0"/>
              <a:t>5. </a:t>
            </a:r>
            <a:r>
              <a:rPr lang="en-US" dirty="0"/>
              <a:t>The Capital Asset Pricing Model (CAPM)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41208"/>
      </p:ext>
    </p:extLst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00100" indent="-800100"/>
            <a:r>
              <a:rPr lang="en-US"/>
              <a:t>The Capital Asset Pricing Model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Risk Analysis: Steps 1 &amp; 2 Complete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Identify Risk:		Market Risk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Measure Risk:		Beta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Step 3: Price Risk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return should an investor expect from a stock with a beta of 0.9?</a:t>
            </a:r>
          </a:p>
        </p:txBody>
      </p:sp>
    </p:spTree>
    <p:extLst>
      <p:ext uri="{BB962C8B-B14F-4D97-AF65-F5344CB8AC3E}">
        <p14:creationId xmlns:p14="http://schemas.microsoft.com/office/powerpoint/2010/main" val="2698556474"/>
      </p:ext>
    </p:extLst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Market Line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2400" cy="44196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Security Market Line (SML)</a:t>
            </a:r>
          </a:p>
          <a:p>
            <a:pPr lvl="1"/>
            <a:r>
              <a:rPr lang="en-US" sz="2400" dirty="0"/>
              <a:t>Graphing the relationship between beta and return</a:t>
            </a:r>
          </a:p>
          <a:p>
            <a:r>
              <a:rPr lang="en-US" sz="2800" dirty="0"/>
              <a:t>Begin with the two points we know:</a:t>
            </a:r>
          </a:p>
        </p:txBody>
      </p:sp>
      <p:graphicFrame>
        <p:nvGraphicFramePr>
          <p:cNvPr id="192516" name="Group 4"/>
          <p:cNvGraphicFramePr>
            <a:graphicFrameLocks noGrp="1"/>
          </p:cNvGraphicFramePr>
          <p:nvPr>
            <p:ph sz="half" idx="2"/>
          </p:nvPr>
        </p:nvGraphicFramePr>
        <p:xfrm>
          <a:off x="914400" y="3733800"/>
          <a:ext cx="6629400" cy="1560195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Risk Free Asset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809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914400" y="2667000"/>
            <a:ext cx="57912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Building the SML</a:t>
            </a:r>
            <a:r>
              <a:rPr lang="en-US" dirty="0">
                <a:latin typeface="Arial"/>
                <a:cs typeface="Arial"/>
              </a:rPr>
              <a:t>▪</a:t>
            </a:r>
            <a:endParaRPr lang="en-US" dirty="0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>
            <a:off x="914400" y="16002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914400" y="5715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6172200" y="5715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Beta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 rot="16200000">
            <a:off x="259557" y="1950243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Return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 rot="16200000">
            <a:off x="259557" y="1950243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Return</a:t>
            </a:r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 flipH="1">
            <a:off x="914400" y="33528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533400" y="32004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</a:t>
            </a:r>
            <a:r>
              <a:rPr lang="en-US" sz="1400" baseline="-25000"/>
              <a:t>M</a:t>
            </a: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533400" y="44958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</a:t>
            </a:r>
            <a:r>
              <a:rPr lang="en-US" sz="1400" baseline="-25000"/>
              <a:t>f</a:t>
            </a:r>
          </a:p>
        </p:txBody>
      </p:sp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762000" y="57150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  <a:endParaRPr lang="en-US" sz="1400" baseline="-25000"/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4572000" y="57150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838200" y="4572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9" name="Text Box 21"/>
          <p:cNvSpPr txBox="1">
            <a:spLocks noChangeArrowheads="1"/>
          </p:cNvSpPr>
          <p:nvPr/>
        </p:nvSpPr>
        <p:spPr bwMode="auto">
          <a:xfrm>
            <a:off x="1600200" y="502920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Risk Free Asset</a:t>
            </a:r>
          </a:p>
        </p:txBody>
      </p:sp>
      <p:sp>
        <p:nvSpPr>
          <p:cNvPr id="186390" name="Text Box 22"/>
          <p:cNvSpPr txBox="1">
            <a:spLocks noChangeArrowheads="1"/>
          </p:cNvSpPr>
          <p:nvPr/>
        </p:nvSpPr>
        <p:spPr bwMode="auto">
          <a:xfrm>
            <a:off x="5791200" y="38862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Market</a:t>
            </a:r>
          </a:p>
        </p:txBody>
      </p:sp>
      <p:sp>
        <p:nvSpPr>
          <p:cNvPr id="186391" name="Line 23"/>
          <p:cNvSpPr>
            <a:spLocks noChangeShapeType="1"/>
          </p:cNvSpPr>
          <p:nvPr/>
        </p:nvSpPr>
        <p:spPr bwMode="auto">
          <a:xfrm flipH="1" flipV="1">
            <a:off x="990600" y="47244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92" name="Line 24"/>
          <p:cNvSpPr>
            <a:spLocks noChangeShapeType="1"/>
          </p:cNvSpPr>
          <p:nvPr/>
        </p:nvSpPr>
        <p:spPr bwMode="auto">
          <a:xfrm flipH="1" flipV="1">
            <a:off x="4800600" y="3429000"/>
            <a:ext cx="990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267200" y="144780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 know two points.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267200" y="1828800"/>
            <a:ext cx="44958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Where would we find portfolios that contain combinations of the risk free asset and the market?</a:t>
            </a: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4724400" y="34290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4648200" y="3276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190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6381" grpId="0" animBg="1"/>
      <p:bldP spid="186375" grpId="0" animBg="1"/>
      <p:bldP spid="186389" grpId="0"/>
      <p:bldP spid="186390" grpId="0"/>
      <p:bldP spid="186391" grpId="0" animBg="1"/>
      <p:bldP spid="186392" grpId="0" animBg="1"/>
      <p:bldP spid="21" grpId="0"/>
      <p:bldP spid="22" grpId="0"/>
      <p:bldP spid="24" grpId="0" animBg="1"/>
      <p:bldP spid="2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Using the SML</a:t>
            </a:r>
            <a:r>
              <a:rPr lang="en-US" dirty="0">
                <a:latin typeface="Arial"/>
                <a:cs typeface="Arial"/>
              </a:rPr>
              <a:t>▪</a:t>
            </a:r>
            <a:endParaRPr lang="en-US" dirty="0"/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914400" y="16002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914400" y="5715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172200" y="5715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Beta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 rot="16200000">
            <a:off x="259557" y="1950243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Return</a:t>
            </a:r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>
            <a:off x="4724400" y="34290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 rot="16200000">
            <a:off x="259557" y="1950243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Return</a:t>
            </a:r>
          </a:p>
        </p:txBody>
      </p:sp>
      <p:sp>
        <p:nvSpPr>
          <p:cNvPr id="204809" name="Line 9"/>
          <p:cNvSpPr>
            <a:spLocks noChangeShapeType="1"/>
          </p:cNvSpPr>
          <p:nvPr/>
        </p:nvSpPr>
        <p:spPr bwMode="auto">
          <a:xfrm>
            <a:off x="4724400" y="34290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10" name="Line 10"/>
          <p:cNvSpPr>
            <a:spLocks noChangeShapeType="1"/>
          </p:cNvSpPr>
          <p:nvPr/>
        </p:nvSpPr>
        <p:spPr bwMode="auto">
          <a:xfrm flipH="1">
            <a:off x="914400" y="33528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533400" y="32004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</a:t>
            </a:r>
            <a:r>
              <a:rPr lang="en-US" sz="1400" baseline="-25000"/>
              <a:t>M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533400" y="44958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</a:t>
            </a:r>
            <a:r>
              <a:rPr lang="en-US" sz="1400" baseline="-25000"/>
              <a:t>f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762000" y="57150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  <a:endParaRPr lang="en-US" sz="1400" baseline="-25000"/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572000" y="57150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 flipV="1">
            <a:off x="914400" y="2209800"/>
            <a:ext cx="7162800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16" name="Oval 16"/>
          <p:cNvSpPr>
            <a:spLocks noChangeArrowheads="1"/>
          </p:cNvSpPr>
          <p:nvPr/>
        </p:nvSpPr>
        <p:spPr bwMode="auto">
          <a:xfrm>
            <a:off x="4648200" y="3276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17" name="Oval 17"/>
          <p:cNvSpPr>
            <a:spLocks noChangeArrowheads="1"/>
          </p:cNvSpPr>
          <p:nvPr/>
        </p:nvSpPr>
        <p:spPr bwMode="auto">
          <a:xfrm>
            <a:off x="838200" y="4572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18" name="Oval 18"/>
          <p:cNvSpPr>
            <a:spLocks noChangeArrowheads="1"/>
          </p:cNvSpPr>
          <p:nvPr/>
        </p:nvSpPr>
        <p:spPr bwMode="auto">
          <a:xfrm>
            <a:off x="2590800" y="4800600"/>
            <a:ext cx="152400" cy="152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V="1">
            <a:off x="2667000" y="4038600"/>
            <a:ext cx="0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38800" y="3657600"/>
            <a:ext cx="25908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What would happen if there were a stock below the line?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66800" y="1676400"/>
            <a:ext cx="38862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What would happen if there were a stock above the line?</a:t>
            </a: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2590800" y="3124200"/>
            <a:ext cx="152400" cy="152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667000" y="3276600"/>
            <a:ext cx="0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066800" y="2362200"/>
            <a:ext cx="48006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Market equilibrium forces all stocks to be on the line, which is called the Security Market Line (SML).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162800" y="1600200"/>
            <a:ext cx="685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SML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6172200" y="1905000"/>
            <a:ext cx="1143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00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8" grpId="0" animBg="1"/>
      <p:bldP spid="2048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2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CAPM Equation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2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CAPM equation</a:t>
            </a:r>
          </a:p>
          <a:p>
            <a:pPr lvl="1"/>
            <a:r>
              <a:rPr lang="en-US" sz="2400" dirty="0"/>
              <a:t>Formula for the SML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Firm Data</a:t>
            </a:r>
          </a:p>
          <a:p>
            <a:pPr lvl="2"/>
            <a:r>
              <a:rPr lang="en-US" dirty="0"/>
              <a:t>Beta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Market Data</a:t>
            </a:r>
          </a:p>
          <a:p>
            <a:pPr lvl="2"/>
            <a:r>
              <a:rPr lang="en-US" dirty="0"/>
              <a:t>The risk free rate</a:t>
            </a:r>
          </a:p>
          <a:p>
            <a:pPr lvl="2"/>
            <a:r>
              <a:rPr lang="en-US" dirty="0"/>
              <a:t>The return on the market</a:t>
            </a:r>
          </a:p>
          <a:p>
            <a:pPr lvl="1"/>
            <a:endParaRPr lang="en-US" sz="2400" dirty="0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1524000" y="2590800"/>
          <a:ext cx="4953000" cy="88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890" name="Equation" r:id="rId4" imgW="1435100" imgH="254000" progId="Equation.DSMT4">
                  <p:embed/>
                </p:oleObj>
              </mc:Choice>
              <mc:Fallback>
                <p:oleObj name="Equation" r:id="rId4" imgW="1435100" imgH="254000" progId="Equation.DSMT4">
                  <p:embed/>
                  <p:pic>
                    <p:nvPicPr>
                      <p:cNvPr id="216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4953000" cy="886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895600" y="3581400"/>
          <a:ext cx="4746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891" name="Equation" r:id="rId6" imgW="3771720" imgH="482400" progId="Equation.DSMT4">
                  <p:embed/>
                </p:oleObj>
              </mc:Choice>
              <mc:Fallback>
                <p:oleObj name="Equation" r:id="rId6" imgW="3771720" imgH="4824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81400"/>
                        <a:ext cx="47466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870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CAPM Data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Beta 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Firm stock return on market return (S&amp;P 500)</a:t>
            </a:r>
          </a:p>
          <a:p>
            <a:pPr lvl="1"/>
            <a:endParaRPr lang="en-US" dirty="0"/>
          </a:p>
          <a:p>
            <a:r>
              <a:rPr lang="en-US" dirty="0"/>
              <a:t>Risk free rate</a:t>
            </a:r>
          </a:p>
          <a:p>
            <a:pPr lvl="1"/>
            <a:r>
              <a:rPr lang="en-US" dirty="0"/>
              <a:t>Treasury security </a:t>
            </a:r>
          </a:p>
          <a:p>
            <a:pPr lvl="1"/>
            <a:r>
              <a:rPr lang="en-US" dirty="0"/>
              <a:t>Maturity = CAPM time horizon</a:t>
            </a:r>
          </a:p>
          <a:p>
            <a:pPr lvl="1"/>
            <a:endParaRPr lang="en-US" dirty="0"/>
          </a:p>
          <a:p>
            <a:r>
              <a:rPr lang="en-US" dirty="0"/>
              <a:t>Return on the market</a:t>
            </a:r>
          </a:p>
          <a:p>
            <a:pPr lvl="1"/>
            <a:r>
              <a:rPr lang="en-US" dirty="0"/>
              <a:t>Average return on a market portfolio (S&amp;P 500)</a:t>
            </a:r>
          </a:p>
        </p:txBody>
      </p:sp>
    </p:spTree>
    <p:extLst>
      <p:ext uri="{BB962C8B-B14F-4D97-AF65-F5344CB8AC3E}">
        <p14:creationId xmlns:p14="http://schemas.microsoft.com/office/powerpoint/2010/main" val="44166496"/>
      </p:ext>
    </p:extLst>
  </p:cSld>
  <p:clrMapOvr>
    <a:masterClrMapping/>
  </p:clrMapOvr>
  <p:transition spd="med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CAPM Equation: Examples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following, to find the expected return:</a:t>
            </a:r>
          </a:p>
          <a:p>
            <a:pPr lvl="2"/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baseline="-25000" dirty="0"/>
              <a:t> </a:t>
            </a:r>
            <a:r>
              <a:rPr lang="en-US" dirty="0"/>
              <a:t>= 4.5%</a:t>
            </a:r>
          </a:p>
          <a:p>
            <a:pPr lvl="2"/>
            <a:r>
              <a:rPr lang="en-US" dirty="0" err="1"/>
              <a:t>r</a:t>
            </a:r>
            <a:r>
              <a:rPr lang="en-US" baseline="-25000" dirty="0" err="1"/>
              <a:t>M</a:t>
            </a:r>
            <a:r>
              <a:rPr lang="en-US" dirty="0"/>
              <a:t> = 12.3%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Find the expected return on the following three stocks:</a:t>
            </a:r>
          </a:p>
          <a:p>
            <a:pPr lvl="2">
              <a:buNone/>
            </a:pPr>
            <a:r>
              <a:rPr lang="en-US" dirty="0">
                <a:latin typeface="Calibri"/>
                <a:cs typeface="Calibri"/>
                <a:sym typeface="Symbol"/>
              </a:rPr>
              <a:t>•</a:t>
            </a:r>
            <a:r>
              <a:rPr lang="en-US" dirty="0">
                <a:latin typeface="Symbol" pitchFamily="18" charset="2"/>
                <a:sym typeface="Symbol"/>
              </a:rPr>
              <a:t> </a:t>
            </a:r>
            <a:r>
              <a:rPr lang="en-US" dirty="0" err="1">
                <a:latin typeface="Symbol" pitchFamily="18" charset="2"/>
              </a:rPr>
              <a:t>b</a:t>
            </a:r>
            <a:r>
              <a:rPr lang="en-US" sz="2800" baseline="-25000" dirty="0" err="1"/>
              <a:t>A</a:t>
            </a:r>
            <a:r>
              <a:rPr lang="en-US" dirty="0"/>
              <a:t> = 1.02</a:t>
            </a:r>
          </a:p>
          <a:p>
            <a:pPr lvl="2">
              <a:buNone/>
            </a:pPr>
            <a:r>
              <a:rPr lang="en-US" dirty="0">
                <a:latin typeface="Calibri"/>
                <a:cs typeface="Calibri"/>
                <a:sym typeface="Symbol"/>
              </a:rPr>
              <a:t>•</a:t>
            </a:r>
            <a:r>
              <a:rPr lang="en-US" dirty="0">
                <a:latin typeface="Symbol" pitchFamily="18" charset="2"/>
                <a:sym typeface="Symbol"/>
              </a:rPr>
              <a:t> </a:t>
            </a:r>
            <a:r>
              <a:rPr lang="en-US" dirty="0" err="1">
                <a:latin typeface="Symbol" pitchFamily="18" charset="2"/>
              </a:rPr>
              <a:t>b</a:t>
            </a:r>
            <a:r>
              <a:rPr lang="en-US" sz="2800" baseline="-25000" dirty="0" err="1"/>
              <a:t>B</a:t>
            </a:r>
            <a:r>
              <a:rPr lang="en-US" dirty="0"/>
              <a:t> = 0.89</a:t>
            </a:r>
          </a:p>
          <a:p>
            <a:pPr lvl="2">
              <a:buNone/>
            </a:pPr>
            <a:r>
              <a:rPr lang="en-US" dirty="0">
                <a:latin typeface="Calibri"/>
                <a:cs typeface="Calibri"/>
                <a:sym typeface="Symbol"/>
              </a:rPr>
              <a:t>•</a:t>
            </a:r>
            <a:r>
              <a:rPr lang="en-US" dirty="0">
                <a:latin typeface="Symbol" pitchFamily="18" charset="2"/>
                <a:sym typeface="Symbol"/>
              </a:rPr>
              <a:t> </a:t>
            </a:r>
            <a:r>
              <a:rPr lang="en-US" dirty="0" err="1">
                <a:latin typeface="Symbol" pitchFamily="18" charset="2"/>
              </a:rPr>
              <a:t>b</a:t>
            </a:r>
            <a:r>
              <a:rPr lang="en-US" sz="2800" baseline="-25000" dirty="0" err="1"/>
              <a:t>C</a:t>
            </a:r>
            <a:r>
              <a:rPr lang="en-US" dirty="0"/>
              <a:t> = 1.34</a:t>
            </a:r>
          </a:p>
        </p:txBody>
      </p:sp>
    </p:spTree>
    <p:extLst>
      <p:ext uri="{BB962C8B-B14F-4D97-AF65-F5344CB8AC3E}">
        <p14:creationId xmlns:p14="http://schemas.microsoft.com/office/powerpoint/2010/main" val="2452434941"/>
      </p:ext>
    </p:extLst>
  </p:cSld>
  <p:clrMapOvr>
    <a:masterClrMapping/>
  </p:clrMapOvr>
  <p:transition spd="med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CAPM Equation: Examples</a:t>
            </a:r>
          </a:p>
        </p:txBody>
      </p:sp>
      <p:graphicFrame>
        <p:nvGraphicFramePr>
          <p:cNvPr id="2304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3400" y="2209800"/>
          <a:ext cx="7924800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10" name="Equation" r:id="rId4" imgW="3085920" imgH="1041120" progId="Equation.DSMT4">
                  <p:embed/>
                </p:oleObj>
              </mc:Choice>
              <mc:Fallback>
                <p:oleObj name="Equation" r:id="rId4" imgW="3085920" imgH="1041120" progId="Equation.DSMT4">
                  <p:embed/>
                  <p:pic>
                    <p:nvPicPr>
                      <p:cNvPr id="23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7924800" cy="267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336563"/>
      </p:ext>
    </p:extLst>
  </p:cSld>
  <p:clrMapOvr>
    <a:masterClrMapping/>
  </p:clrMapOvr>
  <p:transition spd="med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Analysis: Recap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Exposure: Market Risk </a:t>
            </a:r>
          </a:p>
          <a:p>
            <a:pPr marL="1143000" lvl="1" indent="-742950">
              <a:lnSpc>
                <a:spcPct val="90000"/>
              </a:lnSpc>
            </a:pPr>
            <a:r>
              <a:rPr lang="en-US" dirty="0"/>
              <a:t>Not Return Volatility/Total Risk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Measure: Beta (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)</a:t>
            </a:r>
          </a:p>
          <a:p>
            <a:pPr marL="1143000" lvl="1" indent="-742950">
              <a:lnSpc>
                <a:spcPct val="90000"/>
              </a:lnSpc>
            </a:pPr>
            <a:r>
              <a:rPr lang="en-US" dirty="0"/>
              <a:t>Not Standard Deviation/Variance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Price: CAPM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1143000" lvl="1" indent="-742950">
              <a:lnSpc>
                <a:spcPct val="90000"/>
              </a:lnSpc>
              <a:buNone/>
            </a:pPr>
            <a:r>
              <a:rPr lang="en-US" b="1" dirty="0"/>
              <a:t>		Done!</a:t>
            </a:r>
          </a:p>
        </p:txBody>
      </p:sp>
    </p:spTree>
    <p:extLst>
      <p:ext uri="{BB962C8B-B14F-4D97-AF65-F5344CB8AC3E}">
        <p14:creationId xmlns:p14="http://schemas.microsoft.com/office/powerpoint/2010/main" val="1495058779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Bounce</a:t>
            </a:r>
          </a:p>
        </p:txBody>
      </p:sp>
      <p:pic>
        <p:nvPicPr>
          <p:cNvPr id="499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0200"/>
            <a:ext cx="75850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876300" indent="-876300"/>
            <a:r>
              <a:rPr lang="en-US" dirty="0"/>
              <a:t>6. </a:t>
            </a:r>
            <a:r>
              <a:rPr lang="en-US" dirty="0"/>
              <a:t>Project: CAPM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60808"/>
      </p:ext>
    </p:extLst>
  </p:cSld>
  <p:clrMapOvr>
    <a:masterClrMapping/>
  </p:clrMapOvr>
  <p:transition spd="med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already downloaded</a:t>
            </a:r>
          </a:p>
          <a:p>
            <a:r>
              <a:rPr lang="en-US" dirty="0"/>
              <a:t>Find the beta for the stock of your firm</a:t>
            </a:r>
          </a:p>
          <a:p>
            <a:pPr lvl="1"/>
            <a:r>
              <a:rPr lang="en-US" dirty="0"/>
              <a:t>Linear regression: Firm versus S&amp;P 500</a:t>
            </a:r>
          </a:p>
          <a:p>
            <a:r>
              <a:rPr lang="en-US" dirty="0"/>
              <a:t>Calculate the CAPM expected return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831333602"/>
      </p:ext>
    </p:extLst>
  </p:cSld>
  <p:clrMapOvr>
    <a:masterClrMapping/>
  </p:clrMapOvr>
  <p:transition spd="med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Linear regression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Best fit line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beta (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) of a firm’s equity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3200" dirty="0"/>
              <a:t>Example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Beta of MMM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Independent variable (x-axis)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S&amp;P 500 as proxy for the market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Dependent variable (y axis)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Return on MMM</a:t>
            </a:r>
          </a:p>
        </p:txBody>
      </p:sp>
    </p:spTree>
    <p:extLst>
      <p:ext uri="{BB962C8B-B14F-4D97-AF65-F5344CB8AC3E}">
        <p14:creationId xmlns:p14="http://schemas.microsoft.com/office/powerpoint/2010/main" val="2167857197"/>
      </p:ext>
    </p:extLst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1) Returns of the assets arranged in columns:</a:t>
            </a:r>
          </a:p>
        </p:txBody>
      </p:sp>
      <p:pic>
        <p:nvPicPr>
          <p:cNvPr id="68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7924800" cy="3416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2486302"/>
      </p:ext>
    </p:extLst>
  </p:cSld>
  <p:clrMapOvr>
    <a:masterClrMapping/>
  </p:clrMapOvr>
  <p:transition spd="med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2) Click on Data Analysis under the ‘Tools’ drop-down menu to open the Data Analysis window. Select ‘Regression’…</a:t>
            </a:r>
          </a:p>
        </p:txBody>
      </p:sp>
      <p:pic>
        <p:nvPicPr>
          <p:cNvPr id="68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0"/>
            <a:ext cx="5776913" cy="321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83014" name="Oval 6"/>
          <p:cNvSpPr>
            <a:spLocks noChangeArrowheads="1"/>
          </p:cNvSpPr>
          <p:nvPr/>
        </p:nvSpPr>
        <p:spPr bwMode="auto">
          <a:xfrm>
            <a:off x="2667000" y="5057775"/>
            <a:ext cx="1117600" cy="152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29459"/>
      </p:ext>
    </p:extLst>
  </p:cSld>
  <p:clrMapOvr>
    <a:masterClrMapping/>
  </p:clrMapOvr>
  <p:transition spd="med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3) Regression box opens</a:t>
            </a:r>
          </a:p>
        </p:txBody>
      </p:sp>
      <p:pic>
        <p:nvPicPr>
          <p:cNvPr id="68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7010400" cy="3927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710579538"/>
      </p:ext>
    </p:extLst>
  </p:cSld>
  <p:clrMapOvr>
    <a:masterClrMapping/>
  </p:clrMapOvr>
  <p:transition spd="med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4) Enter the cells for the y variable (MMM) and the x variable (S&amp;P 500). Click on ‘Line Fit Plots’ box and ‘OK’. </a:t>
            </a:r>
          </a:p>
        </p:txBody>
      </p:sp>
      <p:pic>
        <p:nvPicPr>
          <p:cNvPr id="68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71800"/>
            <a:ext cx="6629400" cy="3419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87110" name="Oval 6"/>
          <p:cNvSpPr>
            <a:spLocks noChangeArrowheads="1"/>
          </p:cNvSpPr>
          <p:nvPr/>
        </p:nvSpPr>
        <p:spPr bwMode="auto">
          <a:xfrm>
            <a:off x="4648200" y="3581400"/>
            <a:ext cx="579438" cy="2159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7111" name="Oval 7"/>
          <p:cNvSpPr>
            <a:spLocks noChangeArrowheads="1"/>
          </p:cNvSpPr>
          <p:nvPr/>
        </p:nvSpPr>
        <p:spPr bwMode="auto">
          <a:xfrm>
            <a:off x="4648200" y="3810000"/>
            <a:ext cx="579438" cy="2079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7112" name="Oval 8"/>
          <p:cNvSpPr>
            <a:spLocks noChangeArrowheads="1"/>
          </p:cNvSpPr>
          <p:nvPr/>
        </p:nvSpPr>
        <p:spPr bwMode="auto">
          <a:xfrm>
            <a:off x="4572000" y="5562600"/>
            <a:ext cx="579438" cy="1603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7406"/>
      </p:ext>
    </p:extLst>
  </p:cSld>
  <p:clrMapOvr>
    <a:masterClrMapping/>
  </p:clrMapOvr>
  <p:transition spd="med"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5) A new worksheet will appear with the results and a graph. </a:t>
            </a:r>
          </a:p>
        </p:txBody>
      </p:sp>
      <p:pic>
        <p:nvPicPr>
          <p:cNvPr id="6891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90800"/>
            <a:ext cx="7239000" cy="3559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466678692"/>
      </p:ext>
    </p:extLst>
  </p:cSld>
  <p:clrMapOvr>
    <a:masterClrMapping/>
  </p:clrMapOvr>
  <p:transition spd="med"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6) Blue squares are data points and the pink the points on the best-fit line. </a:t>
            </a:r>
          </a:p>
        </p:txBody>
      </p:sp>
      <p:pic>
        <p:nvPicPr>
          <p:cNvPr id="69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67000"/>
            <a:ext cx="6629400" cy="3703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134124061"/>
      </p:ext>
    </p:extLst>
  </p:cSld>
  <p:clrMapOvr>
    <a:masterClrMapping/>
  </p:clrMapOvr>
  <p:transition spd="med"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7) Same graph with a dashed line drawn though the points. </a:t>
            </a:r>
          </a:p>
        </p:txBody>
      </p:sp>
      <p:pic>
        <p:nvPicPr>
          <p:cNvPr id="69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6324600" cy="3543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2483938810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Bounce</a:t>
            </a:r>
          </a:p>
        </p:txBody>
      </p:sp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0200"/>
            <a:ext cx="75850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Excel Features: Linear Regression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8) Summary statistics: beta is the coefficient of the x variable.</a:t>
            </a:r>
            <a:r>
              <a:rPr lang="en-US" dirty="0"/>
              <a:t> </a:t>
            </a:r>
          </a:p>
        </p:txBody>
      </p:sp>
      <p:pic>
        <p:nvPicPr>
          <p:cNvPr id="69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5410200" cy="3122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95302" name="Oval 6"/>
          <p:cNvSpPr>
            <a:spLocks noChangeArrowheads="1"/>
          </p:cNvSpPr>
          <p:nvPr/>
        </p:nvSpPr>
        <p:spPr bwMode="auto">
          <a:xfrm>
            <a:off x="1905000" y="5257800"/>
            <a:ext cx="765175" cy="1603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08354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Bouncing Ball Standard Deviation</a:t>
            </a:r>
          </a:p>
        </p:txBody>
      </p:sp>
      <p:pic>
        <p:nvPicPr>
          <p:cNvPr id="501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0200"/>
            <a:ext cx="759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blue</Template>
  <TotalTime>1665</TotalTime>
  <Words>1816</Words>
  <Application>Microsoft Office PowerPoint</Application>
  <PresentationFormat>On-screen Show (4:3)</PresentationFormat>
  <Paragraphs>469</Paragraphs>
  <Slides>80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Century Gothic</vt:lpstr>
      <vt:lpstr>Corbel</vt:lpstr>
      <vt:lpstr>Symbol</vt:lpstr>
      <vt:lpstr>Wingdings</vt:lpstr>
      <vt:lpstr>Contemporary blue</vt:lpstr>
      <vt:lpstr>Equation</vt:lpstr>
      <vt:lpstr>FIN 360: Corporate Finance</vt:lpstr>
      <vt:lpstr>Topics</vt:lpstr>
      <vt:lpstr>1. Diversification</vt:lpstr>
      <vt:lpstr>Diversification: An Example</vt:lpstr>
      <vt:lpstr>Average Bounce</vt:lpstr>
      <vt:lpstr>Average Bounce</vt:lpstr>
      <vt:lpstr>Average Bounce</vt:lpstr>
      <vt:lpstr>Average Bounce</vt:lpstr>
      <vt:lpstr>Bouncing Ball Standard Deviation</vt:lpstr>
      <vt:lpstr>Diversification: An Analogy</vt:lpstr>
      <vt:lpstr>Diversification: The Dis-Analogy</vt:lpstr>
      <vt:lpstr>Stock Diversification</vt:lpstr>
      <vt:lpstr>What Different about Stocks?</vt:lpstr>
      <vt:lpstr>What Different about Stocks?</vt:lpstr>
      <vt:lpstr>Diversification and Market Risk</vt:lpstr>
      <vt:lpstr>What Happens in Stock Diversification?▪</vt:lpstr>
      <vt:lpstr>T-P-S</vt:lpstr>
      <vt:lpstr>Diversification Example</vt:lpstr>
      <vt:lpstr>Diversification Example (cont’d)</vt:lpstr>
      <vt:lpstr>Individual Returns</vt:lpstr>
      <vt:lpstr>F Portfolio</vt:lpstr>
      <vt:lpstr>F,D Portfolio</vt:lpstr>
      <vt:lpstr>F,D,I Portfolio</vt:lpstr>
      <vt:lpstr>F,D,I,M Portfolio</vt:lpstr>
      <vt:lpstr>F,D,I,M,W Portfolio</vt:lpstr>
      <vt:lpstr>F,D,I,M,W versus F Portfolio</vt:lpstr>
      <vt:lpstr>Equally Weighted versus MVP</vt:lpstr>
      <vt:lpstr>MVP versus F Portfolio</vt:lpstr>
      <vt:lpstr>Decreasing Risk</vt:lpstr>
      <vt:lpstr>A Well-Diversified Portfolio</vt:lpstr>
      <vt:lpstr>Implications</vt:lpstr>
      <vt:lpstr>Risk Analysis: Summary</vt:lpstr>
      <vt:lpstr>2. Mathematics of Diversification</vt:lpstr>
      <vt:lpstr>Mathematics of Diversification</vt:lpstr>
      <vt:lpstr>Efficient Diversification</vt:lpstr>
      <vt:lpstr>Two Asset Portfolio: Return</vt:lpstr>
      <vt:lpstr>Two Asset Portfolio: Risk</vt:lpstr>
      <vt:lpstr>Two Asset Portfolio: Example</vt:lpstr>
      <vt:lpstr>Two Asset Portfolio: Example▪</vt:lpstr>
      <vt:lpstr>3. Standard Deviation and Variance as Risk Measures</vt:lpstr>
      <vt:lpstr>Failure of Standard Deviation</vt:lpstr>
      <vt:lpstr>Example</vt:lpstr>
      <vt:lpstr>Standard Deviation and Stock Risk</vt:lpstr>
      <vt:lpstr>Risk Analysis: Recap</vt:lpstr>
      <vt:lpstr>4. Measurement of Market Risk</vt:lpstr>
      <vt:lpstr>Beta: Measure of Market Risk</vt:lpstr>
      <vt:lpstr>Risk Analysis: Recap</vt:lpstr>
      <vt:lpstr>Question</vt:lpstr>
      <vt:lpstr>Beta</vt:lpstr>
      <vt:lpstr>Possible Betas</vt:lpstr>
      <vt:lpstr>b = 1</vt:lpstr>
      <vt:lpstr>b &gt; 1</vt:lpstr>
      <vt:lpstr>b &lt; 1</vt:lpstr>
      <vt:lpstr>Two Known Betas</vt:lpstr>
      <vt:lpstr>Beta Examples</vt:lpstr>
      <vt:lpstr>Beta from Linear Regression</vt:lpstr>
      <vt:lpstr>Linear Regression: Example</vt:lpstr>
      <vt:lpstr>Linear Regression: Example</vt:lpstr>
      <vt:lpstr>Beta Formula</vt:lpstr>
      <vt:lpstr>5. The Capital Asset Pricing Model (CAPM)</vt:lpstr>
      <vt:lpstr>The Capital Asset Pricing Model</vt:lpstr>
      <vt:lpstr>Security Market Line</vt:lpstr>
      <vt:lpstr>Building the SML▪</vt:lpstr>
      <vt:lpstr>Using the SML▪</vt:lpstr>
      <vt:lpstr>The CAPM Equation</vt:lpstr>
      <vt:lpstr>CAPM Data</vt:lpstr>
      <vt:lpstr>The CAPM Equation: Examples</vt:lpstr>
      <vt:lpstr>The CAPM Equation: Examples</vt:lpstr>
      <vt:lpstr>Risk Analysis: Recap</vt:lpstr>
      <vt:lpstr>6. Project: CAPM</vt:lpstr>
      <vt:lpstr>Project</vt:lpstr>
      <vt:lpstr>Excel: Linear Regression</vt:lpstr>
      <vt:lpstr>Excel: Linear Regression</vt:lpstr>
      <vt:lpstr>Excel: Linear Regression</vt:lpstr>
      <vt:lpstr>Excel: Linear Regression</vt:lpstr>
      <vt:lpstr>Excel: Linear Regression</vt:lpstr>
      <vt:lpstr>Excel: Linear Regression</vt:lpstr>
      <vt:lpstr>Excel: Linear Regression</vt:lpstr>
      <vt:lpstr>Excel: Linear Regression</vt:lpstr>
      <vt:lpstr>Excel Features: Linear Regression</vt:lpstr>
    </vt:vector>
  </TitlesOfParts>
  <Company>American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365 Business Finance</dc:title>
  <dc:creator>Lawrence Schrenk</dc:creator>
  <cp:lastModifiedBy>Lawrence Schrenk</cp:lastModifiedBy>
  <cp:revision>247</cp:revision>
  <dcterms:created xsi:type="dcterms:W3CDTF">2009-08-24T02:07:34Z</dcterms:created>
  <dcterms:modified xsi:type="dcterms:W3CDTF">2016-10-27T02:40:47Z</dcterms:modified>
</cp:coreProperties>
</file>