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6"/>
  </p:notesMasterIdLst>
  <p:sldIdLst>
    <p:sldId id="256" r:id="rId2"/>
    <p:sldId id="264" r:id="rId3"/>
    <p:sldId id="275" r:id="rId4"/>
    <p:sldId id="289" r:id="rId5"/>
    <p:sldId id="290" r:id="rId6"/>
    <p:sldId id="291" r:id="rId7"/>
    <p:sldId id="281" r:id="rId8"/>
    <p:sldId id="284" r:id="rId9"/>
    <p:sldId id="285" r:id="rId10"/>
    <p:sldId id="266" r:id="rId11"/>
    <p:sldId id="294" r:id="rId12"/>
    <p:sldId id="267" r:id="rId13"/>
    <p:sldId id="269" r:id="rId14"/>
    <p:sldId id="270" r:id="rId15"/>
    <p:sldId id="271" r:id="rId16"/>
    <p:sldId id="273" r:id="rId17"/>
    <p:sldId id="274" r:id="rId18"/>
    <p:sldId id="295" r:id="rId19"/>
    <p:sldId id="308" r:id="rId20"/>
    <p:sldId id="296" r:id="rId21"/>
    <p:sldId id="303" r:id="rId22"/>
    <p:sldId id="276" r:id="rId23"/>
    <p:sldId id="277" r:id="rId24"/>
    <p:sldId id="278" r:id="rId25"/>
    <p:sldId id="279" r:id="rId26"/>
    <p:sldId id="297" r:id="rId27"/>
    <p:sldId id="298" r:id="rId28"/>
    <p:sldId id="305" r:id="rId29"/>
    <p:sldId id="304" r:id="rId30"/>
    <p:sldId id="306" r:id="rId31"/>
    <p:sldId id="299" r:id="rId32"/>
    <p:sldId id="301" r:id="rId33"/>
    <p:sldId id="300" r:id="rId34"/>
    <p:sldId id="302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97" autoAdjust="0"/>
    <p:restoredTop sz="94660"/>
  </p:normalViewPr>
  <p:slideViewPr>
    <p:cSldViewPr>
      <p:cViewPr varScale="1">
        <p:scale>
          <a:sx n="116" d="100"/>
          <a:sy n="116" d="100"/>
        </p:scale>
        <p:origin x="166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E471D-5952-40FD-AF84-98F4C29F01E9}" type="datetimeFigureOut">
              <a:rPr lang="en-US" smtClean="0"/>
              <a:pPr/>
              <a:t>9/18/2016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B02A37-D258-438C-A4BE-EAE7FE82F9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423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C2E25A-E896-44EC-92B3-3B2D5F590C21}" type="slidenum">
              <a:rPr lang="en-US"/>
              <a:pPr/>
              <a:t>7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E02246-DB18-4F53-BEC3-5EBB84A27B0A}" type="slidenum">
              <a:rPr lang="en-US"/>
              <a:pPr/>
              <a:t>8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D66669-4C53-4F30-8BA7-43E2EA34D896}" type="slidenum">
              <a:rPr lang="en-US"/>
              <a:pPr/>
              <a:t>9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143BDE-6793-4551-B2E7-F996B543E8BB}" type="slidenum">
              <a:rPr lang="en-US"/>
              <a:pPr/>
              <a:t>11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024" y="990730"/>
            <a:ext cx="4347952" cy="238262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407F599-CDA6-432E-AAD6-AE3BC36DB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3886200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86200" cy="2133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52C37B2-6D38-4D24-BEEC-BC009B9AD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1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34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4:16 PM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6685" y="6172081"/>
            <a:ext cx="1230630" cy="6743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itchFamily="34" charset="0"/>
        </a:defRPr>
      </a:lvl1pPr>
      <a:lvl2pPr marL="742950" indent="-285750" eaLnBrk="1" hangingPunct="1">
        <a:buChar char="–"/>
        <a:defRPr sz="2800">
          <a:latin typeface="Century Gothic" pitchFamily="34" charset="0"/>
        </a:defRPr>
      </a:lvl2pPr>
      <a:lvl3pPr marL="1143000" indent="-228600" eaLnBrk="1" hangingPunct="1">
        <a:buChar char="•"/>
        <a:defRPr sz="2400">
          <a:latin typeface="Century Gothic" pitchFamily="34" charset="0"/>
        </a:defRPr>
      </a:lvl3pPr>
      <a:lvl4pPr marL="1600200" indent="-228600" eaLnBrk="1" hangingPunct="1">
        <a:buChar char="–"/>
        <a:defRPr sz="2000">
          <a:latin typeface="Century Gothic" pitchFamily="34" charset="0"/>
        </a:defRPr>
      </a:lvl4pPr>
      <a:lvl5pPr marL="2057400" indent="-228600" eaLnBrk="1" hangingPunct="1">
        <a:buChar char="»"/>
        <a:defRPr sz="1800">
          <a:latin typeface="Century Gothic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0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0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Topic 6: Interest Rates and Inflation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FIN 360: Corporate Finance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Real versus Nominal Values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Real versus Nominal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Nominal Values</a:t>
            </a:r>
          </a:p>
          <a:p>
            <a:pPr lvl="1" eaLnBrk="1" hangingPunct="1"/>
            <a:r>
              <a:rPr lang="en-US" dirty="0"/>
              <a:t>‘Money of the Day’</a:t>
            </a:r>
          </a:p>
          <a:p>
            <a:pPr lvl="1" eaLnBrk="1" hangingPunct="1"/>
            <a:r>
              <a:rPr lang="en-US" dirty="0"/>
              <a:t>Not Adjusted for Inflation</a:t>
            </a:r>
          </a:p>
          <a:p>
            <a:pPr lvl="1" eaLnBrk="1" hangingPunct="1"/>
            <a:r>
              <a:rPr lang="en-US" dirty="0"/>
              <a:t>The Dollar Value You Actually Pay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Real Values</a:t>
            </a:r>
          </a:p>
          <a:p>
            <a:pPr lvl="1" eaLnBrk="1" hangingPunct="1"/>
            <a:r>
              <a:rPr lang="en-US" dirty="0"/>
              <a:t>Adjusted for Inflation</a:t>
            </a:r>
          </a:p>
          <a:p>
            <a:pPr lvl="1" eaLnBrk="1" hangingPunct="1"/>
            <a:r>
              <a:rPr lang="en-US" dirty="0"/>
              <a:t>‘Current’ Dollars/Today’s Dollars</a:t>
            </a:r>
          </a:p>
          <a:p>
            <a:pPr lvl="1" eaLnBrk="1" hangingPunct="1"/>
            <a:r>
              <a:rPr lang="en-US" dirty="0"/>
              <a:t>Constant Consumption Value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/>
            <a:r>
              <a:rPr lang="en-US"/>
              <a:t>Real versus Nominal Values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Case 1: </a:t>
            </a:r>
          </a:p>
          <a:p>
            <a:pPr lvl="1"/>
            <a:r>
              <a:rPr lang="en-US" dirty="0"/>
              <a:t>Twice as much money to spend</a:t>
            </a:r>
          </a:p>
          <a:p>
            <a:pPr lvl="1"/>
            <a:r>
              <a:rPr lang="en-US" dirty="0"/>
              <a:t>Price double</a:t>
            </a:r>
          </a:p>
          <a:p>
            <a:pPr lvl="1"/>
            <a:r>
              <a:rPr lang="en-US" i="1" dirty="0"/>
              <a:t>Nominal Change</a:t>
            </a:r>
          </a:p>
          <a:p>
            <a:pPr lvl="1"/>
            <a:endParaRPr lang="en-US" i="1" dirty="0"/>
          </a:p>
          <a:p>
            <a:r>
              <a:rPr lang="en-US" dirty="0"/>
              <a:t>Case 2: </a:t>
            </a:r>
          </a:p>
          <a:p>
            <a:pPr lvl="1"/>
            <a:r>
              <a:rPr lang="en-US" dirty="0"/>
              <a:t>Twice as much money to spend</a:t>
            </a:r>
          </a:p>
          <a:p>
            <a:pPr lvl="1"/>
            <a:r>
              <a:rPr lang="en-US" dirty="0"/>
              <a:t>Prices are unchanged</a:t>
            </a:r>
          </a:p>
          <a:p>
            <a:pPr lvl="1"/>
            <a:r>
              <a:rPr lang="en-US" i="1" dirty="0"/>
              <a:t>Real Change</a:t>
            </a:r>
          </a:p>
          <a:p>
            <a:pPr lvl="1"/>
            <a:endParaRPr lang="en-US" i="1" dirty="0"/>
          </a:p>
          <a:p>
            <a:r>
              <a:rPr lang="en-US" dirty="0"/>
              <a:t>Case 3:</a:t>
            </a:r>
            <a:r>
              <a:rPr lang="en-US" i="1" dirty="0"/>
              <a:t>	</a:t>
            </a:r>
          </a:p>
          <a:p>
            <a:pPr lvl="1"/>
            <a:r>
              <a:rPr lang="en-US" dirty="0"/>
              <a:t>Twice as much money to spend</a:t>
            </a:r>
          </a:p>
          <a:p>
            <a:pPr lvl="1"/>
            <a:r>
              <a:rPr lang="en-US" dirty="0"/>
              <a:t>Prices increase, but less than double</a:t>
            </a:r>
          </a:p>
          <a:p>
            <a:pPr lvl="1"/>
            <a:r>
              <a:rPr lang="en-US" i="1" dirty="0"/>
              <a:t>Mix of Nominal and Real Changes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versus Nominal CFs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Nominal Values </a:t>
            </a:r>
          </a:p>
          <a:p>
            <a:pPr lvl="1"/>
            <a:r>
              <a:rPr lang="en-US" sz="2400" dirty="0"/>
              <a:t>On price tags or in contracts</a:t>
            </a:r>
          </a:p>
          <a:p>
            <a:pPr lvl="1"/>
            <a:r>
              <a:rPr lang="en-US" sz="2400" dirty="0"/>
              <a:t>Amount that we actually pay</a:t>
            </a:r>
          </a:p>
          <a:p>
            <a:pPr lvl="1"/>
            <a:endParaRPr lang="en-US" sz="2400" dirty="0"/>
          </a:p>
          <a:p>
            <a:r>
              <a:rPr lang="en-US" sz="3200" dirty="0"/>
              <a:t>Real Values </a:t>
            </a:r>
          </a:p>
          <a:p>
            <a:pPr lvl="1"/>
            <a:r>
              <a:rPr lang="en-US" sz="2400" dirty="0"/>
              <a:t>Remove the effects of inflation</a:t>
            </a:r>
          </a:p>
        </p:txBody>
      </p:sp>
      <p:sp>
        <p:nvSpPr>
          <p:cNvPr id="245765" name="Rectangle 5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457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298522"/>
              </p:ext>
            </p:extLst>
          </p:nvPr>
        </p:nvGraphicFramePr>
        <p:xfrm>
          <a:off x="1600200" y="4306889"/>
          <a:ext cx="3086100" cy="134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87" name="Equation" r:id="rId4" imgW="1079280" imgH="482400" progId="Equation.DSMT4">
                  <p:embed/>
                </p:oleObj>
              </mc:Choice>
              <mc:Fallback>
                <p:oleObj name="Equation" r:id="rId4" imgW="107928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306889"/>
                        <a:ext cx="3086100" cy="1349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081043"/>
              </p:ext>
            </p:extLst>
          </p:nvPr>
        </p:nvGraphicFramePr>
        <p:xfrm>
          <a:off x="5859463" y="4918075"/>
          <a:ext cx="2592387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88" name="Equation" r:id="rId6" imgW="2057400" imgH="888840" progId="Equation.DSMT4">
                  <p:embed/>
                </p:oleObj>
              </mc:Choice>
              <mc:Fallback>
                <p:oleObj name="Equation" r:id="rId6" imgW="2057400" imgH="88884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9463" y="4918075"/>
                        <a:ext cx="2592387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Real versus Nominal CFs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8229600" cy="4419600"/>
          </a:xfrm>
        </p:spPr>
        <p:txBody>
          <a:bodyPr/>
          <a:lstStyle/>
          <a:p>
            <a:r>
              <a:rPr lang="en-US" sz="2800" dirty="0"/>
              <a:t>If inflation is 5% per year and the nominal cash flow in year two is $150.00, then the corresponding real cash flow is: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>
              <a:buNone/>
            </a:pPr>
            <a:r>
              <a:rPr lang="en-US" sz="2400" dirty="0"/>
              <a:t>P/Y = 1; N = 2; I/Y = 5; PV = </a:t>
            </a:r>
            <a:r>
              <a:rPr lang="en-US" sz="2400" b="1" dirty="0">
                <a:solidFill>
                  <a:srgbClr val="FF0000"/>
                </a:solidFill>
              </a:rPr>
              <a:t>$136.05</a:t>
            </a:r>
            <a:r>
              <a:rPr lang="en-US" sz="2400" dirty="0"/>
              <a:t>; PMT = 0; FV = -150</a:t>
            </a:r>
          </a:p>
        </p:txBody>
      </p:sp>
      <p:graphicFrame>
        <p:nvGraphicFramePr>
          <p:cNvPr id="248837" name="Object 5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9193841"/>
              </p:ext>
            </p:extLst>
          </p:nvPr>
        </p:nvGraphicFramePr>
        <p:xfrm>
          <a:off x="1600200" y="3429000"/>
          <a:ext cx="43434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1" name="Equation" r:id="rId4" imgW="1752480" imgH="469800" progId="Equation.DSMT4">
                  <p:embed/>
                </p:oleObj>
              </mc:Choice>
              <mc:Fallback>
                <p:oleObj name="Equation" r:id="rId4" imgW="1752480" imgH="469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429000"/>
                        <a:ext cx="4343400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versus Nominal Rates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Real (</a:t>
            </a:r>
            <a:r>
              <a:rPr lang="en-US" dirty="0" err="1"/>
              <a:t>r</a:t>
            </a:r>
            <a:r>
              <a:rPr lang="en-US" baseline="-25000" dirty="0" err="1"/>
              <a:t>r</a:t>
            </a:r>
            <a:r>
              <a:rPr lang="en-US" dirty="0"/>
              <a:t>) and nominal (</a:t>
            </a:r>
            <a:r>
              <a:rPr lang="en-US" dirty="0" err="1"/>
              <a:t>r</a:t>
            </a:r>
            <a:r>
              <a:rPr lang="en-US" baseline="-25000" dirty="0" err="1"/>
              <a:t>n</a:t>
            </a:r>
            <a:r>
              <a:rPr lang="en-US" dirty="0"/>
              <a:t>) interest rates: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>
              <a:buNone/>
            </a:pPr>
            <a:r>
              <a:rPr lang="en-US" sz="2200" dirty="0"/>
              <a:t>Note: There is an approximation formula, </a:t>
            </a:r>
            <a:r>
              <a:rPr lang="en-US" sz="2200" dirty="0" err="1"/>
              <a:t>r</a:t>
            </a:r>
            <a:r>
              <a:rPr lang="en-US" sz="2200" baseline="-25000" dirty="0" err="1"/>
              <a:t>n</a:t>
            </a:r>
            <a:r>
              <a:rPr lang="en-US" sz="2200" dirty="0"/>
              <a:t> = </a:t>
            </a:r>
            <a:r>
              <a:rPr lang="en-US" sz="2200" dirty="0" err="1"/>
              <a:t>r</a:t>
            </a:r>
            <a:r>
              <a:rPr lang="en-US" sz="2200" baseline="-25000" dirty="0" err="1"/>
              <a:t>r</a:t>
            </a:r>
            <a:r>
              <a:rPr lang="en-US" sz="2200" dirty="0"/>
              <a:t> + </a:t>
            </a:r>
            <a:r>
              <a:rPr lang="en-US" sz="2200" dirty="0" err="1"/>
              <a:t>i</a:t>
            </a:r>
            <a:r>
              <a:rPr lang="en-US" sz="2200" dirty="0"/>
              <a:t> , that should </a:t>
            </a:r>
            <a:r>
              <a:rPr lang="en-US" sz="2200" i="1" dirty="0"/>
              <a:t>never</a:t>
            </a:r>
            <a:r>
              <a:rPr lang="en-US" sz="2200" dirty="0"/>
              <a:t> be used.</a:t>
            </a:r>
          </a:p>
        </p:txBody>
      </p:sp>
      <p:sp>
        <p:nvSpPr>
          <p:cNvPr id="250885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088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958141"/>
              </p:ext>
            </p:extLst>
          </p:nvPr>
        </p:nvGraphicFramePr>
        <p:xfrm>
          <a:off x="1752600" y="2733813"/>
          <a:ext cx="457200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5" name="Equation" r:id="rId4" imgW="1307532" imgH="253890" progId="Equation.DSMT4">
                  <p:embed/>
                </p:oleObj>
              </mc:Choice>
              <mc:Fallback>
                <p:oleObj name="Equation" r:id="rId4" imgW="1307532" imgH="25389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733813"/>
                        <a:ext cx="4572000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402456"/>
              </p:ext>
            </p:extLst>
          </p:nvPr>
        </p:nvGraphicFramePr>
        <p:xfrm>
          <a:off x="3352800" y="3954738"/>
          <a:ext cx="151923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36" name="Equation" r:id="rId6" imgW="1206360" imgH="647640" progId="Equation.DSMT4">
                  <p:embed/>
                </p:oleObj>
              </mc:Choice>
              <mc:Fallback>
                <p:oleObj name="Equation" r:id="rId6" imgW="1206360" imgH="647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954738"/>
                        <a:ext cx="1519238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versus Nominal Values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924800" cy="4724400"/>
          </a:xfrm>
        </p:spPr>
        <p:txBody>
          <a:bodyPr/>
          <a:lstStyle/>
          <a:p>
            <a:r>
              <a:rPr lang="en-US" sz="2800" dirty="0"/>
              <a:t>Discount the annual, nominal cash flows (</a:t>
            </a:r>
            <a:r>
              <a:rPr lang="en-US" sz="2800" dirty="0" err="1"/>
              <a:t>r</a:t>
            </a:r>
            <a:r>
              <a:rPr lang="en-US" sz="2800" baseline="-25000" dirty="0" err="1"/>
              <a:t>r</a:t>
            </a:r>
            <a:r>
              <a:rPr lang="en-US" sz="2800" dirty="0"/>
              <a:t> = 6%; </a:t>
            </a:r>
            <a:r>
              <a:rPr lang="en-US" sz="2800" dirty="0" err="1"/>
              <a:t>i</a:t>
            </a:r>
            <a:r>
              <a:rPr lang="en-US" sz="2800" dirty="0"/>
              <a:t> = 4%):   150.00   220.00   -120.00</a:t>
            </a:r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pPr lvl="1">
              <a:buNone/>
            </a:pPr>
            <a:r>
              <a:rPr lang="en-US" sz="2600" dirty="0"/>
              <a:t>1) Convert the rate and discount, or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>
              <a:buFont typeface="Wingdings" pitchFamily="2" charset="2"/>
              <a:buNone/>
            </a:pPr>
            <a:endParaRPr lang="en-US" sz="2600" dirty="0"/>
          </a:p>
        </p:txBody>
      </p:sp>
      <p:graphicFrame>
        <p:nvGraphicFramePr>
          <p:cNvPr id="25293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371600" y="3657600"/>
          <a:ext cx="71628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68" name="Equation" r:id="rId4" imgW="3213000" imgH="253800" progId="Equation.DSMT4">
                  <p:embed/>
                </p:oleObj>
              </mc:Choice>
              <mc:Fallback>
                <p:oleObj name="Equation" r:id="rId4" imgW="321300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57600"/>
                        <a:ext cx="7162800" cy="56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34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560248065"/>
              </p:ext>
            </p:extLst>
          </p:nvPr>
        </p:nvGraphicFramePr>
        <p:xfrm>
          <a:off x="1371600" y="4800600"/>
          <a:ext cx="7239000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69" name="Equation" r:id="rId6" imgW="3365280" imgH="469800" progId="Equation.DSMT4">
                  <p:embed/>
                </p:oleObj>
              </mc:Choice>
              <mc:Fallback>
                <p:oleObj name="Equation" r:id="rId6" imgW="3365280" imgH="469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800600"/>
                        <a:ext cx="7239000" cy="1011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8D9A-E4F9-4833-A97D-C68BBA105BAB}" type="slidenum">
              <a:rPr lang="en-US"/>
              <a:pPr/>
              <a:t>17</a:t>
            </a:fld>
            <a:endParaRPr lang="en-US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versus Nominal Values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7924800" cy="4724400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sz="2600" dirty="0"/>
              <a:t>2) Discount the converted the cash flow.</a:t>
            </a:r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endParaRPr lang="en-US" sz="2600" dirty="0"/>
          </a:p>
          <a:p>
            <a:pPr lvl="1"/>
            <a:r>
              <a:rPr lang="en-US" sz="2600" dirty="0"/>
              <a:t>You are mathematically certain to get the same answer for both procedures!</a:t>
            </a:r>
          </a:p>
          <a:p>
            <a:pPr lvl="1"/>
            <a:endParaRPr lang="en-US" sz="2600" dirty="0"/>
          </a:p>
          <a:p>
            <a:r>
              <a:rPr lang="en-US" sz="3400" dirty="0"/>
              <a:t>Simple Rule–Be Consistent. Discount…</a:t>
            </a:r>
          </a:p>
          <a:p>
            <a:pPr lvl="1"/>
            <a:r>
              <a:rPr lang="en-US" sz="2600" dirty="0"/>
              <a:t>Real Amounts with Real Rate</a:t>
            </a:r>
          </a:p>
          <a:p>
            <a:pPr lvl="1"/>
            <a:r>
              <a:rPr lang="en-US" sz="2600" dirty="0"/>
              <a:t>Nominal Amounts with Nominal Rate</a:t>
            </a:r>
          </a:p>
          <a:p>
            <a:pPr lvl="2"/>
            <a:endParaRPr lang="en-US" sz="2200" dirty="0"/>
          </a:p>
        </p:txBody>
      </p:sp>
      <p:graphicFrame>
        <p:nvGraphicFramePr>
          <p:cNvPr id="260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905567"/>
              </p:ext>
            </p:extLst>
          </p:nvPr>
        </p:nvGraphicFramePr>
        <p:xfrm>
          <a:off x="1447800" y="2209800"/>
          <a:ext cx="7415213" cy="180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73" name="Equation" r:id="rId4" imgW="2984400" imgH="723600" progId="Equation.DSMT4">
                  <p:embed/>
                </p:oleObj>
              </mc:Choice>
              <mc:Fallback>
                <p:oleObj name="Equation" r:id="rId4" imgW="2984400" imgH="723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09800"/>
                        <a:ext cx="7415213" cy="180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‘Cash Flow Worksheet’ </a:t>
            </a:r>
          </a:p>
          <a:p>
            <a:pPr lvl="1"/>
            <a:r>
              <a:rPr lang="en-US" dirty="0"/>
              <a:t>CF, NPV (IRR Later)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Construct cash flows, then operations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Frequencies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Calculator: Mixed Stream CFs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458200" cy="4648200"/>
          </a:xfrm>
        </p:spPr>
        <p:txBody>
          <a:bodyPr>
            <a:normAutofit/>
          </a:bodyPr>
          <a:lstStyle/>
          <a:p>
            <a:r>
              <a:rPr lang="en-US" sz="2800" dirty="0"/>
              <a:t>What is the present value of the following annual cash flows: 200, -300, 1,200 (r = 18%)?</a:t>
            </a:r>
          </a:p>
          <a:p>
            <a:endParaRPr lang="en-US" sz="2800" dirty="0"/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i="1" dirty="0"/>
              <a:t>CF</a:t>
            </a:r>
            <a:r>
              <a:rPr lang="en-US" dirty="0"/>
              <a:t>, Input </a:t>
            </a:r>
            <a:r>
              <a:rPr lang="en-US" b="1" dirty="0"/>
              <a:t>0</a:t>
            </a:r>
            <a:r>
              <a:rPr lang="en-US" dirty="0"/>
              <a:t>, Press </a:t>
            </a:r>
            <a:r>
              <a:rPr lang="en-US" i="1" dirty="0"/>
              <a:t>Enter</a:t>
            </a:r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dirty="0">
                <a:sym typeface="Symbol"/>
              </a:rPr>
              <a:t></a:t>
            </a:r>
            <a:r>
              <a:rPr lang="en-US" dirty="0"/>
              <a:t>, Input </a:t>
            </a:r>
            <a:r>
              <a:rPr lang="en-US" b="1" dirty="0"/>
              <a:t>200</a:t>
            </a:r>
            <a:r>
              <a:rPr lang="en-US" dirty="0"/>
              <a:t>, Press </a:t>
            </a:r>
            <a:r>
              <a:rPr lang="en-US" i="1" dirty="0"/>
              <a:t>Enter</a:t>
            </a:r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dirty="0">
                <a:sym typeface="Symbol"/>
              </a:rPr>
              <a:t></a:t>
            </a:r>
            <a:r>
              <a:rPr lang="en-US" dirty="0"/>
              <a:t>, </a:t>
            </a:r>
            <a:r>
              <a:rPr lang="en-US" dirty="0">
                <a:sym typeface="Symbol"/>
              </a:rPr>
              <a:t> (Default Frequency is 1)</a:t>
            </a:r>
            <a:endParaRPr lang="en-US" dirty="0"/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Input </a:t>
            </a:r>
            <a:r>
              <a:rPr lang="en-US" b="1" dirty="0"/>
              <a:t>300</a:t>
            </a:r>
            <a:r>
              <a:rPr lang="en-US" dirty="0"/>
              <a:t>, Press +/-, Press </a:t>
            </a:r>
            <a:r>
              <a:rPr lang="en-US" i="1" dirty="0"/>
              <a:t>Enter</a:t>
            </a:r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dirty="0">
                <a:sym typeface="Symbol"/>
              </a:rPr>
              <a:t></a:t>
            </a:r>
            <a:r>
              <a:rPr lang="en-US" dirty="0"/>
              <a:t>, </a:t>
            </a:r>
            <a:r>
              <a:rPr lang="en-US" dirty="0">
                <a:sym typeface="Symbol"/>
              </a:rPr>
              <a:t></a:t>
            </a:r>
            <a:endParaRPr lang="en-US" dirty="0"/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Input </a:t>
            </a:r>
            <a:r>
              <a:rPr lang="en-US" b="1" dirty="0"/>
              <a:t>1200</a:t>
            </a:r>
            <a:r>
              <a:rPr lang="en-US" dirty="0"/>
              <a:t>, Press </a:t>
            </a:r>
            <a:r>
              <a:rPr lang="en-US" i="1" dirty="0"/>
              <a:t>Enter</a:t>
            </a:r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i="1" dirty="0"/>
              <a:t>NPV, “I =   “</a:t>
            </a:r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Input </a:t>
            </a:r>
            <a:r>
              <a:rPr lang="en-US" b="1" dirty="0"/>
              <a:t>18</a:t>
            </a:r>
            <a:r>
              <a:rPr lang="en-US" dirty="0"/>
              <a:t>, Press </a:t>
            </a:r>
            <a:r>
              <a:rPr lang="en-US" i="1" dirty="0"/>
              <a:t>Enter</a:t>
            </a:r>
            <a:endParaRPr lang="en-US" dirty="0"/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</a:t>
            </a:r>
            <a:r>
              <a:rPr lang="en-US" i="1" dirty="0"/>
              <a:t> </a:t>
            </a:r>
            <a:r>
              <a:rPr lang="en-US" dirty="0">
                <a:sym typeface="Symbol"/>
              </a:rPr>
              <a:t></a:t>
            </a:r>
            <a:r>
              <a:rPr lang="en-US" i="1" dirty="0"/>
              <a:t>, CPT </a:t>
            </a:r>
            <a:r>
              <a:rPr lang="en-US" dirty="0"/>
              <a:t>to get </a:t>
            </a:r>
            <a:r>
              <a:rPr lang="en-US" b="1" dirty="0">
                <a:solidFill>
                  <a:srgbClr val="FF0000"/>
                </a:solidFill>
              </a:rPr>
              <a:t>684.39</a:t>
            </a:r>
            <a:r>
              <a:rPr lang="en-US" dirty="0"/>
              <a:t>, i.e., </a:t>
            </a:r>
            <a:r>
              <a:rPr lang="en-US" b="1" dirty="0">
                <a:solidFill>
                  <a:srgbClr val="FF0000"/>
                </a:solidFill>
              </a:rPr>
              <a:t>$684.39</a:t>
            </a:r>
          </a:p>
          <a:p>
            <a:pPr marL="839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 Calculator Example</a:t>
            </a:r>
          </a:p>
        </p:txBody>
      </p:sp>
    </p:spTree>
    <p:extLst>
      <p:ext uri="{BB962C8B-B14F-4D97-AF65-F5344CB8AC3E}">
        <p14:creationId xmlns:p14="http://schemas.microsoft.com/office/powerpoint/2010/main" val="815413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Inflation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Term Structure/Yield Curve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‘Implied’ Future Rates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Outline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458200" cy="4648200"/>
          </a:xfrm>
        </p:spPr>
        <p:txBody>
          <a:bodyPr>
            <a:normAutofit/>
          </a:bodyPr>
          <a:lstStyle/>
          <a:p>
            <a:r>
              <a:rPr lang="en-US" sz="3200" dirty="0"/>
              <a:t>What is the present value of the following annual cash flows: 200, -300, 1,200 (r = 18%)? </a:t>
            </a:r>
          </a:p>
          <a:p>
            <a:endParaRPr lang="en-US" sz="3200" dirty="0"/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Input </a:t>
            </a:r>
            <a:r>
              <a:rPr lang="en-US" b="1" dirty="0"/>
              <a:t>0</a:t>
            </a:r>
            <a:r>
              <a:rPr lang="en-US" dirty="0"/>
              <a:t>, Press </a:t>
            </a:r>
            <a:r>
              <a:rPr lang="en-US" i="1" dirty="0" err="1"/>
              <a:t>CFj</a:t>
            </a:r>
            <a:r>
              <a:rPr lang="en-US" i="1" dirty="0"/>
              <a:t> </a:t>
            </a:r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Input </a:t>
            </a:r>
            <a:r>
              <a:rPr lang="en-US" b="1" dirty="0"/>
              <a:t>200</a:t>
            </a:r>
            <a:r>
              <a:rPr lang="en-US" dirty="0"/>
              <a:t>, Press </a:t>
            </a:r>
            <a:r>
              <a:rPr lang="en-US" i="1" dirty="0" err="1"/>
              <a:t>CFj</a:t>
            </a:r>
            <a:r>
              <a:rPr lang="en-US" i="1" dirty="0"/>
              <a:t> </a:t>
            </a:r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Input </a:t>
            </a:r>
            <a:r>
              <a:rPr lang="en-US" b="1" dirty="0"/>
              <a:t>300</a:t>
            </a:r>
            <a:r>
              <a:rPr lang="en-US" dirty="0"/>
              <a:t>, Press +/-, Press </a:t>
            </a:r>
            <a:r>
              <a:rPr lang="en-US" i="1" dirty="0" err="1"/>
              <a:t>CFj</a:t>
            </a:r>
            <a:r>
              <a:rPr lang="en-US" i="1" dirty="0"/>
              <a:t> </a:t>
            </a:r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Input </a:t>
            </a:r>
            <a:r>
              <a:rPr lang="en-US" b="1" dirty="0"/>
              <a:t>1200</a:t>
            </a:r>
            <a:r>
              <a:rPr lang="en-US" dirty="0"/>
              <a:t>, Press </a:t>
            </a:r>
            <a:r>
              <a:rPr lang="en-US" i="1" dirty="0" err="1"/>
              <a:t>CFj</a:t>
            </a:r>
            <a:endParaRPr lang="en-US" i="1" dirty="0"/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Input </a:t>
            </a:r>
            <a:r>
              <a:rPr lang="en-US" b="1" dirty="0"/>
              <a:t>18</a:t>
            </a:r>
            <a:r>
              <a:rPr lang="en-US" dirty="0"/>
              <a:t>, Press </a:t>
            </a:r>
            <a:r>
              <a:rPr lang="en-US" i="1" dirty="0"/>
              <a:t>I/YR</a:t>
            </a:r>
          </a:p>
          <a:p>
            <a:pPr marL="1239838" lvl="2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/>
              <a:t>Press </a:t>
            </a:r>
            <a:r>
              <a:rPr lang="en-US" dirty="0">
                <a:solidFill>
                  <a:srgbClr val="FFC000"/>
                </a:solidFill>
              </a:rPr>
              <a:t>[orange] </a:t>
            </a:r>
            <a:r>
              <a:rPr lang="en-US" i="1" dirty="0"/>
              <a:t>NPV, </a:t>
            </a:r>
            <a:r>
              <a:rPr lang="en-US" dirty="0"/>
              <a:t>to get </a:t>
            </a:r>
            <a:r>
              <a:rPr lang="en-US" b="1" dirty="0">
                <a:solidFill>
                  <a:srgbClr val="FF0000"/>
                </a:solidFill>
              </a:rPr>
              <a:t>684.39</a:t>
            </a:r>
            <a:r>
              <a:rPr lang="en-US" dirty="0"/>
              <a:t>, i.e., </a:t>
            </a:r>
            <a:r>
              <a:rPr lang="en-US" b="1" dirty="0">
                <a:solidFill>
                  <a:srgbClr val="FF0000"/>
                </a:solidFill>
              </a:rPr>
              <a:t>$684.39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 Calculator Example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Cash flow functions in menu items 7 and 8</a:t>
            </a:r>
          </a:p>
          <a:p>
            <a:endParaRPr lang="en-US" dirty="0"/>
          </a:p>
          <a:p>
            <a:r>
              <a:rPr lang="en-US" dirty="0"/>
              <a:t>To find NPV: APPS, FINANCE, scroll down to 7: </a:t>
            </a:r>
            <a:r>
              <a:rPr lang="en-US" dirty="0" err="1"/>
              <a:t>npv</a:t>
            </a:r>
            <a:r>
              <a:rPr lang="en-US" dirty="0"/>
              <a:t>( and then press ENTER</a:t>
            </a:r>
          </a:p>
          <a:p>
            <a:pPr lvl="2"/>
            <a:r>
              <a:rPr lang="en-US" dirty="0"/>
              <a:t>Rate = 18%</a:t>
            </a:r>
          </a:p>
          <a:p>
            <a:pPr lvl="2"/>
            <a:r>
              <a:rPr lang="en-US" dirty="0"/>
              <a:t>CF0 = 0</a:t>
            </a:r>
          </a:p>
          <a:p>
            <a:pPr lvl="2"/>
            <a:r>
              <a:rPr lang="en-US" dirty="0"/>
              <a:t>CO1 = 200, CO2 = -300, CO3 = 1200</a:t>
            </a:r>
          </a:p>
          <a:p>
            <a:pPr lvl="2"/>
            <a:r>
              <a:rPr lang="en-US" dirty="0"/>
              <a:t>FO1 = 1, FO2 = 1, FO3 = 1</a:t>
            </a:r>
          </a:p>
          <a:p>
            <a:pPr lvl="2"/>
            <a:endParaRPr lang="en-US" dirty="0"/>
          </a:p>
          <a:p>
            <a:r>
              <a:rPr lang="en-US" dirty="0"/>
              <a:t>npv(18, 0, {200,-300,1200}, {1,1,1} and then press ENTER</a:t>
            </a:r>
          </a:p>
          <a:p>
            <a:endParaRPr lang="en-US" dirty="0"/>
          </a:p>
          <a:p>
            <a:r>
              <a:rPr lang="en-US" dirty="0"/>
              <a:t>The screen should display NPV = 684.39. </a:t>
            </a:r>
          </a:p>
          <a:p>
            <a:pPr marL="342900" lvl="1" indent="-342900">
              <a:buNone/>
            </a:pP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/>
            <a:r>
              <a:rPr lang="en-US" sz="4400" b="1" dirty="0">
                <a:solidFill>
                  <a:schemeClr val="tx1">
                    <a:alpha val="100000"/>
                  </a:schemeClr>
                </a:solidFill>
                <a:latin typeface="Century Gothic" pitchFamily="34" charset="0"/>
              </a:rPr>
              <a:t>TI-83/84 Calculator Example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The Term Structure </a:t>
            </a:r>
            <a:br>
              <a:rPr lang="en-US" dirty="0"/>
            </a:br>
            <a:r>
              <a:rPr lang="en-US" dirty="0"/>
              <a:t>of Interest Rates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Term Structure of Interest Rates 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‘Term Structure of Interest Rates’</a:t>
            </a:r>
          </a:p>
          <a:p>
            <a:pPr lvl="1"/>
            <a:endParaRPr lang="en-US" dirty="0"/>
          </a:p>
          <a:p>
            <a:r>
              <a:rPr lang="en-US" dirty="0"/>
              <a:t>‘Yield Curve’</a:t>
            </a:r>
          </a:p>
          <a:p>
            <a:endParaRPr lang="en-US" dirty="0"/>
          </a:p>
          <a:p>
            <a:r>
              <a:rPr lang="en-US" dirty="0"/>
              <a:t>Graph</a:t>
            </a:r>
          </a:p>
          <a:p>
            <a:pPr lvl="1"/>
            <a:r>
              <a:rPr lang="en-US" dirty="0"/>
              <a:t>Annual returns on bonds (Not HPR)</a:t>
            </a:r>
          </a:p>
          <a:p>
            <a:pPr lvl="1"/>
            <a:r>
              <a:rPr lang="en-US" dirty="0"/>
              <a:t>Maturities 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Yield Curve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7924800" cy="4419600"/>
          </a:xfrm>
        </p:spPr>
        <p:txBody>
          <a:bodyPr/>
          <a:lstStyle/>
          <a:p>
            <a:r>
              <a:rPr lang="en-US" sz="2800" dirty="0"/>
              <a:t>Variables </a:t>
            </a:r>
          </a:p>
          <a:p>
            <a:pPr lvl="1"/>
            <a:r>
              <a:rPr lang="en-US" sz="2400" dirty="0"/>
              <a:t>Annual Returns on Bonds </a:t>
            </a:r>
          </a:p>
          <a:p>
            <a:pPr lvl="1"/>
            <a:r>
              <a:rPr lang="en-US" sz="2400" dirty="0"/>
              <a:t>Maturities (</a:t>
            </a:r>
            <a:r>
              <a:rPr lang="en-US" sz="2400" i="1" dirty="0"/>
              <a:t>Not</a:t>
            </a:r>
            <a:r>
              <a:rPr lang="en-US" sz="2400" dirty="0"/>
              <a:t> Time)</a:t>
            </a:r>
          </a:p>
          <a:p>
            <a:endParaRPr lang="en-US" sz="2800" dirty="0"/>
          </a:p>
        </p:txBody>
      </p:sp>
      <p:pic>
        <p:nvPicPr>
          <p:cNvPr id="19866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819400"/>
            <a:ext cx="6458594" cy="347547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Term Structure of Interest Rates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Yield Curve Shape Theories:</a:t>
            </a:r>
          </a:p>
          <a:p>
            <a:pPr lvl="1"/>
            <a:r>
              <a:rPr lang="en-US" dirty="0"/>
              <a:t>Pure Expectations Hypothesis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Premiums: Liquidity, Maturity, Default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Yield Curve Shape </a:t>
            </a:r>
          </a:p>
          <a:p>
            <a:pPr lvl="1"/>
            <a:r>
              <a:rPr lang="en-US" dirty="0"/>
              <a:t>Upward </a:t>
            </a:r>
            <a:r>
              <a:rPr lang="en-US" dirty="0">
                <a:sym typeface="Symbol"/>
              </a:rPr>
              <a:t> </a:t>
            </a:r>
            <a:r>
              <a:rPr lang="en-US" dirty="0"/>
              <a:t>normal yield curve.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Downward </a:t>
            </a:r>
            <a:r>
              <a:rPr lang="en-US" dirty="0">
                <a:sym typeface="Symbol"/>
              </a:rPr>
              <a:t> </a:t>
            </a:r>
            <a:r>
              <a:rPr lang="en-US" dirty="0"/>
              <a:t>‘inverted’ yield curve.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3200" dirty="0"/>
              <a:t>Yield curve function of expected inflation</a:t>
            </a:r>
          </a:p>
          <a:p>
            <a:pPr>
              <a:spcBef>
                <a:spcPct val="0"/>
              </a:spcBef>
              <a:defRPr/>
            </a:pPr>
            <a:endParaRPr lang="en-US" sz="3200" dirty="0"/>
          </a:p>
          <a:p>
            <a:pPr>
              <a:spcBef>
                <a:spcPct val="0"/>
              </a:spcBef>
              <a:defRPr/>
            </a:pPr>
            <a:r>
              <a:rPr lang="en-US" sz="3200" dirty="0"/>
              <a:t>Increase expected </a:t>
            </a:r>
            <a:r>
              <a:rPr lang="en-US" sz="3200" dirty="0">
                <a:sym typeface="Symbol"/>
              </a:rPr>
              <a:t> </a:t>
            </a:r>
            <a:r>
              <a:rPr lang="en-US" sz="3200" dirty="0"/>
              <a:t>LT &gt; ST</a:t>
            </a:r>
          </a:p>
          <a:p>
            <a:pPr>
              <a:spcBef>
                <a:spcPct val="0"/>
              </a:spcBef>
              <a:defRPr/>
            </a:pPr>
            <a:endParaRPr lang="en-US" sz="3200" dirty="0"/>
          </a:p>
          <a:p>
            <a:pPr>
              <a:spcBef>
                <a:spcPct val="0"/>
              </a:spcBef>
              <a:defRPr/>
            </a:pPr>
            <a:r>
              <a:rPr lang="en-US" sz="3200" dirty="0"/>
              <a:t>LT rates average of ST rates</a:t>
            </a:r>
          </a:p>
          <a:p>
            <a:pPr>
              <a:spcBef>
                <a:spcPct val="0"/>
              </a:spcBef>
              <a:defRPr/>
            </a:pPr>
            <a:endParaRPr lang="en-US" sz="3200" dirty="0"/>
          </a:p>
          <a:p>
            <a:pPr lvl="1">
              <a:spcBef>
                <a:spcPct val="0"/>
              </a:spcBef>
              <a:defRPr/>
            </a:pPr>
            <a:r>
              <a:rPr lang="en-US" sz="2400" dirty="0"/>
              <a:t>NOTE: Maturity risk premium for Treasuries is zero.</a:t>
            </a:r>
          </a:p>
          <a:p>
            <a:pPr lvl="1">
              <a:spcBef>
                <a:spcPct val="0"/>
              </a:spcBef>
              <a:defRPr/>
            </a:pPr>
            <a:endParaRPr lang="en-US" sz="2400" dirty="0"/>
          </a:p>
          <a:p>
            <a:pPr>
              <a:spcBef>
                <a:spcPct val="0"/>
              </a:spcBef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Pure Expectations Hypothesis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Liquidity</a:t>
            </a:r>
          </a:p>
          <a:p>
            <a:endParaRPr lang="en-US" dirty="0"/>
          </a:p>
          <a:p>
            <a:r>
              <a:rPr lang="en-US" dirty="0"/>
              <a:t>Maturity</a:t>
            </a:r>
          </a:p>
          <a:p>
            <a:endParaRPr lang="en-US" dirty="0"/>
          </a:p>
          <a:p>
            <a:r>
              <a:rPr lang="en-US" dirty="0"/>
              <a:t>Default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Premiums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3. ‘Implied’ Future Interest Rates</a:t>
            </a:r>
          </a:p>
        </p:txBody>
      </p:sp>
    </p:spTree>
    <p:extLst>
      <p:ext uri="{BB962C8B-B14F-4D97-AF65-F5344CB8AC3E}">
        <p14:creationId xmlns:p14="http://schemas.microsoft.com/office/powerpoint/2010/main" val="2450875526"/>
      </p:ext>
    </p:extLst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/>
              <a:t>If I know the average return of </a:t>
            </a:r>
          </a:p>
          <a:p>
            <a:pPr lvl="1"/>
            <a:r>
              <a:rPr lang="en-US" dirty="0"/>
              <a:t>A one year bond (x), and</a:t>
            </a:r>
          </a:p>
          <a:p>
            <a:pPr lvl="1"/>
            <a:r>
              <a:rPr lang="en-US" dirty="0"/>
              <a:t>A two year bond (y)</a:t>
            </a:r>
          </a:p>
          <a:p>
            <a:pPr lvl="1"/>
            <a:endParaRPr lang="en-US" dirty="0"/>
          </a:p>
          <a:p>
            <a:r>
              <a:rPr lang="en-US" dirty="0"/>
              <a:t>I should be able to calculate</a:t>
            </a:r>
          </a:p>
          <a:p>
            <a:pPr lvl="1"/>
            <a:r>
              <a:rPr lang="en-US" dirty="0"/>
              <a:t>The interest rate in year 2 (f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‘Implied’ Future Interest Rates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076575" y="4914897"/>
            <a:ext cx="1219200" cy="1588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3076575" y="5486397"/>
            <a:ext cx="2438400" cy="1588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eft Brace 5"/>
          <p:cNvSpPr/>
          <p:nvPr/>
        </p:nvSpPr>
        <p:spPr>
          <a:xfrm rot="16200000" flipH="1">
            <a:off x="4211956" y="4122418"/>
            <a:ext cx="167640" cy="2438402"/>
          </a:xfrm>
          <a:prstGeom prst="leftBrace">
            <a:avLst>
              <a:gd name="adj1" fmla="val 8333"/>
              <a:gd name="adj2" fmla="val 488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 flipH="1">
            <a:off x="3571875" y="4190997"/>
            <a:ext cx="228600" cy="1219200"/>
          </a:xfrm>
          <a:prstGeom prst="leftBrace">
            <a:avLst>
              <a:gd name="adj1" fmla="val 8333"/>
              <a:gd name="adj2" fmla="val 488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47974" y="4381497"/>
            <a:ext cx="218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itchFamily="34" charset="0"/>
              </a:rPr>
              <a:t>One Year Average (x)</a:t>
            </a:r>
          </a:p>
        </p:txBody>
      </p:sp>
      <p:sp>
        <p:nvSpPr>
          <p:cNvPr id="10" name="Left Brace 9"/>
          <p:cNvSpPr/>
          <p:nvPr/>
        </p:nvSpPr>
        <p:spPr>
          <a:xfrm rot="16200000">
            <a:off x="4791075" y="5067297"/>
            <a:ext cx="228600" cy="1219200"/>
          </a:xfrm>
          <a:prstGeom prst="leftBrace">
            <a:avLst>
              <a:gd name="adj1" fmla="val 8333"/>
              <a:gd name="adj2" fmla="val 488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733800" y="5791197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itchFamily="34" charset="0"/>
              </a:rPr>
              <a:t>Interest Rate in Year 2 (</a:t>
            </a:r>
            <a:r>
              <a:rPr lang="en-US" sz="1400" dirty="0"/>
              <a:t>f</a:t>
            </a:r>
            <a:r>
              <a:rPr lang="en-US" sz="1400" baseline="-25000" dirty="0"/>
              <a:t>2</a:t>
            </a:r>
            <a:r>
              <a:rPr lang="en-US" sz="1400" dirty="0">
                <a:latin typeface="Century Gothic" pitchFamily="34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05174" y="4994670"/>
            <a:ext cx="2105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itchFamily="34" charset="0"/>
              </a:rPr>
              <a:t>Two Year Average (y)</a:t>
            </a:r>
          </a:p>
        </p:txBody>
      </p:sp>
    </p:spTree>
    <p:extLst>
      <p:ext uri="{BB962C8B-B14F-4D97-AF65-F5344CB8AC3E}">
        <p14:creationId xmlns:p14="http://schemas.microsoft.com/office/powerpoint/2010/main" val="482276897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Inflation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/>
              <a:t>Think of it this way…</a:t>
            </a:r>
          </a:p>
          <a:p>
            <a:pPr lvl="1"/>
            <a:r>
              <a:rPr lang="en-US" dirty="0"/>
              <a:t>What would the year 2 interest rate (f</a:t>
            </a:r>
            <a:r>
              <a:rPr lang="en-US" baseline="-25000" dirty="0"/>
              <a:t>2</a:t>
            </a:r>
            <a:r>
              <a:rPr lang="en-US" dirty="0"/>
              <a:t>) need to be, to change the one year average (x) to the two year average (y)?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914400" lvl="2" indent="0">
              <a:buNone/>
            </a:pPr>
            <a:r>
              <a:rPr lang="en-US" sz="2000" dirty="0"/>
              <a:t>NOTE: </a:t>
            </a:r>
            <a:r>
              <a:rPr lang="en-US" sz="2000" dirty="0" err="1"/>
              <a:t>f</a:t>
            </a:r>
            <a:r>
              <a:rPr lang="en-US" sz="2000" baseline="-25000" dirty="0" err="1"/>
              <a:t>n</a:t>
            </a:r>
            <a:r>
              <a:rPr lang="en-US" sz="2000" dirty="0"/>
              <a:t> = implied future interest rate in year n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‘Implied’ Future Interest Rates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667001" y="4127892"/>
            <a:ext cx="1219200" cy="1588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667001" y="4699392"/>
            <a:ext cx="2438400" cy="1588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eft Brace 5"/>
          <p:cNvSpPr/>
          <p:nvPr/>
        </p:nvSpPr>
        <p:spPr>
          <a:xfrm rot="16200000" flipH="1">
            <a:off x="3802382" y="3335413"/>
            <a:ext cx="167640" cy="2438402"/>
          </a:xfrm>
          <a:prstGeom prst="leftBrace">
            <a:avLst>
              <a:gd name="adj1" fmla="val 8333"/>
              <a:gd name="adj2" fmla="val 488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 flipH="1">
            <a:off x="3162301" y="3403992"/>
            <a:ext cx="228600" cy="1219200"/>
          </a:xfrm>
          <a:prstGeom prst="leftBrace">
            <a:avLst>
              <a:gd name="adj1" fmla="val 8333"/>
              <a:gd name="adj2" fmla="val 488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38400" y="3594492"/>
            <a:ext cx="2181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itchFamily="34" charset="0"/>
              </a:rPr>
              <a:t>One Year Average (x)</a:t>
            </a:r>
          </a:p>
        </p:txBody>
      </p:sp>
      <p:sp>
        <p:nvSpPr>
          <p:cNvPr id="10" name="Left Brace 9"/>
          <p:cNvSpPr/>
          <p:nvPr/>
        </p:nvSpPr>
        <p:spPr>
          <a:xfrm rot="16200000">
            <a:off x="4381501" y="4280292"/>
            <a:ext cx="228600" cy="1219200"/>
          </a:xfrm>
          <a:prstGeom prst="leftBrace">
            <a:avLst>
              <a:gd name="adj1" fmla="val 8333"/>
              <a:gd name="adj2" fmla="val 488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24226" y="5004192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itchFamily="34" charset="0"/>
              </a:rPr>
              <a:t>Interest Rate in Year 2 (</a:t>
            </a:r>
            <a:r>
              <a:rPr lang="en-US" sz="1400" dirty="0"/>
              <a:t>f</a:t>
            </a:r>
            <a:r>
              <a:rPr lang="en-US" sz="1400" baseline="-25000" dirty="0"/>
              <a:t>2</a:t>
            </a:r>
            <a:r>
              <a:rPr lang="en-US" sz="1400" dirty="0">
                <a:latin typeface="Century Gothic" pitchFamily="34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95600" y="4207665"/>
            <a:ext cx="2105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itchFamily="34" charset="0"/>
              </a:rPr>
              <a:t>Two Year Average (y)</a:t>
            </a:r>
          </a:p>
        </p:txBody>
      </p:sp>
    </p:spTree>
    <p:extLst>
      <p:ext uri="{BB962C8B-B14F-4D97-AF65-F5344CB8AC3E}">
        <p14:creationId xmlns:p14="http://schemas.microsoft.com/office/powerpoint/2010/main" val="2789835118"/>
      </p:ext>
    </p:extLst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Example: Future Interest Rates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191955"/>
              </p:ext>
            </p:extLst>
          </p:nvPr>
        </p:nvGraphicFramePr>
        <p:xfrm>
          <a:off x="1295401" y="18288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entury Gothic" pitchFamily="34" charset="0"/>
                        </a:rPr>
                        <a:t>Maturity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entury Gothic" pitchFamily="34" charset="0"/>
                        </a:rPr>
                        <a:t>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5.8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438401" y="3457575"/>
            <a:ext cx="1219200" cy="1588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438401" y="3914775"/>
            <a:ext cx="2438400" cy="1588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438401" y="4448175"/>
            <a:ext cx="3657600" cy="1588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38401" y="4981575"/>
            <a:ext cx="4876800" cy="1588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/>
          <p:cNvSpPr/>
          <p:nvPr/>
        </p:nvSpPr>
        <p:spPr>
          <a:xfrm rot="16200000" flipH="1">
            <a:off x="3573782" y="2550796"/>
            <a:ext cx="167640" cy="2438402"/>
          </a:xfrm>
          <a:prstGeom prst="leftBrace">
            <a:avLst>
              <a:gd name="adj1" fmla="val 8333"/>
              <a:gd name="adj2" fmla="val 488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e 15"/>
          <p:cNvSpPr/>
          <p:nvPr/>
        </p:nvSpPr>
        <p:spPr>
          <a:xfrm rot="16200000" flipH="1">
            <a:off x="4183382" y="2474594"/>
            <a:ext cx="167639" cy="3657601"/>
          </a:xfrm>
          <a:prstGeom prst="leftBrace">
            <a:avLst>
              <a:gd name="adj1" fmla="val 8333"/>
              <a:gd name="adj2" fmla="val 488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 rot="16200000" flipH="1">
            <a:off x="4792982" y="2398396"/>
            <a:ext cx="167638" cy="4876800"/>
          </a:xfrm>
          <a:prstGeom prst="leftBrace">
            <a:avLst>
              <a:gd name="adj1" fmla="val 8333"/>
              <a:gd name="adj2" fmla="val 488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6200000" flipH="1">
            <a:off x="2933701" y="2733675"/>
            <a:ext cx="228600" cy="1219200"/>
          </a:xfrm>
          <a:prstGeom prst="leftBrace">
            <a:avLst>
              <a:gd name="adj1" fmla="val 8333"/>
              <a:gd name="adj2" fmla="val 488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19401" y="292417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itchFamily="34" charset="0"/>
              </a:rPr>
              <a:t>5.4%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29001" y="3457575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itchFamily="34" charset="0"/>
              </a:rPr>
              <a:t>5.6%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62401" y="3914775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itchFamily="34" charset="0"/>
              </a:rPr>
              <a:t>6.1%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1" y="4448175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itchFamily="34" charset="0"/>
              </a:rPr>
              <a:t>5.8%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‘Implied’ Future Interest Rates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05048" y="1979707"/>
            <a:ext cx="1219200" cy="1588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305048" y="2436907"/>
            <a:ext cx="2438400" cy="1588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/>
          <p:cNvSpPr/>
          <p:nvPr/>
        </p:nvSpPr>
        <p:spPr>
          <a:xfrm rot="16200000" flipH="1">
            <a:off x="3440429" y="1072928"/>
            <a:ext cx="167640" cy="2438402"/>
          </a:xfrm>
          <a:prstGeom prst="leftBrace">
            <a:avLst>
              <a:gd name="adj1" fmla="val 8333"/>
              <a:gd name="adj2" fmla="val 488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6200000" flipH="1">
            <a:off x="2800348" y="1255807"/>
            <a:ext cx="228600" cy="1219200"/>
          </a:xfrm>
          <a:prstGeom prst="leftBrace">
            <a:avLst>
              <a:gd name="adj1" fmla="val 8333"/>
              <a:gd name="adj2" fmla="val 488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686048" y="1446307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itchFamily="34" charset="0"/>
              </a:rPr>
              <a:t>5.4%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95648" y="1979707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itchFamily="34" charset="0"/>
              </a:rPr>
              <a:t>5.6%</a:t>
            </a:r>
          </a:p>
        </p:txBody>
      </p:sp>
      <p:sp>
        <p:nvSpPr>
          <p:cNvPr id="20" name="Content Placeholder 1"/>
          <p:cNvSpPr txBox="1">
            <a:spLocks/>
          </p:cNvSpPr>
          <p:nvPr/>
        </p:nvSpPr>
        <p:spPr>
          <a:xfrm>
            <a:off x="609600" y="3352800"/>
            <a:ext cx="8077200" cy="29257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86200" y="1421198"/>
            <a:ext cx="704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entury Gothic" pitchFamily="34" charset="0"/>
              </a:rPr>
              <a:t>???</a:t>
            </a:r>
          </a:p>
        </p:txBody>
      </p:sp>
      <p:sp>
        <p:nvSpPr>
          <p:cNvPr id="26" name="Content Placeholder 1"/>
          <p:cNvSpPr txBox="1">
            <a:spLocks/>
          </p:cNvSpPr>
          <p:nvPr/>
        </p:nvSpPr>
        <p:spPr>
          <a:xfrm>
            <a:off x="228600" y="2590800"/>
            <a:ext cx="8763000" cy="35052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>
              <a:buFontTx/>
              <a:buChar char="•"/>
              <a:defRPr/>
            </a:pPr>
            <a:r>
              <a:rPr lang="en-US" sz="3600" kern="0" dirty="0">
                <a:solidFill>
                  <a:sysClr val="windowText" lastClr="000000"/>
                </a:solidFill>
                <a:latin typeface="Century Gothic" pitchFamily="34" charset="0"/>
              </a:rPr>
              <a:t>HPR </a:t>
            </a:r>
            <a:r>
              <a:rPr lang="en-US" sz="3600" i="1" kern="0" dirty="0">
                <a:solidFill>
                  <a:sysClr val="windowText" lastClr="000000"/>
                </a:solidFill>
                <a:latin typeface="Century Gothic" pitchFamily="34" charset="0"/>
              </a:rPr>
              <a:t>one two</a:t>
            </a:r>
            <a:r>
              <a:rPr lang="en-US" sz="3600" kern="0" dirty="0">
                <a:solidFill>
                  <a:sysClr val="windowText" lastClr="000000"/>
                </a:solidFill>
                <a:latin typeface="Century Gothic" pitchFamily="34" charset="0"/>
              </a:rPr>
              <a:t>-year bond	(1.056)</a:t>
            </a:r>
            <a:r>
              <a:rPr lang="en-US" sz="3600" kern="0" baseline="30000" dirty="0">
                <a:solidFill>
                  <a:sysClr val="windowText" lastClr="000000"/>
                </a:solidFill>
                <a:latin typeface="Century Gothic" pitchFamily="34" charset="0"/>
              </a:rPr>
              <a:t>2</a:t>
            </a:r>
            <a:r>
              <a:rPr lang="en-US" sz="3600" kern="0" dirty="0">
                <a:solidFill>
                  <a:sysClr val="windowText" lastClr="000000"/>
                </a:solidFill>
                <a:latin typeface="Century Gothic" pitchFamily="34" charset="0"/>
              </a:rPr>
              <a:t> - 1</a:t>
            </a:r>
          </a:p>
          <a:p>
            <a:pPr marL="342900" indent="-342900">
              <a:buFontTx/>
              <a:buChar char="•"/>
              <a:defRPr/>
            </a:pPr>
            <a:r>
              <a:rPr lang="en-US" sz="3600" kern="0" dirty="0" err="1">
                <a:solidFill>
                  <a:sysClr val="windowText" lastClr="000000"/>
                </a:solidFill>
                <a:latin typeface="Century Gothic" pitchFamily="34" charset="0"/>
              </a:rPr>
              <a:t>HPR</a:t>
            </a:r>
            <a:r>
              <a:rPr lang="en-US" sz="3600" kern="0" dirty="0">
                <a:solidFill>
                  <a:sysClr val="windowText" lastClr="000000"/>
                </a:solidFill>
                <a:latin typeface="Century Gothic" pitchFamily="34" charset="0"/>
              </a:rPr>
              <a:t> </a:t>
            </a:r>
            <a:r>
              <a:rPr lang="en-US" sz="3600" i="1" kern="0" dirty="0">
                <a:solidFill>
                  <a:sysClr val="windowText" lastClr="000000"/>
                </a:solidFill>
                <a:latin typeface="Century Gothic" pitchFamily="34" charset="0"/>
              </a:rPr>
              <a:t>two one</a:t>
            </a:r>
            <a:r>
              <a:rPr lang="en-US" sz="3600" kern="0" dirty="0">
                <a:solidFill>
                  <a:sysClr val="windowText" lastClr="000000"/>
                </a:solidFill>
                <a:latin typeface="Century Gothic" pitchFamily="34" charset="0"/>
              </a:rPr>
              <a:t>-year bonds	1.054(1+ </a:t>
            </a:r>
            <a:r>
              <a:rPr lang="en-US" sz="3600" kern="0" dirty="0" err="1">
                <a:solidFill>
                  <a:sysClr val="windowText" lastClr="000000"/>
                </a:solidFill>
                <a:latin typeface="Century Gothic" pitchFamily="34" charset="0"/>
              </a:rPr>
              <a:t>f</a:t>
            </a:r>
            <a:r>
              <a:rPr lang="en-US" sz="3600" kern="0" baseline="-25000" dirty="0" err="1">
                <a:solidFill>
                  <a:sysClr val="windowText" lastClr="000000"/>
                </a:solidFill>
                <a:latin typeface="Century Gothic" pitchFamily="34" charset="0"/>
              </a:rPr>
              <a:t>2</a:t>
            </a:r>
            <a:r>
              <a:rPr lang="en-US" sz="3600" kern="0" dirty="0">
                <a:solidFill>
                  <a:sysClr val="windowText" lastClr="000000"/>
                </a:solidFill>
                <a:latin typeface="Century Gothic" pitchFamily="34" charset="0"/>
              </a:rPr>
              <a:t>) - 1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600" kern="0" dirty="0">
                <a:solidFill>
                  <a:sysClr val="windowText" lastClr="000000"/>
                </a:solidFill>
                <a:latin typeface="Century Gothic" pitchFamily="34" charset="0"/>
              </a:rPr>
              <a:t>These must be equal		</a:t>
            </a:r>
          </a:p>
          <a:p>
            <a:pPr>
              <a:defRPr/>
            </a:pPr>
            <a:r>
              <a:rPr lang="en-US" sz="3600" kern="0" dirty="0">
                <a:solidFill>
                  <a:sysClr val="windowText" lastClr="000000"/>
                </a:solidFill>
                <a:latin typeface="Century Gothic" pitchFamily="34" charset="0"/>
              </a:rPr>
              <a:t>			1.054(1+ </a:t>
            </a:r>
            <a:r>
              <a:rPr lang="en-US" sz="3600" kern="0" dirty="0" err="1">
                <a:solidFill>
                  <a:sysClr val="windowText" lastClr="000000"/>
                </a:solidFill>
                <a:latin typeface="Century Gothic" pitchFamily="34" charset="0"/>
              </a:rPr>
              <a:t>f</a:t>
            </a:r>
            <a:r>
              <a:rPr lang="en-US" sz="3600" kern="0" baseline="-25000" dirty="0" err="1">
                <a:solidFill>
                  <a:sysClr val="windowText" lastClr="000000"/>
                </a:solidFill>
                <a:latin typeface="Century Gothic" pitchFamily="34" charset="0"/>
              </a:rPr>
              <a:t>2</a:t>
            </a:r>
            <a:r>
              <a:rPr lang="en-US" sz="3600" kern="0" dirty="0">
                <a:solidFill>
                  <a:sysClr val="windowText" lastClr="000000"/>
                </a:solidFill>
                <a:latin typeface="Century Gothic" pitchFamily="34" charset="0"/>
              </a:rPr>
              <a:t>) - 1 = (1.056)</a:t>
            </a:r>
            <a:r>
              <a:rPr lang="en-US" sz="3600" kern="0" baseline="30000" dirty="0">
                <a:solidFill>
                  <a:sysClr val="windowText" lastClr="000000"/>
                </a:solidFill>
                <a:latin typeface="Century Gothic" pitchFamily="34" charset="0"/>
              </a:rPr>
              <a:t>2</a:t>
            </a:r>
            <a:r>
              <a:rPr lang="en-US" sz="3600" kern="0" dirty="0">
                <a:solidFill>
                  <a:sysClr val="windowText" lastClr="000000"/>
                </a:solidFill>
                <a:latin typeface="Century Gothic" pitchFamily="34" charset="0"/>
              </a:rPr>
              <a:t>- 1</a:t>
            </a:r>
          </a:p>
          <a:p>
            <a:pPr marL="342900" lvl="0" indent="-342900">
              <a:buFontTx/>
              <a:buChar char="•"/>
            </a:pPr>
            <a:r>
              <a:rPr lang="en-US" sz="3600" kern="0" dirty="0">
                <a:solidFill>
                  <a:sysClr val="windowText" lastClr="000000"/>
                </a:solidFill>
                <a:latin typeface="Century Gothic" pitchFamily="34" charset="0"/>
              </a:rPr>
              <a:t>Solve for f</a:t>
            </a:r>
            <a:r>
              <a:rPr lang="en-US" sz="3600" kern="0" baseline="-25000" dirty="0">
                <a:solidFill>
                  <a:sysClr val="windowText" lastClr="000000"/>
                </a:solidFill>
                <a:latin typeface="Century Gothic" pitchFamily="34" charset="0"/>
              </a:rPr>
              <a:t>2</a:t>
            </a:r>
            <a:r>
              <a:rPr lang="en-US" sz="3600" kern="0" dirty="0">
                <a:solidFill>
                  <a:sysClr val="windowText" lastClr="000000"/>
                </a:solidFill>
                <a:latin typeface="Century Gothic" pitchFamily="34" charset="0"/>
              </a:rPr>
              <a:t> 			</a:t>
            </a:r>
          </a:p>
          <a:p>
            <a:pPr lvl="0"/>
            <a:r>
              <a:rPr lang="en-US" sz="3600" kern="0" dirty="0">
                <a:solidFill>
                  <a:sysClr val="windowText" lastClr="000000"/>
                </a:solidFill>
                <a:latin typeface="Century Gothic" pitchFamily="34" charset="0"/>
              </a:rPr>
              <a:t>			f</a:t>
            </a:r>
            <a:r>
              <a:rPr lang="en-US" sz="3600" kern="0" baseline="-25000" dirty="0">
                <a:solidFill>
                  <a:sysClr val="windowText" lastClr="000000"/>
                </a:solidFill>
                <a:latin typeface="Century Gothic" pitchFamily="34" charset="0"/>
              </a:rPr>
              <a:t>2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itchFamily="34" charset="0"/>
              </a:rPr>
              <a:t> = </a:t>
            </a:r>
            <a:r>
              <a:rPr lang="en-US" sz="3600" kern="0" dirty="0">
                <a:solidFill>
                  <a:sysClr val="windowText" lastClr="000000"/>
                </a:solidFill>
                <a:latin typeface="Century Gothic" pitchFamily="34" charset="0"/>
              </a:rPr>
              <a:t>(1.056)</a:t>
            </a:r>
            <a:r>
              <a:rPr lang="en-US" sz="3600" kern="0" baseline="30000" dirty="0">
                <a:solidFill>
                  <a:sysClr val="windowText" lastClr="000000"/>
                </a:solidFill>
                <a:latin typeface="Century Gothic" pitchFamily="34" charset="0"/>
              </a:rPr>
              <a:t>2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 pitchFamily="34" charset="0"/>
              </a:rPr>
              <a:t>/1.054 – 1 = 5.8%</a:t>
            </a:r>
          </a:p>
          <a:p>
            <a:pPr lvl="0"/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itchFamily="34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524250" y="1957575"/>
            <a:ext cx="1219200" cy="1588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rot="16200000" flipH="1">
            <a:off x="4019550" y="1233675"/>
            <a:ext cx="228600" cy="1219200"/>
          </a:xfrm>
          <a:prstGeom prst="leftBrace">
            <a:avLst>
              <a:gd name="adj1" fmla="val 8333"/>
              <a:gd name="adj2" fmla="val 488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Formula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‘Implied’ Future Interest Rates</a:t>
            </a:r>
          </a:p>
        </p:txBody>
      </p:sp>
      <p:graphicFrame>
        <p:nvGraphicFramePr>
          <p:cNvPr id="2314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655830"/>
              </p:ext>
            </p:extLst>
          </p:nvPr>
        </p:nvGraphicFramePr>
        <p:xfrm>
          <a:off x="2514600" y="2286000"/>
          <a:ext cx="3994150" cy="187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55" name="Equation" r:id="rId3" imgW="1143000" imgH="533160" progId="Equation.DSMT4">
                  <p:embed/>
                </p:oleObj>
              </mc:Choice>
              <mc:Fallback>
                <p:oleObj name="Equation" r:id="rId3" imgW="1143000" imgH="5331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0"/>
                        <a:ext cx="3994150" cy="187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855499"/>
              </p:ext>
            </p:extLst>
          </p:nvPr>
        </p:nvGraphicFramePr>
        <p:xfrm>
          <a:off x="2928938" y="4471988"/>
          <a:ext cx="267176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56" name="Equation" r:id="rId5" imgW="2120760" imgH="685800" progId="Equation.DSMT4">
                  <p:embed/>
                </p:oleObj>
              </mc:Choice>
              <mc:Fallback>
                <p:oleObj name="Equation" r:id="rId5" imgW="2120760" imgH="685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938" y="4471988"/>
                        <a:ext cx="2671762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‘Implied’ Future Interest Rates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14478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entury Gothic" pitchFamily="34" charset="0"/>
                        </a:rPr>
                        <a:t>Maturity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entury Gothic" pitchFamily="34" charset="0"/>
                        </a:rPr>
                        <a:t>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5.8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latin typeface="Century Gothic" pitchFamily="34" charset="0"/>
                        </a:rPr>
                        <a:t>f</a:t>
                      </a:r>
                      <a:r>
                        <a:rPr lang="en-US" baseline="-25000" dirty="0">
                          <a:latin typeface="Century Gothic" pitchFamily="34" charset="0"/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Century Gothic" pitchFamily="34" charset="0"/>
                        </a:rPr>
                        <a:t>4.9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32450" name="Object 2"/>
          <p:cNvGraphicFramePr>
            <a:graphicFrameLocks noChangeAspect="1"/>
          </p:cNvGraphicFramePr>
          <p:nvPr/>
        </p:nvGraphicFramePr>
        <p:xfrm>
          <a:off x="2806700" y="2667000"/>
          <a:ext cx="3376613" cy="108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09" name="Equation" r:id="rId3" imgW="1587240" imgH="507960" progId="Equation.DSMT4">
                  <p:embed/>
                </p:oleObj>
              </mc:Choice>
              <mc:Fallback>
                <p:oleObj name="Equation" r:id="rId3" imgW="1587240" imgH="507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2667000"/>
                        <a:ext cx="3376613" cy="1087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3" name="Object 5"/>
          <p:cNvGraphicFramePr>
            <a:graphicFrameLocks noChangeAspect="1"/>
          </p:cNvGraphicFramePr>
          <p:nvPr/>
        </p:nvGraphicFramePr>
        <p:xfrm>
          <a:off x="2792413" y="4926013"/>
          <a:ext cx="3403600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10" name="Equation" r:id="rId5" imgW="1600200" imgH="533160" progId="Equation.DSMT4">
                  <p:embed/>
                </p:oleObj>
              </mc:Choice>
              <mc:Fallback>
                <p:oleObj name="Equation" r:id="rId5" imgW="1600200" imgH="5331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413" y="4926013"/>
                        <a:ext cx="3403600" cy="1141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2454" name="Object 6"/>
          <p:cNvGraphicFramePr>
            <a:graphicFrameLocks noChangeAspect="1"/>
          </p:cNvGraphicFramePr>
          <p:nvPr/>
        </p:nvGraphicFramePr>
        <p:xfrm>
          <a:off x="2806700" y="3783013"/>
          <a:ext cx="3376613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511" name="Equation" r:id="rId7" imgW="1587240" imgH="533160" progId="Equation.DSMT4">
                  <p:embed/>
                </p:oleObj>
              </mc:Choice>
              <mc:Fallback>
                <p:oleObj name="Equation" r:id="rId7" imgW="1587240" imgH="5331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6700" y="3783013"/>
                        <a:ext cx="3376613" cy="1141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Rise in the general level of prices</a:t>
            </a:r>
          </a:p>
          <a:p>
            <a:endParaRPr lang="en-US" dirty="0"/>
          </a:p>
          <a:p>
            <a:r>
              <a:rPr lang="en-US" dirty="0"/>
              <a:t>Unit of currency buys less</a:t>
            </a:r>
          </a:p>
          <a:p>
            <a:endParaRPr lang="en-US" dirty="0"/>
          </a:p>
          <a:p>
            <a:r>
              <a:rPr lang="en-US" dirty="0"/>
              <a:t>Erosion in purchasing power</a:t>
            </a:r>
          </a:p>
          <a:p>
            <a:endParaRPr lang="en-US" dirty="0"/>
          </a:p>
          <a:p>
            <a:r>
              <a:rPr lang="en-US" dirty="0"/>
              <a:t>Measure–Annualized percentage change in a general price index (CPI)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 Basics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Borrowers</a:t>
            </a:r>
          </a:p>
          <a:p>
            <a:pPr lvl="1"/>
            <a:endParaRPr lang="en-US" dirty="0"/>
          </a:p>
          <a:p>
            <a:r>
              <a:rPr lang="en-US" dirty="0"/>
              <a:t>Costs</a:t>
            </a:r>
          </a:p>
          <a:p>
            <a:pPr lvl="1"/>
            <a:r>
              <a:rPr lang="en-US" dirty="0"/>
              <a:t>Lenders</a:t>
            </a:r>
          </a:p>
          <a:p>
            <a:pPr lvl="1"/>
            <a:r>
              <a:rPr lang="en-US" dirty="0"/>
              <a:t>Instability and planning uncertainty</a:t>
            </a:r>
          </a:p>
          <a:p>
            <a:pPr lvl="1"/>
            <a:r>
              <a:rPr lang="en-US" dirty="0"/>
              <a:t>Discourage investment and saving</a:t>
            </a:r>
          </a:p>
          <a:p>
            <a:pPr lvl="1"/>
            <a:r>
              <a:rPr lang="en-US" dirty="0"/>
              <a:t>Shortages and hoarding</a:t>
            </a:r>
          </a:p>
          <a:p>
            <a:pPr lvl="1"/>
            <a:endParaRPr lang="en-US" dirty="0"/>
          </a:p>
          <a:p>
            <a:r>
              <a:rPr lang="en-US" dirty="0"/>
              <a:t>Distinguish</a:t>
            </a:r>
          </a:p>
          <a:p>
            <a:pPr lvl="1"/>
            <a:r>
              <a:rPr lang="en-US" dirty="0"/>
              <a:t>Expected versus Unexpected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Pro’s and Con’s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 History</a:t>
            </a:r>
          </a:p>
        </p:txBody>
      </p:sp>
      <p:pic>
        <p:nvPicPr>
          <p:cNvPr id="2304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8382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Inflation Example</a:t>
            </a:r>
          </a:p>
        </p:txBody>
      </p:sp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34400" cy="4530725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You want to be a millionaire by age 50.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You save $546.23/month at 9%, so that you have $1,000,000 at the end of 30 years. </a:t>
            </a:r>
            <a:r>
              <a:rPr lang="en-US" sz="2400" dirty="0">
                <a:cs typeface="Arial" charset="0"/>
              </a:rPr>
              <a:t>▪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You are technically a millionaire since you do have $1,000,000 in your investment account.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But, </a:t>
            </a:r>
            <a:r>
              <a:rPr lang="en-US" sz="2400" i="1" dirty="0"/>
              <a:t>in today’s dollars</a:t>
            </a:r>
            <a:r>
              <a:rPr lang="en-US" sz="2400" dirty="0"/>
              <a:t>, that million is only worth $301,795.87 if the inflation rate is 4%.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‘In Today’s Dollars’</a:t>
            </a:r>
            <a:r>
              <a:rPr lang="en-US" sz="2000" dirty="0">
                <a:cs typeface="Arial" charset="0"/>
              </a:rPr>
              <a:t>–</a:t>
            </a:r>
            <a:r>
              <a:rPr lang="en-US" sz="2000" dirty="0"/>
              <a:t>$1,000,000 in 30 years will allow you to buy the same goods that $301,795.87 buys today.</a:t>
            </a:r>
            <a:r>
              <a:rPr lang="en-US" sz="2000" dirty="0">
                <a:cs typeface="Arial" charset="0"/>
              </a:rPr>
              <a:t>▪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7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7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7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Simple Example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307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600" dirty="0"/>
              <a:t>A can of soda costs $1.00 today and $1.05 next year. What is the inflation rate?</a:t>
            </a:r>
          </a:p>
          <a:p>
            <a:pPr eaLnBrk="1" hangingPunct="1"/>
            <a:endParaRPr lang="en-US" sz="2600" dirty="0"/>
          </a:p>
          <a:p>
            <a:pPr eaLnBrk="1" hangingPunct="1"/>
            <a:endParaRPr lang="en-US" sz="2600" dirty="0"/>
          </a:p>
          <a:p>
            <a:pPr eaLnBrk="1" hangingPunct="1"/>
            <a:endParaRPr lang="en-US" sz="2600" dirty="0"/>
          </a:p>
          <a:p>
            <a:pPr eaLnBrk="1" hangingPunct="1"/>
            <a:endParaRPr lang="en-US" sz="2600" dirty="0"/>
          </a:p>
          <a:p>
            <a:pPr eaLnBrk="1" hangingPunct="1"/>
            <a:r>
              <a:rPr lang="en-US" sz="2600" dirty="0"/>
              <a:t>At this rate of inflation, what will a can of soda cost in 5 years?</a:t>
            </a:r>
          </a:p>
          <a:p>
            <a:pPr eaLnBrk="1" hangingPunct="1"/>
            <a:endParaRPr lang="en-US" sz="2600" dirty="0"/>
          </a:p>
          <a:p>
            <a:pPr eaLnBrk="1" hangingPunct="1"/>
            <a:endParaRPr lang="en-US" sz="2600" dirty="0"/>
          </a:p>
          <a:p>
            <a:pPr eaLnBrk="1" hangingPunct="1"/>
            <a:endParaRPr lang="en-US" sz="2600" dirty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905000" y="2819400"/>
          <a:ext cx="302894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16" name="Equation" r:id="rId4" imgW="1346040" imgH="406080" progId="Equation.DSMT4">
                  <p:embed/>
                </p:oleObj>
              </mc:Choice>
              <mc:Fallback>
                <p:oleObj name="Equation" r:id="rId4" imgW="134604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819400"/>
                        <a:ext cx="302894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1905000" y="4953000"/>
          <a:ext cx="3185922" cy="60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17" name="Equation" r:id="rId6" imgW="1460160" imgH="279360" progId="Equation.DSMT4">
                  <p:embed/>
                </p:oleObj>
              </mc:Choice>
              <mc:Fallback>
                <p:oleObj name="Equation" r:id="rId6" imgW="1460160" imgH="2793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953000"/>
                        <a:ext cx="3185922" cy="6095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Simple Example with Calculator</a:t>
            </a:r>
          </a:p>
        </p:txBody>
      </p:sp>
      <p:sp>
        <p:nvSpPr>
          <p:cNvPr id="914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648200"/>
          </a:xfrm>
        </p:spPr>
        <p:txBody>
          <a:bodyPr>
            <a:normAutofit lnSpcReduction="10000"/>
          </a:bodyPr>
          <a:lstStyle/>
          <a:p>
            <a:pPr marL="495300" indent="-495300" eaLnBrk="1" hangingPunct="1">
              <a:lnSpc>
                <a:spcPct val="90000"/>
              </a:lnSpc>
            </a:pPr>
            <a:r>
              <a:rPr lang="en-US" sz="2600" dirty="0"/>
              <a:t>At 5% inflation, what will a $1.00 can of soda cost in 5 years?</a:t>
            </a:r>
          </a:p>
          <a:p>
            <a:pPr marL="763588" lvl="1" indent="-4191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dirty="0"/>
              <a:t>Input </a:t>
            </a:r>
            <a:r>
              <a:rPr lang="en-US" sz="2200" b="1" dirty="0"/>
              <a:t>5</a:t>
            </a:r>
            <a:r>
              <a:rPr lang="en-US" sz="2200" dirty="0"/>
              <a:t>, Press </a:t>
            </a:r>
            <a:r>
              <a:rPr lang="en-US" sz="2200" i="1" dirty="0"/>
              <a:t>N </a:t>
            </a:r>
            <a:r>
              <a:rPr lang="en-US" sz="2200" dirty="0"/>
              <a:t>(This is annual so N = 5)</a:t>
            </a:r>
          </a:p>
          <a:p>
            <a:pPr marL="763588" lvl="1" indent="-4191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dirty="0"/>
              <a:t>Input </a:t>
            </a:r>
            <a:r>
              <a:rPr lang="en-US" sz="2200" b="1" dirty="0"/>
              <a:t>5</a:t>
            </a:r>
            <a:r>
              <a:rPr lang="en-US" sz="2200" dirty="0"/>
              <a:t>, Press </a:t>
            </a:r>
            <a:r>
              <a:rPr lang="en-US" sz="2200" i="1" dirty="0"/>
              <a:t>I/Y</a:t>
            </a:r>
            <a:r>
              <a:rPr lang="en-US" sz="2200" dirty="0"/>
              <a:t> </a:t>
            </a:r>
          </a:p>
          <a:p>
            <a:pPr marL="763588" lvl="1" indent="-4191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dirty="0"/>
              <a:t>Input </a:t>
            </a:r>
            <a:r>
              <a:rPr lang="en-US" sz="2200" b="1" dirty="0"/>
              <a:t>1</a:t>
            </a:r>
            <a:r>
              <a:rPr lang="en-US" sz="2200" dirty="0"/>
              <a:t>, press +/-, press PV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</a:p>
          <a:p>
            <a:pPr marL="763588" lvl="1" indent="-4191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200" dirty="0"/>
              <a:t>Press </a:t>
            </a:r>
            <a:r>
              <a:rPr lang="en-US" sz="2200" i="1" dirty="0"/>
              <a:t>CPT</a:t>
            </a:r>
            <a:r>
              <a:rPr lang="en-US" sz="2200" dirty="0"/>
              <a:t>, </a:t>
            </a:r>
            <a:r>
              <a:rPr lang="en-US" sz="2200" i="1" dirty="0"/>
              <a:t>FV</a:t>
            </a:r>
            <a:r>
              <a:rPr lang="en-US" sz="2200" dirty="0"/>
              <a:t> to get </a:t>
            </a:r>
            <a:r>
              <a:rPr lang="en-US" sz="2200" b="1" dirty="0">
                <a:solidFill>
                  <a:srgbClr val="FF0000"/>
                </a:solidFill>
              </a:rPr>
              <a:t>$1.28</a:t>
            </a:r>
          </a:p>
          <a:p>
            <a:pPr marL="763588" lvl="1" indent="-4191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200" dirty="0"/>
          </a:p>
          <a:p>
            <a:pPr marL="495300" indent="-495300" eaLnBrk="1" hangingPunct="1">
              <a:lnSpc>
                <a:spcPct val="90000"/>
              </a:lnSpc>
            </a:pPr>
            <a:r>
              <a:rPr lang="en-US" sz="2600" dirty="0"/>
              <a:t>Do you recognize this pattern? </a:t>
            </a:r>
            <a:r>
              <a:rPr lang="en-US" sz="2600" dirty="0">
                <a:cs typeface="Arial" charset="0"/>
              </a:rPr>
              <a:t>▪</a:t>
            </a:r>
          </a:p>
          <a:p>
            <a:pPr marL="495300" indent="-495300" eaLnBrk="1" hangingPunct="1">
              <a:lnSpc>
                <a:spcPct val="90000"/>
              </a:lnSpc>
            </a:pPr>
            <a:endParaRPr lang="en-US" sz="2600" dirty="0"/>
          </a:p>
          <a:p>
            <a:pPr marL="495300" indent="-495300" eaLnBrk="1" hangingPunct="1">
              <a:lnSpc>
                <a:spcPct val="90000"/>
              </a:lnSpc>
            </a:pPr>
            <a:r>
              <a:rPr lang="en-US" sz="2600" dirty="0"/>
              <a:t>The following three questions are identical:</a:t>
            </a:r>
          </a:p>
          <a:p>
            <a:pPr marL="763588" lvl="1" indent="-419100" eaLnBrk="1" hangingPunct="1">
              <a:lnSpc>
                <a:spcPct val="90000"/>
              </a:lnSpc>
            </a:pPr>
            <a:r>
              <a:rPr lang="en-US" sz="2200" dirty="0"/>
              <a:t>At 5% inflation, what will a $1.00 can of soda cost in 5 years? </a:t>
            </a:r>
            <a:r>
              <a:rPr lang="en-US" sz="2200" b="1" dirty="0">
                <a:solidFill>
                  <a:srgbClr val="FF0000"/>
                </a:solidFill>
              </a:rPr>
              <a:t>$1.28</a:t>
            </a:r>
            <a:endParaRPr lang="en-US" sz="2200" dirty="0"/>
          </a:p>
          <a:p>
            <a:pPr marL="763588" lvl="1" indent="-419100">
              <a:lnSpc>
                <a:spcPct val="90000"/>
              </a:lnSpc>
            </a:pPr>
            <a:r>
              <a:rPr lang="en-US" sz="2200" dirty="0"/>
              <a:t>At 5% growth, how tall will a 1 foot tree be in 5 years? </a:t>
            </a:r>
            <a:r>
              <a:rPr lang="en-US" sz="2200" b="1" dirty="0">
                <a:solidFill>
                  <a:srgbClr val="FF0000"/>
                </a:solidFill>
              </a:rPr>
              <a:t>1.28</a:t>
            </a:r>
            <a:r>
              <a:rPr lang="en-US" sz="2200" dirty="0"/>
              <a:t> feet</a:t>
            </a:r>
          </a:p>
          <a:p>
            <a:pPr marL="763588" lvl="1" indent="-419100" eaLnBrk="1" hangingPunct="1">
              <a:lnSpc>
                <a:spcPct val="90000"/>
              </a:lnSpc>
            </a:pPr>
            <a:r>
              <a:rPr lang="en-US" sz="2200" dirty="0"/>
              <a:t>At a 5% interest rate, what will be the future value of $1.00 5 years? </a:t>
            </a:r>
            <a:r>
              <a:rPr lang="en-US" sz="2200" b="1" dirty="0">
                <a:solidFill>
                  <a:srgbClr val="FF0000"/>
                </a:solidFill>
              </a:rPr>
              <a:t>$1.28</a:t>
            </a:r>
            <a:r>
              <a:rPr lang="en-US" sz="2200" dirty="0"/>
              <a:t> </a:t>
            </a:r>
            <a:r>
              <a:rPr lang="en-US" sz="2200" dirty="0">
                <a:cs typeface="Arial" charset="0"/>
              </a:rPr>
              <a:t>▪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4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14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14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14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 blue</Template>
  <TotalTime>1314</TotalTime>
  <Words>1209</Words>
  <Application>Microsoft Office PowerPoint</Application>
  <PresentationFormat>On-screen Show (4:3)</PresentationFormat>
  <Paragraphs>284</Paragraphs>
  <Slides>34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Arial</vt:lpstr>
      <vt:lpstr>Calibri</vt:lpstr>
      <vt:lpstr>Century Gothic</vt:lpstr>
      <vt:lpstr>Corbel</vt:lpstr>
      <vt:lpstr>Symbol</vt:lpstr>
      <vt:lpstr>Wingdings</vt:lpstr>
      <vt:lpstr>Contemporary blue</vt:lpstr>
      <vt:lpstr>Equation</vt:lpstr>
      <vt:lpstr>MathType 6.0 Equation</vt:lpstr>
      <vt:lpstr>FIN 360: Corporate Finance</vt:lpstr>
      <vt:lpstr>Today’s Outline</vt:lpstr>
      <vt:lpstr>Inflation</vt:lpstr>
      <vt:lpstr>Inflation Basics</vt:lpstr>
      <vt:lpstr>Pro’s and Con’s</vt:lpstr>
      <vt:lpstr>Inflation History</vt:lpstr>
      <vt:lpstr>Inflation Example</vt:lpstr>
      <vt:lpstr>Simple Example</vt:lpstr>
      <vt:lpstr>Simple Example with Calculator</vt:lpstr>
      <vt:lpstr>Real versus Nominal Values</vt:lpstr>
      <vt:lpstr>Real versus Nominal</vt:lpstr>
      <vt:lpstr>Real versus Nominal Values</vt:lpstr>
      <vt:lpstr>Real versus Nominal CFs</vt:lpstr>
      <vt:lpstr>Real versus Nominal CFs</vt:lpstr>
      <vt:lpstr>Real versus Nominal Rates</vt:lpstr>
      <vt:lpstr>Real versus Nominal Values</vt:lpstr>
      <vt:lpstr>Real versus Nominal Values</vt:lpstr>
      <vt:lpstr>Calculator: Mixed Stream CFs</vt:lpstr>
      <vt:lpstr>TI Calculator Example</vt:lpstr>
      <vt:lpstr>HP Calculator Example</vt:lpstr>
      <vt:lpstr>TI-83/84 Calculator Example</vt:lpstr>
      <vt:lpstr>2. The Term Structure  of Interest Rates </vt:lpstr>
      <vt:lpstr>Term Structure of Interest Rates </vt:lpstr>
      <vt:lpstr>Yield Curve</vt:lpstr>
      <vt:lpstr>Term Structure of Interest Rates</vt:lpstr>
      <vt:lpstr>Pure Expectations Hypothesis</vt:lpstr>
      <vt:lpstr>Premiums</vt:lpstr>
      <vt:lpstr>3. ‘Implied’ Future Interest Rates</vt:lpstr>
      <vt:lpstr>‘Implied’ Future Interest Rates</vt:lpstr>
      <vt:lpstr>‘Implied’ Future Interest Rates</vt:lpstr>
      <vt:lpstr>Example: Future Interest Rates</vt:lpstr>
      <vt:lpstr>‘Implied’ Future Interest Rates</vt:lpstr>
      <vt:lpstr>‘Implied’ Future Interest Rates</vt:lpstr>
      <vt:lpstr>‘Implied’ Future Interest Rates</vt:lpstr>
    </vt:vector>
  </TitlesOfParts>
  <Company>American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 365 Business Finance</dc:title>
  <dc:creator>Lawrence Schrenk</dc:creator>
  <cp:lastModifiedBy>Lawrence Schrenk</cp:lastModifiedBy>
  <cp:revision>203</cp:revision>
  <dcterms:created xsi:type="dcterms:W3CDTF">2009-08-24T02:07:34Z</dcterms:created>
  <dcterms:modified xsi:type="dcterms:W3CDTF">2016-09-18T21:20:37Z</dcterms:modified>
</cp:coreProperties>
</file>