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90"/>
  </p:notesMasterIdLst>
  <p:sldIdLst>
    <p:sldId id="256" r:id="rId2"/>
    <p:sldId id="264" r:id="rId3"/>
    <p:sldId id="354" r:id="rId4"/>
    <p:sldId id="288" r:id="rId5"/>
    <p:sldId id="336" r:id="rId6"/>
    <p:sldId id="352" r:id="rId7"/>
    <p:sldId id="263" r:id="rId8"/>
    <p:sldId id="335" r:id="rId9"/>
    <p:sldId id="337" r:id="rId10"/>
    <p:sldId id="289" r:id="rId11"/>
    <p:sldId id="290" r:id="rId12"/>
    <p:sldId id="291" r:id="rId13"/>
    <p:sldId id="338" r:id="rId14"/>
    <p:sldId id="292" r:id="rId15"/>
    <p:sldId id="339" r:id="rId16"/>
    <p:sldId id="340" r:id="rId17"/>
    <p:sldId id="293" r:id="rId18"/>
    <p:sldId id="294" r:id="rId19"/>
    <p:sldId id="295" r:id="rId20"/>
    <p:sldId id="296" r:id="rId21"/>
    <p:sldId id="302" r:id="rId22"/>
    <p:sldId id="303" r:id="rId23"/>
    <p:sldId id="349" r:id="rId24"/>
    <p:sldId id="341" r:id="rId25"/>
    <p:sldId id="307" r:id="rId26"/>
    <p:sldId id="344" r:id="rId27"/>
    <p:sldId id="348" r:id="rId28"/>
    <p:sldId id="346" r:id="rId29"/>
    <p:sldId id="342" r:id="rId30"/>
    <p:sldId id="345" r:id="rId31"/>
    <p:sldId id="311" r:id="rId32"/>
    <p:sldId id="313" r:id="rId33"/>
    <p:sldId id="350" r:id="rId34"/>
    <p:sldId id="320" r:id="rId35"/>
    <p:sldId id="353" r:id="rId36"/>
    <p:sldId id="321" r:id="rId37"/>
    <p:sldId id="323" r:id="rId38"/>
    <p:sldId id="324" r:id="rId39"/>
    <p:sldId id="325" r:id="rId40"/>
    <p:sldId id="326" r:id="rId41"/>
    <p:sldId id="351" r:id="rId42"/>
    <p:sldId id="328" r:id="rId43"/>
    <p:sldId id="329" r:id="rId44"/>
    <p:sldId id="330" r:id="rId45"/>
    <p:sldId id="355" r:id="rId46"/>
    <p:sldId id="332" r:id="rId47"/>
    <p:sldId id="356" r:id="rId48"/>
    <p:sldId id="359" r:id="rId49"/>
    <p:sldId id="360" r:id="rId50"/>
    <p:sldId id="361" r:id="rId51"/>
    <p:sldId id="362" r:id="rId52"/>
    <p:sldId id="363" r:id="rId53"/>
    <p:sldId id="364" r:id="rId54"/>
    <p:sldId id="365" r:id="rId55"/>
    <p:sldId id="366" r:id="rId56"/>
    <p:sldId id="367" r:id="rId57"/>
    <p:sldId id="368" r:id="rId58"/>
    <p:sldId id="369" r:id="rId59"/>
    <p:sldId id="370" r:id="rId60"/>
    <p:sldId id="371" r:id="rId61"/>
    <p:sldId id="372" r:id="rId62"/>
    <p:sldId id="373" r:id="rId63"/>
    <p:sldId id="374" r:id="rId64"/>
    <p:sldId id="376" r:id="rId65"/>
    <p:sldId id="377" r:id="rId66"/>
    <p:sldId id="378" r:id="rId67"/>
    <p:sldId id="379" r:id="rId68"/>
    <p:sldId id="380" r:id="rId69"/>
    <p:sldId id="381" r:id="rId70"/>
    <p:sldId id="382" r:id="rId71"/>
    <p:sldId id="383" r:id="rId72"/>
    <p:sldId id="384" r:id="rId73"/>
    <p:sldId id="400" r:id="rId74"/>
    <p:sldId id="385" r:id="rId75"/>
    <p:sldId id="386" r:id="rId76"/>
    <p:sldId id="387" r:id="rId77"/>
    <p:sldId id="388" r:id="rId78"/>
    <p:sldId id="389" r:id="rId79"/>
    <p:sldId id="390" r:id="rId80"/>
    <p:sldId id="391" r:id="rId81"/>
    <p:sldId id="392" r:id="rId82"/>
    <p:sldId id="393" r:id="rId83"/>
    <p:sldId id="394" r:id="rId84"/>
    <p:sldId id="395" r:id="rId85"/>
    <p:sldId id="396" r:id="rId86"/>
    <p:sldId id="397" r:id="rId87"/>
    <p:sldId id="398" r:id="rId88"/>
    <p:sldId id="399" r:id="rId8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843E36-3D8C-4EFF-A02C-28A069F4FE0D}" type="doc">
      <dgm:prSet loTypeId="urn:microsoft.com/office/officeart/2005/8/layout/cycle7" loCatId="cycle" qsTypeId="urn:microsoft.com/office/officeart/2005/8/quickstyle/3d3" qsCatId="3D" csTypeId="urn:microsoft.com/office/officeart/2005/8/colors/accent1_2" csCatId="accent1" phldr="1"/>
      <dgm:spPr/>
      <dgm:t>
        <a:bodyPr/>
        <a:lstStyle/>
        <a:p>
          <a:endParaRPr lang="en-US"/>
        </a:p>
      </dgm:t>
    </dgm:pt>
    <dgm:pt modelId="{1A7C60E7-634C-40FF-B933-91769C8D5ADE}">
      <dgm:prSet phldrT="[Text]"/>
      <dgm:spPr/>
      <dgm:t>
        <a:bodyPr/>
        <a:lstStyle/>
        <a:p>
          <a:r>
            <a:rPr lang="en-US" dirty="0"/>
            <a:t>HPR</a:t>
          </a:r>
        </a:p>
      </dgm:t>
    </dgm:pt>
    <dgm:pt modelId="{CB9CEA55-A84C-431B-B02C-443C80E23296}" type="parTrans" cxnId="{826F5CB2-34CC-4039-946A-94A157E10D8C}">
      <dgm:prSet/>
      <dgm:spPr/>
      <dgm:t>
        <a:bodyPr/>
        <a:lstStyle/>
        <a:p>
          <a:endParaRPr lang="en-US"/>
        </a:p>
      </dgm:t>
    </dgm:pt>
    <dgm:pt modelId="{C81CAA64-936C-4475-A370-4CFB32DFA339}" type="sibTrans" cxnId="{826F5CB2-34CC-4039-946A-94A157E10D8C}">
      <dgm:prSet/>
      <dgm:spPr/>
      <dgm:t>
        <a:bodyPr/>
        <a:lstStyle/>
        <a:p>
          <a:endParaRPr lang="en-US"/>
        </a:p>
      </dgm:t>
    </dgm:pt>
    <dgm:pt modelId="{DA3C4440-5926-4A0E-BE38-047B0A6AD347}">
      <dgm:prSet phldrT="[Text]"/>
      <dgm:spPr/>
      <dgm:t>
        <a:bodyPr/>
        <a:lstStyle/>
        <a:p>
          <a:r>
            <a:rPr lang="en-US" dirty="0"/>
            <a:t>EAR</a:t>
          </a:r>
        </a:p>
      </dgm:t>
    </dgm:pt>
    <dgm:pt modelId="{38D86F56-B66C-46A3-966E-E0337B63EB06}" type="parTrans" cxnId="{8320FCFC-4A0A-4B4C-9F52-9C6AA1A28E14}">
      <dgm:prSet/>
      <dgm:spPr/>
      <dgm:t>
        <a:bodyPr/>
        <a:lstStyle/>
        <a:p>
          <a:endParaRPr lang="en-US"/>
        </a:p>
      </dgm:t>
    </dgm:pt>
    <dgm:pt modelId="{B8858794-F277-4110-8C3B-A18F9BD6A1C9}" type="sibTrans" cxnId="{8320FCFC-4A0A-4B4C-9F52-9C6AA1A28E14}">
      <dgm:prSet/>
      <dgm:spPr/>
      <dgm:t>
        <a:bodyPr/>
        <a:lstStyle/>
        <a:p>
          <a:endParaRPr lang="en-US"/>
        </a:p>
      </dgm:t>
    </dgm:pt>
    <dgm:pt modelId="{B74D6CC1-803F-44A9-9910-A0CFF6782142}">
      <dgm:prSet phldrT="[Text]"/>
      <dgm:spPr/>
      <dgm:t>
        <a:bodyPr/>
        <a:lstStyle/>
        <a:p>
          <a:r>
            <a:rPr lang="en-US" dirty="0"/>
            <a:t>APR</a:t>
          </a:r>
        </a:p>
      </dgm:t>
    </dgm:pt>
    <dgm:pt modelId="{245E0945-559C-4E58-917F-F8040F4DA553}" type="parTrans" cxnId="{DAEFCD4C-86CB-48D3-AD69-808DCB6CF9DC}">
      <dgm:prSet/>
      <dgm:spPr/>
      <dgm:t>
        <a:bodyPr/>
        <a:lstStyle/>
        <a:p>
          <a:endParaRPr lang="en-US"/>
        </a:p>
      </dgm:t>
    </dgm:pt>
    <dgm:pt modelId="{A01D4539-F6CD-408F-9E72-83394060A19E}" type="sibTrans" cxnId="{DAEFCD4C-86CB-48D3-AD69-808DCB6CF9DC}">
      <dgm:prSet/>
      <dgm:spPr/>
      <dgm:t>
        <a:bodyPr/>
        <a:lstStyle/>
        <a:p>
          <a:endParaRPr lang="en-US"/>
        </a:p>
      </dgm:t>
    </dgm:pt>
    <dgm:pt modelId="{BF5C2812-1807-4A40-846A-134318E69579}" type="pres">
      <dgm:prSet presAssocID="{B5843E36-3D8C-4EFF-A02C-28A069F4FE0D}" presName="Name0" presStyleCnt="0">
        <dgm:presLayoutVars>
          <dgm:dir/>
          <dgm:resizeHandles val="exact"/>
        </dgm:presLayoutVars>
      </dgm:prSet>
      <dgm:spPr/>
    </dgm:pt>
    <dgm:pt modelId="{97F91EF0-8F12-405A-AD9E-37DA5980A8F9}" type="pres">
      <dgm:prSet presAssocID="{1A7C60E7-634C-40FF-B933-91769C8D5ADE}" presName="node" presStyleLbl="node1" presStyleIdx="0" presStyleCnt="3">
        <dgm:presLayoutVars>
          <dgm:bulletEnabled val="1"/>
        </dgm:presLayoutVars>
      </dgm:prSet>
      <dgm:spPr/>
    </dgm:pt>
    <dgm:pt modelId="{EBDB37AC-67D0-498E-8556-EF5642EC028F}" type="pres">
      <dgm:prSet presAssocID="{C81CAA64-936C-4475-A370-4CFB32DFA339}" presName="sibTrans" presStyleLbl="sibTrans2D1" presStyleIdx="0" presStyleCnt="3"/>
      <dgm:spPr/>
    </dgm:pt>
    <dgm:pt modelId="{EEB0FCAC-5262-4305-9836-1794EC4E280B}" type="pres">
      <dgm:prSet presAssocID="{C81CAA64-936C-4475-A370-4CFB32DFA339}" presName="connectorText" presStyleLbl="sibTrans2D1" presStyleIdx="0" presStyleCnt="3"/>
      <dgm:spPr/>
    </dgm:pt>
    <dgm:pt modelId="{CDD8E25C-8B20-4B53-BEFE-9873E05186B8}" type="pres">
      <dgm:prSet presAssocID="{DA3C4440-5926-4A0E-BE38-047B0A6AD347}" presName="node" presStyleLbl="node1" presStyleIdx="1" presStyleCnt="3">
        <dgm:presLayoutVars>
          <dgm:bulletEnabled val="1"/>
        </dgm:presLayoutVars>
      </dgm:prSet>
      <dgm:spPr/>
    </dgm:pt>
    <dgm:pt modelId="{8D319E45-D039-4A59-9998-B7D203B1186A}" type="pres">
      <dgm:prSet presAssocID="{B8858794-F277-4110-8C3B-A18F9BD6A1C9}" presName="sibTrans" presStyleLbl="sibTrans2D1" presStyleIdx="1" presStyleCnt="3"/>
      <dgm:spPr/>
    </dgm:pt>
    <dgm:pt modelId="{4433AD9E-39DD-4158-A5E3-A4744294EBFE}" type="pres">
      <dgm:prSet presAssocID="{B8858794-F277-4110-8C3B-A18F9BD6A1C9}" presName="connectorText" presStyleLbl="sibTrans2D1" presStyleIdx="1" presStyleCnt="3"/>
      <dgm:spPr/>
    </dgm:pt>
    <dgm:pt modelId="{4C14ED8C-0FA8-494A-8371-18B83E715496}" type="pres">
      <dgm:prSet presAssocID="{B74D6CC1-803F-44A9-9910-A0CFF6782142}" presName="node" presStyleLbl="node1" presStyleIdx="2" presStyleCnt="3">
        <dgm:presLayoutVars>
          <dgm:bulletEnabled val="1"/>
        </dgm:presLayoutVars>
      </dgm:prSet>
      <dgm:spPr/>
    </dgm:pt>
    <dgm:pt modelId="{8638DAB5-DE7F-4CB0-82E8-1F9FD958257B}" type="pres">
      <dgm:prSet presAssocID="{A01D4539-F6CD-408F-9E72-83394060A19E}" presName="sibTrans" presStyleLbl="sibTrans2D1" presStyleIdx="2" presStyleCnt="3"/>
      <dgm:spPr/>
    </dgm:pt>
    <dgm:pt modelId="{FF3B9053-FE1C-4063-9E06-CFEDD7646E31}" type="pres">
      <dgm:prSet presAssocID="{A01D4539-F6CD-408F-9E72-83394060A19E}" presName="connectorText" presStyleLbl="sibTrans2D1" presStyleIdx="2" presStyleCnt="3"/>
      <dgm:spPr/>
    </dgm:pt>
  </dgm:ptLst>
  <dgm:cxnLst>
    <dgm:cxn modelId="{826F5CB2-34CC-4039-946A-94A157E10D8C}" srcId="{B5843E36-3D8C-4EFF-A02C-28A069F4FE0D}" destId="{1A7C60E7-634C-40FF-B933-91769C8D5ADE}" srcOrd="0" destOrd="0" parTransId="{CB9CEA55-A84C-431B-B02C-443C80E23296}" sibTransId="{C81CAA64-936C-4475-A370-4CFB32DFA339}"/>
    <dgm:cxn modelId="{97AE4CEB-2415-41C8-97D6-AD190509189C}" type="presOf" srcId="{A01D4539-F6CD-408F-9E72-83394060A19E}" destId="{FF3B9053-FE1C-4063-9E06-CFEDD7646E31}" srcOrd="1" destOrd="0" presId="urn:microsoft.com/office/officeart/2005/8/layout/cycle7"/>
    <dgm:cxn modelId="{10FEC00E-4D68-4354-8D8A-2CD1582D7E60}" type="presOf" srcId="{1A7C60E7-634C-40FF-B933-91769C8D5ADE}" destId="{97F91EF0-8F12-405A-AD9E-37DA5980A8F9}" srcOrd="0" destOrd="0" presId="urn:microsoft.com/office/officeart/2005/8/layout/cycle7"/>
    <dgm:cxn modelId="{42A40FAE-9EB9-42B2-81A4-16C77B76BAC2}" type="presOf" srcId="{B8858794-F277-4110-8C3B-A18F9BD6A1C9}" destId="{8D319E45-D039-4A59-9998-B7D203B1186A}" srcOrd="0" destOrd="0" presId="urn:microsoft.com/office/officeart/2005/8/layout/cycle7"/>
    <dgm:cxn modelId="{75167470-93B4-48F2-968E-1CE5C567696E}" type="presOf" srcId="{A01D4539-F6CD-408F-9E72-83394060A19E}" destId="{8638DAB5-DE7F-4CB0-82E8-1F9FD958257B}" srcOrd="0" destOrd="0" presId="urn:microsoft.com/office/officeart/2005/8/layout/cycle7"/>
    <dgm:cxn modelId="{07A53B0E-BB0A-4FAE-8659-5E1F75210997}" type="presOf" srcId="{C81CAA64-936C-4475-A370-4CFB32DFA339}" destId="{EEB0FCAC-5262-4305-9836-1794EC4E280B}" srcOrd="1" destOrd="0" presId="urn:microsoft.com/office/officeart/2005/8/layout/cycle7"/>
    <dgm:cxn modelId="{5D68C263-87EF-441D-8963-528A99F29BAD}" type="presOf" srcId="{C81CAA64-936C-4475-A370-4CFB32DFA339}" destId="{EBDB37AC-67D0-498E-8556-EF5642EC028F}" srcOrd="0" destOrd="0" presId="urn:microsoft.com/office/officeart/2005/8/layout/cycle7"/>
    <dgm:cxn modelId="{6934665C-585C-42B7-952C-CA0CD9EEC432}" type="presOf" srcId="{B8858794-F277-4110-8C3B-A18F9BD6A1C9}" destId="{4433AD9E-39DD-4158-A5E3-A4744294EBFE}" srcOrd="1" destOrd="0" presId="urn:microsoft.com/office/officeart/2005/8/layout/cycle7"/>
    <dgm:cxn modelId="{8320FCFC-4A0A-4B4C-9F52-9C6AA1A28E14}" srcId="{B5843E36-3D8C-4EFF-A02C-28A069F4FE0D}" destId="{DA3C4440-5926-4A0E-BE38-047B0A6AD347}" srcOrd="1" destOrd="0" parTransId="{38D86F56-B66C-46A3-966E-E0337B63EB06}" sibTransId="{B8858794-F277-4110-8C3B-A18F9BD6A1C9}"/>
    <dgm:cxn modelId="{15F977AF-6277-4D68-9FED-228A51780D4B}" type="presOf" srcId="{B5843E36-3D8C-4EFF-A02C-28A069F4FE0D}" destId="{BF5C2812-1807-4A40-846A-134318E69579}" srcOrd="0" destOrd="0" presId="urn:microsoft.com/office/officeart/2005/8/layout/cycle7"/>
    <dgm:cxn modelId="{11F2B5FD-8FD0-458B-9D4E-374923207849}" type="presOf" srcId="{B74D6CC1-803F-44A9-9910-A0CFF6782142}" destId="{4C14ED8C-0FA8-494A-8371-18B83E715496}" srcOrd="0" destOrd="0" presId="urn:microsoft.com/office/officeart/2005/8/layout/cycle7"/>
    <dgm:cxn modelId="{F6BA05EF-A182-4AC3-ACCF-0FEF707CDDBF}" type="presOf" srcId="{DA3C4440-5926-4A0E-BE38-047B0A6AD347}" destId="{CDD8E25C-8B20-4B53-BEFE-9873E05186B8}" srcOrd="0" destOrd="0" presId="urn:microsoft.com/office/officeart/2005/8/layout/cycle7"/>
    <dgm:cxn modelId="{DAEFCD4C-86CB-48D3-AD69-808DCB6CF9DC}" srcId="{B5843E36-3D8C-4EFF-A02C-28A069F4FE0D}" destId="{B74D6CC1-803F-44A9-9910-A0CFF6782142}" srcOrd="2" destOrd="0" parTransId="{245E0945-559C-4E58-917F-F8040F4DA553}" sibTransId="{A01D4539-F6CD-408F-9E72-83394060A19E}"/>
    <dgm:cxn modelId="{6B0A7161-A825-4F35-A7BF-279F73C3FB6E}" type="presParOf" srcId="{BF5C2812-1807-4A40-846A-134318E69579}" destId="{97F91EF0-8F12-405A-AD9E-37DA5980A8F9}" srcOrd="0" destOrd="0" presId="urn:microsoft.com/office/officeart/2005/8/layout/cycle7"/>
    <dgm:cxn modelId="{8110DE11-A1A2-499C-B017-95A349A6BBD8}" type="presParOf" srcId="{BF5C2812-1807-4A40-846A-134318E69579}" destId="{EBDB37AC-67D0-498E-8556-EF5642EC028F}" srcOrd="1" destOrd="0" presId="urn:microsoft.com/office/officeart/2005/8/layout/cycle7"/>
    <dgm:cxn modelId="{2FA0A5F4-0B1F-405F-913B-A9236E8BE6FF}" type="presParOf" srcId="{EBDB37AC-67D0-498E-8556-EF5642EC028F}" destId="{EEB0FCAC-5262-4305-9836-1794EC4E280B}" srcOrd="0" destOrd="0" presId="urn:microsoft.com/office/officeart/2005/8/layout/cycle7"/>
    <dgm:cxn modelId="{78AD1DB6-7356-4CF2-8DE0-FCA7F434D6BF}" type="presParOf" srcId="{BF5C2812-1807-4A40-846A-134318E69579}" destId="{CDD8E25C-8B20-4B53-BEFE-9873E05186B8}" srcOrd="2" destOrd="0" presId="urn:microsoft.com/office/officeart/2005/8/layout/cycle7"/>
    <dgm:cxn modelId="{CD7026C7-7E36-4D65-984E-5126F749EFB8}" type="presParOf" srcId="{BF5C2812-1807-4A40-846A-134318E69579}" destId="{8D319E45-D039-4A59-9998-B7D203B1186A}" srcOrd="3" destOrd="0" presId="urn:microsoft.com/office/officeart/2005/8/layout/cycle7"/>
    <dgm:cxn modelId="{505BFEEA-6ACF-431C-B8DE-A1EDE5A38FED}" type="presParOf" srcId="{8D319E45-D039-4A59-9998-B7D203B1186A}" destId="{4433AD9E-39DD-4158-A5E3-A4744294EBFE}" srcOrd="0" destOrd="0" presId="urn:microsoft.com/office/officeart/2005/8/layout/cycle7"/>
    <dgm:cxn modelId="{67827BE9-3CD5-4A79-A355-42CCC4E8E9BB}" type="presParOf" srcId="{BF5C2812-1807-4A40-846A-134318E69579}" destId="{4C14ED8C-0FA8-494A-8371-18B83E715496}" srcOrd="4" destOrd="0" presId="urn:microsoft.com/office/officeart/2005/8/layout/cycle7"/>
    <dgm:cxn modelId="{4B03283D-407E-4061-9F64-B55A41A34619}" type="presParOf" srcId="{BF5C2812-1807-4A40-846A-134318E69579}" destId="{8638DAB5-DE7F-4CB0-82E8-1F9FD958257B}" srcOrd="5" destOrd="0" presId="urn:microsoft.com/office/officeart/2005/8/layout/cycle7"/>
    <dgm:cxn modelId="{F1762777-A150-4F55-9730-A6B54A7F8AD7}" type="presParOf" srcId="{8638DAB5-DE7F-4CB0-82E8-1F9FD958257B}" destId="{FF3B9053-FE1C-4063-9E06-CFEDD7646E31}"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F91EF0-8F12-405A-AD9E-37DA5980A8F9}">
      <dsp:nvSpPr>
        <dsp:cNvPr id="0" name=""/>
        <dsp:cNvSpPr/>
      </dsp:nvSpPr>
      <dsp:spPr>
        <a:xfrm>
          <a:off x="2943448" y="1529"/>
          <a:ext cx="2342703" cy="1171351"/>
        </a:xfrm>
        <a:prstGeom prst="roundRect">
          <a:avLst>
            <a:gd name="adj" fmla="val 10000"/>
          </a:avLst>
        </a:prstGeom>
        <a:solidFill>
          <a:schemeClr val="accent1">
            <a:hueOff val="0"/>
            <a:satOff val="0"/>
            <a:lumOff val="0"/>
            <a:alphaOff val="0"/>
          </a:schemeClr>
        </a:solidFill>
        <a:ln>
          <a:noFill/>
        </a:ln>
        <a:effectLst>
          <a:outerShdw blurRad="50800" dist="38100" dir="5400000" rotWithShape="0">
            <a:srgbClr val="000000">
              <a:alpha val="61176"/>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94310" tIns="194310" rIns="194310" bIns="194310" numCol="1" spcCol="1270" anchor="ctr" anchorCtr="0">
          <a:noAutofit/>
        </a:bodyPr>
        <a:lstStyle/>
        <a:p>
          <a:pPr marL="0" lvl="0" indent="0" algn="ctr" defTabSz="2266950">
            <a:lnSpc>
              <a:spcPct val="90000"/>
            </a:lnSpc>
            <a:spcBef>
              <a:spcPct val="0"/>
            </a:spcBef>
            <a:spcAft>
              <a:spcPct val="35000"/>
            </a:spcAft>
            <a:buNone/>
          </a:pPr>
          <a:r>
            <a:rPr lang="en-US" sz="5100" kern="1200" dirty="0"/>
            <a:t>HPR</a:t>
          </a:r>
        </a:p>
      </dsp:txBody>
      <dsp:txXfrm>
        <a:off x="2977756" y="35837"/>
        <a:ext cx="2274087" cy="1102735"/>
      </dsp:txXfrm>
    </dsp:sp>
    <dsp:sp modelId="{EBDB37AC-67D0-498E-8556-EF5642EC028F}">
      <dsp:nvSpPr>
        <dsp:cNvPr id="0" name=""/>
        <dsp:cNvSpPr/>
      </dsp:nvSpPr>
      <dsp:spPr>
        <a:xfrm rot="3600000">
          <a:off x="4471375" y="2057994"/>
          <a:ext cx="1221869" cy="409973"/>
        </a:xfrm>
        <a:prstGeom prst="lef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4594367" y="2139989"/>
        <a:ext cx="975885" cy="245983"/>
      </dsp:txXfrm>
    </dsp:sp>
    <dsp:sp modelId="{CDD8E25C-8B20-4B53-BEFE-9873E05186B8}">
      <dsp:nvSpPr>
        <dsp:cNvPr id="0" name=""/>
        <dsp:cNvSpPr/>
      </dsp:nvSpPr>
      <dsp:spPr>
        <a:xfrm>
          <a:off x="4878468" y="3353082"/>
          <a:ext cx="2342703" cy="1171351"/>
        </a:xfrm>
        <a:prstGeom prst="roundRect">
          <a:avLst>
            <a:gd name="adj" fmla="val 10000"/>
          </a:avLst>
        </a:prstGeom>
        <a:solidFill>
          <a:schemeClr val="accent1">
            <a:hueOff val="0"/>
            <a:satOff val="0"/>
            <a:lumOff val="0"/>
            <a:alphaOff val="0"/>
          </a:schemeClr>
        </a:solidFill>
        <a:ln>
          <a:noFill/>
        </a:ln>
        <a:effectLst>
          <a:outerShdw blurRad="50800" dist="38100" dir="5400000" rotWithShape="0">
            <a:srgbClr val="000000">
              <a:alpha val="61176"/>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94310" tIns="194310" rIns="194310" bIns="194310" numCol="1" spcCol="1270" anchor="ctr" anchorCtr="0">
          <a:noAutofit/>
        </a:bodyPr>
        <a:lstStyle/>
        <a:p>
          <a:pPr marL="0" lvl="0" indent="0" algn="ctr" defTabSz="2266950">
            <a:lnSpc>
              <a:spcPct val="90000"/>
            </a:lnSpc>
            <a:spcBef>
              <a:spcPct val="0"/>
            </a:spcBef>
            <a:spcAft>
              <a:spcPct val="35000"/>
            </a:spcAft>
            <a:buNone/>
          </a:pPr>
          <a:r>
            <a:rPr lang="en-US" sz="5100" kern="1200" dirty="0"/>
            <a:t>EAR</a:t>
          </a:r>
        </a:p>
      </dsp:txBody>
      <dsp:txXfrm>
        <a:off x="4912776" y="3387390"/>
        <a:ext cx="2274087" cy="1102735"/>
      </dsp:txXfrm>
    </dsp:sp>
    <dsp:sp modelId="{8D319E45-D039-4A59-9998-B7D203B1186A}">
      <dsp:nvSpPr>
        <dsp:cNvPr id="0" name=""/>
        <dsp:cNvSpPr/>
      </dsp:nvSpPr>
      <dsp:spPr>
        <a:xfrm rot="10800000">
          <a:off x="3503865" y="3733771"/>
          <a:ext cx="1221869" cy="409973"/>
        </a:xfrm>
        <a:prstGeom prst="lef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rot="10800000">
        <a:off x="3626857" y="3815766"/>
        <a:ext cx="975885" cy="245983"/>
      </dsp:txXfrm>
    </dsp:sp>
    <dsp:sp modelId="{4C14ED8C-0FA8-494A-8371-18B83E715496}">
      <dsp:nvSpPr>
        <dsp:cNvPr id="0" name=""/>
        <dsp:cNvSpPr/>
      </dsp:nvSpPr>
      <dsp:spPr>
        <a:xfrm>
          <a:off x="1008428" y="3353082"/>
          <a:ext cx="2342703" cy="1171351"/>
        </a:xfrm>
        <a:prstGeom prst="roundRect">
          <a:avLst>
            <a:gd name="adj" fmla="val 10000"/>
          </a:avLst>
        </a:prstGeom>
        <a:solidFill>
          <a:schemeClr val="accent1">
            <a:hueOff val="0"/>
            <a:satOff val="0"/>
            <a:lumOff val="0"/>
            <a:alphaOff val="0"/>
          </a:schemeClr>
        </a:solidFill>
        <a:ln>
          <a:noFill/>
        </a:ln>
        <a:effectLst>
          <a:outerShdw blurRad="50800" dist="38100" dir="5400000" rotWithShape="0">
            <a:srgbClr val="000000">
              <a:alpha val="61176"/>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94310" tIns="194310" rIns="194310" bIns="194310" numCol="1" spcCol="1270" anchor="ctr" anchorCtr="0">
          <a:noAutofit/>
        </a:bodyPr>
        <a:lstStyle/>
        <a:p>
          <a:pPr marL="0" lvl="0" indent="0" algn="ctr" defTabSz="2266950">
            <a:lnSpc>
              <a:spcPct val="90000"/>
            </a:lnSpc>
            <a:spcBef>
              <a:spcPct val="0"/>
            </a:spcBef>
            <a:spcAft>
              <a:spcPct val="35000"/>
            </a:spcAft>
            <a:buNone/>
          </a:pPr>
          <a:r>
            <a:rPr lang="en-US" sz="5100" kern="1200" dirty="0"/>
            <a:t>APR</a:t>
          </a:r>
        </a:p>
      </dsp:txBody>
      <dsp:txXfrm>
        <a:off x="1042736" y="3387390"/>
        <a:ext cx="2274087" cy="1102735"/>
      </dsp:txXfrm>
    </dsp:sp>
    <dsp:sp modelId="{8638DAB5-DE7F-4CB0-82E8-1F9FD958257B}">
      <dsp:nvSpPr>
        <dsp:cNvPr id="0" name=""/>
        <dsp:cNvSpPr/>
      </dsp:nvSpPr>
      <dsp:spPr>
        <a:xfrm rot="18000000">
          <a:off x="2536355" y="2057994"/>
          <a:ext cx="1221869" cy="409973"/>
        </a:xfrm>
        <a:prstGeom prst="lef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2659347" y="2139989"/>
        <a:ext cx="975885" cy="245983"/>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31.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image" Target="../media/image46.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48.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53.wmf"/><Relationship Id="rId2" Type="http://schemas.openxmlformats.org/officeDocument/2006/relationships/image" Target="../media/image52.wmf"/><Relationship Id="rId1" Type="http://schemas.openxmlformats.org/officeDocument/2006/relationships/image" Target="../media/image51.wmf"/><Relationship Id="rId4" Type="http://schemas.openxmlformats.org/officeDocument/2006/relationships/image" Target="../media/image5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9E471D-5952-40FD-AF84-98F4C29F01E9}" type="datetimeFigureOut">
              <a:rPr lang="en-US" smtClean="0"/>
              <a:pPr/>
              <a:t>10/3/2016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B02A37-D258-438C-A4BE-EAE7FE82F9F0}" type="slidenum">
              <a:rPr lang="en-US" smtClean="0"/>
              <a:pPr/>
              <a:t>‹#›</a:t>
            </a:fld>
            <a:endParaRPr lang="en-US"/>
          </a:p>
        </p:txBody>
      </p:sp>
    </p:spTree>
    <p:extLst>
      <p:ext uri="{BB962C8B-B14F-4D97-AF65-F5344CB8AC3E}">
        <p14:creationId xmlns:p14="http://schemas.microsoft.com/office/powerpoint/2010/main" val="3859796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5529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9935592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144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6266568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246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8072947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349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6477648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963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1386625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7065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338396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7885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9252083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7168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6304857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7475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7865325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963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913004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7885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621556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5632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6355936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7168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7514451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7168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40368220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963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5566611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7885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7980363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8089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273121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8089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0937360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8806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40461572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8909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1848382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9113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0489290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9216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114734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5734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88543160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9318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8779610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9421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5744739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9830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09302636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9625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1949634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9728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35184032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9830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5866613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9830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2740416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035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05874866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035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91861607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8499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239837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5837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18651255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037D0813-34E3-4770-81DC-0F0669BA14C2}" type="slidenum">
              <a:rPr lang="en-US"/>
              <a:pPr/>
              <a:t>56</a:t>
            </a:fld>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76150142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037D0813-34E3-4770-81DC-0F0669BA14C2}" type="slidenum">
              <a:rPr lang="en-US"/>
              <a:pPr/>
              <a:t>57</a:t>
            </a:fld>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95233398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084BC580-EB79-4CB8-99E6-408B5A33F4CB}" type="slidenum">
              <a:rPr lang="en-US"/>
              <a:pPr/>
              <a:t>58</a:t>
            </a:fld>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71189117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137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73097155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7443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01953974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4950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6919543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5155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417902235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8022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7926638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8432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87937674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8534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963772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BCD82597-5DE8-4F80-805F-F9255E9AB2FB}" type="slidenum">
              <a:rPr lang="en-US"/>
              <a:pPr/>
              <a:t>13</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55635149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8637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46678505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8739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82167196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8841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18638979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9046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60187440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7853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81497635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9558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04589267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9763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602161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0480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64683742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0582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99030377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0685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3697747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5939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43941373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0787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16706992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0889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95064630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0889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2875723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15AB4979-530B-4F6E-9852-215EEE9B44D5}" type="slidenum">
              <a:rPr lang="en-US"/>
              <a:pPr/>
              <a:t>15</a:t>
            </a:fld>
            <a:endParaRPr 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8216618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15AB4979-530B-4F6E-9852-215EEE9B44D5}" type="slidenum">
              <a:rPr lang="en-US"/>
              <a:pPr/>
              <a:t>16</a:t>
            </a:fld>
            <a:endParaRPr 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660501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041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6340117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3.JP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image1.jpg"/>
          <p:cNvPicPr>
            <a:picLocks noChangeAspect="1"/>
          </p:cNvPicPr>
          <p:nvPr/>
        </p:nvPicPr>
        <p:blipFill>
          <a:blip r:embed="rId2" cstate="print">
            <a:duotone>
              <a:schemeClr val="accent1"/>
              <a:srgbClr val="FFFFFF"/>
            </a:duotone>
          </a:blip>
          <a:stretch>
            <a:fillRect/>
          </a:stretch>
        </p:blipFill>
        <p:spPr>
          <a:xfrm>
            <a:off x="0" y="0"/>
            <a:ext cx="9144000" cy="6858000"/>
          </a:xfrm>
          <a:prstGeom prst="rect">
            <a:avLst/>
          </a:prstGeom>
          <a:noFill/>
          <a:ln>
            <a:noFill/>
          </a:ln>
        </p:spPr>
      </p:pic>
      <p:pic>
        <p:nvPicPr>
          <p:cNvPr id="7" name="image2.png"/>
          <p:cNvPicPr>
            <a:picLocks noChangeAspect="1"/>
          </p:cNvPicPr>
          <p:nvPr/>
        </p:nvPicPr>
        <p:blipFill>
          <a:blip r:embed="rId3" cstate="print">
            <a:duotone>
              <a:schemeClr val="accent1"/>
              <a:srgbClr val="FFFFFF"/>
            </a:duotone>
          </a:blip>
          <a:stretch>
            <a:fillRect/>
          </a:stretch>
        </p:blipFill>
        <p:spPr>
          <a:xfrm>
            <a:off x="571" y="428"/>
            <a:ext cx="9142858" cy="6857143"/>
          </a:xfrm>
          <a:prstGeom prst="rect">
            <a:avLst/>
          </a:prstGeom>
          <a:noFill/>
          <a:ln>
            <a:noFill/>
          </a:ln>
        </p:spPr>
      </p:pic>
      <p:pic>
        <p:nvPicPr>
          <p:cNvPr id="8" name="image3.png"/>
          <p:cNvPicPr>
            <a:picLocks noChangeAspect="1"/>
          </p:cNvPicPr>
          <p:nvPr/>
        </p:nvPicPr>
        <p:blipFill>
          <a:blip r:embed="rId4" cstate="print">
            <a:duotone>
              <a:schemeClr val="accent1"/>
              <a:srgbClr val="FFFFFF"/>
            </a:duotone>
          </a:blip>
          <a:stretch>
            <a:fillRect/>
          </a:stretch>
        </p:blipFill>
        <p:spPr>
          <a:xfrm>
            <a:off x="571" y="428"/>
            <a:ext cx="9142858" cy="6857143"/>
          </a:xfrm>
          <a:prstGeom prst="rect">
            <a:avLst/>
          </a:prstGeom>
          <a:noFill/>
          <a:ln>
            <a:noFill/>
          </a:ln>
        </p:spPr>
      </p:pic>
      <p:pic>
        <p:nvPicPr>
          <p:cNvPr id="9" name="image4.png"/>
          <p:cNvPicPr>
            <a:picLocks noChangeAspect="1"/>
          </p:cNvPicPr>
          <p:nvPr/>
        </p:nvPicPr>
        <p:blipFill>
          <a:blip r:embed="rId5" cstate="print"/>
          <a:stretch>
            <a:fillRect/>
          </a:stretch>
        </p:blipFill>
        <p:spPr>
          <a:xfrm>
            <a:off x="571" y="428"/>
            <a:ext cx="9142858" cy="6857143"/>
          </a:xfrm>
          <a:prstGeom prst="rect">
            <a:avLst/>
          </a:prstGeom>
          <a:noFill/>
          <a:ln>
            <a:noFill/>
          </a:ln>
        </p:spPr>
      </p:pic>
      <p:sp>
        <p:nvSpPr>
          <p:cNvPr id="31" name="Rectangle 31"/>
          <p:cNvSpPr>
            <a:spLocks noGrp="1"/>
          </p:cNvSpPr>
          <p:nvPr>
            <p:ph type="subTitle" idx="1"/>
          </p:nvPr>
        </p:nvSpPr>
        <p:spPr>
          <a:xfrm>
            <a:off x="2492734" y="5094577"/>
            <a:ext cx="6194066" cy="925223"/>
          </a:xfrm>
        </p:spPr>
        <p:txBody>
          <a:bodyPr/>
          <a:lstStyle>
            <a:lvl1pPr marL="0" indent="0" algn="r">
              <a:buNone/>
              <a:defRPr sz="2800">
                <a:latin typeface="Century Gothic"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Rectangle 5"/>
          <p:cNvSpPr>
            <a:spLocks noGrp="1"/>
          </p:cNvSpPr>
          <p:nvPr>
            <p:ph type="ctrTitle"/>
          </p:nvPr>
        </p:nvSpPr>
        <p:spPr>
          <a:xfrm>
            <a:off x="1108986" y="3606800"/>
            <a:ext cx="7577814" cy="1470025"/>
          </a:xfrm>
        </p:spPr>
        <p:txBody>
          <a:bodyPr anchor="b" anchorCtr="0"/>
          <a:lstStyle>
            <a:lvl1pPr algn="r">
              <a:defRPr sz="4000">
                <a:latin typeface="Century Gothic" pitchFamily="34" charset="0"/>
              </a:defRPr>
            </a:lvl1pPr>
          </a:lstStyle>
          <a:p>
            <a:r>
              <a:rPr lang="en-US"/>
              <a:t>Click to edit Master title style</a:t>
            </a:r>
          </a:p>
        </p:txBody>
      </p:sp>
      <p:sp>
        <p:nvSpPr>
          <p:cNvPr id="12" name="Footer Placeholder 11"/>
          <p:cNvSpPr>
            <a:spLocks noGrp="1"/>
          </p:cNvSpPr>
          <p:nvPr>
            <p:ph type="ftr" sz="quarter" idx="12"/>
          </p:nvPr>
        </p:nvSpPr>
        <p:spPr>
          <a:xfrm>
            <a:off x="3124200" y="6245225"/>
            <a:ext cx="2895600" cy="476250"/>
          </a:xfrm>
          <a:prstGeom prst="rect">
            <a:avLst/>
          </a:prstGeom>
        </p:spPr>
        <p:txBody>
          <a:bodyPr/>
          <a:lstStyle>
            <a:lvl1pPr>
              <a:defRPr>
                <a:latin typeface="Century Gothic" pitchFamily="34" charset="0"/>
              </a:defRPr>
            </a:lvl1pPr>
          </a:lstStyle>
          <a:p>
            <a:endParaRPr lang="en-US"/>
          </a:p>
        </p:txBody>
      </p:sp>
      <p:pic>
        <p:nvPicPr>
          <p:cNvPr id="11" name="Picture 10"/>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398024" y="990730"/>
            <a:ext cx="4347952" cy="2382624"/>
          </a:xfrm>
          <a:prstGeom prst="rect">
            <a:avLst/>
          </a:prstGeom>
        </p:spPr>
      </p:pic>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57200" y="359465"/>
            <a:ext cx="8229600" cy="1143000"/>
          </a:xfrm>
          <a:prstGeom prst="rect">
            <a:avLst/>
          </a:prstGeom>
        </p:spPr>
        <p:txBody>
          <a:bodyPr anchor="b" anchorCtr="0">
            <a:normAutofit/>
          </a:bodyPr>
          <a:lstStyle>
            <a:lvl1pPr>
              <a:defRPr>
                <a:latin typeface="Century Gothic" pitchFamily="34" charset="0"/>
              </a:defRPr>
            </a:lvl1pPr>
          </a:lstStyle>
          <a:p>
            <a:pPr algn="l"/>
            <a:r>
              <a:rPr lang="en-US"/>
              <a:t>Click to edit Master title style</a:t>
            </a:r>
          </a:p>
        </p:txBody>
      </p:sp>
      <p:sp>
        <p:nvSpPr>
          <p:cNvPr id="9" name="Footer Placeholder 8"/>
          <p:cNvSpPr>
            <a:spLocks noGrp="1"/>
          </p:cNvSpPr>
          <p:nvPr>
            <p:ph type="ftr" sz="quarter" idx="12"/>
          </p:nvPr>
        </p:nvSpPr>
        <p:spPr>
          <a:xfrm>
            <a:off x="3124200" y="6245225"/>
            <a:ext cx="2895600" cy="476250"/>
          </a:xfrm>
          <a:prstGeom prst="rect">
            <a:avLst/>
          </a:prstGeom>
        </p:spPr>
        <p:txBody>
          <a:bodyPr/>
          <a:lstStyle>
            <a:lvl1pPr>
              <a:defRPr>
                <a:latin typeface="Century Gothic" pitchFamily="34" charset="0"/>
              </a:defRPr>
            </a:lvl1pPr>
          </a:lstStyle>
          <a:p>
            <a:endParaRPr lang="en-US"/>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Footer Placeholder 7"/>
          <p:cNvSpPr>
            <a:spLocks noGrp="1"/>
          </p:cNvSpPr>
          <p:nvPr>
            <p:ph type="ftr" sz="quarter" idx="12"/>
          </p:nvPr>
        </p:nvSpPr>
        <p:spPr>
          <a:xfrm>
            <a:off x="3124200" y="6245225"/>
            <a:ext cx="2895600" cy="476250"/>
          </a:xfrm>
          <a:prstGeom prst="rect">
            <a:avLst/>
          </a:prstGeom>
        </p:spPr>
        <p:txBody>
          <a:bodyPr/>
          <a:lstStyle>
            <a:lvl1pPr>
              <a:defRPr>
                <a:latin typeface="Century Gothic" pitchFamily="34" charset="0"/>
              </a:defRPr>
            </a:lvl1pPr>
          </a:lstStyle>
          <a:p>
            <a:endParaRPr lang="en-US" dirty="0"/>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2-Column Text">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1"/>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3" name="Footer Placeholder 12"/>
          <p:cNvSpPr>
            <a:spLocks noGrp="1"/>
          </p:cNvSpPr>
          <p:nvPr>
            <p:ph type="ftr" sz="quarter" idx="12"/>
          </p:nvPr>
        </p:nvSpPr>
        <p:spPr>
          <a:xfrm>
            <a:off x="3124200" y="6245225"/>
            <a:ext cx="2895600" cy="476250"/>
          </a:xfrm>
          <a:prstGeom prst="rect">
            <a:avLst/>
          </a:prstGeom>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6" name="Rectangle 1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0" name="Footer Placeholder 9"/>
          <p:cNvSpPr>
            <a:spLocks noGrp="1"/>
          </p:cNvSpPr>
          <p:nvPr>
            <p:ph type="ftr" sz="quarter" idx="12"/>
          </p:nvPr>
        </p:nvSpPr>
        <p:spPr>
          <a:xfrm>
            <a:off x="3124200" y="6245225"/>
            <a:ext cx="2895600" cy="476250"/>
          </a:xfrm>
          <a:prstGeom prst="rect">
            <a:avLst/>
          </a:prstGeom>
        </p:spPr>
        <p:txBody>
          <a:bodyPr/>
          <a:lstStyle/>
          <a:p>
            <a:endParaRPr lang="en-US"/>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30" name="Rectangle 30"/>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17"/>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1" name="Footer Placeholder 10"/>
          <p:cNvSpPr>
            <a:spLocks noGrp="1"/>
          </p:cNvSpPr>
          <p:nvPr>
            <p:ph type="ftr" sz="quarter" idx="12"/>
          </p:nvPr>
        </p:nvSpPr>
        <p:spPr>
          <a:xfrm>
            <a:off x="3124200" y="6245225"/>
            <a:ext cx="2895600" cy="476250"/>
          </a:xfrm>
          <a:prstGeom prst="rect">
            <a:avLst/>
          </a:prstGeom>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015287" cy="914400"/>
          </a:xfrm>
        </p:spPr>
        <p:txBody>
          <a:bodyPr/>
          <a:lstStyle/>
          <a:p>
            <a:r>
              <a:rPr lang="en-US"/>
              <a:t>Click to edit Master title style</a:t>
            </a:r>
          </a:p>
        </p:txBody>
      </p:sp>
      <p:sp>
        <p:nvSpPr>
          <p:cNvPr id="3" name="Text Placeholder 2"/>
          <p:cNvSpPr>
            <a:spLocks noGrp="1"/>
          </p:cNvSpPr>
          <p:nvPr>
            <p:ph type="body" sz="half" idx="1"/>
          </p:nvPr>
        </p:nvSpPr>
        <p:spPr>
          <a:xfrm>
            <a:off x="609600" y="1600200"/>
            <a:ext cx="38862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38862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dt" sz="half" idx="10"/>
          </p:nvPr>
        </p:nvSpPr>
        <p:spPr>
          <a:xfrm>
            <a:off x="457200" y="6248400"/>
            <a:ext cx="2133600" cy="457200"/>
          </a:xfrm>
          <a:prstGeom prst="rect">
            <a:avLst/>
          </a:prstGeom>
          <a:ln/>
        </p:spPr>
        <p:txBody>
          <a:bodyPr/>
          <a:lstStyle>
            <a:lvl1pPr>
              <a:defRPr/>
            </a:lvl1pPr>
          </a:lstStyle>
          <a:p>
            <a:pPr>
              <a:defRPr/>
            </a:pPr>
            <a:fld id="{33CE7E71-553F-466E-8D3A-99E7A6D5FF2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hade val="85000"/>
          </a:schemeClr>
        </a:solidFill>
        <a:effectLst/>
      </p:bgPr>
    </p:bg>
    <p:spTree>
      <p:nvGrpSpPr>
        <p:cNvPr id="1" name=""/>
        <p:cNvGrpSpPr/>
        <p:nvPr/>
      </p:nvGrpSpPr>
      <p:grpSpPr>
        <a:xfrm>
          <a:off x="0" y="0"/>
          <a:ext cx="0" cy="0"/>
          <a:chOff x="0" y="0"/>
          <a:chExt cx="0" cy="0"/>
        </a:xfrm>
      </p:grpSpPr>
      <p:pic>
        <p:nvPicPr>
          <p:cNvPr id="8" name="image5.png"/>
          <p:cNvPicPr>
            <a:picLocks noChangeAspect="1"/>
          </p:cNvPicPr>
          <p:nvPr/>
        </p:nvPicPr>
        <p:blipFill>
          <a:blip r:embed="rId10" cstate="print">
            <a:duotone>
              <a:schemeClr val="accent1"/>
              <a:srgbClr val="FFFFFF"/>
            </a:duotone>
          </a:blip>
          <a:stretch>
            <a:fillRect/>
          </a:stretch>
        </p:blipFill>
        <p:spPr>
          <a:xfrm>
            <a:off x="571" y="428"/>
            <a:ext cx="9142858" cy="6857143"/>
          </a:xfrm>
          <a:prstGeom prst="rect">
            <a:avLst/>
          </a:prstGeom>
          <a:noFill/>
          <a:ln>
            <a:noFill/>
          </a:ln>
        </p:spPr>
      </p:pic>
      <p:pic>
        <p:nvPicPr>
          <p:cNvPr id="9" name="image6.png"/>
          <p:cNvPicPr>
            <a:picLocks noChangeAspect="1"/>
          </p:cNvPicPr>
          <p:nvPr/>
        </p:nvPicPr>
        <p:blipFill>
          <a:blip r:embed="rId11" cstate="print"/>
          <a:stretch>
            <a:fillRect/>
          </a:stretch>
        </p:blipFill>
        <p:spPr>
          <a:xfrm>
            <a:off x="571" y="428"/>
            <a:ext cx="9142858" cy="6857143"/>
          </a:xfrm>
          <a:prstGeom prst="rect">
            <a:avLst/>
          </a:prstGeom>
          <a:noFill/>
        </p:spPr>
      </p:pic>
      <p:sp>
        <p:nvSpPr>
          <p:cNvPr id="30" name="Rectangle 30"/>
          <p:cNvSpPr>
            <a:spLocks noGrp="1"/>
          </p:cNvSpPr>
          <p:nvPr>
            <p:ph type="title"/>
          </p:nvPr>
        </p:nvSpPr>
        <p:spPr>
          <a:xfrm>
            <a:off x="457200" y="359465"/>
            <a:ext cx="8229600" cy="1143000"/>
          </a:xfrm>
          <a:prstGeom prst="rect">
            <a:avLst/>
          </a:prstGeom>
        </p:spPr>
        <p:txBody>
          <a:bodyPr anchor="b" anchorCtr="0">
            <a:normAutofit/>
          </a:bodyPr>
          <a:lstStyle/>
          <a:p>
            <a:pPr algn="l"/>
            <a:r>
              <a:rPr lang="en-US" dirty="0"/>
              <a:t>Click to edit Master title style</a:t>
            </a:r>
          </a:p>
        </p:txBody>
      </p:sp>
      <p:sp>
        <p:nvSpPr>
          <p:cNvPr id="12" name="Rectangle 12"/>
          <p:cNvSpPr>
            <a:spLocks noGrp="1"/>
          </p:cNvSpPr>
          <p:nvPr>
            <p:ph type="body" idx="1"/>
          </p:nvPr>
        </p:nvSpPr>
        <p:spPr>
          <a:xfrm>
            <a:off x="457200" y="1600200"/>
            <a:ext cx="8229600" cy="4525963"/>
          </a:xfrm>
          <a:prstGeom prst="rect">
            <a:avLst/>
          </a:prstGeo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Box 10"/>
          <p:cNvSpPr txBox="1"/>
          <p:nvPr userDrawn="1"/>
        </p:nvSpPr>
        <p:spPr>
          <a:xfrm>
            <a:off x="7620000" y="6324600"/>
            <a:ext cx="1066800" cy="369332"/>
          </a:xfrm>
          <a:prstGeom prst="rect">
            <a:avLst/>
          </a:prstGeom>
          <a:noFill/>
        </p:spPr>
        <p:txBody>
          <a:bodyPr wrap="square" rtlCol="0">
            <a:spAutoFit/>
          </a:bodyPr>
          <a:lstStyle/>
          <a:p>
            <a:pPr algn="r"/>
            <a:fld id="{5142B5BB-0271-4951-9864-F5338956FB89}" type="slidenum">
              <a:rPr lang="en-US" smtClean="0">
                <a:latin typeface="Century Gothic" pitchFamily="34" charset="0"/>
              </a:rPr>
              <a:pPr algn="r"/>
              <a:t>‹#›</a:t>
            </a:fld>
            <a:r>
              <a:rPr lang="en-US" dirty="0">
                <a:latin typeface="Century Gothic" pitchFamily="34" charset="0"/>
              </a:rPr>
              <a:t> of 88</a:t>
            </a:r>
          </a:p>
        </p:txBody>
      </p:sp>
      <p:sp>
        <p:nvSpPr>
          <p:cNvPr id="13" name="TextBox 12"/>
          <p:cNvSpPr txBox="1"/>
          <p:nvPr userDrawn="1"/>
        </p:nvSpPr>
        <p:spPr>
          <a:xfrm>
            <a:off x="304800" y="6324600"/>
            <a:ext cx="1447800" cy="369332"/>
          </a:xfrm>
          <a:prstGeom prst="rect">
            <a:avLst/>
          </a:prstGeom>
          <a:noFill/>
        </p:spPr>
        <p:txBody>
          <a:bodyPr wrap="square" rtlCol="0">
            <a:spAutoFit/>
          </a:bodyPr>
          <a:lstStyle/>
          <a:p>
            <a:fld id="{49EF39E9-0DEB-488D-A1FF-A8C274C77028}" type="datetime12">
              <a:rPr lang="en-US" smtClean="0">
                <a:latin typeface="Century Gothic" pitchFamily="34" charset="0"/>
              </a:rPr>
              <a:pPr/>
              <a:t>9:33 PM</a:t>
            </a:fld>
            <a:endParaRPr lang="en-US" dirty="0">
              <a:latin typeface="Century Gothic" pitchFamily="34" charset="0"/>
            </a:endParaRPr>
          </a:p>
        </p:txBody>
      </p:sp>
      <p:pic>
        <p:nvPicPr>
          <p:cNvPr id="14" name="Picture 13"/>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3956685" y="6160547"/>
            <a:ext cx="1230630" cy="674370"/>
          </a:xfrm>
          <a:prstGeom prst="rect">
            <a:avLst/>
          </a:prstGeom>
        </p:spPr>
      </p:pic>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Lst>
  <p:transition spd="med">
    <p:fade thruBlk="1"/>
  </p:transition>
  <p:txStyles>
    <p:titleStyle>
      <a:defPPr>
        <a:defRPr sz="4400">
          <a:solidFill>
            <a:schemeClr val="tx1"/>
          </a:solidFill>
          <a:latin typeface="+mj-lt"/>
          <a:ea typeface="+mj-ea"/>
          <a:cs typeface="+mj-cs"/>
        </a:defRPr>
      </a:defPPr>
      <a:lvl1pPr algn="l" eaLnBrk="1" hangingPunct="1">
        <a:buNone/>
        <a:defRPr sz="4400" b="1">
          <a:solidFill>
            <a:schemeClr val="tx1">
              <a:alpha val="100000"/>
            </a:schemeClr>
          </a:solidFill>
          <a:latin typeface="Century Gothic" pitchFamily="34" charset="0"/>
        </a:defRPr>
      </a:lvl1pPr>
    </p:titleStyle>
    <p:bodyStyle>
      <a:defPPr>
        <a:defRPr>
          <a:solidFill>
            <a:schemeClr val="tx1"/>
          </a:solidFill>
          <a:latin typeface="+mn-lt"/>
          <a:ea typeface="+mn-ea"/>
          <a:cs typeface="+mn-cs"/>
        </a:defRPr>
      </a:defPPr>
      <a:lvl1pPr marL="342900" indent="-342900" eaLnBrk="1" hangingPunct="1">
        <a:buChar char="•"/>
        <a:defRPr sz="3600">
          <a:latin typeface="Century Gothic" pitchFamily="34" charset="0"/>
        </a:defRPr>
      </a:lvl1pPr>
      <a:lvl2pPr marL="742950" indent="-285750" eaLnBrk="1" hangingPunct="1">
        <a:buChar char="–"/>
        <a:defRPr sz="2800">
          <a:latin typeface="Century Gothic" pitchFamily="34" charset="0"/>
        </a:defRPr>
      </a:lvl2pPr>
      <a:lvl3pPr marL="1143000" indent="-228600" eaLnBrk="1" hangingPunct="1">
        <a:buChar char="•"/>
        <a:defRPr sz="2400">
          <a:latin typeface="Century Gothic" pitchFamily="34" charset="0"/>
        </a:defRPr>
      </a:lvl3pPr>
      <a:lvl4pPr marL="1600200" indent="-228600" eaLnBrk="1" hangingPunct="1">
        <a:buChar char="–"/>
        <a:defRPr sz="2000">
          <a:latin typeface="Century Gothic" pitchFamily="34" charset="0"/>
        </a:defRPr>
      </a:lvl4pPr>
      <a:lvl5pPr marL="2057400" indent="-228600" eaLnBrk="1" hangingPunct="1">
        <a:buChar char="»"/>
        <a:defRPr sz="1800">
          <a:latin typeface="Century Gothic" pitchFamily="34" charset="0"/>
        </a:defRPr>
      </a:lvl5pPr>
      <a:lvl6pPr marL="2514600" indent="-228600" eaLnBrk="1" hangingPunct="1">
        <a:buChar char="•"/>
        <a:defRPr sz="2000"/>
      </a:lvl6pPr>
      <a:lvl7pPr marL="2971800" indent="-228600" eaLnBrk="1" hangingPunct="1">
        <a:buChar char="•"/>
        <a:defRPr sz="2000"/>
      </a:lvl7pPr>
      <a:lvl8pPr marL="3429000" indent="-228600" eaLnBrk="1" hangingPunct="1">
        <a:buChar char="•"/>
        <a:defRPr sz="2000"/>
      </a:lvl8pPr>
      <a:lvl9pPr marL="3886200" indent="-228600" eaLnBrk="1" hangingPunct="1">
        <a:buChar char="•"/>
        <a:defRPr sz="2000"/>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8.w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0.wmf"/><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9.wmf"/><Relationship Id="rId4" Type="http://schemas.openxmlformats.org/officeDocument/2006/relationships/oleObject" Target="../embeddings/oleObject2.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11.wmf"/><Relationship Id="rId4" Type="http://schemas.openxmlformats.org/officeDocument/2006/relationships/oleObject" Target="../embeddings/oleObject4.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13.wmf"/><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12.wmf"/><Relationship Id="rId4" Type="http://schemas.openxmlformats.org/officeDocument/2006/relationships/oleObject" Target="../embeddings/oleObject5.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8.xml"/><Relationship Id="rId1" Type="http://schemas.openxmlformats.org/officeDocument/2006/relationships/vmlDrawing" Target="../drawings/vmlDrawing5.vml"/><Relationship Id="rId5" Type="http://schemas.openxmlformats.org/officeDocument/2006/relationships/image" Target="../media/image14.wmf"/><Relationship Id="rId4" Type="http://schemas.openxmlformats.org/officeDocument/2006/relationships/oleObject" Target="../embeddings/oleObject7.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1.xml"/><Relationship Id="rId7" Type="http://schemas.openxmlformats.org/officeDocument/2006/relationships/image" Target="../media/image16.wmf"/><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oleObject" Target="../embeddings/oleObject9.bin"/><Relationship Id="rId5" Type="http://schemas.openxmlformats.org/officeDocument/2006/relationships/image" Target="../media/image15.wmf"/><Relationship Id="rId4" Type="http://schemas.openxmlformats.org/officeDocument/2006/relationships/oleObject" Target="../embeddings/oleObject8.bin"/></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8.xml"/><Relationship Id="rId1" Type="http://schemas.openxmlformats.org/officeDocument/2006/relationships/vmlDrawing" Target="../drawings/vmlDrawing7.vml"/><Relationship Id="rId5" Type="http://schemas.openxmlformats.org/officeDocument/2006/relationships/image" Target="../media/image17.wmf"/><Relationship Id="rId4" Type="http://schemas.openxmlformats.org/officeDocument/2006/relationships/oleObject" Target="../embeddings/oleObject10.bin"/></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34.xml"/><Relationship Id="rId7" Type="http://schemas.openxmlformats.org/officeDocument/2006/relationships/image" Target="../media/image19.wmf"/><Relationship Id="rId2" Type="http://schemas.openxmlformats.org/officeDocument/2006/relationships/slideLayout" Target="../slideLayouts/slideLayout6.xml"/><Relationship Id="rId1" Type="http://schemas.openxmlformats.org/officeDocument/2006/relationships/vmlDrawing" Target="../drawings/vmlDrawing8.vml"/><Relationship Id="rId6" Type="http://schemas.openxmlformats.org/officeDocument/2006/relationships/oleObject" Target="../embeddings/oleObject12.bin"/><Relationship Id="rId5" Type="http://schemas.openxmlformats.org/officeDocument/2006/relationships/image" Target="../media/image18.wmf"/><Relationship Id="rId4" Type="http://schemas.openxmlformats.org/officeDocument/2006/relationships/oleObject" Target="../embeddings/oleObject11.bin"/></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8.xml"/><Relationship Id="rId1" Type="http://schemas.openxmlformats.org/officeDocument/2006/relationships/vmlDrawing" Target="../drawings/vmlDrawing9.vml"/><Relationship Id="rId5" Type="http://schemas.openxmlformats.org/officeDocument/2006/relationships/image" Target="../media/image20.wmf"/><Relationship Id="rId4" Type="http://schemas.openxmlformats.org/officeDocument/2006/relationships/oleObject" Target="../embeddings/oleObject13.bin"/></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8.xml"/><Relationship Id="rId1" Type="http://schemas.openxmlformats.org/officeDocument/2006/relationships/vmlDrawing" Target="../drawings/vmlDrawing10.vml"/><Relationship Id="rId5" Type="http://schemas.openxmlformats.org/officeDocument/2006/relationships/image" Target="../media/image21.wmf"/><Relationship Id="rId4" Type="http://schemas.openxmlformats.org/officeDocument/2006/relationships/oleObject" Target="../embeddings/oleObject14.bin"/></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37.xml"/><Relationship Id="rId7" Type="http://schemas.openxmlformats.org/officeDocument/2006/relationships/image" Target="../media/image23.wmf"/><Relationship Id="rId2" Type="http://schemas.openxmlformats.org/officeDocument/2006/relationships/slideLayout" Target="../slideLayouts/slideLayout6.xml"/><Relationship Id="rId1" Type="http://schemas.openxmlformats.org/officeDocument/2006/relationships/vmlDrawing" Target="../drawings/vmlDrawing11.vml"/><Relationship Id="rId6" Type="http://schemas.openxmlformats.org/officeDocument/2006/relationships/oleObject" Target="../embeddings/oleObject16.bin"/><Relationship Id="rId5" Type="http://schemas.openxmlformats.org/officeDocument/2006/relationships/image" Target="../media/image22.wmf"/><Relationship Id="rId4" Type="http://schemas.openxmlformats.org/officeDocument/2006/relationships/oleObject" Target="../embeddings/oleObject15.bin"/></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38.xml"/><Relationship Id="rId7" Type="http://schemas.openxmlformats.org/officeDocument/2006/relationships/image" Target="../media/image25.wmf"/><Relationship Id="rId2" Type="http://schemas.openxmlformats.org/officeDocument/2006/relationships/slideLayout" Target="../slideLayouts/slideLayout6.xml"/><Relationship Id="rId1" Type="http://schemas.openxmlformats.org/officeDocument/2006/relationships/vmlDrawing" Target="../drawings/vmlDrawing12.vml"/><Relationship Id="rId6" Type="http://schemas.openxmlformats.org/officeDocument/2006/relationships/oleObject" Target="../embeddings/oleObject18.bin"/><Relationship Id="rId5" Type="http://schemas.openxmlformats.org/officeDocument/2006/relationships/image" Target="../media/image24.wmf"/><Relationship Id="rId4" Type="http://schemas.openxmlformats.org/officeDocument/2006/relationships/oleObject" Target="../embeddings/oleObject17.bin"/></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43.xml"/><Relationship Id="rId7" Type="http://schemas.openxmlformats.org/officeDocument/2006/relationships/image" Target="../media/image29.wmf"/><Relationship Id="rId2" Type="http://schemas.openxmlformats.org/officeDocument/2006/relationships/slideLayout" Target="../slideLayouts/slideLayout6.xml"/><Relationship Id="rId1" Type="http://schemas.openxmlformats.org/officeDocument/2006/relationships/vmlDrawing" Target="../drawings/vmlDrawing13.vml"/><Relationship Id="rId6" Type="http://schemas.openxmlformats.org/officeDocument/2006/relationships/oleObject" Target="../embeddings/oleObject20.bin"/><Relationship Id="rId5" Type="http://schemas.openxmlformats.org/officeDocument/2006/relationships/image" Target="../media/image28.wmf"/><Relationship Id="rId4" Type="http://schemas.openxmlformats.org/officeDocument/2006/relationships/oleObject" Target="../embeddings/oleObject19.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6.xml"/><Relationship Id="rId1" Type="http://schemas.openxmlformats.org/officeDocument/2006/relationships/vmlDrawing" Target="../drawings/vmlDrawing14.vml"/><Relationship Id="rId5" Type="http://schemas.openxmlformats.org/officeDocument/2006/relationships/image" Target="../media/image30.wmf"/><Relationship Id="rId4" Type="http://schemas.openxmlformats.org/officeDocument/2006/relationships/oleObject" Target="../embeddings/oleObject21.bin"/></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8.xml"/></Relationships>
</file>

<file path=ppt/slides/_rels/slide67.xml.rels><?xml version="1.0" encoding="UTF-8" standalone="yes"?>
<Relationships xmlns="http://schemas.openxmlformats.org/package/2006/relationships"><Relationship Id="rId3" Type="http://schemas.openxmlformats.org/officeDocument/2006/relationships/notesSlide" Target="../notesSlides/notesSlide50.xml"/><Relationship Id="rId7" Type="http://schemas.openxmlformats.org/officeDocument/2006/relationships/image" Target="../media/image32.wmf"/><Relationship Id="rId2" Type="http://schemas.openxmlformats.org/officeDocument/2006/relationships/slideLayout" Target="../slideLayouts/slideLayout6.xml"/><Relationship Id="rId1" Type="http://schemas.openxmlformats.org/officeDocument/2006/relationships/vmlDrawing" Target="../drawings/vmlDrawing15.vml"/><Relationship Id="rId6" Type="http://schemas.openxmlformats.org/officeDocument/2006/relationships/oleObject" Target="../embeddings/oleObject23.bin"/><Relationship Id="rId5" Type="http://schemas.openxmlformats.org/officeDocument/2006/relationships/image" Target="../media/image31.wmf"/><Relationship Id="rId4" Type="http://schemas.openxmlformats.org/officeDocument/2006/relationships/oleObject" Target="../embeddings/oleObject22.bin"/></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6.xml"/><Relationship Id="rId1" Type="http://schemas.openxmlformats.org/officeDocument/2006/relationships/vmlDrawing" Target="../drawings/vmlDrawing16.vml"/><Relationship Id="rId5" Type="http://schemas.openxmlformats.org/officeDocument/2006/relationships/image" Target="../media/image33.wmf"/><Relationship Id="rId4" Type="http://schemas.openxmlformats.org/officeDocument/2006/relationships/oleObject" Target="../embeddings/oleObject24.bin"/></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8.xml"/><Relationship Id="rId1" Type="http://schemas.openxmlformats.org/officeDocument/2006/relationships/vmlDrawing" Target="../drawings/vmlDrawing17.vml"/><Relationship Id="rId5" Type="http://schemas.openxmlformats.org/officeDocument/2006/relationships/image" Target="../media/image34.wmf"/><Relationship Id="rId4" Type="http://schemas.openxmlformats.org/officeDocument/2006/relationships/oleObject" Target="../embeddings/oleObject25.bin"/></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4.xml.rels><?xml version="1.0" encoding="UTF-8" standalone="yes"?>
<Relationships xmlns="http://schemas.openxmlformats.org/package/2006/relationships"><Relationship Id="rId3" Type="http://schemas.openxmlformats.org/officeDocument/2006/relationships/notesSlide" Target="../notesSlides/notesSlide56.xml"/><Relationship Id="rId7" Type="http://schemas.openxmlformats.org/officeDocument/2006/relationships/image" Target="../media/image36.wmf"/><Relationship Id="rId2" Type="http://schemas.openxmlformats.org/officeDocument/2006/relationships/slideLayout" Target="../slideLayouts/slideLayout6.xml"/><Relationship Id="rId1" Type="http://schemas.openxmlformats.org/officeDocument/2006/relationships/vmlDrawing" Target="../drawings/vmlDrawing18.vml"/><Relationship Id="rId6" Type="http://schemas.openxmlformats.org/officeDocument/2006/relationships/oleObject" Target="../embeddings/oleObject27.bin"/><Relationship Id="rId5" Type="http://schemas.openxmlformats.org/officeDocument/2006/relationships/image" Target="../media/image35.wmf"/><Relationship Id="rId4" Type="http://schemas.openxmlformats.org/officeDocument/2006/relationships/oleObject" Target="../embeddings/oleObject26.bin"/></Relationships>
</file>

<file path=ppt/slides/_rels/slide75.xml.rels><?xml version="1.0" encoding="UTF-8" standalone="yes"?>
<Relationships xmlns="http://schemas.openxmlformats.org/package/2006/relationships"><Relationship Id="rId8" Type="http://schemas.openxmlformats.org/officeDocument/2006/relationships/oleObject" Target="../embeddings/oleObject30.bin"/><Relationship Id="rId3" Type="http://schemas.openxmlformats.org/officeDocument/2006/relationships/notesSlide" Target="../notesSlides/notesSlide57.xml"/><Relationship Id="rId7" Type="http://schemas.openxmlformats.org/officeDocument/2006/relationships/image" Target="../media/image38.wmf"/><Relationship Id="rId2" Type="http://schemas.openxmlformats.org/officeDocument/2006/relationships/slideLayout" Target="../slideLayouts/slideLayout8.xml"/><Relationship Id="rId1" Type="http://schemas.openxmlformats.org/officeDocument/2006/relationships/vmlDrawing" Target="../drawings/vmlDrawing19.vml"/><Relationship Id="rId6" Type="http://schemas.openxmlformats.org/officeDocument/2006/relationships/oleObject" Target="../embeddings/oleObject29.bin"/><Relationship Id="rId5" Type="http://schemas.openxmlformats.org/officeDocument/2006/relationships/image" Target="../media/image37.wmf"/><Relationship Id="rId4" Type="http://schemas.openxmlformats.org/officeDocument/2006/relationships/oleObject" Target="../embeddings/oleObject28.bin"/><Relationship Id="rId9" Type="http://schemas.openxmlformats.org/officeDocument/2006/relationships/image" Target="../media/image39.wmf"/></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8" Type="http://schemas.openxmlformats.org/officeDocument/2006/relationships/oleObject" Target="../embeddings/oleObject33.bin"/><Relationship Id="rId3" Type="http://schemas.openxmlformats.org/officeDocument/2006/relationships/notesSlide" Target="../notesSlides/notesSlide59.xml"/><Relationship Id="rId7" Type="http://schemas.openxmlformats.org/officeDocument/2006/relationships/image" Target="../media/image41.wmf"/><Relationship Id="rId2" Type="http://schemas.openxmlformats.org/officeDocument/2006/relationships/slideLayout" Target="../slideLayouts/slideLayout6.xml"/><Relationship Id="rId1" Type="http://schemas.openxmlformats.org/officeDocument/2006/relationships/vmlDrawing" Target="../drawings/vmlDrawing20.vml"/><Relationship Id="rId6" Type="http://schemas.openxmlformats.org/officeDocument/2006/relationships/oleObject" Target="../embeddings/oleObject32.bin"/><Relationship Id="rId5" Type="http://schemas.openxmlformats.org/officeDocument/2006/relationships/image" Target="../media/image40.wmf"/><Relationship Id="rId4" Type="http://schemas.openxmlformats.org/officeDocument/2006/relationships/oleObject" Target="../embeddings/oleObject31.bin"/><Relationship Id="rId9" Type="http://schemas.openxmlformats.org/officeDocument/2006/relationships/image" Target="../media/image42.wmf"/></Relationships>
</file>

<file path=ppt/slides/_rels/slide78.xml.rels><?xml version="1.0" encoding="UTF-8" standalone="yes"?>
<Relationships xmlns="http://schemas.openxmlformats.org/package/2006/relationships"><Relationship Id="rId8" Type="http://schemas.openxmlformats.org/officeDocument/2006/relationships/oleObject" Target="../embeddings/oleObject36.bin"/><Relationship Id="rId3" Type="http://schemas.openxmlformats.org/officeDocument/2006/relationships/notesSlide" Target="../notesSlides/notesSlide60.xml"/><Relationship Id="rId7" Type="http://schemas.openxmlformats.org/officeDocument/2006/relationships/image" Target="../media/image44.wmf"/><Relationship Id="rId2" Type="http://schemas.openxmlformats.org/officeDocument/2006/relationships/slideLayout" Target="../slideLayouts/slideLayout6.xml"/><Relationship Id="rId1" Type="http://schemas.openxmlformats.org/officeDocument/2006/relationships/vmlDrawing" Target="../drawings/vmlDrawing21.vml"/><Relationship Id="rId6" Type="http://schemas.openxmlformats.org/officeDocument/2006/relationships/oleObject" Target="../embeddings/oleObject35.bin"/><Relationship Id="rId5" Type="http://schemas.openxmlformats.org/officeDocument/2006/relationships/image" Target="../media/image43.wmf"/><Relationship Id="rId4" Type="http://schemas.openxmlformats.org/officeDocument/2006/relationships/oleObject" Target="../embeddings/oleObject34.bin"/><Relationship Id="rId9" Type="http://schemas.openxmlformats.org/officeDocument/2006/relationships/image" Target="../media/image45.wmf"/></Relationships>
</file>

<file path=ppt/slides/_rels/slide79.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6.xml"/><Relationship Id="rId1" Type="http://schemas.openxmlformats.org/officeDocument/2006/relationships/vmlDrawing" Target="../drawings/vmlDrawing22.vml"/><Relationship Id="rId6" Type="http://schemas.openxmlformats.org/officeDocument/2006/relationships/image" Target="../media/image47.wmf"/><Relationship Id="rId5" Type="http://schemas.openxmlformats.org/officeDocument/2006/relationships/oleObject" Target="../embeddings/oleObject38.bin"/><Relationship Id="rId4" Type="http://schemas.openxmlformats.org/officeDocument/2006/relationships/image" Target="../media/image46.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8" Type="http://schemas.openxmlformats.org/officeDocument/2006/relationships/oleObject" Target="../embeddings/oleObject41.bin"/><Relationship Id="rId3" Type="http://schemas.openxmlformats.org/officeDocument/2006/relationships/notesSlide" Target="../notesSlides/notesSlide61.xml"/><Relationship Id="rId7" Type="http://schemas.openxmlformats.org/officeDocument/2006/relationships/image" Target="../media/image49.wmf"/><Relationship Id="rId2" Type="http://schemas.openxmlformats.org/officeDocument/2006/relationships/slideLayout" Target="../slideLayouts/slideLayout6.xml"/><Relationship Id="rId1" Type="http://schemas.openxmlformats.org/officeDocument/2006/relationships/vmlDrawing" Target="../drawings/vmlDrawing23.vml"/><Relationship Id="rId6" Type="http://schemas.openxmlformats.org/officeDocument/2006/relationships/oleObject" Target="../embeddings/oleObject40.bin"/><Relationship Id="rId5" Type="http://schemas.openxmlformats.org/officeDocument/2006/relationships/image" Target="../media/image48.wmf"/><Relationship Id="rId4" Type="http://schemas.openxmlformats.org/officeDocument/2006/relationships/oleObject" Target="../embeddings/oleObject39.bin"/><Relationship Id="rId9" Type="http://schemas.openxmlformats.org/officeDocument/2006/relationships/image" Target="../media/image50.wmf"/></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8" Type="http://schemas.openxmlformats.org/officeDocument/2006/relationships/image" Target="../media/image53.wmf"/><Relationship Id="rId3" Type="http://schemas.openxmlformats.org/officeDocument/2006/relationships/oleObject" Target="../embeddings/oleObject42.bin"/><Relationship Id="rId7" Type="http://schemas.openxmlformats.org/officeDocument/2006/relationships/oleObject" Target="../embeddings/oleObject44.bin"/><Relationship Id="rId2" Type="http://schemas.openxmlformats.org/officeDocument/2006/relationships/slideLayout" Target="../slideLayouts/slideLayout6.xml"/><Relationship Id="rId1" Type="http://schemas.openxmlformats.org/officeDocument/2006/relationships/vmlDrawing" Target="../drawings/vmlDrawing24.vml"/><Relationship Id="rId6" Type="http://schemas.openxmlformats.org/officeDocument/2006/relationships/image" Target="../media/image52.wmf"/><Relationship Id="rId5" Type="http://schemas.openxmlformats.org/officeDocument/2006/relationships/oleObject" Target="../embeddings/oleObject43.bin"/><Relationship Id="rId10" Type="http://schemas.openxmlformats.org/officeDocument/2006/relationships/image" Target="../media/image54.wmf"/><Relationship Id="rId4" Type="http://schemas.openxmlformats.org/officeDocument/2006/relationships/image" Target="../media/image51.wmf"/><Relationship Id="rId9" Type="http://schemas.openxmlformats.org/officeDocument/2006/relationships/oleObject" Target="../embeddings/oleObject45.bin"/></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55.emf"/><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094577"/>
            <a:ext cx="8153400" cy="1306223"/>
          </a:xfrm>
        </p:spPr>
        <p:txBody>
          <a:bodyPr>
            <a:normAutofit lnSpcReduction="10000"/>
          </a:bodyPr>
          <a:lstStyle/>
          <a:p>
            <a:r>
              <a:rPr lang="en-US" dirty="0"/>
              <a:t>Topic 5: Time Value of Money II: </a:t>
            </a:r>
          </a:p>
          <a:p>
            <a:r>
              <a:rPr lang="en-US" dirty="0"/>
              <a:t>Cash Flow Streams</a:t>
            </a:r>
          </a:p>
          <a:p>
            <a:r>
              <a:rPr lang="en-US" sz="2400" dirty="0"/>
              <a:t>Larry Schrenk, Instructor</a:t>
            </a:r>
          </a:p>
        </p:txBody>
      </p:sp>
      <p:sp>
        <p:nvSpPr>
          <p:cNvPr id="2" name="Title 1"/>
          <p:cNvSpPr>
            <a:spLocks noGrp="1"/>
          </p:cNvSpPr>
          <p:nvPr>
            <p:ph type="ctrTitle"/>
          </p:nvPr>
        </p:nvSpPr>
        <p:spPr/>
        <p:txBody>
          <a:bodyPr/>
          <a:lstStyle/>
          <a:p>
            <a:r>
              <a:rPr lang="en-US"/>
              <a:t>FIN 360: Corporate Finance</a:t>
            </a:r>
            <a:endParaRPr lang="en-US" dirty="0"/>
          </a:p>
        </p:txBody>
      </p:sp>
    </p:spTree>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p:txBody>
          <a:bodyPr/>
          <a:lstStyle/>
          <a:p>
            <a:pPr eaLnBrk="1" hangingPunct="1"/>
            <a:r>
              <a:rPr lang="en-US" dirty="0"/>
              <a:t>B. Annuities</a:t>
            </a:r>
          </a:p>
        </p:txBody>
      </p:sp>
    </p:spTree>
  </p:cSld>
  <p:clrMapOvr>
    <a:masterClrMapping/>
  </p:clrMapOvr>
  <p:transition spd="med">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pPr marL="800100" indent="-800100" eaLnBrk="1" hangingPunct="1"/>
            <a:r>
              <a:rPr lang="en-US"/>
              <a:t>Annuities</a:t>
            </a:r>
          </a:p>
        </p:txBody>
      </p:sp>
      <p:sp>
        <p:nvSpPr>
          <p:cNvPr id="31748" name="Rectangle 3"/>
          <p:cNvSpPr>
            <a:spLocks noGrp="1" noChangeArrowheads="1"/>
          </p:cNvSpPr>
          <p:nvPr>
            <p:ph type="body" idx="1"/>
          </p:nvPr>
        </p:nvSpPr>
        <p:spPr>
          <a:xfrm>
            <a:off x="457200" y="1600200"/>
            <a:ext cx="8382000" cy="4525963"/>
          </a:xfrm>
        </p:spPr>
        <p:txBody>
          <a:bodyPr/>
          <a:lstStyle/>
          <a:p>
            <a:pPr marL="609600" indent="-609600" eaLnBrk="1" hangingPunct="1"/>
            <a:r>
              <a:rPr lang="en-US" dirty="0"/>
              <a:t>Annuities</a:t>
            </a:r>
          </a:p>
          <a:p>
            <a:pPr marL="990600" lvl="1" indent="-533400" eaLnBrk="1" hangingPunct="1"/>
            <a:r>
              <a:rPr lang="en-US" dirty="0"/>
              <a:t>A </a:t>
            </a:r>
            <a:r>
              <a:rPr lang="en-US" i="1" dirty="0"/>
              <a:t>finite</a:t>
            </a:r>
            <a:r>
              <a:rPr lang="en-US" dirty="0"/>
              <a:t> series of </a:t>
            </a:r>
            <a:r>
              <a:rPr lang="en-US" i="1" dirty="0"/>
              <a:t>constant</a:t>
            </a:r>
            <a:r>
              <a:rPr lang="en-US" dirty="0"/>
              <a:t> cash flows, e.g., </a:t>
            </a:r>
          </a:p>
          <a:p>
            <a:pPr marL="1371600" lvl="2" indent="-457200" eaLnBrk="1" hangingPunct="1"/>
            <a:r>
              <a:rPr lang="en-US" dirty="0"/>
              <a:t>$100 per year for 5 years</a:t>
            </a:r>
          </a:p>
          <a:p>
            <a:pPr marL="1371600" lvl="2" indent="-457200" eaLnBrk="1" hangingPunct="1"/>
            <a:r>
              <a:rPr lang="en-US" dirty="0"/>
              <a:t>$10 per month for 7 months</a:t>
            </a:r>
          </a:p>
          <a:p>
            <a:pPr marL="1371600" lvl="2" indent="-457200" eaLnBrk="1" hangingPunct="1"/>
            <a:endParaRPr lang="en-US" dirty="0"/>
          </a:p>
          <a:p>
            <a:pPr marL="990600" lvl="1" indent="-533400" eaLnBrk="1" hangingPunct="1"/>
            <a:r>
              <a:rPr lang="en-US" dirty="0"/>
              <a:t>Variables</a:t>
            </a:r>
          </a:p>
          <a:p>
            <a:pPr marL="1371600" lvl="2" indent="-457200" eaLnBrk="1" hangingPunct="1"/>
            <a:r>
              <a:rPr lang="en-US" dirty="0"/>
              <a:t>Cash Flow Amount (per period)</a:t>
            </a:r>
          </a:p>
          <a:p>
            <a:pPr marL="1828800" lvl="3" indent="-457200"/>
            <a:r>
              <a:rPr lang="en-US" b="1" dirty="0"/>
              <a:t>PMT</a:t>
            </a:r>
            <a:r>
              <a:rPr lang="en-US" dirty="0"/>
              <a:t> key on your Calculator</a:t>
            </a:r>
          </a:p>
          <a:p>
            <a:pPr marL="1371600" lvl="2" indent="-457200" eaLnBrk="1" hangingPunct="1"/>
            <a:r>
              <a:rPr lang="en-US" dirty="0"/>
              <a:t>Date of the First Payment</a:t>
            </a:r>
          </a:p>
          <a:p>
            <a:pPr marL="1371600" lvl="2" indent="-457200" eaLnBrk="1" hangingPunct="1"/>
            <a:r>
              <a:rPr lang="en-US" dirty="0"/>
              <a:t>Period (weekly, quarterly, annually)</a:t>
            </a:r>
          </a:p>
          <a:p>
            <a:pPr marL="1371600" lvl="2" indent="-457200" eaLnBrk="1" hangingPunct="1"/>
            <a:r>
              <a:rPr lang="en-US" dirty="0"/>
              <a:t>Length (or Number) of Payments</a:t>
            </a:r>
          </a:p>
        </p:txBody>
      </p:sp>
    </p:spTree>
  </p:cSld>
  <p:clrMapOvr>
    <a:masterClrMapping/>
  </p:clrMapOvr>
  <p:transition spd="med">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p:txBody>
          <a:bodyPr/>
          <a:lstStyle/>
          <a:p>
            <a:pPr eaLnBrk="1" hangingPunct="1"/>
            <a:r>
              <a:rPr lang="en-US"/>
              <a:t>Annuities</a:t>
            </a:r>
          </a:p>
        </p:txBody>
      </p:sp>
      <p:sp>
        <p:nvSpPr>
          <p:cNvPr id="32772" name="Rectangle 3"/>
          <p:cNvSpPr>
            <a:spLocks noGrp="1" noChangeArrowheads="1"/>
          </p:cNvSpPr>
          <p:nvPr>
            <p:ph type="body" idx="1"/>
          </p:nvPr>
        </p:nvSpPr>
        <p:spPr/>
        <p:txBody>
          <a:bodyPr/>
          <a:lstStyle/>
          <a:p>
            <a:pPr eaLnBrk="1" hangingPunct="1">
              <a:lnSpc>
                <a:spcPct val="90000"/>
              </a:lnSpc>
            </a:pPr>
            <a:r>
              <a:rPr lang="en-US" dirty="0"/>
              <a:t>A 5 year annual, annuity of $50 beginning in year 1:</a:t>
            </a:r>
          </a:p>
          <a:p>
            <a:pPr eaLnBrk="1" hangingPunct="1">
              <a:lnSpc>
                <a:spcPct val="90000"/>
              </a:lnSpc>
            </a:pPr>
            <a:endParaRPr lang="en-US" dirty="0"/>
          </a:p>
          <a:p>
            <a:pPr eaLnBrk="1" hangingPunct="1">
              <a:lnSpc>
                <a:spcPct val="90000"/>
              </a:lnSpc>
            </a:pPr>
            <a:endParaRPr lang="en-US" dirty="0"/>
          </a:p>
          <a:p>
            <a:pPr eaLnBrk="1" hangingPunct="1">
              <a:lnSpc>
                <a:spcPct val="90000"/>
              </a:lnSpc>
            </a:pPr>
            <a:endParaRPr lang="en-US" dirty="0"/>
          </a:p>
          <a:p>
            <a:pPr eaLnBrk="1" hangingPunct="1">
              <a:lnSpc>
                <a:spcPct val="90000"/>
              </a:lnSpc>
            </a:pPr>
            <a:endParaRPr lang="en-US" sz="2000" dirty="0"/>
          </a:p>
          <a:p>
            <a:pPr eaLnBrk="1" hangingPunct="1">
              <a:lnSpc>
                <a:spcPct val="90000"/>
              </a:lnSpc>
            </a:pPr>
            <a:r>
              <a:rPr lang="en-US" sz="2000" dirty="0"/>
              <a:t>TECHNICAL NOTE: When we use the term ‘annuity’ we mean an ‘annuity in arrears’, i.e., an annuity whose first payment begins next (not this) period. An annuity that begins this period is called an ‘annuity due’ and will be considered toward the end of the lecture.</a:t>
            </a:r>
          </a:p>
        </p:txBody>
      </p:sp>
      <p:sp>
        <p:nvSpPr>
          <p:cNvPr id="32773" name="Line 4"/>
          <p:cNvSpPr>
            <a:spLocks noChangeShapeType="1"/>
          </p:cNvSpPr>
          <p:nvPr/>
        </p:nvSpPr>
        <p:spPr bwMode="auto">
          <a:xfrm>
            <a:off x="1600200" y="3429000"/>
            <a:ext cx="5486400" cy="0"/>
          </a:xfrm>
          <a:prstGeom prst="line">
            <a:avLst/>
          </a:prstGeom>
          <a:noFill/>
          <a:ln w="28575">
            <a:solidFill>
              <a:schemeClr val="tx1"/>
            </a:solidFill>
            <a:round/>
            <a:headEnd type="none" w="sm" len="sm"/>
            <a:tailEnd type="none" w="sm" len="sm"/>
          </a:ln>
        </p:spPr>
        <p:txBody>
          <a:bodyPr/>
          <a:lstStyle/>
          <a:p>
            <a:endParaRPr lang="en-US"/>
          </a:p>
        </p:txBody>
      </p:sp>
      <p:sp>
        <p:nvSpPr>
          <p:cNvPr id="32774" name="Line 5"/>
          <p:cNvSpPr>
            <a:spLocks noChangeShapeType="1"/>
          </p:cNvSpPr>
          <p:nvPr/>
        </p:nvSpPr>
        <p:spPr bwMode="auto">
          <a:xfrm>
            <a:off x="2514600" y="3276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32775" name="Line 6"/>
          <p:cNvSpPr>
            <a:spLocks noChangeShapeType="1"/>
          </p:cNvSpPr>
          <p:nvPr/>
        </p:nvSpPr>
        <p:spPr bwMode="auto">
          <a:xfrm>
            <a:off x="1600200" y="3276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32776" name="Line 7"/>
          <p:cNvSpPr>
            <a:spLocks noChangeShapeType="1"/>
          </p:cNvSpPr>
          <p:nvPr/>
        </p:nvSpPr>
        <p:spPr bwMode="auto">
          <a:xfrm>
            <a:off x="3429000" y="3276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32777" name="Line 8"/>
          <p:cNvSpPr>
            <a:spLocks noChangeShapeType="1"/>
          </p:cNvSpPr>
          <p:nvPr/>
        </p:nvSpPr>
        <p:spPr bwMode="auto">
          <a:xfrm>
            <a:off x="2514600" y="3276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32778" name="Line 9"/>
          <p:cNvSpPr>
            <a:spLocks noChangeShapeType="1"/>
          </p:cNvSpPr>
          <p:nvPr/>
        </p:nvSpPr>
        <p:spPr bwMode="auto">
          <a:xfrm>
            <a:off x="4343400" y="3276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32779" name="Line 10"/>
          <p:cNvSpPr>
            <a:spLocks noChangeShapeType="1"/>
          </p:cNvSpPr>
          <p:nvPr/>
        </p:nvSpPr>
        <p:spPr bwMode="auto">
          <a:xfrm>
            <a:off x="3429000" y="3276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32780" name="Line 11"/>
          <p:cNvSpPr>
            <a:spLocks noChangeShapeType="1"/>
          </p:cNvSpPr>
          <p:nvPr/>
        </p:nvSpPr>
        <p:spPr bwMode="auto">
          <a:xfrm>
            <a:off x="5257800" y="3276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32781" name="Line 12"/>
          <p:cNvSpPr>
            <a:spLocks noChangeShapeType="1"/>
          </p:cNvSpPr>
          <p:nvPr/>
        </p:nvSpPr>
        <p:spPr bwMode="auto">
          <a:xfrm>
            <a:off x="4343400" y="3276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32782" name="Line 13"/>
          <p:cNvSpPr>
            <a:spLocks noChangeShapeType="1"/>
          </p:cNvSpPr>
          <p:nvPr/>
        </p:nvSpPr>
        <p:spPr bwMode="auto">
          <a:xfrm>
            <a:off x="6172200" y="3276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32783" name="Line 14"/>
          <p:cNvSpPr>
            <a:spLocks noChangeShapeType="1"/>
          </p:cNvSpPr>
          <p:nvPr/>
        </p:nvSpPr>
        <p:spPr bwMode="auto">
          <a:xfrm>
            <a:off x="5257800" y="3276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32784" name="Line 15"/>
          <p:cNvSpPr>
            <a:spLocks noChangeShapeType="1"/>
          </p:cNvSpPr>
          <p:nvPr/>
        </p:nvSpPr>
        <p:spPr bwMode="auto">
          <a:xfrm>
            <a:off x="7086600" y="3276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32785" name="Line 16"/>
          <p:cNvSpPr>
            <a:spLocks noChangeShapeType="1"/>
          </p:cNvSpPr>
          <p:nvPr/>
        </p:nvSpPr>
        <p:spPr bwMode="auto">
          <a:xfrm>
            <a:off x="6172200" y="3276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32786" name="Line 18"/>
          <p:cNvSpPr>
            <a:spLocks noChangeShapeType="1"/>
          </p:cNvSpPr>
          <p:nvPr/>
        </p:nvSpPr>
        <p:spPr bwMode="auto">
          <a:xfrm>
            <a:off x="7086600" y="3276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32787" name="Text Box 19"/>
          <p:cNvSpPr txBox="1">
            <a:spLocks noChangeArrowheads="1"/>
          </p:cNvSpPr>
          <p:nvPr/>
        </p:nvSpPr>
        <p:spPr bwMode="auto">
          <a:xfrm>
            <a:off x="1447800" y="28956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0</a:t>
            </a:r>
          </a:p>
        </p:txBody>
      </p:sp>
      <p:sp>
        <p:nvSpPr>
          <p:cNvPr id="32788" name="Text Box 20"/>
          <p:cNvSpPr txBox="1">
            <a:spLocks noChangeArrowheads="1"/>
          </p:cNvSpPr>
          <p:nvPr/>
        </p:nvSpPr>
        <p:spPr bwMode="auto">
          <a:xfrm>
            <a:off x="2362200" y="28956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1</a:t>
            </a:r>
          </a:p>
        </p:txBody>
      </p:sp>
      <p:sp>
        <p:nvSpPr>
          <p:cNvPr id="32789" name="Text Box 21"/>
          <p:cNvSpPr txBox="1">
            <a:spLocks noChangeArrowheads="1"/>
          </p:cNvSpPr>
          <p:nvPr/>
        </p:nvSpPr>
        <p:spPr bwMode="auto">
          <a:xfrm>
            <a:off x="3276600" y="28956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2</a:t>
            </a:r>
          </a:p>
        </p:txBody>
      </p:sp>
      <p:sp>
        <p:nvSpPr>
          <p:cNvPr id="32790" name="Text Box 22"/>
          <p:cNvSpPr txBox="1">
            <a:spLocks noChangeArrowheads="1"/>
          </p:cNvSpPr>
          <p:nvPr/>
        </p:nvSpPr>
        <p:spPr bwMode="auto">
          <a:xfrm>
            <a:off x="4191000" y="28956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3</a:t>
            </a:r>
          </a:p>
        </p:txBody>
      </p:sp>
      <p:sp>
        <p:nvSpPr>
          <p:cNvPr id="32791" name="Text Box 23"/>
          <p:cNvSpPr txBox="1">
            <a:spLocks noChangeArrowheads="1"/>
          </p:cNvSpPr>
          <p:nvPr/>
        </p:nvSpPr>
        <p:spPr bwMode="auto">
          <a:xfrm>
            <a:off x="5105400" y="28956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4</a:t>
            </a:r>
          </a:p>
        </p:txBody>
      </p:sp>
      <p:sp>
        <p:nvSpPr>
          <p:cNvPr id="32792" name="Text Box 24"/>
          <p:cNvSpPr txBox="1">
            <a:spLocks noChangeArrowheads="1"/>
          </p:cNvSpPr>
          <p:nvPr/>
        </p:nvSpPr>
        <p:spPr bwMode="auto">
          <a:xfrm>
            <a:off x="6019800" y="28956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5</a:t>
            </a:r>
          </a:p>
        </p:txBody>
      </p:sp>
      <p:sp>
        <p:nvSpPr>
          <p:cNvPr id="32793" name="Text Box 26"/>
          <p:cNvSpPr txBox="1">
            <a:spLocks noChangeArrowheads="1"/>
          </p:cNvSpPr>
          <p:nvPr/>
        </p:nvSpPr>
        <p:spPr bwMode="auto">
          <a:xfrm>
            <a:off x="6934200" y="28956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6</a:t>
            </a:r>
          </a:p>
        </p:txBody>
      </p:sp>
      <p:sp>
        <p:nvSpPr>
          <p:cNvPr id="32794" name="Text Box 27"/>
          <p:cNvSpPr txBox="1">
            <a:spLocks noChangeArrowheads="1"/>
          </p:cNvSpPr>
          <p:nvPr/>
        </p:nvSpPr>
        <p:spPr bwMode="auto">
          <a:xfrm>
            <a:off x="1447800" y="35814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0</a:t>
            </a:r>
            <a:endParaRPr lang="en-US" baseline="-25000"/>
          </a:p>
        </p:txBody>
      </p:sp>
      <p:sp>
        <p:nvSpPr>
          <p:cNvPr id="32795" name="Text Box 28"/>
          <p:cNvSpPr txBox="1">
            <a:spLocks noChangeArrowheads="1"/>
          </p:cNvSpPr>
          <p:nvPr/>
        </p:nvSpPr>
        <p:spPr bwMode="auto">
          <a:xfrm>
            <a:off x="2286000" y="35814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32796" name="Text Box 29"/>
          <p:cNvSpPr txBox="1">
            <a:spLocks noChangeArrowheads="1"/>
          </p:cNvSpPr>
          <p:nvPr/>
        </p:nvSpPr>
        <p:spPr bwMode="auto">
          <a:xfrm>
            <a:off x="3200400" y="35814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32797" name="Text Box 30"/>
          <p:cNvSpPr txBox="1">
            <a:spLocks noChangeArrowheads="1"/>
          </p:cNvSpPr>
          <p:nvPr/>
        </p:nvSpPr>
        <p:spPr bwMode="auto">
          <a:xfrm>
            <a:off x="5029200" y="35814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32798" name="Text Box 31"/>
          <p:cNvSpPr txBox="1">
            <a:spLocks noChangeArrowheads="1"/>
          </p:cNvSpPr>
          <p:nvPr/>
        </p:nvSpPr>
        <p:spPr bwMode="auto">
          <a:xfrm>
            <a:off x="4114800" y="35814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32799" name="Text Box 32"/>
          <p:cNvSpPr txBox="1">
            <a:spLocks noChangeArrowheads="1"/>
          </p:cNvSpPr>
          <p:nvPr/>
        </p:nvSpPr>
        <p:spPr bwMode="auto">
          <a:xfrm>
            <a:off x="5943600" y="35814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32800" name="Text Box 33"/>
          <p:cNvSpPr txBox="1">
            <a:spLocks noChangeArrowheads="1"/>
          </p:cNvSpPr>
          <p:nvPr/>
        </p:nvSpPr>
        <p:spPr bwMode="auto">
          <a:xfrm>
            <a:off x="6858000" y="35814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 0</a:t>
            </a:r>
            <a:endParaRPr lang="en-US" baseline="-25000"/>
          </a:p>
        </p:txBody>
      </p:sp>
    </p:spTree>
  </p:cSld>
  <p:clrMapOvr>
    <a:masterClrMapping/>
  </p:clrMapOvr>
  <p:transition spd="med">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4"/>
          <p:cNvSpPr>
            <a:spLocks noChangeArrowheads="1"/>
          </p:cNvSpPr>
          <p:nvPr/>
        </p:nvSpPr>
        <p:spPr bwMode="auto">
          <a:xfrm>
            <a:off x="381000" y="1524000"/>
            <a:ext cx="8229600" cy="4530725"/>
          </a:xfrm>
          <a:prstGeom prst="rect">
            <a:avLst/>
          </a:prstGeom>
          <a:noFill/>
          <a:ln w="9525">
            <a:noFill/>
            <a:miter lim="800000"/>
            <a:headEnd/>
            <a:tailEnd/>
          </a:ln>
        </p:spPr>
        <p:txBody>
          <a:bodyPr/>
          <a:lstStyle/>
          <a:p>
            <a:pPr marL="342900" indent="-342900">
              <a:spcBef>
                <a:spcPct val="20000"/>
              </a:spcBef>
              <a:buClr>
                <a:schemeClr val="accent1"/>
              </a:buClr>
              <a:buSzPct val="65000"/>
              <a:buFont typeface="Wingdings" pitchFamily="2" charset="2"/>
              <a:buChar char="n"/>
            </a:pPr>
            <a:r>
              <a:rPr lang="en-US" sz="3000"/>
              <a:t>The constant cash flows of a 3 year annuity of $100.00 per year at 10%:</a:t>
            </a:r>
          </a:p>
          <a:p>
            <a:pPr marL="342900" indent="-342900">
              <a:spcBef>
                <a:spcPct val="20000"/>
              </a:spcBef>
              <a:buClr>
                <a:schemeClr val="accent1"/>
              </a:buClr>
              <a:buSzPct val="65000"/>
              <a:buFont typeface="Wingdings" pitchFamily="2" charset="2"/>
              <a:buChar char="n"/>
            </a:pPr>
            <a:endParaRPr lang="en-US" sz="3000"/>
          </a:p>
        </p:txBody>
      </p:sp>
      <p:sp>
        <p:nvSpPr>
          <p:cNvPr id="25604" name="Rectangle 2"/>
          <p:cNvSpPr>
            <a:spLocks noGrp="1" noChangeArrowheads="1"/>
          </p:cNvSpPr>
          <p:nvPr>
            <p:ph type="title"/>
          </p:nvPr>
        </p:nvSpPr>
        <p:spPr/>
        <p:txBody>
          <a:bodyPr/>
          <a:lstStyle/>
          <a:p>
            <a:pPr eaLnBrk="1" hangingPunct="1"/>
            <a:r>
              <a:rPr lang="en-US"/>
              <a:t>Annuity Time Line</a:t>
            </a:r>
          </a:p>
        </p:txBody>
      </p:sp>
      <p:sp>
        <p:nvSpPr>
          <p:cNvPr id="25605" name="Line 5"/>
          <p:cNvSpPr>
            <a:spLocks noChangeShapeType="1"/>
          </p:cNvSpPr>
          <p:nvPr/>
        </p:nvSpPr>
        <p:spPr bwMode="auto">
          <a:xfrm>
            <a:off x="954088" y="3471863"/>
            <a:ext cx="5522912" cy="33337"/>
          </a:xfrm>
          <a:prstGeom prst="line">
            <a:avLst/>
          </a:prstGeom>
          <a:noFill/>
          <a:ln w="28575">
            <a:solidFill>
              <a:schemeClr val="tx1"/>
            </a:solidFill>
            <a:round/>
            <a:headEnd/>
            <a:tailEnd/>
          </a:ln>
        </p:spPr>
        <p:txBody>
          <a:bodyPr wrap="none" lIns="92075" tIns="46038" rIns="92075" bIns="46038" anchor="ctr"/>
          <a:lstStyle/>
          <a:p>
            <a:endParaRPr lang="en-US"/>
          </a:p>
        </p:txBody>
      </p:sp>
      <p:sp>
        <p:nvSpPr>
          <p:cNvPr id="25606" name="Line 6"/>
          <p:cNvSpPr>
            <a:spLocks noChangeShapeType="1"/>
          </p:cNvSpPr>
          <p:nvPr/>
        </p:nvSpPr>
        <p:spPr bwMode="auto">
          <a:xfrm>
            <a:off x="957263" y="3332163"/>
            <a:ext cx="0" cy="304800"/>
          </a:xfrm>
          <a:prstGeom prst="line">
            <a:avLst/>
          </a:prstGeom>
          <a:noFill/>
          <a:ln w="9525">
            <a:solidFill>
              <a:schemeClr val="tx1"/>
            </a:solidFill>
            <a:round/>
            <a:headEnd/>
            <a:tailEnd/>
          </a:ln>
        </p:spPr>
        <p:txBody>
          <a:bodyPr wrap="none" lIns="92075" tIns="46038" rIns="92075" bIns="46038" anchor="ctr"/>
          <a:lstStyle/>
          <a:p>
            <a:endParaRPr lang="en-US"/>
          </a:p>
        </p:txBody>
      </p:sp>
      <p:sp>
        <p:nvSpPr>
          <p:cNvPr id="25607" name="Line 8"/>
          <p:cNvSpPr>
            <a:spLocks noChangeShapeType="1"/>
          </p:cNvSpPr>
          <p:nvPr/>
        </p:nvSpPr>
        <p:spPr bwMode="auto">
          <a:xfrm>
            <a:off x="4652963" y="3319463"/>
            <a:ext cx="0" cy="304800"/>
          </a:xfrm>
          <a:prstGeom prst="line">
            <a:avLst/>
          </a:prstGeom>
          <a:noFill/>
          <a:ln w="9525">
            <a:solidFill>
              <a:schemeClr val="tx1"/>
            </a:solidFill>
            <a:round/>
            <a:headEnd/>
            <a:tailEnd/>
          </a:ln>
        </p:spPr>
        <p:txBody>
          <a:bodyPr wrap="none" lIns="92075" tIns="46038" rIns="92075" bIns="46038" anchor="ctr"/>
          <a:lstStyle/>
          <a:p>
            <a:endParaRPr lang="en-US"/>
          </a:p>
        </p:txBody>
      </p:sp>
      <p:sp>
        <p:nvSpPr>
          <p:cNvPr id="25608" name="Line 9"/>
          <p:cNvSpPr>
            <a:spLocks noChangeShapeType="1"/>
          </p:cNvSpPr>
          <p:nvPr/>
        </p:nvSpPr>
        <p:spPr bwMode="auto">
          <a:xfrm>
            <a:off x="2809875" y="3292475"/>
            <a:ext cx="0" cy="304800"/>
          </a:xfrm>
          <a:prstGeom prst="line">
            <a:avLst/>
          </a:prstGeom>
          <a:noFill/>
          <a:ln w="9525">
            <a:solidFill>
              <a:schemeClr val="tx1"/>
            </a:solidFill>
            <a:round/>
            <a:headEnd/>
            <a:tailEnd/>
          </a:ln>
        </p:spPr>
        <p:txBody>
          <a:bodyPr wrap="none" lIns="92075" tIns="46038" rIns="92075" bIns="46038" anchor="ctr"/>
          <a:lstStyle/>
          <a:p>
            <a:endParaRPr lang="en-US"/>
          </a:p>
        </p:txBody>
      </p:sp>
      <p:sp>
        <p:nvSpPr>
          <p:cNvPr id="25609" name="Line 10"/>
          <p:cNvSpPr>
            <a:spLocks noChangeShapeType="1"/>
          </p:cNvSpPr>
          <p:nvPr/>
        </p:nvSpPr>
        <p:spPr bwMode="auto">
          <a:xfrm>
            <a:off x="6467475" y="3333750"/>
            <a:ext cx="0" cy="304800"/>
          </a:xfrm>
          <a:prstGeom prst="line">
            <a:avLst/>
          </a:prstGeom>
          <a:noFill/>
          <a:ln w="9525">
            <a:solidFill>
              <a:schemeClr val="tx1"/>
            </a:solidFill>
            <a:round/>
            <a:headEnd/>
            <a:tailEnd/>
          </a:ln>
        </p:spPr>
        <p:txBody>
          <a:bodyPr wrap="none" lIns="92075" tIns="46038" rIns="92075" bIns="46038" anchor="ctr"/>
          <a:lstStyle/>
          <a:p>
            <a:endParaRPr lang="en-US"/>
          </a:p>
        </p:txBody>
      </p:sp>
      <p:sp>
        <p:nvSpPr>
          <p:cNvPr id="25610" name="Text Box 11"/>
          <p:cNvSpPr txBox="1">
            <a:spLocks noChangeArrowheads="1"/>
          </p:cNvSpPr>
          <p:nvPr/>
        </p:nvSpPr>
        <p:spPr bwMode="auto">
          <a:xfrm>
            <a:off x="784225" y="2947988"/>
            <a:ext cx="276225" cy="396875"/>
          </a:xfrm>
          <a:prstGeom prst="rect">
            <a:avLst/>
          </a:prstGeom>
          <a:noFill/>
          <a:ln w="9525" algn="ctr">
            <a:noFill/>
            <a:miter lim="800000"/>
            <a:headEnd/>
            <a:tailEnd/>
          </a:ln>
        </p:spPr>
        <p:txBody>
          <a:bodyPr lIns="92075" tIns="46038" rIns="92075" bIns="46038">
            <a:spAutoFit/>
          </a:bodyPr>
          <a:lstStyle/>
          <a:p>
            <a:pPr algn="ctr">
              <a:spcBef>
                <a:spcPct val="50000"/>
              </a:spcBef>
            </a:pPr>
            <a:r>
              <a:rPr lang="en-US" sz="2000" b="1"/>
              <a:t>0</a:t>
            </a:r>
          </a:p>
        </p:txBody>
      </p:sp>
      <p:sp>
        <p:nvSpPr>
          <p:cNvPr id="25611" name="Text Box 12"/>
          <p:cNvSpPr txBox="1">
            <a:spLocks noChangeArrowheads="1"/>
          </p:cNvSpPr>
          <p:nvPr/>
        </p:nvSpPr>
        <p:spPr bwMode="auto">
          <a:xfrm>
            <a:off x="2625725" y="2933700"/>
            <a:ext cx="276225" cy="396875"/>
          </a:xfrm>
          <a:prstGeom prst="rect">
            <a:avLst/>
          </a:prstGeom>
          <a:noFill/>
          <a:ln w="9525" algn="ctr">
            <a:noFill/>
            <a:miter lim="800000"/>
            <a:headEnd/>
            <a:tailEnd/>
          </a:ln>
        </p:spPr>
        <p:txBody>
          <a:bodyPr lIns="92075" tIns="46038" rIns="92075" bIns="46038">
            <a:spAutoFit/>
          </a:bodyPr>
          <a:lstStyle/>
          <a:p>
            <a:pPr algn="ctr">
              <a:spcBef>
                <a:spcPct val="50000"/>
              </a:spcBef>
            </a:pPr>
            <a:r>
              <a:rPr lang="en-US" sz="2000" b="1"/>
              <a:t>1</a:t>
            </a:r>
          </a:p>
        </p:txBody>
      </p:sp>
      <p:sp>
        <p:nvSpPr>
          <p:cNvPr id="25612" name="Text Box 13"/>
          <p:cNvSpPr txBox="1">
            <a:spLocks noChangeArrowheads="1"/>
          </p:cNvSpPr>
          <p:nvPr/>
        </p:nvSpPr>
        <p:spPr bwMode="auto">
          <a:xfrm>
            <a:off x="4495800" y="2971800"/>
            <a:ext cx="276225" cy="396875"/>
          </a:xfrm>
          <a:prstGeom prst="rect">
            <a:avLst/>
          </a:prstGeom>
          <a:noFill/>
          <a:ln w="9525" algn="ctr">
            <a:noFill/>
            <a:miter lim="800000"/>
            <a:headEnd/>
            <a:tailEnd/>
          </a:ln>
        </p:spPr>
        <p:txBody>
          <a:bodyPr lIns="92075" tIns="46038" rIns="92075" bIns="46038">
            <a:spAutoFit/>
          </a:bodyPr>
          <a:lstStyle/>
          <a:p>
            <a:pPr algn="ctr">
              <a:spcBef>
                <a:spcPct val="50000"/>
              </a:spcBef>
            </a:pPr>
            <a:r>
              <a:rPr lang="en-US" sz="2000" b="1"/>
              <a:t>2</a:t>
            </a:r>
          </a:p>
        </p:txBody>
      </p:sp>
      <p:sp>
        <p:nvSpPr>
          <p:cNvPr id="25613" name="Text Box 14"/>
          <p:cNvSpPr txBox="1">
            <a:spLocks noChangeArrowheads="1"/>
          </p:cNvSpPr>
          <p:nvPr/>
        </p:nvSpPr>
        <p:spPr bwMode="auto">
          <a:xfrm>
            <a:off x="6284913" y="2998788"/>
            <a:ext cx="276225" cy="396875"/>
          </a:xfrm>
          <a:prstGeom prst="rect">
            <a:avLst/>
          </a:prstGeom>
          <a:noFill/>
          <a:ln w="9525" algn="ctr">
            <a:noFill/>
            <a:miter lim="800000"/>
            <a:headEnd/>
            <a:tailEnd/>
          </a:ln>
        </p:spPr>
        <p:txBody>
          <a:bodyPr lIns="92075" tIns="46038" rIns="92075" bIns="46038">
            <a:spAutoFit/>
          </a:bodyPr>
          <a:lstStyle/>
          <a:p>
            <a:pPr algn="ctr">
              <a:spcBef>
                <a:spcPct val="50000"/>
              </a:spcBef>
            </a:pPr>
            <a:r>
              <a:rPr lang="en-US" sz="2000" b="1"/>
              <a:t>3</a:t>
            </a:r>
          </a:p>
        </p:txBody>
      </p:sp>
      <p:sp>
        <p:nvSpPr>
          <p:cNvPr id="25614" name="AutoShape 16"/>
          <p:cNvSpPr>
            <a:spLocks/>
          </p:cNvSpPr>
          <p:nvPr/>
        </p:nvSpPr>
        <p:spPr bwMode="auto">
          <a:xfrm rot="5400000">
            <a:off x="1709738" y="2378075"/>
            <a:ext cx="319088" cy="1855787"/>
          </a:xfrm>
          <a:prstGeom prst="leftBrace">
            <a:avLst>
              <a:gd name="adj1" fmla="val 48466"/>
              <a:gd name="adj2" fmla="val 50000"/>
            </a:avLst>
          </a:prstGeom>
          <a:noFill/>
          <a:ln w="9525">
            <a:solidFill>
              <a:schemeClr val="tx1"/>
            </a:solidFill>
            <a:round/>
            <a:headEnd/>
            <a:tailEnd/>
          </a:ln>
        </p:spPr>
        <p:txBody>
          <a:bodyPr wrap="none" lIns="92075" tIns="46038" rIns="92075" bIns="46038" anchor="ctr"/>
          <a:lstStyle/>
          <a:p>
            <a:endParaRPr lang="en-US"/>
          </a:p>
        </p:txBody>
      </p:sp>
      <p:sp>
        <p:nvSpPr>
          <p:cNvPr id="25615" name="AutoShape 17"/>
          <p:cNvSpPr>
            <a:spLocks/>
          </p:cNvSpPr>
          <p:nvPr/>
        </p:nvSpPr>
        <p:spPr bwMode="auto">
          <a:xfrm rot="5400000">
            <a:off x="3563938" y="2378075"/>
            <a:ext cx="319088" cy="1855787"/>
          </a:xfrm>
          <a:prstGeom prst="leftBrace">
            <a:avLst>
              <a:gd name="adj1" fmla="val 48466"/>
              <a:gd name="adj2" fmla="val 50000"/>
            </a:avLst>
          </a:prstGeom>
          <a:noFill/>
          <a:ln w="9525">
            <a:solidFill>
              <a:schemeClr val="tx1"/>
            </a:solidFill>
            <a:round/>
            <a:headEnd/>
            <a:tailEnd/>
          </a:ln>
        </p:spPr>
        <p:txBody>
          <a:bodyPr wrap="none" lIns="92075" tIns="46038" rIns="92075" bIns="46038" anchor="ctr"/>
          <a:lstStyle/>
          <a:p>
            <a:endParaRPr lang="en-US"/>
          </a:p>
        </p:txBody>
      </p:sp>
      <p:sp>
        <p:nvSpPr>
          <p:cNvPr id="25616" name="AutoShape 18"/>
          <p:cNvSpPr>
            <a:spLocks/>
          </p:cNvSpPr>
          <p:nvPr/>
        </p:nvSpPr>
        <p:spPr bwMode="auto">
          <a:xfrm rot="5400000">
            <a:off x="5398294" y="2397919"/>
            <a:ext cx="319088" cy="1816100"/>
          </a:xfrm>
          <a:prstGeom prst="leftBrace">
            <a:avLst>
              <a:gd name="adj1" fmla="val 47429"/>
              <a:gd name="adj2" fmla="val 50000"/>
            </a:avLst>
          </a:prstGeom>
          <a:noFill/>
          <a:ln w="9525">
            <a:solidFill>
              <a:schemeClr val="tx1"/>
            </a:solidFill>
            <a:round/>
            <a:headEnd/>
            <a:tailEnd/>
          </a:ln>
        </p:spPr>
        <p:txBody>
          <a:bodyPr wrap="none" lIns="92075" tIns="46038" rIns="92075" bIns="46038" anchor="ctr"/>
          <a:lstStyle/>
          <a:p>
            <a:endParaRPr lang="en-US"/>
          </a:p>
        </p:txBody>
      </p:sp>
      <p:sp>
        <p:nvSpPr>
          <p:cNvPr id="25617" name="Line 22"/>
          <p:cNvSpPr>
            <a:spLocks noChangeShapeType="1"/>
          </p:cNvSpPr>
          <p:nvPr/>
        </p:nvSpPr>
        <p:spPr bwMode="auto">
          <a:xfrm>
            <a:off x="954088" y="4919663"/>
            <a:ext cx="5522912" cy="33337"/>
          </a:xfrm>
          <a:prstGeom prst="line">
            <a:avLst/>
          </a:prstGeom>
          <a:noFill/>
          <a:ln w="28575">
            <a:solidFill>
              <a:schemeClr val="tx1"/>
            </a:solidFill>
            <a:round/>
            <a:headEnd/>
            <a:tailEnd/>
          </a:ln>
        </p:spPr>
        <p:txBody>
          <a:bodyPr wrap="none" lIns="92075" tIns="46038" rIns="92075" bIns="46038" anchor="ctr"/>
          <a:lstStyle/>
          <a:p>
            <a:endParaRPr lang="en-US"/>
          </a:p>
        </p:txBody>
      </p:sp>
      <p:sp>
        <p:nvSpPr>
          <p:cNvPr id="25618" name="Line 23"/>
          <p:cNvSpPr>
            <a:spLocks noChangeShapeType="1"/>
          </p:cNvSpPr>
          <p:nvPr/>
        </p:nvSpPr>
        <p:spPr bwMode="auto">
          <a:xfrm>
            <a:off x="957263" y="4779963"/>
            <a:ext cx="0" cy="304800"/>
          </a:xfrm>
          <a:prstGeom prst="line">
            <a:avLst/>
          </a:prstGeom>
          <a:noFill/>
          <a:ln w="9525">
            <a:solidFill>
              <a:schemeClr val="tx1"/>
            </a:solidFill>
            <a:round/>
            <a:headEnd/>
            <a:tailEnd/>
          </a:ln>
        </p:spPr>
        <p:txBody>
          <a:bodyPr wrap="none" lIns="92075" tIns="46038" rIns="92075" bIns="46038" anchor="ctr"/>
          <a:lstStyle/>
          <a:p>
            <a:endParaRPr lang="en-US"/>
          </a:p>
        </p:txBody>
      </p:sp>
      <p:sp>
        <p:nvSpPr>
          <p:cNvPr id="25619" name="Line 25"/>
          <p:cNvSpPr>
            <a:spLocks noChangeShapeType="1"/>
          </p:cNvSpPr>
          <p:nvPr/>
        </p:nvSpPr>
        <p:spPr bwMode="auto">
          <a:xfrm>
            <a:off x="4652963" y="4767263"/>
            <a:ext cx="0" cy="304800"/>
          </a:xfrm>
          <a:prstGeom prst="line">
            <a:avLst/>
          </a:prstGeom>
          <a:noFill/>
          <a:ln w="9525">
            <a:solidFill>
              <a:schemeClr val="tx1"/>
            </a:solidFill>
            <a:round/>
            <a:headEnd/>
            <a:tailEnd/>
          </a:ln>
        </p:spPr>
        <p:txBody>
          <a:bodyPr wrap="none" lIns="92075" tIns="46038" rIns="92075" bIns="46038" anchor="ctr"/>
          <a:lstStyle/>
          <a:p>
            <a:endParaRPr lang="en-US"/>
          </a:p>
        </p:txBody>
      </p:sp>
      <p:sp>
        <p:nvSpPr>
          <p:cNvPr id="25620" name="Line 26"/>
          <p:cNvSpPr>
            <a:spLocks noChangeShapeType="1"/>
          </p:cNvSpPr>
          <p:nvPr/>
        </p:nvSpPr>
        <p:spPr bwMode="auto">
          <a:xfrm>
            <a:off x="2809875" y="4740275"/>
            <a:ext cx="0" cy="304800"/>
          </a:xfrm>
          <a:prstGeom prst="line">
            <a:avLst/>
          </a:prstGeom>
          <a:noFill/>
          <a:ln w="9525">
            <a:solidFill>
              <a:schemeClr val="tx1"/>
            </a:solidFill>
            <a:round/>
            <a:headEnd/>
            <a:tailEnd/>
          </a:ln>
        </p:spPr>
        <p:txBody>
          <a:bodyPr wrap="none" lIns="92075" tIns="46038" rIns="92075" bIns="46038" anchor="ctr"/>
          <a:lstStyle/>
          <a:p>
            <a:endParaRPr lang="en-US"/>
          </a:p>
        </p:txBody>
      </p:sp>
      <p:sp>
        <p:nvSpPr>
          <p:cNvPr id="25621" name="Line 27"/>
          <p:cNvSpPr>
            <a:spLocks noChangeShapeType="1"/>
          </p:cNvSpPr>
          <p:nvPr/>
        </p:nvSpPr>
        <p:spPr bwMode="auto">
          <a:xfrm>
            <a:off x="6467475" y="4781550"/>
            <a:ext cx="0" cy="304800"/>
          </a:xfrm>
          <a:prstGeom prst="line">
            <a:avLst/>
          </a:prstGeom>
          <a:noFill/>
          <a:ln w="9525">
            <a:solidFill>
              <a:schemeClr val="tx1"/>
            </a:solidFill>
            <a:round/>
            <a:headEnd/>
            <a:tailEnd/>
          </a:ln>
        </p:spPr>
        <p:txBody>
          <a:bodyPr wrap="none" lIns="92075" tIns="46038" rIns="92075" bIns="46038" anchor="ctr"/>
          <a:lstStyle/>
          <a:p>
            <a:endParaRPr lang="en-US"/>
          </a:p>
        </p:txBody>
      </p:sp>
      <p:sp>
        <p:nvSpPr>
          <p:cNvPr id="25622" name="Text Box 28"/>
          <p:cNvSpPr txBox="1">
            <a:spLocks noChangeArrowheads="1"/>
          </p:cNvSpPr>
          <p:nvPr/>
        </p:nvSpPr>
        <p:spPr bwMode="auto">
          <a:xfrm>
            <a:off x="784225" y="4395788"/>
            <a:ext cx="276225" cy="396875"/>
          </a:xfrm>
          <a:prstGeom prst="rect">
            <a:avLst/>
          </a:prstGeom>
          <a:noFill/>
          <a:ln w="9525" algn="ctr">
            <a:noFill/>
            <a:miter lim="800000"/>
            <a:headEnd/>
            <a:tailEnd/>
          </a:ln>
        </p:spPr>
        <p:txBody>
          <a:bodyPr lIns="92075" tIns="46038" rIns="92075" bIns="46038">
            <a:spAutoFit/>
          </a:bodyPr>
          <a:lstStyle/>
          <a:p>
            <a:pPr algn="ctr">
              <a:spcBef>
                <a:spcPct val="50000"/>
              </a:spcBef>
            </a:pPr>
            <a:r>
              <a:rPr lang="en-US" sz="2000" b="1"/>
              <a:t>0</a:t>
            </a:r>
          </a:p>
        </p:txBody>
      </p:sp>
      <p:sp>
        <p:nvSpPr>
          <p:cNvPr id="25623" name="Text Box 29"/>
          <p:cNvSpPr txBox="1">
            <a:spLocks noChangeArrowheads="1"/>
          </p:cNvSpPr>
          <p:nvPr/>
        </p:nvSpPr>
        <p:spPr bwMode="auto">
          <a:xfrm>
            <a:off x="2625725" y="4381500"/>
            <a:ext cx="276225" cy="396875"/>
          </a:xfrm>
          <a:prstGeom prst="rect">
            <a:avLst/>
          </a:prstGeom>
          <a:noFill/>
          <a:ln w="9525" algn="ctr">
            <a:noFill/>
            <a:miter lim="800000"/>
            <a:headEnd/>
            <a:tailEnd/>
          </a:ln>
        </p:spPr>
        <p:txBody>
          <a:bodyPr lIns="92075" tIns="46038" rIns="92075" bIns="46038">
            <a:spAutoFit/>
          </a:bodyPr>
          <a:lstStyle/>
          <a:p>
            <a:pPr algn="ctr">
              <a:spcBef>
                <a:spcPct val="50000"/>
              </a:spcBef>
            </a:pPr>
            <a:r>
              <a:rPr lang="en-US" sz="2000" b="1"/>
              <a:t>1</a:t>
            </a:r>
          </a:p>
        </p:txBody>
      </p:sp>
      <p:sp>
        <p:nvSpPr>
          <p:cNvPr id="25624" name="Text Box 30"/>
          <p:cNvSpPr txBox="1">
            <a:spLocks noChangeArrowheads="1"/>
          </p:cNvSpPr>
          <p:nvPr/>
        </p:nvSpPr>
        <p:spPr bwMode="auto">
          <a:xfrm>
            <a:off x="4495800" y="4419600"/>
            <a:ext cx="276225" cy="396875"/>
          </a:xfrm>
          <a:prstGeom prst="rect">
            <a:avLst/>
          </a:prstGeom>
          <a:noFill/>
          <a:ln w="9525" algn="ctr">
            <a:noFill/>
            <a:miter lim="800000"/>
            <a:headEnd/>
            <a:tailEnd/>
          </a:ln>
        </p:spPr>
        <p:txBody>
          <a:bodyPr lIns="92075" tIns="46038" rIns="92075" bIns="46038">
            <a:spAutoFit/>
          </a:bodyPr>
          <a:lstStyle/>
          <a:p>
            <a:pPr algn="ctr">
              <a:spcBef>
                <a:spcPct val="50000"/>
              </a:spcBef>
            </a:pPr>
            <a:r>
              <a:rPr lang="en-US" sz="2000" b="1"/>
              <a:t>2</a:t>
            </a:r>
          </a:p>
        </p:txBody>
      </p:sp>
      <p:sp>
        <p:nvSpPr>
          <p:cNvPr id="25625" name="Text Box 31"/>
          <p:cNvSpPr txBox="1">
            <a:spLocks noChangeArrowheads="1"/>
          </p:cNvSpPr>
          <p:nvPr/>
        </p:nvSpPr>
        <p:spPr bwMode="auto">
          <a:xfrm>
            <a:off x="6284913" y="4446588"/>
            <a:ext cx="276225" cy="396875"/>
          </a:xfrm>
          <a:prstGeom prst="rect">
            <a:avLst/>
          </a:prstGeom>
          <a:noFill/>
          <a:ln w="9525" algn="ctr">
            <a:noFill/>
            <a:miter lim="800000"/>
            <a:headEnd/>
            <a:tailEnd/>
          </a:ln>
        </p:spPr>
        <p:txBody>
          <a:bodyPr lIns="92075" tIns="46038" rIns="92075" bIns="46038">
            <a:spAutoFit/>
          </a:bodyPr>
          <a:lstStyle/>
          <a:p>
            <a:pPr algn="ctr">
              <a:spcBef>
                <a:spcPct val="50000"/>
              </a:spcBef>
            </a:pPr>
            <a:r>
              <a:rPr lang="en-US" sz="2000" b="1"/>
              <a:t>3</a:t>
            </a:r>
          </a:p>
        </p:txBody>
      </p:sp>
      <p:sp>
        <p:nvSpPr>
          <p:cNvPr id="25626" name="AutoShape 33"/>
          <p:cNvSpPr>
            <a:spLocks/>
          </p:cNvSpPr>
          <p:nvPr/>
        </p:nvSpPr>
        <p:spPr bwMode="auto">
          <a:xfrm rot="5400000">
            <a:off x="1709738" y="3825875"/>
            <a:ext cx="319088" cy="1855787"/>
          </a:xfrm>
          <a:prstGeom prst="leftBrace">
            <a:avLst>
              <a:gd name="adj1" fmla="val 48466"/>
              <a:gd name="adj2" fmla="val 50000"/>
            </a:avLst>
          </a:prstGeom>
          <a:noFill/>
          <a:ln w="9525">
            <a:solidFill>
              <a:schemeClr val="tx1"/>
            </a:solidFill>
            <a:round/>
            <a:headEnd/>
            <a:tailEnd/>
          </a:ln>
        </p:spPr>
        <p:txBody>
          <a:bodyPr wrap="none" lIns="92075" tIns="46038" rIns="92075" bIns="46038" anchor="ctr"/>
          <a:lstStyle/>
          <a:p>
            <a:endParaRPr lang="en-US"/>
          </a:p>
        </p:txBody>
      </p:sp>
      <p:sp>
        <p:nvSpPr>
          <p:cNvPr id="25627" name="AutoShape 34"/>
          <p:cNvSpPr>
            <a:spLocks/>
          </p:cNvSpPr>
          <p:nvPr/>
        </p:nvSpPr>
        <p:spPr bwMode="auto">
          <a:xfrm rot="5400000">
            <a:off x="3563938" y="3825875"/>
            <a:ext cx="319088" cy="1855787"/>
          </a:xfrm>
          <a:prstGeom prst="leftBrace">
            <a:avLst>
              <a:gd name="adj1" fmla="val 48466"/>
              <a:gd name="adj2" fmla="val 50000"/>
            </a:avLst>
          </a:prstGeom>
          <a:noFill/>
          <a:ln w="9525">
            <a:solidFill>
              <a:schemeClr val="tx1"/>
            </a:solidFill>
            <a:round/>
            <a:headEnd/>
            <a:tailEnd/>
          </a:ln>
        </p:spPr>
        <p:txBody>
          <a:bodyPr wrap="none" lIns="92075" tIns="46038" rIns="92075" bIns="46038" anchor="ctr"/>
          <a:lstStyle/>
          <a:p>
            <a:endParaRPr lang="en-US"/>
          </a:p>
        </p:txBody>
      </p:sp>
      <p:sp>
        <p:nvSpPr>
          <p:cNvPr id="25628" name="AutoShape 35"/>
          <p:cNvSpPr>
            <a:spLocks/>
          </p:cNvSpPr>
          <p:nvPr/>
        </p:nvSpPr>
        <p:spPr bwMode="auto">
          <a:xfrm rot="5400000">
            <a:off x="5398294" y="3845719"/>
            <a:ext cx="319088" cy="1816100"/>
          </a:xfrm>
          <a:prstGeom prst="leftBrace">
            <a:avLst>
              <a:gd name="adj1" fmla="val 47429"/>
              <a:gd name="adj2" fmla="val 50000"/>
            </a:avLst>
          </a:prstGeom>
          <a:noFill/>
          <a:ln w="9525">
            <a:solidFill>
              <a:schemeClr val="tx1"/>
            </a:solidFill>
            <a:round/>
            <a:headEnd/>
            <a:tailEnd/>
          </a:ln>
        </p:spPr>
        <p:txBody>
          <a:bodyPr wrap="none" lIns="92075" tIns="46038" rIns="92075" bIns="46038" anchor="ctr"/>
          <a:lstStyle/>
          <a:p>
            <a:endParaRPr lang="en-US"/>
          </a:p>
        </p:txBody>
      </p:sp>
      <p:sp>
        <p:nvSpPr>
          <p:cNvPr id="25629" name="Text Box 37"/>
          <p:cNvSpPr txBox="1">
            <a:spLocks noChangeArrowheads="1"/>
          </p:cNvSpPr>
          <p:nvPr/>
        </p:nvSpPr>
        <p:spPr bwMode="auto">
          <a:xfrm>
            <a:off x="2209800" y="5181600"/>
            <a:ext cx="1201738" cy="396875"/>
          </a:xfrm>
          <a:prstGeom prst="rect">
            <a:avLst/>
          </a:prstGeom>
          <a:noFill/>
          <a:ln w="9525" algn="ctr">
            <a:noFill/>
            <a:miter lim="800000"/>
            <a:headEnd/>
            <a:tailEnd/>
          </a:ln>
        </p:spPr>
        <p:txBody>
          <a:bodyPr lIns="92075" tIns="46038" rIns="92075" bIns="46038">
            <a:spAutoFit/>
          </a:bodyPr>
          <a:lstStyle/>
          <a:p>
            <a:pPr algn="ctr">
              <a:spcBef>
                <a:spcPct val="50000"/>
              </a:spcBef>
            </a:pPr>
            <a:r>
              <a:rPr lang="en-US" sz="2000" b="1"/>
              <a:t>$100.00</a:t>
            </a:r>
          </a:p>
        </p:txBody>
      </p:sp>
      <p:sp>
        <p:nvSpPr>
          <p:cNvPr id="25630" name="Text Box 39"/>
          <p:cNvSpPr txBox="1">
            <a:spLocks noChangeArrowheads="1"/>
          </p:cNvSpPr>
          <p:nvPr/>
        </p:nvSpPr>
        <p:spPr bwMode="auto">
          <a:xfrm>
            <a:off x="1498600" y="2667000"/>
            <a:ext cx="781050" cy="366713"/>
          </a:xfrm>
          <a:prstGeom prst="rect">
            <a:avLst/>
          </a:prstGeom>
          <a:noFill/>
          <a:ln w="9525" algn="ctr">
            <a:noFill/>
            <a:miter lim="800000"/>
            <a:headEnd/>
            <a:tailEnd/>
          </a:ln>
        </p:spPr>
        <p:txBody>
          <a:bodyPr lIns="92075" tIns="46038" rIns="92075" bIns="46038">
            <a:spAutoFit/>
          </a:bodyPr>
          <a:lstStyle/>
          <a:p>
            <a:pPr algn="ctr">
              <a:spcBef>
                <a:spcPct val="50000"/>
              </a:spcBef>
            </a:pPr>
            <a:r>
              <a:rPr lang="en-US" b="1"/>
              <a:t>I/Y</a:t>
            </a:r>
          </a:p>
        </p:txBody>
      </p:sp>
      <p:sp>
        <p:nvSpPr>
          <p:cNvPr id="25631" name="Text Box 40"/>
          <p:cNvSpPr txBox="1">
            <a:spLocks noChangeArrowheads="1"/>
          </p:cNvSpPr>
          <p:nvPr/>
        </p:nvSpPr>
        <p:spPr bwMode="auto">
          <a:xfrm>
            <a:off x="3352800" y="2667000"/>
            <a:ext cx="781050" cy="366713"/>
          </a:xfrm>
          <a:prstGeom prst="rect">
            <a:avLst/>
          </a:prstGeom>
          <a:noFill/>
          <a:ln w="9525" algn="ctr">
            <a:noFill/>
            <a:miter lim="800000"/>
            <a:headEnd/>
            <a:tailEnd/>
          </a:ln>
        </p:spPr>
        <p:txBody>
          <a:bodyPr lIns="92075" tIns="46038" rIns="92075" bIns="46038">
            <a:spAutoFit/>
          </a:bodyPr>
          <a:lstStyle/>
          <a:p>
            <a:pPr algn="ctr">
              <a:spcBef>
                <a:spcPct val="50000"/>
              </a:spcBef>
            </a:pPr>
            <a:r>
              <a:rPr lang="en-US" b="1"/>
              <a:t>I/Y</a:t>
            </a:r>
          </a:p>
        </p:txBody>
      </p:sp>
      <p:sp>
        <p:nvSpPr>
          <p:cNvPr id="25632" name="Text Box 41"/>
          <p:cNvSpPr txBox="1">
            <a:spLocks noChangeArrowheads="1"/>
          </p:cNvSpPr>
          <p:nvPr/>
        </p:nvSpPr>
        <p:spPr bwMode="auto">
          <a:xfrm>
            <a:off x="5167313" y="2667000"/>
            <a:ext cx="781050" cy="366713"/>
          </a:xfrm>
          <a:prstGeom prst="rect">
            <a:avLst/>
          </a:prstGeom>
          <a:noFill/>
          <a:ln w="9525" algn="ctr">
            <a:noFill/>
            <a:miter lim="800000"/>
            <a:headEnd/>
            <a:tailEnd/>
          </a:ln>
        </p:spPr>
        <p:txBody>
          <a:bodyPr lIns="92075" tIns="46038" rIns="92075" bIns="46038">
            <a:spAutoFit/>
          </a:bodyPr>
          <a:lstStyle/>
          <a:p>
            <a:pPr algn="ctr">
              <a:spcBef>
                <a:spcPct val="50000"/>
              </a:spcBef>
            </a:pPr>
            <a:r>
              <a:rPr lang="en-US" b="1"/>
              <a:t>I/Y</a:t>
            </a:r>
          </a:p>
        </p:txBody>
      </p:sp>
      <p:sp>
        <p:nvSpPr>
          <p:cNvPr id="25633" name="Text Box 43"/>
          <p:cNvSpPr txBox="1">
            <a:spLocks noChangeArrowheads="1"/>
          </p:cNvSpPr>
          <p:nvPr/>
        </p:nvSpPr>
        <p:spPr bwMode="auto">
          <a:xfrm>
            <a:off x="1498600" y="4114800"/>
            <a:ext cx="781050" cy="366713"/>
          </a:xfrm>
          <a:prstGeom prst="rect">
            <a:avLst/>
          </a:prstGeom>
          <a:noFill/>
          <a:ln w="9525" algn="ctr">
            <a:noFill/>
            <a:miter lim="800000"/>
            <a:headEnd/>
            <a:tailEnd/>
          </a:ln>
        </p:spPr>
        <p:txBody>
          <a:bodyPr lIns="92075" tIns="46038" rIns="92075" bIns="46038">
            <a:spAutoFit/>
          </a:bodyPr>
          <a:lstStyle/>
          <a:p>
            <a:pPr algn="ctr">
              <a:spcBef>
                <a:spcPct val="50000"/>
              </a:spcBef>
            </a:pPr>
            <a:r>
              <a:rPr lang="en-US" b="1"/>
              <a:t>10%</a:t>
            </a:r>
          </a:p>
        </p:txBody>
      </p:sp>
      <p:sp>
        <p:nvSpPr>
          <p:cNvPr id="25634" name="Text Box 44"/>
          <p:cNvSpPr txBox="1">
            <a:spLocks noChangeArrowheads="1"/>
          </p:cNvSpPr>
          <p:nvPr/>
        </p:nvSpPr>
        <p:spPr bwMode="auto">
          <a:xfrm>
            <a:off x="3352800" y="4114800"/>
            <a:ext cx="781050" cy="366713"/>
          </a:xfrm>
          <a:prstGeom prst="rect">
            <a:avLst/>
          </a:prstGeom>
          <a:noFill/>
          <a:ln w="9525" algn="ctr">
            <a:noFill/>
            <a:miter lim="800000"/>
            <a:headEnd/>
            <a:tailEnd/>
          </a:ln>
        </p:spPr>
        <p:txBody>
          <a:bodyPr lIns="92075" tIns="46038" rIns="92075" bIns="46038">
            <a:spAutoFit/>
          </a:bodyPr>
          <a:lstStyle/>
          <a:p>
            <a:pPr algn="ctr">
              <a:spcBef>
                <a:spcPct val="50000"/>
              </a:spcBef>
            </a:pPr>
            <a:r>
              <a:rPr lang="en-US" b="1"/>
              <a:t>10%</a:t>
            </a:r>
          </a:p>
        </p:txBody>
      </p:sp>
      <p:sp>
        <p:nvSpPr>
          <p:cNvPr id="25635" name="Text Box 45"/>
          <p:cNvSpPr txBox="1">
            <a:spLocks noChangeArrowheads="1"/>
          </p:cNvSpPr>
          <p:nvPr/>
        </p:nvSpPr>
        <p:spPr bwMode="auto">
          <a:xfrm>
            <a:off x="5167313" y="4114800"/>
            <a:ext cx="781050" cy="366713"/>
          </a:xfrm>
          <a:prstGeom prst="rect">
            <a:avLst/>
          </a:prstGeom>
          <a:noFill/>
          <a:ln w="9525" algn="ctr">
            <a:noFill/>
            <a:miter lim="800000"/>
            <a:headEnd/>
            <a:tailEnd/>
          </a:ln>
        </p:spPr>
        <p:txBody>
          <a:bodyPr lIns="92075" tIns="46038" rIns="92075" bIns="46038">
            <a:spAutoFit/>
          </a:bodyPr>
          <a:lstStyle/>
          <a:p>
            <a:pPr algn="ctr">
              <a:spcBef>
                <a:spcPct val="50000"/>
              </a:spcBef>
            </a:pPr>
            <a:r>
              <a:rPr lang="en-US" b="1"/>
              <a:t>10%</a:t>
            </a:r>
          </a:p>
        </p:txBody>
      </p:sp>
      <p:sp>
        <p:nvSpPr>
          <p:cNvPr id="25636" name="Text Box 47"/>
          <p:cNvSpPr txBox="1">
            <a:spLocks noChangeArrowheads="1"/>
          </p:cNvSpPr>
          <p:nvPr/>
        </p:nvSpPr>
        <p:spPr bwMode="auto">
          <a:xfrm>
            <a:off x="2438400" y="3733800"/>
            <a:ext cx="723900" cy="396875"/>
          </a:xfrm>
          <a:prstGeom prst="rect">
            <a:avLst/>
          </a:prstGeom>
          <a:noFill/>
          <a:ln w="9525" algn="ctr">
            <a:noFill/>
            <a:miter lim="800000"/>
            <a:headEnd/>
            <a:tailEnd/>
          </a:ln>
        </p:spPr>
        <p:txBody>
          <a:bodyPr lIns="92075" tIns="46038" rIns="92075" bIns="46038">
            <a:spAutoFit/>
          </a:bodyPr>
          <a:lstStyle/>
          <a:p>
            <a:pPr algn="ctr">
              <a:spcBef>
                <a:spcPct val="50000"/>
              </a:spcBef>
            </a:pPr>
            <a:r>
              <a:rPr lang="en-US" sz="2000" b="1"/>
              <a:t>PMT</a:t>
            </a:r>
          </a:p>
        </p:txBody>
      </p:sp>
      <p:sp>
        <p:nvSpPr>
          <p:cNvPr id="25637" name="Text Box 48"/>
          <p:cNvSpPr txBox="1">
            <a:spLocks noChangeArrowheads="1"/>
          </p:cNvSpPr>
          <p:nvPr/>
        </p:nvSpPr>
        <p:spPr bwMode="auto">
          <a:xfrm>
            <a:off x="4267200" y="3733800"/>
            <a:ext cx="762000" cy="396875"/>
          </a:xfrm>
          <a:prstGeom prst="rect">
            <a:avLst/>
          </a:prstGeom>
          <a:noFill/>
          <a:ln w="9525" algn="ctr">
            <a:noFill/>
            <a:miter lim="800000"/>
            <a:headEnd/>
            <a:tailEnd/>
          </a:ln>
        </p:spPr>
        <p:txBody>
          <a:bodyPr lIns="92075" tIns="46038" rIns="92075" bIns="46038">
            <a:spAutoFit/>
          </a:bodyPr>
          <a:lstStyle/>
          <a:p>
            <a:pPr algn="ctr">
              <a:spcBef>
                <a:spcPct val="50000"/>
              </a:spcBef>
            </a:pPr>
            <a:r>
              <a:rPr lang="en-US" sz="2000" b="1"/>
              <a:t>PMT</a:t>
            </a:r>
          </a:p>
        </p:txBody>
      </p:sp>
      <p:sp>
        <p:nvSpPr>
          <p:cNvPr id="25638" name="Text Box 49"/>
          <p:cNvSpPr txBox="1">
            <a:spLocks noChangeArrowheads="1"/>
          </p:cNvSpPr>
          <p:nvPr/>
        </p:nvSpPr>
        <p:spPr bwMode="auto">
          <a:xfrm>
            <a:off x="6019800" y="3733800"/>
            <a:ext cx="800100" cy="396875"/>
          </a:xfrm>
          <a:prstGeom prst="rect">
            <a:avLst/>
          </a:prstGeom>
          <a:noFill/>
          <a:ln w="9525" algn="ctr">
            <a:noFill/>
            <a:miter lim="800000"/>
            <a:headEnd/>
            <a:tailEnd/>
          </a:ln>
        </p:spPr>
        <p:txBody>
          <a:bodyPr lIns="92075" tIns="46038" rIns="92075" bIns="46038">
            <a:spAutoFit/>
          </a:bodyPr>
          <a:lstStyle/>
          <a:p>
            <a:pPr algn="ctr">
              <a:spcBef>
                <a:spcPct val="50000"/>
              </a:spcBef>
            </a:pPr>
            <a:r>
              <a:rPr lang="en-US" sz="2000" b="1"/>
              <a:t>PMT</a:t>
            </a:r>
          </a:p>
        </p:txBody>
      </p:sp>
      <p:sp>
        <p:nvSpPr>
          <p:cNvPr id="25639" name="Text Box 51"/>
          <p:cNvSpPr txBox="1">
            <a:spLocks noChangeArrowheads="1"/>
          </p:cNvSpPr>
          <p:nvPr/>
        </p:nvSpPr>
        <p:spPr bwMode="auto">
          <a:xfrm>
            <a:off x="4114800" y="5181600"/>
            <a:ext cx="1201738" cy="396875"/>
          </a:xfrm>
          <a:prstGeom prst="rect">
            <a:avLst/>
          </a:prstGeom>
          <a:noFill/>
          <a:ln w="9525" algn="ctr">
            <a:noFill/>
            <a:miter lim="800000"/>
            <a:headEnd/>
            <a:tailEnd/>
          </a:ln>
        </p:spPr>
        <p:txBody>
          <a:bodyPr lIns="92075" tIns="46038" rIns="92075" bIns="46038">
            <a:spAutoFit/>
          </a:bodyPr>
          <a:lstStyle/>
          <a:p>
            <a:pPr algn="ctr">
              <a:spcBef>
                <a:spcPct val="50000"/>
              </a:spcBef>
            </a:pPr>
            <a:r>
              <a:rPr lang="en-US" sz="2000" b="1"/>
              <a:t>$100.00</a:t>
            </a:r>
          </a:p>
        </p:txBody>
      </p:sp>
      <p:sp>
        <p:nvSpPr>
          <p:cNvPr id="25640" name="Text Box 52"/>
          <p:cNvSpPr txBox="1">
            <a:spLocks noChangeArrowheads="1"/>
          </p:cNvSpPr>
          <p:nvPr/>
        </p:nvSpPr>
        <p:spPr bwMode="auto">
          <a:xfrm>
            <a:off x="5867400" y="5181600"/>
            <a:ext cx="1277938" cy="396875"/>
          </a:xfrm>
          <a:prstGeom prst="rect">
            <a:avLst/>
          </a:prstGeom>
          <a:noFill/>
          <a:ln w="9525" algn="ctr">
            <a:noFill/>
            <a:miter lim="800000"/>
            <a:headEnd/>
            <a:tailEnd/>
          </a:ln>
        </p:spPr>
        <p:txBody>
          <a:bodyPr lIns="92075" tIns="46038" rIns="92075" bIns="46038">
            <a:spAutoFit/>
          </a:bodyPr>
          <a:lstStyle/>
          <a:p>
            <a:pPr algn="ctr">
              <a:spcBef>
                <a:spcPct val="50000"/>
              </a:spcBef>
            </a:pPr>
            <a:r>
              <a:rPr lang="en-US" sz="2000" b="1"/>
              <a:t>$100.00 </a:t>
            </a:r>
            <a:r>
              <a:rPr lang="en-US"/>
              <a:t>▪</a:t>
            </a:r>
          </a:p>
        </p:txBody>
      </p:sp>
      <p:sp>
        <p:nvSpPr>
          <p:cNvPr id="429109" name="Text Box 53"/>
          <p:cNvSpPr txBox="1">
            <a:spLocks noChangeArrowheads="1"/>
          </p:cNvSpPr>
          <p:nvPr/>
        </p:nvSpPr>
        <p:spPr bwMode="auto">
          <a:xfrm>
            <a:off x="7010400" y="4648200"/>
            <a:ext cx="2133600" cy="641350"/>
          </a:xfrm>
          <a:prstGeom prst="rect">
            <a:avLst/>
          </a:prstGeom>
          <a:noFill/>
          <a:ln w="9525" algn="ctr">
            <a:noFill/>
            <a:miter lim="800000"/>
            <a:headEnd/>
            <a:tailEnd/>
          </a:ln>
        </p:spPr>
        <p:txBody>
          <a:bodyPr lIns="92075" tIns="46038" rIns="92075" bIns="46038">
            <a:spAutoFit/>
          </a:bodyPr>
          <a:lstStyle/>
          <a:p>
            <a:pPr algn="ctr">
              <a:spcBef>
                <a:spcPct val="50000"/>
              </a:spcBef>
            </a:pPr>
            <a:r>
              <a:rPr lang="en-US" dirty="0">
                <a:solidFill>
                  <a:srgbClr val="FF0000"/>
                </a:solidFill>
              </a:rPr>
              <a:t>Payments begin next period.</a:t>
            </a:r>
          </a:p>
        </p:txBody>
      </p:sp>
      <p:sp>
        <p:nvSpPr>
          <p:cNvPr id="429113" name="Freeform 57"/>
          <p:cNvSpPr>
            <a:spLocks/>
          </p:cNvSpPr>
          <p:nvPr/>
        </p:nvSpPr>
        <p:spPr bwMode="auto">
          <a:xfrm>
            <a:off x="3048000" y="5334000"/>
            <a:ext cx="4876800" cy="812800"/>
          </a:xfrm>
          <a:custGeom>
            <a:avLst/>
            <a:gdLst>
              <a:gd name="T0" fmla="*/ 3120 w 3120"/>
              <a:gd name="T1" fmla="*/ 0 h 560"/>
              <a:gd name="T2" fmla="*/ 1536 w 3120"/>
              <a:gd name="T3" fmla="*/ 528 h 560"/>
              <a:gd name="T4" fmla="*/ 0 w 3120"/>
              <a:gd name="T5" fmla="*/ 192 h 560"/>
              <a:gd name="T6" fmla="*/ 0 60000 65536"/>
              <a:gd name="T7" fmla="*/ 0 60000 65536"/>
              <a:gd name="T8" fmla="*/ 0 60000 65536"/>
              <a:gd name="T9" fmla="*/ 0 w 3120"/>
              <a:gd name="T10" fmla="*/ 0 h 560"/>
              <a:gd name="T11" fmla="*/ 3120 w 3120"/>
              <a:gd name="T12" fmla="*/ 560 h 560"/>
            </a:gdLst>
            <a:ahLst/>
            <a:cxnLst>
              <a:cxn ang="T6">
                <a:pos x="T0" y="T1"/>
              </a:cxn>
              <a:cxn ang="T7">
                <a:pos x="T2" y="T3"/>
              </a:cxn>
              <a:cxn ang="T8">
                <a:pos x="T4" y="T5"/>
              </a:cxn>
            </a:cxnLst>
            <a:rect l="T9" t="T10" r="T11" b="T12"/>
            <a:pathLst>
              <a:path w="3120" h="560">
                <a:moveTo>
                  <a:pt x="3120" y="0"/>
                </a:moveTo>
                <a:cubicBezTo>
                  <a:pt x="2588" y="248"/>
                  <a:pt x="2056" y="496"/>
                  <a:pt x="1536" y="528"/>
                </a:cubicBezTo>
                <a:cubicBezTo>
                  <a:pt x="1016" y="560"/>
                  <a:pt x="508" y="376"/>
                  <a:pt x="0" y="192"/>
                </a:cubicBezTo>
              </a:path>
            </a:pathLst>
          </a:custGeom>
          <a:noFill/>
          <a:ln w="38100">
            <a:solidFill>
              <a:srgbClr val="FF0000"/>
            </a:solidFill>
            <a:round/>
            <a:headEnd/>
            <a:tailEnd type="triangle" w="med" len="med"/>
          </a:ln>
        </p:spPr>
        <p:txBody>
          <a:bodyPr wrap="none" lIns="92075" tIns="46038" rIns="92075" bIns="46038" anchor="ctr"/>
          <a:lstStyle/>
          <a:p>
            <a:endParaRPr lang="en-US"/>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29109"/>
                                        </p:tgtEl>
                                        <p:attrNameLst>
                                          <p:attrName>style.visibility</p:attrName>
                                        </p:attrNameLst>
                                      </p:cBhvr>
                                      <p:to>
                                        <p:strVal val="visible"/>
                                      </p:to>
                                    </p:set>
                                    <p:animEffect transition="in" filter="dissolve">
                                      <p:cBhvr>
                                        <p:cTn id="7" dur="500"/>
                                        <p:tgtEl>
                                          <p:spTgt spid="42910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29113"/>
                                        </p:tgtEl>
                                        <p:attrNameLst>
                                          <p:attrName>style.visibility</p:attrName>
                                        </p:attrNameLst>
                                      </p:cBhvr>
                                      <p:to>
                                        <p:strVal val="visible"/>
                                      </p:to>
                                    </p:set>
                                    <p:animEffect transition="in" filter="dissolve">
                                      <p:cBhvr>
                                        <p:cTn id="10" dur="500"/>
                                        <p:tgtEl>
                                          <p:spTgt spid="4291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109" grpId="0"/>
      <p:bldP spid="4291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pPr eaLnBrk="1" hangingPunct="1"/>
            <a:r>
              <a:rPr lang="en-US"/>
              <a:t>Annuities</a:t>
            </a:r>
          </a:p>
        </p:txBody>
      </p:sp>
      <p:sp>
        <p:nvSpPr>
          <p:cNvPr id="1029" name="Rectangle 3"/>
          <p:cNvSpPr>
            <a:spLocks noGrp="1" noChangeArrowheads="1"/>
          </p:cNvSpPr>
          <p:nvPr>
            <p:ph type="body" idx="1"/>
          </p:nvPr>
        </p:nvSpPr>
        <p:spPr/>
        <p:txBody>
          <a:bodyPr/>
          <a:lstStyle/>
          <a:p>
            <a:pPr eaLnBrk="1" hangingPunct="1"/>
            <a:r>
              <a:rPr lang="en-US" dirty="0"/>
              <a:t>Annuities can always be valued as a series of one time cash flow (r = 7%):</a:t>
            </a:r>
          </a:p>
        </p:txBody>
      </p:sp>
      <p:sp>
        <p:nvSpPr>
          <p:cNvPr id="1030" name="Line 4"/>
          <p:cNvSpPr>
            <a:spLocks noChangeShapeType="1"/>
          </p:cNvSpPr>
          <p:nvPr/>
        </p:nvSpPr>
        <p:spPr bwMode="auto">
          <a:xfrm>
            <a:off x="1600200" y="4191000"/>
            <a:ext cx="5486400" cy="0"/>
          </a:xfrm>
          <a:prstGeom prst="line">
            <a:avLst/>
          </a:prstGeom>
          <a:noFill/>
          <a:ln w="28575">
            <a:solidFill>
              <a:schemeClr val="tx1"/>
            </a:solidFill>
            <a:round/>
            <a:headEnd type="none" w="sm" len="sm"/>
            <a:tailEnd type="none" w="sm" len="sm"/>
          </a:ln>
        </p:spPr>
        <p:txBody>
          <a:bodyPr/>
          <a:lstStyle/>
          <a:p>
            <a:endParaRPr lang="en-US"/>
          </a:p>
        </p:txBody>
      </p:sp>
      <p:sp>
        <p:nvSpPr>
          <p:cNvPr id="1031" name="Line 5"/>
          <p:cNvSpPr>
            <a:spLocks noChangeShapeType="1"/>
          </p:cNvSpPr>
          <p:nvPr/>
        </p:nvSpPr>
        <p:spPr bwMode="auto">
          <a:xfrm>
            <a:off x="2514600" y="4038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1032" name="Line 6"/>
          <p:cNvSpPr>
            <a:spLocks noChangeShapeType="1"/>
          </p:cNvSpPr>
          <p:nvPr/>
        </p:nvSpPr>
        <p:spPr bwMode="auto">
          <a:xfrm>
            <a:off x="1600200" y="4038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1033" name="Line 7"/>
          <p:cNvSpPr>
            <a:spLocks noChangeShapeType="1"/>
          </p:cNvSpPr>
          <p:nvPr/>
        </p:nvSpPr>
        <p:spPr bwMode="auto">
          <a:xfrm>
            <a:off x="3429000" y="4038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1034" name="Line 8"/>
          <p:cNvSpPr>
            <a:spLocks noChangeShapeType="1"/>
          </p:cNvSpPr>
          <p:nvPr/>
        </p:nvSpPr>
        <p:spPr bwMode="auto">
          <a:xfrm>
            <a:off x="2514600" y="4038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1035" name="Line 9"/>
          <p:cNvSpPr>
            <a:spLocks noChangeShapeType="1"/>
          </p:cNvSpPr>
          <p:nvPr/>
        </p:nvSpPr>
        <p:spPr bwMode="auto">
          <a:xfrm>
            <a:off x="4343400" y="4038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1036" name="Line 10"/>
          <p:cNvSpPr>
            <a:spLocks noChangeShapeType="1"/>
          </p:cNvSpPr>
          <p:nvPr/>
        </p:nvSpPr>
        <p:spPr bwMode="auto">
          <a:xfrm>
            <a:off x="3429000" y="4038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1037" name="Line 11"/>
          <p:cNvSpPr>
            <a:spLocks noChangeShapeType="1"/>
          </p:cNvSpPr>
          <p:nvPr/>
        </p:nvSpPr>
        <p:spPr bwMode="auto">
          <a:xfrm>
            <a:off x="5257800" y="4038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1038" name="Line 12"/>
          <p:cNvSpPr>
            <a:spLocks noChangeShapeType="1"/>
          </p:cNvSpPr>
          <p:nvPr/>
        </p:nvSpPr>
        <p:spPr bwMode="auto">
          <a:xfrm>
            <a:off x="4343400" y="4038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1039" name="Line 13"/>
          <p:cNvSpPr>
            <a:spLocks noChangeShapeType="1"/>
          </p:cNvSpPr>
          <p:nvPr/>
        </p:nvSpPr>
        <p:spPr bwMode="auto">
          <a:xfrm>
            <a:off x="6172200" y="4038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1040" name="Line 14"/>
          <p:cNvSpPr>
            <a:spLocks noChangeShapeType="1"/>
          </p:cNvSpPr>
          <p:nvPr/>
        </p:nvSpPr>
        <p:spPr bwMode="auto">
          <a:xfrm>
            <a:off x="5257800" y="4038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1041" name="Line 15"/>
          <p:cNvSpPr>
            <a:spLocks noChangeShapeType="1"/>
          </p:cNvSpPr>
          <p:nvPr/>
        </p:nvSpPr>
        <p:spPr bwMode="auto">
          <a:xfrm>
            <a:off x="7086600" y="4038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1042" name="Line 16"/>
          <p:cNvSpPr>
            <a:spLocks noChangeShapeType="1"/>
          </p:cNvSpPr>
          <p:nvPr/>
        </p:nvSpPr>
        <p:spPr bwMode="auto">
          <a:xfrm>
            <a:off x="6172200" y="4038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1043" name="Line 17"/>
          <p:cNvSpPr>
            <a:spLocks noChangeShapeType="1"/>
          </p:cNvSpPr>
          <p:nvPr/>
        </p:nvSpPr>
        <p:spPr bwMode="auto">
          <a:xfrm>
            <a:off x="7086600" y="40386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1044" name="Text Box 18"/>
          <p:cNvSpPr txBox="1">
            <a:spLocks noChangeArrowheads="1"/>
          </p:cNvSpPr>
          <p:nvPr/>
        </p:nvSpPr>
        <p:spPr bwMode="auto">
          <a:xfrm>
            <a:off x="1447800" y="36576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0</a:t>
            </a:r>
          </a:p>
        </p:txBody>
      </p:sp>
      <p:sp>
        <p:nvSpPr>
          <p:cNvPr id="1045" name="Text Box 19"/>
          <p:cNvSpPr txBox="1">
            <a:spLocks noChangeArrowheads="1"/>
          </p:cNvSpPr>
          <p:nvPr/>
        </p:nvSpPr>
        <p:spPr bwMode="auto">
          <a:xfrm>
            <a:off x="2362200" y="36576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1</a:t>
            </a:r>
          </a:p>
        </p:txBody>
      </p:sp>
      <p:sp>
        <p:nvSpPr>
          <p:cNvPr id="1046" name="Text Box 20"/>
          <p:cNvSpPr txBox="1">
            <a:spLocks noChangeArrowheads="1"/>
          </p:cNvSpPr>
          <p:nvPr/>
        </p:nvSpPr>
        <p:spPr bwMode="auto">
          <a:xfrm>
            <a:off x="3276600" y="36576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2</a:t>
            </a:r>
          </a:p>
        </p:txBody>
      </p:sp>
      <p:sp>
        <p:nvSpPr>
          <p:cNvPr id="1047" name="Text Box 21"/>
          <p:cNvSpPr txBox="1">
            <a:spLocks noChangeArrowheads="1"/>
          </p:cNvSpPr>
          <p:nvPr/>
        </p:nvSpPr>
        <p:spPr bwMode="auto">
          <a:xfrm>
            <a:off x="4191000" y="36576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3</a:t>
            </a:r>
          </a:p>
        </p:txBody>
      </p:sp>
      <p:sp>
        <p:nvSpPr>
          <p:cNvPr id="1048" name="Text Box 22"/>
          <p:cNvSpPr txBox="1">
            <a:spLocks noChangeArrowheads="1"/>
          </p:cNvSpPr>
          <p:nvPr/>
        </p:nvSpPr>
        <p:spPr bwMode="auto">
          <a:xfrm>
            <a:off x="5105400" y="36576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4</a:t>
            </a:r>
          </a:p>
        </p:txBody>
      </p:sp>
      <p:sp>
        <p:nvSpPr>
          <p:cNvPr id="1049" name="Text Box 23"/>
          <p:cNvSpPr txBox="1">
            <a:spLocks noChangeArrowheads="1"/>
          </p:cNvSpPr>
          <p:nvPr/>
        </p:nvSpPr>
        <p:spPr bwMode="auto">
          <a:xfrm>
            <a:off x="6019800" y="36576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5</a:t>
            </a:r>
          </a:p>
        </p:txBody>
      </p:sp>
      <p:sp>
        <p:nvSpPr>
          <p:cNvPr id="1050" name="Text Box 24"/>
          <p:cNvSpPr txBox="1">
            <a:spLocks noChangeArrowheads="1"/>
          </p:cNvSpPr>
          <p:nvPr/>
        </p:nvSpPr>
        <p:spPr bwMode="auto">
          <a:xfrm>
            <a:off x="6934200" y="36576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6</a:t>
            </a:r>
          </a:p>
        </p:txBody>
      </p:sp>
      <p:sp>
        <p:nvSpPr>
          <p:cNvPr id="1051" name="Text Box 25"/>
          <p:cNvSpPr txBox="1">
            <a:spLocks noChangeArrowheads="1"/>
          </p:cNvSpPr>
          <p:nvPr/>
        </p:nvSpPr>
        <p:spPr bwMode="auto">
          <a:xfrm>
            <a:off x="1447800" y="43434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0</a:t>
            </a:r>
            <a:endParaRPr lang="en-US" baseline="-25000"/>
          </a:p>
        </p:txBody>
      </p:sp>
      <p:sp>
        <p:nvSpPr>
          <p:cNvPr id="1052" name="Text Box 26"/>
          <p:cNvSpPr txBox="1">
            <a:spLocks noChangeArrowheads="1"/>
          </p:cNvSpPr>
          <p:nvPr/>
        </p:nvSpPr>
        <p:spPr bwMode="auto">
          <a:xfrm>
            <a:off x="2286000" y="43434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 50</a:t>
            </a:r>
            <a:endParaRPr lang="en-US" baseline="-25000"/>
          </a:p>
        </p:txBody>
      </p:sp>
      <p:sp>
        <p:nvSpPr>
          <p:cNvPr id="1053" name="Text Box 27"/>
          <p:cNvSpPr txBox="1">
            <a:spLocks noChangeArrowheads="1"/>
          </p:cNvSpPr>
          <p:nvPr/>
        </p:nvSpPr>
        <p:spPr bwMode="auto">
          <a:xfrm>
            <a:off x="3200400" y="43434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1054" name="Text Box 28"/>
          <p:cNvSpPr txBox="1">
            <a:spLocks noChangeArrowheads="1"/>
          </p:cNvSpPr>
          <p:nvPr/>
        </p:nvSpPr>
        <p:spPr bwMode="auto">
          <a:xfrm>
            <a:off x="5029200" y="43434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1055" name="Text Box 29"/>
          <p:cNvSpPr txBox="1">
            <a:spLocks noChangeArrowheads="1"/>
          </p:cNvSpPr>
          <p:nvPr/>
        </p:nvSpPr>
        <p:spPr bwMode="auto">
          <a:xfrm>
            <a:off x="4114800" y="43434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1056" name="Text Box 30"/>
          <p:cNvSpPr txBox="1">
            <a:spLocks noChangeArrowheads="1"/>
          </p:cNvSpPr>
          <p:nvPr/>
        </p:nvSpPr>
        <p:spPr bwMode="auto">
          <a:xfrm>
            <a:off x="5943600" y="43434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1057" name="Text Box 31"/>
          <p:cNvSpPr txBox="1">
            <a:spLocks noChangeArrowheads="1"/>
          </p:cNvSpPr>
          <p:nvPr/>
        </p:nvSpPr>
        <p:spPr bwMode="auto">
          <a:xfrm>
            <a:off x="6858000" y="43434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 0</a:t>
            </a:r>
            <a:endParaRPr lang="en-US" baseline="-25000"/>
          </a:p>
        </p:txBody>
      </p:sp>
      <p:graphicFrame>
        <p:nvGraphicFramePr>
          <p:cNvPr id="1026" name="Object 32"/>
          <p:cNvGraphicFramePr>
            <a:graphicFrameLocks noChangeAspect="1"/>
          </p:cNvGraphicFramePr>
          <p:nvPr/>
        </p:nvGraphicFramePr>
        <p:xfrm>
          <a:off x="609600" y="4876800"/>
          <a:ext cx="7694613" cy="962025"/>
        </p:xfrm>
        <a:graphic>
          <a:graphicData uri="http://schemas.openxmlformats.org/presentationml/2006/ole">
            <mc:AlternateContent xmlns:mc="http://schemas.openxmlformats.org/markup-compatibility/2006">
              <mc:Choice xmlns:v="urn:schemas-microsoft-com:vml" Requires="v">
                <p:oleObj spid="_x0000_s53293" name="Equation" r:id="rId4" imgW="3149280" imgH="393480" progId="Equation.DSMT4">
                  <p:embed/>
                </p:oleObj>
              </mc:Choice>
              <mc:Fallback>
                <p:oleObj name="Equation" r:id="rId4" imgW="3149280" imgH="393480" progId="Equation.DSMT4">
                  <p:embed/>
                  <p:pic>
                    <p:nvPicPr>
                      <p:cNvPr id="0" name="Object 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4876800"/>
                        <a:ext cx="7694613" cy="962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pPr eaLnBrk="1" hangingPunct="1"/>
            <a:r>
              <a:rPr lang="en-US" dirty="0"/>
              <a:t>Uses of Annuity: PV</a:t>
            </a:r>
          </a:p>
        </p:txBody>
      </p:sp>
      <p:sp>
        <p:nvSpPr>
          <p:cNvPr id="475139" name="Rectangle 3"/>
          <p:cNvSpPr>
            <a:spLocks noGrp="1" noChangeArrowheads="1"/>
          </p:cNvSpPr>
          <p:nvPr>
            <p:ph type="body" idx="1"/>
          </p:nvPr>
        </p:nvSpPr>
        <p:spPr>
          <a:xfrm>
            <a:off x="457200" y="1371600"/>
            <a:ext cx="8229600" cy="4759325"/>
          </a:xfrm>
        </p:spPr>
        <p:txBody>
          <a:bodyPr/>
          <a:lstStyle/>
          <a:p>
            <a:pPr eaLnBrk="1" hangingPunct="1">
              <a:lnSpc>
                <a:spcPct val="90000"/>
              </a:lnSpc>
            </a:pPr>
            <a:r>
              <a:rPr lang="en-US" dirty="0"/>
              <a:t>Present Value of an Annuity</a:t>
            </a:r>
          </a:p>
          <a:p>
            <a:pPr lvl="1" eaLnBrk="1" hangingPunct="1">
              <a:lnSpc>
                <a:spcPct val="90000"/>
              </a:lnSpc>
            </a:pPr>
            <a:r>
              <a:rPr lang="en-US" dirty="0"/>
              <a:t>‘Borrowing’ Problems (Loans)</a:t>
            </a:r>
          </a:p>
          <a:p>
            <a:pPr lvl="2" eaLnBrk="1" hangingPunct="1">
              <a:lnSpc>
                <a:spcPct val="90000"/>
              </a:lnSpc>
            </a:pPr>
            <a:r>
              <a:rPr lang="en-US" dirty="0"/>
              <a:t>How much can I borrow (PV)?</a:t>
            </a:r>
          </a:p>
          <a:p>
            <a:pPr lvl="2" eaLnBrk="1" hangingPunct="1">
              <a:lnSpc>
                <a:spcPct val="90000"/>
              </a:lnSpc>
            </a:pPr>
            <a:r>
              <a:rPr lang="en-US" dirty="0"/>
              <a:t>How much are my payments (PMT)?</a:t>
            </a:r>
          </a:p>
          <a:p>
            <a:pPr lvl="2" eaLnBrk="1" hangingPunct="1">
              <a:lnSpc>
                <a:spcPct val="90000"/>
              </a:lnSpc>
            </a:pPr>
            <a:r>
              <a:rPr lang="en-US" dirty="0"/>
              <a:t>What interest rate am I getting (I/Y)?</a:t>
            </a:r>
          </a:p>
          <a:p>
            <a:pPr lvl="2" eaLnBrk="1" hangingPunct="1">
              <a:lnSpc>
                <a:spcPct val="90000"/>
              </a:lnSpc>
            </a:pPr>
            <a:r>
              <a:rPr lang="en-US" dirty="0"/>
              <a:t>How long will it take (N)? </a:t>
            </a:r>
          </a:p>
          <a:p>
            <a:pPr lvl="2" eaLnBrk="1" hangingPunct="1">
              <a:lnSpc>
                <a:spcPct val="90000"/>
              </a:lnSpc>
            </a:pPr>
            <a:endParaRPr lang="en-US" dirty="0"/>
          </a:p>
          <a:p>
            <a:pPr lvl="1">
              <a:lnSpc>
                <a:spcPct val="90000"/>
              </a:lnSpc>
            </a:pPr>
            <a:r>
              <a:rPr lang="en-US" dirty="0">
                <a:cs typeface="Arial" charset="0"/>
              </a:rPr>
              <a:t>‘Value Now</a:t>
            </a:r>
            <a:r>
              <a:rPr lang="en-US" dirty="0"/>
              <a:t>’ Problems</a:t>
            </a:r>
          </a:p>
          <a:p>
            <a:pPr lvl="2">
              <a:lnSpc>
                <a:spcPct val="90000"/>
              </a:lnSpc>
            </a:pPr>
            <a:r>
              <a:rPr lang="en-US" dirty="0"/>
              <a:t>How much is it worth now(PV)?</a:t>
            </a:r>
          </a:p>
          <a:p>
            <a:pPr lvl="2">
              <a:lnSpc>
                <a:spcPct val="90000"/>
              </a:lnSpc>
            </a:pPr>
            <a:r>
              <a:rPr lang="en-US" dirty="0"/>
              <a:t>How much are my cash flows(PMT)?</a:t>
            </a:r>
          </a:p>
          <a:p>
            <a:pPr lvl="2">
              <a:lnSpc>
                <a:spcPct val="90000"/>
              </a:lnSpc>
            </a:pPr>
            <a:r>
              <a:rPr lang="en-US" dirty="0"/>
              <a:t>What is the interest rate (I/Y)?</a:t>
            </a:r>
          </a:p>
          <a:p>
            <a:pPr lvl="2">
              <a:lnSpc>
                <a:spcPct val="90000"/>
              </a:lnSpc>
            </a:pPr>
            <a:r>
              <a:rPr lang="en-US" dirty="0"/>
              <a:t>How long does it go on(N)? </a:t>
            </a:r>
          </a:p>
          <a:p>
            <a:pPr lvl="1">
              <a:lnSpc>
                <a:spcPct val="90000"/>
              </a:lnSpc>
            </a:pPr>
            <a:endParaRPr lang="en-US" dirty="0"/>
          </a:p>
        </p:txBody>
      </p:sp>
    </p:spTree>
  </p:cSld>
  <p:clrMapOvr>
    <a:masterClrMapping/>
  </p:clrMapOvr>
  <p:transition spd="med">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r>
              <a:rPr lang="en-US" dirty="0"/>
              <a:t>Uses of Annuity: FV</a:t>
            </a:r>
          </a:p>
        </p:txBody>
      </p:sp>
      <p:sp>
        <p:nvSpPr>
          <p:cNvPr id="475139" name="Rectangle 3"/>
          <p:cNvSpPr>
            <a:spLocks noGrp="1" noChangeArrowheads="1"/>
          </p:cNvSpPr>
          <p:nvPr>
            <p:ph type="body" idx="1"/>
          </p:nvPr>
        </p:nvSpPr>
        <p:spPr>
          <a:xfrm>
            <a:off x="457200" y="1371600"/>
            <a:ext cx="8229600" cy="4759325"/>
          </a:xfrm>
        </p:spPr>
        <p:txBody>
          <a:bodyPr/>
          <a:lstStyle/>
          <a:p>
            <a:pPr eaLnBrk="1" hangingPunct="1">
              <a:lnSpc>
                <a:spcPct val="90000"/>
              </a:lnSpc>
            </a:pPr>
            <a:r>
              <a:rPr lang="en-US" dirty="0"/>
              <a:t>Future Value of an Annuity</a:t>
            </a:r>
          </a:p>
          <a:p>
            <a:pPr lvl="1" eaLnBrk="1" hangingPunct="1">
              <a:lnSpc>
                <a:spcPct val="90000"/>
              </a:lnSpc>
            </a:pPr>
            <a:r>
              <a:rPr lang="en-US" dirty="0"/>
              <a:t>‘Savings’ Problems (Retirement Fund)</a:t>
            </a:r>
          </a:p>
          <a:p>
            <a:pPr lvl="2" eaLnBrk="1" hangingPunct="1">
              <a:lnSpc>
                <a:spcPct val="90000"/>
              </a:lnSpc>
            </a:pPr>
            <a:r>
              <a:rPr lang="en-US" dirty="0"/>
              <a:t>How much will I have (FV)?</a:t>
            </a:r>
          </a:p>
          <a:p>
            <a:pPr lvl="2">
              <a:lnSpc>
                <a:spcPct val="90000"/>
              </a:lnSpc>
            </a:pPr>
            <a:r>
              <a:rPr lang="en-US" dirty="0"/>
              <a:t>How much are my payments (PMT)?</a:t>
            </a:r>
          </a:p>
          <a:p>
            <a:pPr lvl="2">
              <a:lnSpc>
                <a:spcPct val="90000"/>
              </a:lnSpc>
            </a:pPr>
            <a:r>
              <a:rPr lang="en-US" dirty="0"/>
              <a:t>What interest rate am I getting (I/Y)?</a:t>
            </a:r>
          </a:p>
          <a:p>
            <a:pPr lvl="2">
              <a:lnSpc>
                <a:spcPct val="90000"/>
              </a:lnSpc>
            </a:pPr>
            <a:r>
              <a:rPr lang="en-US" dirty="0"/>
              <a:t>How long will it take (N)? </a:t>
            </a:r>
          </a:p>
        </p:txBody>
      </p:sp>
    </p:spTree>
  </p:cSld>
  <p:clrMapOvr>
    <a:masterClrMapping/>
  </p:clrMapOvr>
  <p:transition spd="med">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p:txBody>
          <a:bodyPr/>
          <a:lstStyle/>
          <a:p>
            <a:pPr eaLnBrk="1" hangingPunct="1"/>
            <a:r>
              <a:rPr lang="en-US" dirty="0"/>
              <a:t>Annuities: PV Formula</a:t>
            </a:r>
          </a:p>
        </p:txBody>
      </p:sp>
      <p:sp>
        <p:nvSpPr>
          <p:cNvPr id="2053" name="Rectangle 3"/>
          <p:cNvSpPr>
            <a:spLocks noGrp="1" noChangeArrowheads="1"/>
          </p:cNvSpPr>
          <p:nvPr>
            <p:ph type="body" idx="1"/>
          </p:nvPr>
        </p:nvSpPr>
        <p:spPr/>
        <p:txBody>
          <a:bodyPr/>
          <a:lstStyle/>
          <a:p>
            <a:pPr eaLnBrk="1" hangingPunct="1"/>
            <a:r>
              <a:rPr lang="en-US" dirty="0"/>
              <a:t>Present Value Formula:</a:t>
            </a:r>
          </a:p>
          <a:p>
            <a:pPr eaLnBrk="1" hangingPunct="1"/>
            <a:endParaRPr lang="en-US" dirty="0"/>
          </a:p>
          <a:p>
            <a:pPr eaLnBrk="1" hangingPunct="1"/>
            <a:endParaRPr lang="en-US" dirty="0"/>
          </a:p>
          <a:p>
            <a:pPr eaLnBrk="1" hangingPunct="1"/>
            <a:endParaRPr lang="en-US" dirty="0"/>
          </a:p>
          <a:p>
            <a:pPr lvl="2" eaLnBrk="1" hangingPunct="1">
              <a:buFont typeface="Wingdings" pitchFamily="2" charset="2"/>
              <a:buNone/>
            </a:pPr>
            <a:endParaRPr lang="en-US" dirty="0"/>
          </a:p>
          <a:p>
            <a:pPr lvl="2" eaLnBrk="1" hangingPunct="1">
              <a:buFont typeface="Wingdings" pitchFamily="2" charset="2"/>
              <a:buNone/>
            </a:pPr>
            <a:endParaRPr lang="en-US" sz="1800" dirty="0"/>
          </a:p>
          <a:p>
            <a:pPr lvl="2" eaLnBrk="1" hangingPunct="1">
              <a:buFont typeface="Wingdings" pitchFamily="2" charset="2"/>
              <a:buNone/>
            </a:pPr>
            <a:endParaRPr lang="en-US" sz="1800" dirty="0"/>
          </a:p>
          <a:p>
            <a:pPr lvl="2" eaLnBrk="1" hangingPunct="1">
              <a:buFont typeface="Wingdings" pitchFamily="2" charset="2"/>
              <a:buNone/>
            </a:pPr>
            <a:endParaRPr lang="en-US" sz="1800" dirty="0"/>
          </a:p>
          <a:p>
            <a:pPr lvl="2" eaLnBrk="1" hangingPunct="1">
              <a:buFont typeface="Wingdings" pitchFamily="2" charset="2"/>
              <a:buNone/>
            </a:pPr>
            <a:endParaRPr lang="en-US" sz="1800" dirty="0"/>
          </a:p>
          <a:p>
            <a:pPr lvl="2" eaLnBrk="1" hangingPunct="1">
              <a:buFont typeface="Wingdings" pitchFamily="2" charset="2"/>
              <a:buNone/>
            </a:pPr>
            <a:endParaRPr lang="en-US" sz="1800" dirty="0"/>
          </a:p>
          <a:p>
            <a:pPr>
              <a:buFont typeface="Wingdings" pitchFamily="2" charset="2"/>
              <a:buNone/>
            </a:pPr>
            <a:r>
              <a:rPr lang="en-US" sz="1800" dirty="0"/>
              <a:t>NOTE: The formula assumes that the first payment begins </a:t>
            </a:r>
            <a:r>
              <a:rPr lang="en-US" sz="1800" i="1" dirty="0"/>
              <a:t>next</a:t>
            </a:r>
            <a:r>
              <a:rPr lang="en-US" sz="1800" dirty="0"/>
              <a:t> period!</a:t>
            </a:r>
          </a:p>
        </p:txBody>
      </p:sp>
      <p:sp>
        <p:nvSpPr>
          <p:cNvPr id="2054" name="Rectangle 5"/>
          <p:cNvSpPr>
            <a:spLocks noChangeArrowheads="1"/>
          </p:cNvSpPr>
          <p:nvPr/>
        </p:nvSpPr>
        <p:spPr bwMode="auto">
          <a:xfrm>
            <a:off x="0" y="3148013"/>
            <a:ext cx="9144000" cy="0"/>
          </a:xfrm>
          <a:prstGeom prst="rect">
            <a:avLst/>
          </a:prstGeom>
          <a:noFill/>
          <a:ln w="12700">
            <a:noFill/>
            <a:miter lim="800000"/>
            <a:headEnd type="none" w="sm" len="sm"/>
            <a:tailEnd type="none" w="sm" len="sm"/>
          </a:ln>
        </p:spPr>
        <p:txBody>
          <a:bodyPr wrap="none" anchor="ctr">
            <a:spAutoFit/>
          </a:bodyPr>
          <a:lstStyle/>
          <a:p>
            <a:endParaRPr lang="en-US"/>
          </a:p>
        </p:txBody>
      </p:sp>
      <p:graphicFrame>
        <p:nvGraphicFramePr>
          <p:cNvPr id="2050" name="Object 4"/>
          <p:cNvGraphicFramePr>
            <a:graphicFrameLocks noChangeAspect="1"/>
          </p:cNvGraphicFramePr>
          <p:nvPr/>
        </p:nvGraphicFramePr>
        <p:xfrm>
          <a:off x="1828800" y="2667000"/>
          <a:ext cx="4572000" cy="1524000"/>
        </p:xfrm>
        <a:graphic>
          <a:graphicData uri="http://schemas.openxmlformats.org/presentationml/2006/ole">
            <mc:AlternateContent xmlns:mc="http://schemas.openxmlformats.org/markup-compatibility/2006">
              <mc:Choice xmlns:v="urn:schemas-microsoft-com:vml" Requires="v">
                <p:oleObj spid="_x0000_s54355" name="Equation" r:id="rId4" imgW="1688760" imgH="558720" progId="Equation.DSMT4">
                  <p:embed/>
                </p:oleObj>
              </mc:Choice>
              <mc:Fallback>
                <p:oleObj name="Equation" r:id="rId4" imgW="1688760" imgH="55872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2667000"/>
                        <a:ext cx="4572000" cy="152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1534258122"/>
              </p:ext>
            </p:extLst>
          </p:nvPr>
        </p:nvGraphicFramePr>
        <p:xfrm>
          <a:off x="2187575" y="4283075"/>
          <a:ext cx="3346450" cy="1125538"/>
        </p:xfrm>
        <a:graphic>
          <a:graphicData uri="http://schemas.openxmlformats.org/presentationml/2006/ole">
            <mc:AlternateContent xmlns:mc="http://schemas.openxmlformats.org/markup-compatibility/2006">
              <mc:Choice xmlns:v="urn:schemas-microsoft-com:vml" Requires="v">
                <p:oleObj spid="_x0000_s54356" name="Equation" r:id="rId6" imgW="2654280" imgH="888840" progId="Equation.DSMT4">
                  <p:embed/>
                </p:oleObj>
              </mc:Choice>
              <mc:Fallback>
                <p:oleObj name="Equation" r:id="rId6" imgW="2654280" imgH="888840" progId="Equation.DSMT4">
                  <p:embed/>
                  <p:pic>
                    <p:nvPicPr>
                      <p:cNvPr id="0" name="Object 1"/>
                      <p:cNvPicPr>
                        <a:picLocks noChangeAspect="1" noChangeArrowheads="1"/>
                      </p:cNvPicPr>
                      <p:nvPr/>
                    </p:nvPicPr>
                    <p:blipFill>
                      <a:blip r:embed="rId7"/>
                      <a:srcRect/>
                      <a:stretch>
                        <a:fillRect/>
                      </a:stretch>
                    </p:blipFill>
                    <p:spPr bwMode="auto">
                      <a:xfrm>
                        <a:off x="2187575" y="4283075"/>
                        <a:ext cx="3346450"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med">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lstStyle/>
          <a:p>
            <a:pPr eaLnBrk="1" hangingPunct="1"/>
            <a:r>
              <a:rPr lang="en-US" dirty="0"/>
              <a:t>Annuities: PV Example</a:t>
            </a:r>
          </a:p>
        </p:txBody>
      </p:sp>
      <p:sp>
        <p:nvSpPr>
          <p:cNvPr id="3077" name="Rectangle 3"/>
          <p:cNvSpPr>
            <a:spLocks noGrp="1" noChangeArrowheads="1"/>
          </p:cNvSpPr>
          <p:nvPr>
            <p:ph type="body" idx="1"/>
          </p:nvPr>
        </p:nvSpPr>
        <p:spPr>
          <a:xfrm>
            <a:off x="228600" y="1600200"/>
            <a:ext cx="8610600" cy="4525963"/>
          </a:xfrm>
        </p:spPr>
        <p:txBody>
          <a:bodyPr>
            <a:normAutofit/>
          </a:bodyPr>
          <a:lstStyle/>
          <a:p>
            <a:pPr eaLnBrk="1" hangingPunct="1"/>
            <a:r>
              <a:rPr lang="en-US" dirty="0"/>
              <a:t>Thus:</a:t>
            </a:r>
          </a:p>
          <a:p>
            <a:pPr eaLnBrk="1" hangingPunct="1"/>
            <a:endParaRPr lang="en-US" dirty="0"/>
          </a:p>
          <a:p>
            <a:pPr eaLnBrk="1" hangingPunct="1"/>
            <a:endParaRPr lang="en-US" dirty="0"/>
          </a:p>
          <a:p>
            <a:pPr eaLnBrk="1" hangingPunct="1"/>
            <a:endParaRPr lang="en-US" dirty="0"/>
          </a:p>
          <a:p>
            <a:pPr eaLnBrk="1" hangingPunct="1"/>
            <a:endParaRPr lang="en-US" dirty="0"/>
          </a:p>
          <a:p>
            <a:pPr eaLnBrk="1" hangingPunct="1"/>
            <a:endParaRPr lang="en-US" dirty="0"/>
          </a:p>
          <a:p>
            <a:pPr eaLnBrk="1" hangingPunct="1"/>
            <a:endParaRPr lang="en-US" sz="3000" dirty="0"/>
          </a:p>
          <a:p>
            <a:pPr eaLnBrk="1" hangingPunct="1">
              <a:buNone/>
            </a:pPr>
            <a:r>
              <a:rPr lang="en-US" sz="3000" dirty="0"/>
              <a:t>	N = 5; I/Y = 7; PV = </a:t>
            </a:r>
            <a:r>
              <a:rPr lang="en-US" sz="3000" b="1" dirty="0">
                <a:solidFill>
                  <a:srgbClr val="FF0000"/>
                </a:solidFill>
              </a:rPr>
              <a:t>$205.01</a:t>
            </a:r>
            <a:r>
              <a:rPr lang="en-US" sz="3000" dirty="0"/>
              <a:t>; PMT = -50; FV = 0</a:t>
            </a:r>
          </a:p>
        </p:txBody>
      </p:sp>
      <p:sp>
        <p:nvSpPr>
          <p:cNvPr id="3078" name="Rectangle 4"/>
          <p:cNvSpPr>
            <a:spLocks noChangeArrowheads="1"/>
          </p:cNvSpPr>
          <p:nvPr/>
        </p:nvSpPr>
        <p:spPr bwMode="auto">
          <a:xfrm>
            <a:off x="0" y="3148013"/>
            <a:ext cx="9144000" cy="0"/>
          </a:xfrm>
          <a:prstGeom prst="rect">
            <a:avLst/>
          </a:prstGeom>
          <a:noFill/>
          <a:ln w="12700">
            <a:noFill/>
            <a:miter lim="800000"/>
            <a:headEnd type="none" w="sm" len="sm"/>
            <a:tailEnd type="none" w="sm" len="sm"/>
          </a:ln>
        </p:spPr>
        <p:txBody>
          <a:bodyPr wrap="none" anchor="ctr">
            <a:spAutoFit/>
          </a:bodyPr>
          <a:lstStyle/>
          <a:p>
            <a:endParaRPr lang="en-US"/>
          </a:p>
        </p:txBody>
      </p:sp>
      <p:graphicFrame>
        <p:nvGraphicFramePr>
          <p:cNvPr id="3074" name="Object 5"/>
          <p:cNvGraphicFramePr>
            <a:graphicFrameLocks noChangeAspect="1"/>
          </p:cNvGraphicFramePr>
          <p:nvPr/>
        </p:nvGraphicFramePr>
        <p:xfrm>
          <a:off x="609600" y="3657600"/>
          <a:ext cx="7046912" cy="1524000"/>
        </p:xfrm>
        <a:graphic>
          <a:graphicData uri="http://schemas.openxmlformats.org/presentationml/2006/ole">
            <mc:AlternateContent xmlns:mc="http://schemas.openxmlformats.org/markup-compatibility/2006">
              <mc:Choice xmlns:v="urn:schemas-microsoft-com:vml" Requires="v">
                <p:oleObj spid="_x0000_s55341" name="Equation" r:id="rId4" imgW="2603160" imgH="558720" progId="Equation.DSMT4">
                  <p:embed/>
                </p:oleObj>
              </mc:Choice>
              <mc:Fallback>
                <p:oleObj name="Equation" r:id="rId4" imgW="2603160" imgH="55872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3657600"/>
                        <a:ext cx="7046912" cy="152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9" name="Line 6"/>
          <p:cNvSpPr>
            <a:spLocks noChangeShapeType="1"/>
          </p:cNvSpPr>
          <p:nvPr/>
        </p:nvSpPr>
        <p:spPr bwMode="auto">
          <a:xfrm>
            <a:off x="1600200" y="2971800"/>
            <a:ext cx="5486400" cy="0"/>
          </a:xfrm>
          <a:prstGeom prst="line">
            <a:avLst/>
          </a:prstGeom>
          <a:noFill/>
          <a:ln w="28575">
            <a:solidFill>
              <a:schemeClr val="tx1"/>
            </a:solidFill>
            <a:round/>
            <a:headEnd type="none" w="sm" len="sm"/>
            <a:tailEnd type="none" w="sm" len="sm"/>
          </a:ln>
        </p:spPr>
        <p:txBody>
          <a:bodyPr/>
          <a:lstStyle/>
          <a:p>
            <a:endParaRPr lang="en-US"/>
          </a:p>
        </p:txBody>
      </p:sp>
      <p:sp>
        <p:nvSpPr>
          <p:cNvPr id="3080" name="Line 7"/>
          <p:cNvSpPr>
            <a:spLocks noChangeShapeType="1"/>
          </p:cNvSpPr>
          <p:nvPr/>
        </p:nvSpPr>
        <p:spPr bwMode="auto">
          <a:xfrm>
            <a:off x="2514600" y="28194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3081" name="Line 8"/>
          <p:cNvSpPr>
            <a:spLocks noChangeShapeType="1"/>
          </p:cNvSpPr>
          <p:nvPr/>
        </p:nvSpPr>
        <p:spPr bwMode="auto">
          <a:xfrm>
            <a:off x="1600200" y="28194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3082" name="Line 9"/>
          <p:cNvSpPr>
            <a:spLocks noChangeShapeType="1"/>
          </p:cNvSpPr>
          <p:nvPr/>
        </p:nvSpPr>
        <p:spPr bwMode="auto">
          <a:xfrm>
            <a:off x="3429000" y="28194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3083" name="Line 10"/>
          <p:cNvSpPr>
            <a:spLocks noChangeShapeType="1"/>
          </p:cNvSpPr>
          <p:nvPr/>
        </p:nvSpPr>
        <p:spPr bwMode="auto">
          <a:xfrm>
            <a:off x="2514600" y="28194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3084" name="Line 11"/>
          <p:cNvSpPr>
            <a:spLocks noChangeShapeType="1"/>
          </p:cNvSpPr>
          <p:nvPr/>
        </p:nvSpPr>
        <p:spPr bwMode="auto">
          <a:xfrm>
            <a:off x="4343400" y="28194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3085" name="Line 12"/>
          <p:cNvSpPr>
            <a:spLocks noChangeShapeType="1"/>
          </p:cNvSpPr>
          <p:nvPr/>
        </p:nvSpPr>
        <p:spPr bwMode="auto">
          <a:xfrm>
            <a:off x="3429000" y="28194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3086" name="Line 13"/>
          <p:cNvSpPr>
            <a:spLocks noChangeShapeType="1"/>
          </p:cNvSpPr>
          <p:nvPr/>
        </p:nvSpPr>
        <p:spPr bwMode="auto">
          <a:xfrm>
            <a:off x="5257800" y="28194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3087" name="Line 14"/>
          <p:cNvSpPr>
            <a:spLocks noChangeShapeType="1"/>
          </p:cNvSpPr>
          <p:nvPr/>
        </p:nvSpPr>
        <p:spPr bwMode="auto">
          <a:xfrm>
            <a:off x="4343400" y="28194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3088" name="Line 15"/>
          <p:cNvSpPr>
            <a:spLocks noChangeShapeType="1"/>
          </p:cNvSpPr>
          <p:nvPr/>
        </p:nvSpPr>
        <p:spPr bwMode="auto">
          <a:xfrm>
            <a:off x="6172200" y="28194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3089" name="Line 16"/>
          <p:cNvSpPr>
            <a:spLocks noChangeShapeType="1"/>
          </p:cNvSpPr>
          <p:nvPr/>
        </p:nvSpPr>
        <p:spPr bwMode="auto">
          <a:xfrm>
            <a:off x="5257800" y="28194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3090" name="Line 17"/>
          <p:cNvSpPr>
            <a:spLocks noChangeShapeType="1"/>
          </p:cNvSpPr>
          <p:nvPr/>
        </p:nvSpPr>
        <p:spPr bwMode="auto">
          <a:xfrm>
            <a:off x="7086600" y="28194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3091" name="Line 18"/>
          <p:cNvSpPr>
            <a:spLocks noChangeShapeType="1"/>
          </p:cNvSpPr>
          <p:nvPr/>
        </p:nvSpPr>
        <p:spPr bwMode="auto">
          <a:xfrm>
            <a:off x="6172200" y="28194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3092" name="Line 19"/>
          <p:cNvSpPr>
            <a:spLocks noChangeShapeType="1"/>
          </p:cNvSpPr>
          <p:nvPr/>
        </p:nvSpPr>
        <p:spPr bwMode="auto">
          <a:xfrm>
            <a:off x="7086600" y="28194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3093" name="Text Box 20"/>
          <p:cNvSpPr txBox="1">
            <a:spLocks noChangeArrowheads="1"/>
          </p:cNvSpPr>
          <p:nvPr/>
        </p:nvSpPr>
        <p:spPr bwMode="auto">
          <a:xfrm>
            <a:off x="1447800" y="24384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0</a:t>
            </a:r>
          </a:p>
        </p:txBody>
      </p:sp>
      <p:sp>
        <p:nvSpPr>
          <p:cNvPr id="3094" name="Text Box 21"/>
          <p:cNvSpPr txBox="1">
            <a:spLocks noChangeArrowheads="1"/>
          </p:cNvSpPr>
          <p:nvPr/>
        </p:nvSpPr>
        <p:spPr bwMode="auto">
          <a:xfrm>
            <a:off x="2362200" y="24384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1</a:t>
            </a:r>
          </a:p>
        </p:txBody>
      </p:sp>
      <p:sp>
        <p:nvSpPr>
          <p:cNvPr id="3095" name="Text Box 22"/>
          <p:cNvSpPr txBox="1">
            <a:spLocks noChangeArrowheads="1"/>
          </p:cNvSpPr>
          <p:nvPr/>
        </p:nvSpPr>
        <p:spPr bwMode="auto">
          <a:xfrm>
            <a:off x="3276600" y="24384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2</a:t>
            </a:r>
          </a:p>
        </p:txBody>
      </p:sp>
      <p:sp>
        <p:nvSpPr>
          <p:cNvPr id="3096" name="Text Box 23"/>
          <p:cNvSpPr txBox="1">
            <a:spLocks noChangeArrowheads="1"/>
          </p:cNvSpPr>
          <p:nvPr/>
        </p:nvSpPr>
        <p:spPr bwMode="auto">
          <a:xfrm>
            <a:off x="4191000" y="24384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3</a:t>
            </a:r>
          </a:p>
        </p:txBody>
      </p:sp>
      <p:sp>
        <p:nvSpPr>
          <p:cNvPr id="3097" name="Text Box 24"/>
          <p:cNvSpPr txBox="1">
            <a:spLocks noChangeArrowheads="1"/>
          </p:cNvSpPr>
          <p:nvPr/>
        </p:nvSpPr>
        <p:spPr bwMode="auto">
          <a:xfrm>
            <a:off x="5105400" y="24384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4</a:t>
            </a:r>
          </a:p>
        </p:txBody>
      </p:sp>
      <p:sp>
        <p:nvSpPr>
          <p:cNvPr id="3098" name="Text Box 25"/>
          <p:cNvSpPr txBox="1">
            <a:spLocks noChangeArrowheads="1"/>
          </p:cNvSpPr>
          <p:nvPr/>
        </p:nvSpPr>
        <p:spPr bwMode="auto">
          <a:xfrm>
            <a:off x="6019800" y="24384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5</a:t>
            </a:r>
          </a:p>
        </p:txBody>
      </p:sp>
      <p:sp>
        <p:nvSpPr>
          <p:cNvPr id="3099" name="Text Box 26"/>
          <p:cNvSpPr txBox="1">
            <a:spLocks noChangeArrowheads="1"/>
          </p:cNvSpPr>
          <p:nvPr/>
        </p:nvSpPr>
        <p:spPr bwMode="auto">
          <a:xfrm>
            <a:off x="6934200" y="24384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6</a:t>
            </a:r>
          </a:p>
        </p:txBody>
      </p:sp>
      <p:sp>
        <p:nvSpPr>
          <p:cNvPr id="3100" name="Text Box 27"/>
          <p:cNvSpPr txBox="1">
            <a:spLocks noChangeArrowheads="1"/>
          </p:cNvSpPr>
          <p:nvPr/>
        </p:nvSpPr>
        <p:spPr bwMode="auto">
          <a:xfrm>
            <a:off x="1447800" y="31242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0</a:t>
            </a:r>
            <a:endParaRPr lang="en-US" baseline="-25000"/>
          </a:p>
        </p:txBody>
      </p:sp>
      <p:sp>
        <p:nvSpPr>
          <p:cNvPr id="3101" name="Text Box 28"/>
          <p:cNvSpPr txBox="1">
            <a:spLocks noChangeArrowheads="1"/>
          </p:cNvSpPr>
          <p:nvPr/>
        </p:nvSpPr>
        <p:spPr bwMode="auto">
          <a:xfrm>
            <a:off x="2286000" y="31242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3102" name="Text Box 29"/>
          <p:cNvSpPr txBox="1">
            <a:spLocks noChangeArrowheads="1"/>
          </p:cNvSpPr>
          <p:nvPr/>
        </p:nvSpPr>
        <p:spPr bwMode="auto">
          <a:xfrm>
            <a:off x="3200400" y="31242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3103" name="Text Box 30"/>
          <p:cNvSpPr txBox="1">
            <a:spLocks noChangeArrowheads="1"/>
          </p:cNvSpPr>
          <p:nvPr/>
        </p:nvSpPr>
        <p:spPr bwMode="auto">
          <a:xfrm>
            <a:off x="5029200" y="31242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3104" name="Text Box 31"/>
          <p:cNvSpPr txBox="1">
            <a:spLocks noChangeArrowheads="1"/>
          </p:cNvSpPr>
          <p:nvPr/>
        </p:nvSpPr>
        <p:spPr bwMode="auto">
          <a:xfrm>
            <a:off x="4114800" y="31242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3105" name="Text Box 32"/>
          <p:cNvSpPr txBox="1">
            <a:spLocks noChangeArrowheads="1"/>
          </p:cNvSpPr>
          <p:nvPr/>
        </p:nvSpPr>
        <p:spPr bwMode="auto">
          <a:xfrm>
            <a:off x="5943600" y="31242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3106" name="Text Box 33"/>
          <p:cNvSpPr txBox="1">
            <a:spLocks noChangeArrowheads="1"/>
          </p:cNvSpPr>
          <p:nvPr/>
        </p:nvSpPr>
        <p:spPr bwMode="auto">
          <a:xfrm>
            <a:off x="6858000" y="31242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 0</a:t>
            </a:r>
            <a:endParaRPr lang="en-US" baseline="-25000"/>
          </a:p>
        </p:txBody>
      </p:sp>
    </p:spTree>
  </p:cSld>
  <p:clrMapOvr>
    <a:masterClrMapping/>
  </p:clrMapOvr>
  <p:transition spd="med">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lstStyle/>
          <a:p>
            <a:r>
              <a:rPr lang="en-US" dirty="0"/>
              <a:t>Annuities: FV Formula</a:t>
            </a:r>
          </a:p>
        </p:txBody>
      </p:sp>
      <p:sp>
        <p:nvSpPr>
          <p:cNvPr id="4101" name="Rectangle 3"/>
          <p:cNvSpPr>
            <a:spLocks noGrp="1" noChangeArrowheads="1"/>
          </p:cNvSpPr>
          <p:nvPr>
            <p:ph type="body" idx="1"/>
          </p:nvPr>
        </p:nvSpPr>
        <p:spPr/>
        <p:txBody>
          <a:bodyPr>
            <a:normAutofit fontScale="92500" lnSpcReduction="10000"/>
          </a:bodyPr>
          <a:lstStyle/>
          <a:p>
            <a:pPr eaLnBrk="1" hangingPunct="1"/>
            <a:r>
              <a:rPr lang="en-US" dirty="0"/>
              <a:t>Future Value Formula :</a:t>
            </a:r>
          </a:p>
          <a:p>
            <a:pPr eaLnBrk="1" hangingPunct="1"/>
            <a:endParaRPr lang="en-US" dirty="0"/>
          </a:p>
          <a:p>
            <a:pPr eaLnBrk="1" hangingPunct="1"/>
            <a:endParaRPr lang="en-US" dirty="0"/>
          </a:p>
          <a:p>
            <a:pPr eaLnBrk="1" hangingPunct="1"/>
            <a:endParaRPr lang="en-US" dirty="0"/>
          </a:p>
          <a:p>
            <a:pPr eaLnBrk="1" hangingPunct="1"/>
            <a:endParaRPr lang="en-US" dirty="0"/>
          </a:p>
          <a:p>
            <a:pPr eaLnBrk="1" hangingPunct="1"/>
            <a:endParaRPr lang="en-US" dirty="0"/>
          </a:p>
          <a:p>
            <a:pPr eaLnBrk="1" hangingPunct="1"/>
            <a:endParaRPr lang="en-US" dirty="0"/>
          </a:p>
          <a:p>
            <a:pPr lvl="2" eaLnBrk="1" hangingPunct="1">
              <a:buFont typeface="Wingdings" pitchFamily="2" charset="2"/>
              <a:buNone/>
            </a:pPr>
            <a:endParaRPr lang="en-US" sz="1800" dirty="0"/>
          </a:p>
          <a:p>
            <a:pPr>
              <a:buFont typeface="Wingdings" pitchFamily="2" charset="2"/>
              <a:buNone/>
            </a:pPr>
            <a:endParaRPr lang="en-US" sz="1800" dirty="0"/>
          </a:p>
          <a:p>
            <a:pPr>
              <a:buFont typeface="Wingdings" pitchFamily="2" charset="2"/>
              <a:buNone/>
            </a:pPr>
            <a:endParaRPr lang="en-US" sz="1800" dirty="0"/>
          </a:p>
          <a:p>
            <a:pPr>
              <a:buFont typeface="Wingdings" pitchFamily="2" charset="2"/>
              <a:buNone/>
            </a:pPr>
            <a:r>
              <a:rPr lang="en-US" sz="1800" dirty="0"/>
              <a:t>NOTE: The formula assumes that the first payment begins </a:t>
            </a:r>
            <a:r>
              <a:rPr lang="en-US" sz="1800" i="1" dirty="0"/>
              <a:t>next</a:t>
            </a:r>
            <a:r>
              <a:rPr lang="en-US" sz="1800" dirty="0"/>
              <a:t> period and it give the future value in year T!</a:t>
            </a:r>
          </a:p>
        </p:txBody>
      </p:sp>
      <p:sp>
        <p:nvSpPr>
          <p:cNvPr id="4102" name="Rectangle 4"/>
          <p:cNvSpPr>
            <a:spLocks noChangeArrowheads="1"/>
          </p:cNvSpPr>
          <p:nvPr/>
        </p:nvSpPr>
        <p:spPr bwMode="auto">
          <a:xfrm>
            <a:off x="0" y="3148013"/>
            <a:ext cx="9144000" cy="0"/>
          </a:xfrm>
          <a:prstGeom prst="rect">
            <a:avLst/>
          </a:prstGeom>
          <a:noFill/>
          <a:ln w="12700">
            <a:noFill/>
            <a:miter lim="800000"/>
            <a:headEnd type="none" w="sm" len="sm"/>
            <a:tailEnd type="none" w="sm" len="sm"/>
          </a:ln>
        </p:spPr>
        <p:txBody>
          <a:bodyPr wrap="none" anchor="ctr">
            <a:spAutoFit/>
          </a:bodyPr>
          <a:lstStyle/>
          <a:p>
            <a:endParaRPr lang="en-US"/>
          </a:p>
        </p:txBody>
      </p:sp>
      <p:sp>
        <p:nvSpPr>
          <p:cNvPr id="4103" name="Rectangle 7"/>
          <p:cNvSpPr>
            <a:spLocks noChangeArrowheads="1"/>
          </p:cNvSpPr>
          <p:nvPr/>
        </p:nvSpPr>
        <p:spPr bwMode="auto">
          <a:xfrm>
            <a:off x="0" y="0"/>
            <a:ext cx="9144000" cy="0"/>
          </a:xfrm>
          <a:prstGeom prst="rect">
            <a:avLst/>
          </a:prstGeom>
          <a:noFill/>
          <a:ln w="12700">
            <a:noFill/>
            <a:miter lim="800000"/>
            <a:headEnd type="none" w="sm" len="sm"/>
            <a:tailEnd type="none" w="sm" len="sm"/>
          </a:ln>
        </p:spPr>
        <p:txBody>
          <a:bodyPr wrap="none" anchor="ctr">
            <a:spAutoFit/>
          </a:bodyPr>
          <a:lstStyle/>
          <a:p>
            <a:endParaRPr lang="en-US"/>
          </a:p>
        </p:txBody>
      </p:sp>
      <p:graphicFrame>
        <p:nvGraphicFramePr>
          <p:cNvPr id="4098" name="Object 6"/>
          <p:cNvGraphicFramePr>
            <a:graphicFrameLocks noChangeAspect="1"/>
          </p:cNvGraphicFramePr>
          <p:nvPr>
            <p:extLst>
              <p:ext uri="{D42A27DB-BD31-4B8C-83A1-F6EECF244321}">
                <p14:modId xmlns:p14="http://schemas.microsoft.com/office/powerpoint/2010/main" val="675985129"/>
              </p:ext>
            </p:extLst>
          </p:nvPr>
        </p:nvGraphicFramePr>
        <p:xfrm>
          <a:off x="1600200" y="2437606"/>
          <a:ext cx="5715000" cy="1420813"/>
        </p:xfrm>
        <a:graphic>
          <a:graphicData uri="http://schemas.openxmlformats.org/presentationml/2006/ole">
            <mc:AlternateContent xmlns:mc="http://schemas.openxmlformats.org/markup-compatibility/2006">
              <mc:Choice xmlns:v="urn:schemas-microsoft-com:vml" Requires="v">
                <p:oleObj spid="_x0000_s56402" name="Equation" r:id="rId4" imgW="1612900" imgH="393700" progId="Equation.DSMT4">
                  <p:embed/>
                </p:oleObj>
              </mc:Choice>
              <mc:Fallback>
                <p:oleObj name="Equation" r:id="rId4" imgW="1612900" imgH="393700" progId="Equation.DSMT4">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0200" y="2437606"/>
                        <a:ext cx="5715000" cy="1420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2250918710"/>
              </p:ext>
            </p:extLst>
          </p:nvPr>
        </p:nvGraphicFramePr>
        <p:xfrm>
          <a:off x="2273300" y="4114800"/>
          <a:ext cx="3217863" cy="1125538"/>
        </p:xfrm>
        <a:graphic>
          <a:graphicData uri="http://schemas.openxmlformats.org/presentationml/2006/ole">
            <mc:AlternateContent xmlns:mc="http://schemas.openxmlformats.org/markup-compatibility/2006">
              <mc:Choice xmlns:v="urn:schemas-microsoft-com:vml" Requires="v">
                <p:oleObj spid="_x0000_s56403" name="Equation" r:id="rId6" imgW="2552400" imgH="888840" progId="Equation.DSMT4">
                  <p:embed/>
                </p:oleObj>
              </mc:Choice>
              <mc:Fallback>
                <p:oleObj name="Equation" r:id="rId6" imgW="2552400" imgH="888840" progId="Equation.DSMT4">
                  <p:embed/>
                  <p:pic>
                    <p:nvPicPr>
                      <p:cNvPr id="0" name="Object 1"/>
                      <p:cNvPicPr>
                        <a:picLocks noChangeAspect="1" noChangeArrowheads="1"/>
                      </p:cNvPicPr>
                      <p:nvPr/>
                    </p:nvPicPr>
                    <p:blipFill>
                      <a:blip r:embed="rId7"/>
                      <a:srcRect/>
                      <a:stretch>
                        <a:fillRect/>
                      </a:stretch>
                    </p:blipFill>
                    <p:spPr bwMode="auto">
                      <a:xfrm>
                        <a:off x="2273300" y="4114800"/>
                        <a:ext cx="3217863"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fontScale="70000" lnSpcReduction="20000"/>
          </a:bodyPr>
          <a:lstStyle/>
          <a:p>
            <a:pPr marL="742950" indent="-742950">
              <a:buFont typeface="+mj-lt"/>
              <a:buAutoNum type="arabicPeriod"/>
            </a:pPr>
            <a:r>
              <a:rPr lang="en-US" dirty="0"/>
              <a:t>General Notes</a:t>
            </a:r>
          </a:p>
          <a:p>
            <a:pPr marL="742950" indent="-742950">
              <a:buFont typeface="+mj-lt"/>
              <a:buAutoNum type="arabicPeriod"/>
            </a:pPr>
            <a:endParaRPr lang="en-US" dirty="0"/>
          </a:p>
          <a:p>
            <a:pPr marL="742950" indent="-742950">
              <a:buFont typeface="+mj-lt"/>
              <a:buAutoNum type="arabicPeriod"/>
            </a:pPr>
            <a:r>
              <a:rPr lang="en-US" dirty="0"/>
              <a:t>Time Value of Money</a:t>
            </a:r>
          </a:p>
          <a:p>
            <a:pPr marL="742950" indent="-742950">
              <a:buFont typeface="+mj-lt"/>
              <a:buAutoNum type="arabicPeriod"/>
            </a:pPr>
            <a:endParaRPr lang="en-US" dirty="0"/>
          </a:p>
          <a:p>
            <a:pPr marL="1143000" lvl="1" indent="-742950">
              <a:buFont typeface="+mj-lt"/>
              <a:buAutoNum type="alphaUcPeriod"/>
            </a:pPr>
            <a:r>
              <a:rPr lang="en-US" sz="3200" dirty="0"/>
              <a:t>Mixed Cash Flows</a:t>
            </a:r>
          </a:p>
          <a:p>
            <a:pPr marL="1143000" lvl="1" indent="-742950">
              <a:buFont typeface="+mj-lt"/>
              <a:buAutoNum type="alphaUcPeriod"/>
            </a:pPr>
            <a:endParaRPr lang="en-US" sz="3200" dirty="0"/>
          </a:p>
          <a:p>
            <a:pPr marL="1143000" lvl="1" indent="-742950">
              <a:buFont typeface="+mj-lt"/>
              <a:buAutoNum type="alphaUcPeriod"/>
            </a:pPr>
            <a:r>
              <a:rPr lang="en-US" sz="3200" dirty="0"/>
              <a:t>Annuities</a:t>
            </a:r>
          </a:p>
          <a:p>
            <a:pPr marL="1143000" lvl="1" indent="-742950">
              <a:buFont typeface="+mj-lt"/>
              <a:buAutoNum type="alphaUcPeriod"/>
            </a:pPr>
            <a:endParaRPr lang="en-US" sz="3200" dirty="0"/>
          </a:p>
          <a:p>
            <a:pPr marL="1143000" lvl="1" indent="-742950">
              <a:buFont typeface="+mj-lt"/>
              <a:buAutoNum type="alphaUcPeriod"/>
            </a:pPr>
            <a:r>
              <a:rPr lang="en-US" sz="3200" dirty="0"/>
              <a:t>Perpetuities</a:t>
            </a:r>
          </a:p>
          <a:p>
            <a:pPr marL="1143000" lvl="1" indent="-742950">
              <a:buFont typeface="+mj-lt"/>
              <a:buAutoNum type="alphaUcPeriod"/>
            </a:pPr>
            <a:endParaRPr lang="en-US" sz="3200" dirty="0"/>
          </a:p>
          <a:p>
            <a:pPr marL="1143000" lvl="1" indent="-742950">
              <a:buFont typeface="+mj-lt"/>
              <a:buAutoNum type="alphaUcPeriod"/>
            </a:pPr>
            <a:r>
              <a:rPr lang="en-US" sz="3200" dirty="0"/>
              <a:t>Non-Annual Cash Flows</a:t>
            </a:r>
          </a:p>
          <a:p>
            <a:pPr marL="0" indent="0">
              <a:buNone/>
            </a:pPr>
            <a:endParaRPr lang="en-US" dirty="0"/>
          </a:p>
          <a:p>
            <a:pPr marL="742950" indent="-742950">
              <a:buFont typeface="+mj-lt"/>
              <a:buAutoNum type="arabicPeriod"/>
            </a:pPr>
            <a:r>
              <a:rPr lang="en-US" dirty="0"/>
              <a:t>Rates of Change</a:t>
            </a:r>
          </a:p>
          <a:p>
            <a:pPr marL="742950" indent="-742950">
              <a:buFont typeface="+mj-lt"/>
              <a:buAutoNum type="arabicPeriod"/>
            </a:pPr>
            <a:endParaRPr lang="en-US" dirty="0"/>
          </a:p>
          <a:p>
            <a:pPr marL="742950" indent="-742950">
              <a:buFont typeface="+mj-lt"/>
              <a:buAutoNum type="arabicPeriod"/>
            </a:pPr>
            <a:r>
              <a:rPr lang="en-US" dirty="0"/>
              <a:t>Amortization</a:t>
            </a:r>
          </a:p>
          <a:p>
            <a:pPr marL="742950" indent="-742950">
              <a:buFont typeface="+mj-lt"/>
              <a:buAutoNum type="arabicPeriod"/>
            </a:pPr>
            <a:endParaRPr lang="en-US" dirty="0"/>
          </a:p>
          <a:p>
            <a:pPr marL="742950" indent="-742950">
              <a:buFont typeface="+mj-lt"/>
              <a:buAutoNum type="arabicPeriod"/>
            </a:pPr>
            <a:endParaRPr lang="en-US" dirty="0"/>
          </a:p>
        </p:txBody>
      </p:sp>
      <p:sp>
        <p:nvSpPr>
          <p:cNvPr id="3" name="Title 2"/>
          <p:cNvSpPr>
            <a:spLocks noGrp="1"/>
          </p:cNvSpPr>
          <p:nvPr>
            <p:ph type="title"/>
          </p:nvPr>
        </p:nvSpPr>
        <p:spPr/>
        <p:txBody>
          <a:bodyPr/>
          <a:lstStyle/>
          <a:p>
            <a:r>
              <a:rPr lang="en-US" dirty="0"/>
              <a:t>Today’s Outline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p:txBody>
          <a:bodyPr/>
          <a:lstStyle/>
          <a:p>
            <a:r>
              <a:rPr lang="en-US" dirty="0"/>
              <a:t>Annuities: FV Example</a:t>
            </a:r>
          </a:p>
        </p:txBody>
      </p:sp>
      <p:sp>
        <p:nvSpPr>
          <p:cNvPr id="5125" name="Rectangle 3"/>
          <p:cNvSpPr>
            <a:spLocks noGrp="1" noChangeArrowheads="1"/>
          </p:cNvSpPr>
          <p:nvPr>
            <p:ph type="body" sz="half" idx="1"/>
          </p:nvPr>
        </p:nvSpPr>
        <p:spPr>
          <a:xfrm>
            <a:off x="609600" y="1600200"/>
            <a:ext cx="8153400" cy="4419600"/>
          </a:xfrm>
        </p:spPr>
        <p:txBody>
          <a:bodyPr/>
          <a:lstStyle/>
          <a:p>
            <a:pPr eaLnBrk="1" hangingPunct="1"/>
            <a:r>
              <a:rPr lang="en-US" sz="2800" dirty="0"/>
              <a:t>Thus:</a:t>
            </a:r>
          </a:p>
          <a:p>
            <a:pPr eaLnBrk="1" hangingPunct="1"/>
            <a:endParaRPr lang="en-US" sz="2800" dirty="0"/>
          </a:p>
          <a:p>
            <a:pPr eaLnBrk="1" hangingPunct="1"/>
            <a:endParaRPr lang="en-US" sz="2800" dirty="0"/>
          </a:p>
          <a:p>
            <a:pPr eaLnBrk="1" hangingPunct="1"/>
            <a:endParaRPr lang="en-US" sz="2800" dirty="0"/>
          </a:p>
          <a:p>
            <a:pPr eaLnBrk="1" hangingPunct="1"/>
            <a:endParaRPr lang="en-US" sz="2800" dirty="0"/>
          </a:p>
          <a:p>
            <a:pPr eaLnBrk="1" hangingPunct="1"/>
            <a:endParaRPr lang="en-US" sz="2800" dirty="0"/>
          </a:p>
          <a:p>
            <a:pPr eaLnBrk="1" hangingPunct="1"/>
            <a:endParaRPr lang="en-US" sz="2800" dirty="0"/>
          </a:p>
          <a:p>
            <a:pPr eaLnBrk="1" hangingPunct="1"/>
            <a:endParaRPr lang="en-US" sz="2800" dirty="0"/>
          </a:p>
          <a:p>
            <a:pPr>
              <a:buNone/>
            </a:pPr>
            <a:r>
              <a:rPr lang="en-US" sz="2800" dirty="0"/>
              <a:t>	N = 5; I/Y = 7; PV = 0; PMT = -50; FV = </a:t>
            </a:r>
            <a:r>
              <a:rPr lang="en-US" sz="2800" b="1" dirty="0">
                <a:solidFill>
                  <a:srgbClr val="FF0000"/>
                </a:solidFill>
              </a:rPr>
              <a:t>$287.54</a:t>
            </a:r>
            <a:endParaRPr lang="en-US" sz="2800" dirty="0"/>
          </a:p>
          <a:p>
            <a:pPr eaLnBrk="1" hangingPunct="1"/>
            <a:endParaRPr lang="en-US" sz="2800" dirty="0"/>
          </a:p>
        </p:txBody>
      </p:sp>
      <p:sp>
        <p:nvSpPr>
          <p:cNvPr id="5126" name="Rectangle 4"/>
          <p:cNvSpPr>
            <a:spLocks noChangeArrowheads="1"/>
          </p:cNvSpPr>
          <p:nvPr/>
        </p:nvSpPr>
        <p:spPr bwMode="auto">
          <a:xfrm>
            <a:off x="0" y="3148013"/>
            <a:ext cx="9144000" cy="0"/>
          </a:xfrm>
          <a:prstGeom prst="rect">
            <a:avLst/>
          </a:prstGeom>
          <a:noFill/>
          <a:ln w="12700">
            <a:noFill/>
            <a:miter lim="800000"/>
            <a:headEnd type="none" w="sm" len="sm"/>
            <a:tailEnd type="none" w="sm" len="sm"/>
          </a:ln>
        </p:spPr>
        <p:txBody>
          <a:bodyPr wrap="none" anchor="ctr">
            <a:spAutoFit/>
          </a:bodyPr>
          <a:lstStyle/>
          <a:p>
            <a:endParaRPr lang="en-US"/>
          </a:p>
        </p:txBody>
      </p:sp>
      <p:sp>
        <p:nvSpPr>
          <p:cNvPr id="5127" name="Line 6"/>
          <p:cNvSpPr>
            <a:spLocks noChangeShapeType="1"/>
          </p:cNvSpPr>
          <p:nvPr/>
        </p:nvSpPr>
        <p:spPr bwMode="auto">
          <a:xfrm>
            <a:off x="1600200" y="2971800"/>
            <a:ext cx="5486400" cy="0"/>
          </a:xfrm>
          <a:prstGeom prst="line">
            <a:avLst/>
          </a:prstGeom>
          <a:noFill/>
          <a:ln w="28575">
            <a:solidFill>
              <a:schemeClr val="tx1"/>
            </a:solidFill>
            <a:round/>
            <a:headEnd type="none" w="sm" len="sm"/>
            <a:tailEnd type="none" w="sm" len="sm"/>
          </a:ln>
        </p:spPr>
        <p:txBody>
          <a:bodyPr/>
          <a:lstStyle/>
          <a:p>
            <a:endParaRPr lang="en-US"/>
          </a:p>
        </p:txBody>
      </p:sp>
      <p:sp>
        <p:nvSpPr>
          <p:cNvPr id="5128" name="Line 7"/>
          <p:cNvSpPr>
            <a:spLocks noChangeShapeType="1"/>
          </p:cNvSpPr>
          <p:nvPr/>
        </p:nvSpPr>
        <p:spPr bwMode="auto">
          <a:xfrm>
            <a:off x="2514600" y="28194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5129" name="Line 8"/>
          <p:cNvSpPr>
            <a:spLocks noChangeShapeType="1"/>
          </p:cNvSpPr>
          <p:nvPr/>
        </p:nvSpPr>
        <p:spPr bwMode="auto">
          <a:xfrm>
            <a:off x="1600200" y="28194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5130" name="Line 9"/>
          <p:cNvSpPr>
            <a:spLocks noChangeShapeType="1"/>
          </p:cNvSpPr>
          <p:nvPr/>
        </p:nvSpPr>
        <p:spPr bwMode="auto">
          <a:xfrm>
            <a:off x="3429000" y="28194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5131" name="Line 10"/>
          <p:cNvSpPr>
            <a:spLocks noChangeShapeType="1"/>
          </p:cNvSpPr>
          <p:nvPr/>
        </p:nvSpPr>
        <p:spPr bwMode="auto">
          <a:xfrm>
            <a:off x="2514600" y="28194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5132" name="Line 11"/>
          <p:cNvSpPr>
            <a:spLocks noChangeShapeType="1"/>
          </p:cNvSpPr>
          <p:nvPr/>
        </p:nvSpPr>
        <p:spPr bwMode="auto">
          <a:xfrm>
            <a:off x="4343400" y="28194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5133" name="Line 12"/>
          <p:cNvSpPr>
            <a:spLocks noChangeShapeType="1"/>
          </p:cNvSpPr>
          <p:nvPr/>
        </p:nvSpPr>
        <p:spPr bwMode="auto">
          <a:xfrm>
            <a:off x="3429000" y="28194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5134" name="Line 13"/>
          <p:cNvSpPr>
            <a:spLocks noChangeShapeType="1"/>
          </p:cNvSpPr>
          <p:nvPr/>
        </p:nvSpPr>
        <p:spPr bwMode="auto">
          <a:xfrm>
            <a:off x="5257800" y="28194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5135" name="Line 14"/>
          <p:cNvSpPr>
            <a:spLocks noChangeShapeType="1"/>
          </p:cNvSpPr>
          <p:nvPr/>
        </p:nvSpPr>
        <p:spPr bwMode="auto">
          <a:xfrm>
            <a:off x="4343400" y="28194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5136" name="Line 15"/>
          <p:cNvSpPr>
            <a:spLocks noChangeShapeType="1"/>
          </p:cNvSpPr>
          <p:nvPr/>
        </p:nvSpPr>
        <p:spPr bwMode="auto">
          <a:xfrm>
            <a:off x="6172200" y="28194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5137" name="Line 16"/>
          <p:cNvSpPr>
            <a:spLocks noChangeShapeType="1"/>
          </p:cNvSpPr>
          <p:nvPr/>
        </p:nvSpPr>
        <p:spPr bwMode="auto">
          <a:xfrm>
            <a:off x="5257800" y="28194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5138" name="Line 17"/>
          <p:cNvSpPr>
            <a:spLocks noChangeShapeType="1"/>
          </p:cNvSpPr>
          <p:nvPr/>
        </p:nvSpPr>
        <p:spPr bwMode="auto">
          <a:xfrm>
            <a:off x="7086600" y="28194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5139" name="Line 18"/>
          <p:cNvSpPr>
            <a:spLocks noChangeShapeType="1"/>
          </p:cNvSpPr>
          <p:nvPr/>
        </p:nvSpPr>
        <p:spPr bwMode="auto">
          <a:xfrm>
            <a:off x="6172200" y="28194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5140" name="Line 19"/>
          <p:cNvSpPr>
            <a:spLocks noChangeShapeType="1"/>
          </p:cNvSpPr>
          <p:nvPr/>
        </p:nvSpPr>
        <p:spPr bwMode="auto">
          <a:xfrm>
            <a:off x="7086600" y="28194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5141" name="Text Box 20"/>
          <p:cNvSpPr txBox="1">
            <a:spLocks noChangeArrowheads="1"/>
          </p:cNvSpPr>
          <p:nvPr/>
        </p:nvSpPr>
        <p:spPr bwMode="auto">
          <a:xfrm>
            <a:off x="1447800" y="24384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0</a:t>
            </a:r>
          </a:p>
        </p:txBody>
      </p:sp>
      <p:sp>
        <p:nvSpPr>
          <p:cNvPr id="5142" name="Text Box 21"/>
          <p:cNvSpPr txBox="1">
            <a:spLocks noChangeArrowheads="1"/>
          </p:cNvSpPr>
          <p:nvPr/>
        </p:nvSpPr>
        <p:spPr bwMode="auto">
          <a:xfrm>
            <a:off x="2362200" y="24384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1</a:t>
            </a:r>
          </a:p>
        </p:txBody>
      </p:sp>
      <p:sp>
        <p:nvSpPr>
          <p:cNvPr id="5143" name="Text Box 22"/>
          <p:cNvSpPr txBox="1">
            <a:spLocks noChangeArrowheads="1"/>
          </p:cNvSpPr>
          <p:nvPr/>
        </p:nvSpPr>
        <p:spPr bwMode="auto">
          <a:xfrm>
            <a:off x="3276600" y="24384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2</a:t>
            </a:r>
          </a:p>
        </p:txBody>
      </p:sp>
      <p:sp>
        <p:nvSpPr>
          <p:cNvPr id="5144" name="Text Box 23"/>
          <p:cNvSpPr txBox="1">
            <a:spLocks noChangeArrowheads="1"/>
          </p:cNvSpPr>
          <p:nvPr/>
        </p:nvSpPr>
        <p:spPr bwMode="auto">
          <a:xfrm>
            <a:off x="4191000" y="24384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3</a:t>
            </a:r>
          </a:p>
        </p:txBody>
      </p:sp>
      <p:sp>
        <p:nvSpPr>
          <p:cNvPr id="5145" name="Text Box 24"/>
          <p:cNvSpPr txBox="1">
            <a:spLocks noChangeArrowheads="1"/>
          </p:cNvSpPr>
          <p:nvPr/>
        </p:nvSpPr>
        <p:spPr bwMode="auto">
          <a:xfrm>
            <a:off x="5105400" y="24384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4</a:t>
            </a:r>
          </a:p>
        </p:txBody>
      </p:sp>
      <p:sp>
        <p:nvSpPr>
          <p:cNvPr id="5146" name="Text Box 25"/>
          <p:cNvSpPr txBox="1">
            <a:spLocks noChangeArrowheads="1"/>
          </p:cNvSpPr>
          <p:nvPr/>
        </p:nvSpPr>
        <p:spPr bwMode="auto">
          <a:xfrm>
            <a:off x="6019800" y="24384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5</a:t>
            </a:r>
          </a:p>
        </p:txBody>
      </p:sp>
      <p:sp>
        <p:nvSpPr>
          <p:cNvPr id="5147" name="Text Box 26"/>
          <p:cNvSpPr txBox="1">
            <a:spLocks noChangeArrowheads="1"/>
          </p:cNvSpPr>
          <p:nvPr/>
        </p:nvSpPr>
        <p:spPr bwMode="auto">
          <a:xfrm>
            <a:off x="6934200" y="24384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6</a:t>
            </a:r>
          </a:p>
        </p:txBody>
      </p:sp>
      <p:sp>
        <p:nvSpPr>
          <p:cNvPr id="5148" name="Text Box 27"/>
          <p:cNvSpPr txBox="1">
            <a:spLocks noChangeArrowheads="1"/>
          </p:cNvSpPr>
          <p:nvPr/>
        </p:nvSpPr>
        <p:spPr bwMode="auto">
          <a:xfrm>
            <a:off x="1447800" y="31242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0</a:t>
            </a:r>
            <a:endParaRPr lang="en-US" baseline="-25000"/>
          </a:p>
        </p:txBody>
      </p:sp>
      <p:sp>
        <p:nvSpPr>
          <p:cNvPr id="5149" name="Text Box 28"/>
          <p:cNvSpPr txBox="1">
            <a:spLocks noChangeArrowheads="1"/>
          </p:cNvSpPr>
          <p:nvPr/>
        </p:nvSpPr>
        <p:spPr bwMode="auto">
          <a:xfrm>
            <a:off x="2286000" y="31242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5150" name="Text Box 29"/>
          <p:cNvSpPr txBox="1">
            <a:spLocks noChangeArrowheads="1"/>
          </p:cNvSpPr>
          <p:nvPr/>
        </p:nvSpPr>
        <p:spPr bwMode="auto">
          <a:xfrm>
            <a:off x="3200400" y="31242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5151" name="Text Box 30"/>
          <p:cNvSpPr txBox="1">
            <a:spLocks noChangeArrowheads="1"/>
          </p:cNvSpPr>
          <p:nvPr/>
        </p:nvSpPr>
        <p:spPr bwMode="auto">
          <a:xfrm>
            <a:off x="5029200" y="31242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5152" name="Text Box 31"/>
          <p:cNvSpPr txBox="1">
            <a:spLocks noChangeArrowheads="1"/>
          </p:cNvSpPr>
          <p:nvPr/>
        </p:nvSpPr>
        <p:spPr bwMode="auto">
          <a:xfrm>
            <a:off x="4114800" y="31242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5153" name="Text Box 32"/>
          <p:cNvSpPr txBox="1">
            <a:spLocks noChangeArrowheads="1"/>
          </p:cNvSpPr>
          <p:nvPr/>
        </p:nvSpPr>
        <p:spPr bwMode="auto">
          <a:xfrm>
            <a:off x="5943600" y="31242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5154" name="Text Box 33"/>
          <p:cNvSpPr txBox="1">
            <a:spLocks noChangeArrowheads="1"/>
          </p:cNvSpPr>
          <p:nvPr/>
        </p:nvSpPr>
        <p:spPr bwMode="auto">
          <a:xfrm>
            <a:off x="6858000" y="31242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 0</a:t>
            </a:r>
            <a:endParaRPr lang="en-US" baseline="-25000"/>
          </a:p>
        </p:txBody>
      </p:sp>
      <p:graphicFrame>
        <p:nvGraphicFramePr>
          <p:cNvPr id="5122" name="Object 34"/>
          <p:cNvGraphicFramePr>
            <a:graphicFrameLocks noGrp="1" noChangeAspect="1"/>
          </p:cNvGraphicFramePr>
          <p:nvPr>
            <p:ph sz="half" idx="2"/>
          </p:nvPr>
        </p:nvGraphicFramePr>
        <p:xfrm>
          <a:off x="1219200" y="3886200"/>
          <a:ext cx="5638800" cy="901700"/>
        </p:xfrm>
        <a:graphic>
          <a:graphicData uri="http://schemas.openxmlformats.org/presentationml/2006/ole">
            <mc:AlternateContent xmlns:mc="http://schemas.openxmlformats.org/markup-compatibility/2006">
              <mc:Choice xmlns:v="urn:schemas-microsoft-com:vml" Requires="v">
                <p:oleObj spid="_x0000_s57389" name="Equation" r:id="rId4" imgW="2463480" imgH="393480" progId="Equation.DSMT4">
                  <p:embed/>
                </p:oleObj>
              </mc:Choice>
              <mc:Fallback>
                <p:oleObj name="Equation" r:id="rId4" imgW="2463480" imgH="393480" progId="Equation.DSMT4">
                  <p:embed/>
                  <p:pic>
                    <p:nvPicPr>
                      <p:cNvPr id="0" name="Object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3886200"/>
                        <a:ext cx="5638800" cy="901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p:txBody>
          <a:bodyPr/>
          <a:lstStyle/>
          <a:p>
            <a:pPr eaLnBrk="1" hangingPunct="1"/>
            <a:r>
              <a:rPr lang="en-US" dirty="0"/>
              <a:t>Cash Flow Problems</a:t>
            </a:r>
          </a:p>
        </p:txBody>
      </p:sp>
    </p:spTree>
  </p:cSld>
  <p:clrMapOvr>
    <a:masterClrMapping/>
  </p:clrMapOvr>
  <p:transition spd="med">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p:txBody>
          <a:bodyPr/>
          <a:lstStyle/>
          <a:p>
            <a:pPr eaLnBrk="1" hangingPunct="1"/>
            <a:r>
              <a:rPr lang="en-US" sz="3800"/>
              <a:t>Cash Flow, Time and Interest Rates </a:t>
            </a:r>
          </a:p>
        </p:txBody>
      </p:sp>
      <p:sp>
        <p:nvSpPr>
          <p:cNvPr id="36868" name="Rectangle 3"/>
          <p:cNvSpPr>
            <a:spLocks noGrp="1" noChangeArrowheads="1"/>
          </p:cNvSpPr>
          <p:nvPr>
            <p:ph type="body" idx="1"/>
          </p:nvPr>
        </p:nvSpPr>
        <p:spPr/>
        <p:txBody>
          <a:bodyPr/>
          <a:lstStyle/>
          <a:p>
            <a:pPr eaLnBrk="1" hangingPunct="1"/>
            <a:r>
              <a:rPr lang="en-US" dirty="0"/>
              <a:t>Annuities have three additional variables:</a:t>
            </a:r>
          </a:p>
          <a:p>
            <a:pPr lvl="1" eaLnBrk="1" hangingPunct="1"/>
            <a:r>
              <a:rPr lang="en-US" dirty="0"/>
              <a:t>Cash Flow</a:t>
            </a:r>
          </a:p>
          <a:p>
            <a:pPr lvl="1" eaLnBrk="1" hangingPunct="1"/>
            <a:r>
              <a:rPr lang="en-US" dirty="0"/>
              <a:t>Interest Rate</a:t>
            </a:r>
          </a:p>
          <a:p>
            <a:pPr lvl="1" eaLnBrk="1" hangingPunct="1"/>
            <a:r>
              <a:rPr lang="en-US" dirty="0"/>
              <a:t>Time</a:t>
            </a:r>
          </a:p>
          <a:p>
            <a:pPr lvl="1" eaLnBrk="1" hangingPunct="1"/>
            <a:endParaRPr lang="en-US" dirty="0"/>
          </a:p>
          <a:p>
            <a:r>
              <a:rPr lang="en-US" dirty="0"/>
              <a:t>PV and FV Versions</a:t>
            </a:r>
          </a:p>
        </p:txBody>
      </p:sp>
    </p:spTree>
  </p:cSld>
  <p:clrMapOvr>
    <a:masterClrMapping/>
  </p:clrMapOvr>
  <p:transition spd="med">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p:txBody>
          <a:bodyPr/>
          <a:lstStyle/>
          <a:p>
            <a:pPr eaLnBrk="1" hangingPunct="1"/>
            <a:r>
              <a:rPr lang="en-US" dirty="0"/>
              <a:t>Cash Flow Problems</a:t>
            </a:r>
          </a:p>
        </p:txBody>
      </p:sp>
      <p:sp>
        <p:nvSpPr>
          <p:cNvPr id="40964" name="Rectangle 3"/>
          <p:cNvSpPr>
            <a:spLocks noGrp="1" noChangeArrowheads="1"/>
          </p:cNvSpPr>
          <p:nvPr>
            <p:ph type="body" idx="1"/>
          </p:nvPr>
        </p:nvSpPr>
        <p:spPr/>
        <p:txBody>
          <a:bodyPr/>
          <a:lstStyle/>
          <a:p>
            <a:pPr eaLnBrk="1" hangingPunct="1"/>
            <a:r>
              <a:rPr lang="en-US" dirty="0"/>
              <a:t>The are Two Versions of Cash Flow Problems</a:t>
            </a:r>
          </a:p>
          <a:p>
            <a:pPr eaLnBrk="1" hangingPunct="1"/>
            <a:endParaRPr lang="en-US" dirty="0"/>
          </a:p>
          <a:p>
            <a:pPr lvl="1" eaLnBrk="1" hangingPunct="1"/>
            <a:r>
              <a:rPr lang="en-US" i="1" dirty="0"/>
              <a:t>Present Value</a:t>
            </a:r>
            <a:r>
              <a:rPr lang="en-US" dirty="0"/>
              <a:t>: What it the payment on a loan?</a:t>
            </a:r>
          </a:p>
          <a:p>
            <a:pPr lvl="1" eaLnBrk="1" hangingPunct="1"/>
            <a:endParaRPr lang="en-US" dirty="0"/>
          </a:p>
          <a:p>
            <a:pPr lvl="1"/>
            <a:r>
              <a:rPr lang="en-US" i="1" dirty="0"/>
              <a:t>Future Value</a:t>
            </a:r>
            <a:r>
              <a:rPr lang="en-US" dirty="0"/>
              <a:t>: What do you need to save to achieve an investment goal?</a:t>
            </a:r>
          </a:p>
          <a:p>
            <a:pPr lvl="1" eaLnBrk="1" hangingPunct="1"/>
            <a:endParaRPr lang="en-US" dirty="0"/>
          </a:p>
        </p:txBody>
      </p:sp>
    </p:spTree>
  </p:cSld>
  <p:clrMapOvr>
    <a:masterClrMapping/>
  </p:clrMapOvr>
  <p:transition spd="med">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p:txBody>
          <a:bodyPr/>
          <a:lstStyle/>
          <a:p>
            <a:pPr eaLnBrk="1" hangingPunct="1"/>
            <a:r>
              <a:rPr lang="en-US" dirty="0"/>
              <a:t>PV Cash Flow Problems</a:t>
            </a:r>
          </a:p>
        </p:txBody>
      </p:sp>
      <p:sp>
        <p:nvSpPr>
          <p:cNvPr id="37892" name="Rectangle 3"/>
          <p:cNvSpPr>
            <a:spLocks noGrp="1" noChangeArrowheads="1"/>
          </p:cNvSpPr>
          <p:nvPr>
            <p:ph type="body" idx="1"/>
          </p:nvPr>
        </p:nvSpPr>
        <p:spPr/>
        <p:txBody>
          <a:bodyPr/>
          <a:lstStyle/>
          <a:p>
            <a:pPr eaLnBrk="1" hangingPunct="1"/>
            <a:r>
              <a:rPr lang="en-US" dirty="0"/>
              <a:t>Payments on a loan.</a:t>
            </a:r>
          </a:p>
          <a:p>
            <a:pPr lvl="1" eaLnBrk="1" hangingPunct="1"/>
            <a:r>
              <a:rPr lang="en-US" dirty="0"/>
              <a:t>For example, if I borrow $1,000.00 at 11% for 5 years, what are my payments? </a:t>
            </a:r>
          </a:p>
          <a:p>
            <a:pPr lvl="1" eaLnBrk="1" hangingPunct="1"/>
            <a:endParaRPr lang="en-US" dirty="0"/>
          </a:p>
          <a:p>
            <a:pPr lvl="1" eaLnBrk="1" hangingPunct="1"/>
            <a:r>
              <a:rPr lang="en-US" dirty="0"/>
              <a:t>That is a question of calculating the cash flows of an annuity.</a:t>
            </a:r>
          </a:p>
          <a:p>
            <a:pPr lvl="1" eaLnBrk="1" hangingPunct="1"/>
            <a:endParaRPr lang="en-US" dirty="0"/>
          </a:p>
          <a:p>
            <a:pPr lvl="1"/>
            <a:r>
              <a:rPr lang="en-US" dirty="0"/>
              <a:t>N = 5; I/Y = 11; PV = -1,000; PMT </a:t>
            </a:r>
            <a:r>
              <a:rPr lang="en-US"/>
              <a:t>= </a:t>
            </a:r>
            <a:r>
              <a:rPr lang="en-US" b="1">
                <a:solidFill>
                  <a:srgbClr val="FF0000"/>
                </a:solidFill>
              </a:rPr>
              <a:t>270.57</a:t>
            </a:r>
            <a:r>
              <a:rPr lang="en-US"/>
              <a:t>; </a:t>
            </a:r>
            <a:r>
              <a:rPr lang="en-US" dirty="0"/>
              <a:t>FV = 0</a:t>
            </a:r>
          </a:p>
          <a:p>
            <a:pPr lvl="1" eaLnBrk="1" hangingPunct="1">
              <a:buNone/>
            </a:pPr>
            <a:endParaRPr lang="en-US" dirty="0"/>
          </a:p>
        </p:txBody>
      </p:sp>
    </p:spTree>
  </p:cSld>
  <p:clrMapOvr>
    <a:masterClrMapping/>
  </p:clrMapOvr>
  <p:transition spd="med">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p:txBody>
          <a:bodyPr/>
          <a:lstStyle/>
          <a:p>
            <a:pPr eaLnBrk="1" hangingPunct="1"/>
            <a:r>
              <a:rPr lang="en-US" dirty="0"/>
              <a:t>FV Cash Flow Problems</a:t>
            </a:r>
          </a:p>
        </p:txBody>
      </p:sp>
      <p:sp>
        <p:nvSpPr>
          <p:cNvPr id="38916" name="Rectangle 3"/>
          <p:cNvSpPr>
            <a:spLocks noGrp="1" noChangeArrowheads="1"/>
          </p:cNvSpPr>
          <p:nvPr>
            <p:ph type="body" idx="1"/>
          </p:nvPr>
        </p:nvSpPr>
        <p:spPr/>
        <p:txBody>
          <a:bodyPr/>
          <a:lstStyle/>
          <a:p>
            <a:pPr eaLnBrk="1" hangingPunct="1"/>
            <a:r>
              <a:rPr lang="en-US" dirty="0"/>
              <a:t>Future value cash flow problems are  the ‘savings’ problems.</a:t>
            </a:r>
          </a:p>
          <a:p>
            <a:pPr lvl="1" eaLnBrk="1" hangingPunct="1"/>
            <a:r>
              <a:rPr lang="en-US" dirty="0"/>
              <a:t>For example, if I want to have $100,000.00 in 5 years and the rate of interest is 11%, how much do I have to save per year?</a:t>
            </a:r>
          </a:p>
          <a:p>
            <a:pPr lvl="1" eaLnBrk="1" hangingPunct="1"/>
            <a:endParaRPr lang="en-US" dirty="0"/>
          </a:p>
          <a:p>
            <a:pPr lvl="1"/>
            <a:r>
              <a:rPr lang="en-US" dirty="0"/>
              <a:t>N = 5; I/Y = 11; PV = 0; PMT = </a:t>
            </a:r>
            <a:r>
              <a:rPr lang="en-US" b="1" dirty="0">
                <a:solidFill>
                  <a:srgbClr val="FF0000"/>
                </a:solidFill>
              </a:rPr>
              <a:t>16,057.03</a:t>
            </a:r>
            <a:r>
              <a:rPr lang="en-US" dirty="0"/>
              <a:t>; FV = -100,000</a:t>
            </a:r>
          </a:p>
          <a:p>
            <a:pPr lvl="1" eaLnBrk="1" hangingPunct="1">
              <a:buNone/>
            </a:pPr>
            <a:endParaRPr lang="en-US" dirty="0"/>
          </a:p>
        </p:txBody>
      </p:sp>
    </p:spTree>
  </p:cSld>
  <p:clrMapOvr>
    <a:masterClrMapping/>
  </p:clrMapOvr>
  <p:transition spd="med">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p:txBody>
          <a:bodyPr/>
          <a:lstStyle/>
          <a:p>
            <a:pPr eaLnBrk="1" hangingPunct="1"/>
            <a:r>
              <a:rPr lang="en-US" dirty="0"/>
              <a:t>Interest Rate Problems</a:t>
            </a:r>
          </a:p>
        </p:txBody>
      </p:sp>
    </p:spTree>
  </p:cSld>
  <p:clrMapOvr>
    <a:masterClrMapping/>
  </p:clrMapOvr>
  <p:transition spd="med">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p:txBody>
          <a:bodyPr/>
          <a:lstStyle/>
          <a:p>
            <a:pPr eaLnBrk="1" hangingPunct="1"/>
            <a:r>
              <a:rPr lang="en-US" dirty="0"/>
              <a:t>Interest Rate Problems</a:t>
            </a:r>
          </a:p>
        </p:txBody>
      </p:sp>
      <p:sp>
        <p:nvSpPr>
          <p:cNvPr id="40964" name="Rectangle 3"/>
          <p:cNvSpPr>
            <a:spLocks noGrp="1" noChangeArrowheads="1"/>
          </p:cNvSpPr>
          <p:nvPr>
            <p:ph type="body" idx="1"/>
          </p:nvPr>
        </p:nvSpPr>
        <p:spPr/>
        <p:txBody>
          <a:bodyPr/>
          <a:lstStyle/>
          <a:p>
            <a:pPr eaLnBrk="1" hangingPunct="1"/>
            <a:r>
              <a:rPr lang="en-US" dirty="0"/>
              <a:t>The are Two Versions of Interest Rate Problems</a:t>
            </a:r>
          </a:p>
          <a:p>
            <a:pPr eaLnBrk="1" hangingPunct="1"/>
            <a:endParaRPr lang="en-US" dirty="0"/>
          </a:p>
          <a:p>
            <a:pPr lvl="1" eaLnBrk="1" hangingPunct="1"/>
            <a:r>
              <a:rPr lang="en-US" i="1" dirty="0"/>
              <a:t>Present Value</a:t>
            </a:r>
            <a:r>
              <a:rPr lang="en-US" dirty="0"/>
              <a:t>: What it the interest rate on a loan?</a:t>
            </a:r>
          </a:p>
          <a:p>
            <a:pPr lvl="1" eaLnBrk="1" hangingPunct="1"/>
            <a:endParaRPr lang="en-US" dirty="0"/>
          </a:p>
          <a:p>
            <a:pPr lvl="1"/>
            <a:r>
              <a:rPr lang="en-US" i="1" dirty="0"/>
              <a:t>Future Value</a:t>
            </a:r>
            <a:r>
              <a:rPr lang="en-US" dirty="0"/>
              <a:t>: What interest rate do you need to achieve an investment goal?</a:t>
            </a:r>
          </a:p>
          <a:p>
            <a:pPr lvl="1" eaLnBrk="1" hangingPunct="1"/>
            <a:endParaRPr lang="en-US" dirty="0"/>
          </a:p>
        </p:txBody>
      </p:sp>
    </p:spTree>
  </p:cSld>
  <p:clrMapOvr>
    <a:masterClrMapping/>
  </p:clrMapOvr>
  <p:transition spd="med">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p:txBody>
          <a:bodyPr/>
          <a:lstStyle/>
          <a:p>
            <a:pPr eaLnBrk="1" hangingPunct="1"/>
            <a:r>
              <a:rPr lang="en-US" dirty="0"/>
              <a:t>PV Interest Rate Problems</a:t>
            </a:r>
          </a:p>
        </p:txBody>
      </p:sp>
      <p:sp>
        <p:nvSpPr>
          <p:cNvPr id="37892" name="Rectangle 3"/>
          <p:cNvSpPr>
            <a:spLocks noGrp="1" noChangeArrowheads="1"/>
          </p:cNvSpPr>
          <p:nvPr>
            <p:ph type="body" idx="1"/>
          </p:nvPr>
        </p:nvSpPr>
        <p:spPr/>
        <p:txBody>
          <a:bodyPr/>
          <a:lstStyle/>
          <a:p>
            <a:pPr eaLnBrk="1" hangingPunct="1"/>
            <a:r>
              <a:rPr lang="en-US" dirty="0"/>
              <a:t>Interest rate on a loan</a:t>
            </a:r>
          </a:p>
          <a:p>
            <a:pPr lvl="1" eaLnBrk="1" hangingPunct="1"/>
            <a:r>
              <a:rPr lang="en-US" dirty="0"/>
              <a:t>For example, if I borrow $1,000.00 for 5 years and repay it $250 per year, what is the interest rate? </a:t>
            </a:r>
          </a:p>
          <a:p>
            <a:pPr lvl="1" eaLnBrk="1" hangingPunct="1"/>
            <a:endParaRPr lang="en-US" dirty="0"/>
          </a:p>
          <a:p>
            <a:pPr lvl="1" eaLnBrk="1" hangingPunct="1"/>
            <a:r>
              <a:rPr lang="en-US" dirty="0"/>
              <a:t>That is a question of calculating the interest on a loan.</a:t>
            </a:r>
          </a:p>
          <a:p>
            <a:pPr lvl="1" eaLnBrk="1" hangingPunct="1"/>
            <a:endParaRPr lang="en-US" dirty="0"/>
          </a:p>
          <a:p>
            <a:pPr lvl="1"/>
            <a:r>
              <a:rPr lang="en-US" dirty="0"/>
              <a:t>N = 5; I/Y = </a:t>
            </a:r>
            <a:r>
              <a:rPr lang="en-US" b="1" dirty="0">
                <a:solidFill>
                  <a:srgbClr val="FF0000"/>
                </a:solidFill>
              </a:rPr>
              <a:t>7.93%</a:t>
            </a:r>
            <a:r>
              <a:rPr lang="en-US" dirty="0"/>
              <a:t>; PV = 1,000; PMT = -250; FV = 0</a:t>
            </a:r>
          </a:p>
          <a:p>
            <a:pPr lvl="1" eaLnBrk="1" hangingPunct="1"/>
            <a:endParaRPr lang="en-US" dirty="0"/>
          </a:p>
        </p:txBody>
      </p:sp>
    </p:spTree>
  </p:cSld>
  <p:clrMapOvr>
    <a:masterClrMapping/>
  </p:clrMapOvr>
  <p:transition spd="med">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p:txBody>
          <a:bodyPr/>
          <a:lstStyle/>
          <a:p>
            <a:pPr eaLnBrk="1" hangingPunct="1"/>
            <a:r>
              <a:rPr lang="en-US" dirty="0"/>
              <a:t>FV Interest Rate Problems</a:t>
            </a:r>
          </a:p>
        </p:txBody>
      </p:sp>
      <p:sp>
        <p:nvSpPr>
          <p:cNvPr id="37892" name="Rectangle 3"/>
          <p:cNvSpPr>
            <a:spLocks noGrp="1" noChangeArrowheads="1"/>
          </p:cNvSpPr>
          <p:nvPr>
            <p:ph type="body" idx="1"/>
          </p:nvPr>
        </p:nvSpPr>
        <p:spPr/>
        <p:txBody>
          <a:bodyPr/>
          <a:lstStyle/>
          <a:p>
            <a:pPr eaLnBrk="1" hangingPunct="1"/>
            <a:r>
              <a:rPr lang="en-US" dirty="0"/>
              <a:t>Interest rate on investments</a:t>
            </a:r>
          </a:p>
          <a:p>
            <a:pPr lvl="1" eaLnBrk="1" hangingPunct="1"/>
            <a:r>
              <a:rPr lang="en-US" dirty="0"/>
              <a:t>For example, if I want to have $1,000.00 in 5 years and can save $150 per year, what is the interest rate? </a:t>
            </a:r>
          </a:p>
          <a:p>
            <a:pPr lvl="1" eaLnBrk="1" hangingPunct="1"/>
            <a:endParaRPr lang="en-US" dirty="0"/>
          </a:p>
          <a:p>
            <a:pPr lvl="1" eaLnBrk="1" hangingPunct="1"/>
            <a:r>
              <a:rPr lang="en-US" dirty="0"/>
              <a:t>That is a question of calculating the interest on an investment.</a:t>
            </a:r>
          </a:p>
          <a:p>
            <a:pPr lvl="1" eaLnBrk="1" hangingPunct="1"/>
            <a:endParaRPr lang="en-US" dirty="0"/>
          </a:p>
          <a:p>
            <a:pPr lvl="1"/>
            <a:r>
              <a:rPr lang="en-US" dirty="0"/>
              <a:t>N = 5; I/Y = </a:t>
            </a:r>
            <a:r>
              <a:rPr lang="en-US" b="1" dirty="0">
                <a:solidFill>
                  <a:srgbClr val="FF0000"/>
                </a:solidFill>
              </a:rPr>
              <a:t>14.43%</a:t>
            </a:r>
            <a:r>
              <a:rPr lang="en-US" dirty="0"/>
              <a:t>; PV = 0; PMT = -150; FV = 1,000</a:t>
            </a:r>
          </a:p>
          <a:p>
            <a:pPr lvl="1" eaLnBrk="1" hangingPunct="1"/>
            <a:endParaRPr lang="en-US" dirty="0"/>
          </a:p>
        </p:txBody>
      </p:sp>
    </p:spTree>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1. General Notes</a:t>
            </a:r>
          </a:p>
        </p:txBody>
      </p:sp>
    </p:spTree>
    <p:extLst>
      <p:ext uri="{BB962C8B-B14F-4D97-AF65-F5344CB8AC3E}">
        <p14:creationId xmlns:p14="http://schemas.microsoft.com/office/powerpoint/2010/main" val="1058753745"/>
      </p:ext>
    </p:extLst>
  </p:cSld>
  <p:clrMapOvr>
    <a:masterClrMapping/>
  </p:clrMapOvr>
  <p:transition spd="med">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p:txBody>
          <a:bodyPr/>
          <a:lstStyle/>
          <a:p>
            <a:pPr eaLnBrk="1" hangingPunct="1"/>
            <a:r>
              <a:rPr lang="en-US" dirty="0"/>
              <a:t>Time Problems</a:t>
            </a:r>
          </a:p>
        </p:txBody>
      </p:sp>
    </p:spTree>
  </p:cSld>
  <p:clrMapOvr>
    <a:masterClrMapping/>
  </p:clrMapOvr>
  <p:transition spd="med">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p:txBody>
          <a:bodyPr/>
          <a:lstStyle/>
          <a:p>
            <a:pPr eaLnBrk="1" hangingPunct="1"/>
            <a:r>
              <a:rPr lang="en-US"/>
              <a:t>Time Problems</a:t>
            </a:r>
          </a:p>
        </p:txBody>
      </p:sp>
      <p:sp>
        <p:nvSpPr>
          <p:cNvPr id="40964" name="Rectangle 3"/>
          <p:cNvSpPr>
            <a:spLocks noGrp="1" noChangeArrowheads="1"/>
          </p:cNvSpPr>
          <p:nvPr>
            <p:ph type="body" idx="1"/>
          </p:nvPr>
        </p:nvSpPr>
        <p:spPr/>
        <p:txBody>
          <a:bodyPr/>
          <a:lstStyle/>
          <a:p>
            <a:pPr eaLnBrk="1" hangingPunct="1"/>
            <a:r>
              <a:rPr lang="en-US" dirty="0"/>
              <a:t>The are Two Versions of Time Problems</a:t>
            </a:r>
          </a:p>
          <a:p>
            <a:pPr eaLnBrk="1" hangingPunct="1"/>
            <a:endParaRPr lang="en-US" dirty="0"/>
          </a:p>
          <a:p>
            <a:pPr lvl="1" eaLnBrk="1" hangingPunct="1"/>
            <a:r>
              <a:rPr lang="en-US" dirty="0"/>
              <a:t>Present Value: How long will it take to repay a loan?</a:t>
            </a:r>
          </a:p>
          <a:p>
            <a:pPr lvl="1" eaLnBrk="1" hangingPunct="1"/>
            <a:endParaRPr lang="en-US" dirty="0"/>
          </a:p>
          <a:p>
            <a:pPr lvl="1" eaLnBrk="1" hangingPunct="1"/>
            <a:r>
              <a:rPr lang="en-US" dirty="0"/>
              <a:t>Future Value: How long will it take to save a certain amount?</a:t>
            </a:r>
          </a:p>
          <a:p>
            <a:pPr lvl="1" eaLnBrk="1" hangingPunct="1"/>
            <a:endParaRPr lang="en-US" dirty="0"/>
          </a:p>
        </p:txBody>
      </p:sp>
    </p:spTree>
  </p:cSld>
  <p:clrMapOvr>
    <a:masterClrMapping/>
  </p:clrMapOvr>
  <p:transition spd="med">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p:txBody>
          <a:bodyPr>
            <a:normAutofit/>
          </a:bodyPr>
          <a:lstStyle/>
          <a:p>
            <a:pPr eaLnBrk="1" hangingPunct="1"/>
            <a:r>
              <a:rPr lang="en-US" dirty="0"/>
              <a:t>PV Time Problems</a:t>
            </a:r>
          </a:p>
        </p:txBody>
      </p:sp>
      <p:sp>
        <p:nvSpPr>
          <p:cNvPr id="14341" name="Rectangle 3"/>
          <p:cNvSpPr>
            <a:spLocks noGrp="1" noChangeArrowheads="1"/>
          </p:cNvSpPr>
          <p:nvPr>
            <p:ph type="body" sz="half" idx="1"/>
          </p:nvPr>
        </p:nvSpPr>
        <p:spPr>
          <a:xfrm>
            <a:off x="609600" y="1600200"/>
            <a:ext cx="7620000" cy="4419600"/>
          </a:xfrm>
        </p:spPr>
        <p:txBody>
          <a:bodyPr>
            <a:normAutofit lnSpcReduction="10000"/>
          </a:bodyPr>
          <a:lstStyle/>
          <a:p>
            <a:pPr eaLnBrk="1" hangingPunct="1"/>
            <a:r>
              <a:rPr lang="en-US" sz="2800" dirty="0"/>
              <a:t>If I borrow $1,000.00 at 11%, and I want to make annual payments of $350.00, how long will it take me to repay the loan? </a:t>
            </a:r>
          </a:p>
          <a:p>
            <a:pPr eaLnBrk="1" hangingPunct="1"/>
            <a:endParaRPr lang="en-US" sz="2800" dirty="0"/>
          </a:p>
          <a:p>
            <a:r>
              <a:rPr lang="en-US" sz="2800" dirty="0"/>
              <a:t>N = </a:t>
            </a:r>
            <a:r>
              <a:rPr lang="en-US" sz="2800" b="1" dirty="0">
                <a:solidFill>
                  <a:srgbClr val="FF0000"/>
                </a:solidFill>
              </a:rPr>
              <a:t>3.62</a:t>
            </a:r>
            <a:r>
              <a:rPr lang="en-US" sz="2800" dirty="0"/>
              <a:t>; I/Y =11; PV = -1,000; PMT = 350; FV = 0</a:t>
            </a:r>
          </a:p>
          <a:p>
            <a:endParaRPr lang="en-US" sz="2800" dirty="0"/>
          </a:p>
          <a:p>
            <a:r>
              <a:rPr lang="en-US" sz="2800" dirty="0"/>
              <a:t>3.62 = 3 + 0.62</a:t>
            </a:r>
          </a:p>
          <a:p>
            <a:r>
              <a:rPr lang="en-US" sz="2800" dirty="0"/>
              <a:t>0.62 x 12 = 7.44 </a:t>
            </a:r>
            <a:r>
              <a:rPr lang="en-US" sz="2800" dirty="0">
                <a:sym typeface="Symbol"/>
              </a:rPr>
              <a:t> 7</a:t>
            </a:r>
          </a:p>
          <a:p>
            <a:r>
              <a:rPr lang="en-US" sz="2800" b="1" dirty="0">
                <a:solidFill>
                  <a:srgbClr val="FF0000"/>
                </a:solidFill>
                <a:sym typeface="Symbol"/>
              </a:rPr>
              <a:t>3 years 7 months</a:t>
            </a:r>
            <a:endParaRPr lang="en-US" sz="2800" b="1" dirty="0">
              <a:solidFill>
                <a:srgbClr val="FF0000"/>
              </a:solidFill>
            </a:endParaRPr>
          </a:p>
          <a:p>
            <a:pPr eaLnBrk="1" hangingPunct="1">
              <a:buNone/>
            </a:pPr>
            <a:endParaRPr lang="en-US"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p:txBody>
          <a:bodyPr>
            <a:normAutofit/>
          </a:bodyPr>
          <a:lstStyle/>
          <a:p>
            <a:pPr eaLnBrk="1" hangingPunct="1"/>
            <a:r>
              <a:rPr lang="en-US" dirty="0"/>
              <a:t>FV Time Problems</a:t>
            </a:r>
          </a:p>
        </p:txBody>
      </p:sp>
      <p:sp>
        <p:nvSpPr>
          <p:cNvPr id="14341" name="Rectangle 3"/>
          <p:cNvSpPr>
            <a:spLocks noGrp="1" noChangeArrowheads="1"/>
          </p:cNvSpPr>
          <p:nvPr>
            <p:ph type="body" sz="half" idx="1"/>
          </p:nvPr>
        </p:nvSpPr>
        <p:spPr>
          <a:xfrm>
            <a:off x="609600" y="1600200"/>
            <a:ext cx="7620000" cy="4419600"/>
          </a:xfrm>
        </p:spPr>
        <p:txBody>
          <a:bodyPr>
            <a:normAutofit/>
          </a:bodyPr>
          <a:lstStyle/>
          <a:p>
            <a:r>
              <a:rPr lang="en-US" sz="2800" dirty="0"/>
              <a:t>I need $1,000.00 and can save $150 per year. If I can get a return of 11%, how long will it take me to reach my goal? </a:t>
            </a:r>
          </a:p>
          <a:p>
            <a:endParaRPr lang="en-US" sz="2800" dirty="0"/>
          </a:p>
          <a:p>
            <a:r>
              <a:rPr lang="en-US" sz="2800" dirty="0"/>
              <a:t>N = </a:t>
            </a:r>
            <a:r>
              <a:rPr lang="en-US" sz="2800" b="1" dirty="0">
                <a:solidFill>
                  <a:srgbClr val="FF0000"/>
                </a:solidFill>
              </a:rPr>
              <a:t>5.27</a:t>
            </a:r>
            <a:r>
              <a:rPr lang="en-US" sz="2800" dirty="0"/>
              <a:t>; I/Y =11; PV = 0; PMT = 150; FV = -1,000</a:t>
            </a:r>
          </a:p>
          <a:p>
            <a:endParaRPr lang="en-US" sz="2800" dirty="0"/>
          </a:p>
          <a:p>
            <a:r>
              <a:rPr lang="en-US" sz="2800" dirty="0"/>
              <a:t>5.27 = 5 + 0.27</a:t>
            </a:r>
          </a:p>
          <a:p>
            <a:r>
              <a:rPr lang="en-US" sz="2800" dirty="0"/>
              <a:t>0.27 x 12 = 3.24 </a:t>
            </a:r>
            <a:r>
              <a:rPr lang="en-US" sz="2800" dirty="0">
                <a:sym typeface="Symbol"/>
              </a:rPr>
              <a:t> 3</a:t>
            </a:r>
          </a:p>
          <a:p>
            <a:r>
              <a:rPr lang="en-US" sz="2800" b="1" dirty="0">
                <a:solidFill>
                  <a:srgbClr val="FF0000"/>
                </a:solidFill>
                <a:sym typeface="Symbol"/>
              </a:rPr>
              <a:t>5 years 3 months</a:t>
            </a:r>
            <a:endParaRPr lang="en-US" sz="2800" b="1" dirty="0">
              <a:solidFill>
                <a:srgbClr val="FF0000"/>
              </a:solidFill>
            </a:endParaRPr>
          </a:p>
          <a:p>
            <a:pPr eaLnBrk="1" hangingPunct="1">
              <a:buNone/>
            </a:pPr>
            <a:endParaRPr lang="en-US" sz="2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p:txBody>
          <a:bodyPr/>
          <a:lstStyle/>
          <a:p>
            <a:pPr eaLnBrk="1" hangingPunct="1"/>
            <a:r>
              <a:rPr lang="en-US"/>
              <a:t>Annuities Due</a:t>
            </a:r>
          </a:p>
        </p:txBody>
      </p:sp>
    </p:spTree>
  </p:cSld>
  <p:clrMapOvr>
    <a:masterClrMapping/>
  </p:clrMapOvr>
  <p:transition spd="med">
    <p:fade thruBlk="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Cash Flow Begins Now</a:t>
            </a:r>
          </a:p>
          <a:p>
            <a:pPr lvl="1"/>
            <a:r>
              <a:rPr lang="en-US" dirty="0"/>
              <a:t>Not Next Period</a:t>
            </a:r>
          </a:p>
          <a:p>
            <a:endParaRPr lang="en-US" dirty="0"/>
          </a:p>
          <a:p>
            <a:r>
              <a:rPr lang="en-US" dirty="0"/>
              <a:t>Method</a:t>
            </a:r>
          </a:p>
          <a:p>
            <a:pPr lvl="1"/>
            <a:r>
              <a:rPr lang="en-US" dirty="0"/>
              <a:t>Calculator: Change ‘END’ to ‘BEGIN’</a:t>
            </a:r>
          </a:p>
        </p:txBody>
      </p:sp>
      <p:sp>
        <p:nvSpPr>
          <p:cNvPr id="3" name="Title 2"/>
          <p:cNvSpPr>
            <a:spLocks noGrp="1"/>
          </p:cNvSpPr>
          <p:nvPr>
            <p:ph type="title"/>
          </p:nvPr>
        </p:nvSpPr>
        <p:spPr/>
        <p:txBody>
          <a:bodyPr/>
          <a:lstStyle/>
          <a:p>
            <a:r>
              <a:rPr lang="en-US" dirty="0"/>
              <a:t>Annuities Due</a:t>
            </a:r>
          </a:p>
        </p:txBody>
      </p:sp>
    </p:spTree>
    <p:extLst>
      <p:ext uri="{BB962C8B-B14F-4D97-AF65-F5344CB8AC3E}">
        <p14:creationId xmlns:p14="http://schemas.microsoft.com/office/powerpoint/2010/main" val="33187628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body" idx="1"/>
          </p:nvPr>
        </p:nvSpPr>
        <p:spPr/>
        <p:txBody>
          <a:bodyPr/>
          <a:lstStyle/>
          <a:p>
            <a:pPr eaLnBrk="1" hangingPunct="1"/>
            <a:r>
              <a:rPr lang="en-US" sz="3200" dirty="0"/>
              <a:t>An annuity due is an annuity that begins this period, not next.</a:t>
            </a:r>
          </a:p>
          <a:p>
            <a:pPr lvl="1" eaLnBrk="1" hangingPunct="1"/>
            <a:r>
              <a:rPr lang="en-US" dirty="0"/>
              <a:t>Five Year Annuity of $100 per Year</a:t>
            </a:r>
          </a:p>
          <a:p>
            <a:pPr lvl="1" eaLnBrk="1" hangingPunct="1"/>
            <a:endParaRPr lang="en-US" dirty="0"/>
          </a:p>
          <a:p>
            <a:pPr lvl="1" eaLnBrk="1" hangingPunct="1"/>
            <a:endParaRPr lang="en-US" dirty="0"/>
          </a:p>
          <a:p>
            <a:pPr lvl="1" eaLnBrk="1" hangingPunct="1"/>
            <a:endParaRPr lang="en-US" dirty="0"/>
          </a:p>
          <a:p>
            <a:pPr lvl="1" eaLnBrk="1" hangingPunct="1"/>
            <a:r>
              <a:rPr lang="en-US" dirty="0"/>
              <a:t>Five Year Due Annuity of $100 per Year</a:t>
            </a:r>
          </a:p>
          <a:p>
            <a:pPr lvl="1" eaLnBrk="1" hangingPunct="1">
              <a:buFont typeface="Wingdings" pitchFamily="2" charset="2"/>
              <a:buNone/>
            </a:pPr>
            <a:endParaRPr lang="en-US" dirty="0"/>
          </a:p>
        </p:txBody>
      </p:sp>
      <p:sp>
        <p:nvSpPr>
          <p:cNvPr id="46084" name="Rectangle 2"/>
          <p:cNvSpPr>
            <a:spLocks noGrp="1" noChangeArrowheads="1"/>
          </p:cNvSpPr>
          <p:nvPr>
            <p:ph type="title"/>
          </p:nvPr>
        </p:nvSpPr>
        <p:spPr/>
        <p:txBody>
          <a:bodyPr/>
          <a:lstStyle/>
          <a:p>
            <a:pPr eaLnBrk="1" hangingPunct="1"/>
            <a:r>
              <a:rPr lang="en-US"/>
              <a:t>Annuities Due</a:t>
            </a:r>
          </a:p>
        </p:txBody>
      </p:sp>
      <p:sp>
        <p:nvSpPr>
          <p:cNvPr id="46085" name="Line 4"/>
          <p:cNvSpPr>
            <a:spLocks noChangeShapeType="1"/>
          </p:cNvSpPr>
          <p:nvPr/>
        </p:nvSpPr>
        <p:spPr bwMode="auto">
          <a:xfrm>
            <a:off x="1905000" y="3657600"/>
            <a:ext cx="5486400" cy="1588"/>
          </a:xfrm>
          <a:prstGeom prst="line">
            <a:avLst/>
          </a:prstGeom>
          <a:noFill/>
          <a:ln w="28575">
            <a:solidFill>
              <a:schemeClr val="tx1"/>
            </a:solidFill>
            <a:round/>
            <a:headEnd type="none" w="sm" len="sm"/>
            <a:tailEnd type="none" w="sm" len="sm"/>
          </a:ln>
        </p:spPr>
        <p:txBody>
          <a:bodyPr/>
          <a:lstStyle/>
          <a:p>
            <a:endParaRPr lang="en-US"/>
          </a:p>
        </p:txBody>
      </p:sp>
      <p:sp>
        <p:nvSpPr>
          <p:cNvPr id="46086" name="Line 5"/>
          <p:cNvSpPr>
            <a:spLocks noChangeShapeType="1"/>
          </p:cNvSpPr>
          <p:nvPr/>
        </p:nvSpPr>
        <p:spPr bwMode="auto">
          <a:xfrm>
            <a:off x="2819400" y="3505200"/>
            <a:ext cx="1588" cy="304800"/>
          </a:xfrm>
          <a:prstGeom prst="line">
            <a:avLst/>
          </a:prstGeom>
          <a:noFill/>
          <a:ln w="12700">
            <a:solidFill>
              <a:schemeClr val="tx1"/>
            </a:solidFill>
            <a:round/>
            <a:headEnd type="none" w="sm" len="sm"/>
            <a:tailEnd type="none" w="sm" len="sm"/>
          </a:ln>
        </p:spPr>
        <p:txBody>
          <a:bodyPr/>
          <a:lstStyle/>
          <a:p>
            <a:endParaRPr lang="en-US"/>
          </a:p>
        </p:txBody>
      </p:sp>
      <p:sp>
        <p:nvSpPr>
          <p:cNvPr id="46087" name="Line 6"/>
          <p:cNvSpPr>
            <a:spLocks noChangeShapeType="1"/>
          </p:cNvSpPr>
          <p:nvPr/>
        </p:nvSpPr>
        <p:spPr bwMode="auto">
          <a:xfrm>
            <a:off x="1905000" y="3505200"/>
            <a:ext cx="1588" cy="304800"/>
          </a:xfrm>
          <a:prstGeom prst="line">
            <a:avLst/>
          </a:prstGeom>
          <a:noFill/>
          <a:ln w="12700">
            <a:solidFill>
              <a:schemeClr val="tx1"/>
            </a:solidFill>
            <a:round/>
            <a:headEnd type="none" w="sm" len="sm"/>
            <a:tailEnd type="none" w="sm" len="sm"/>
          </a:ln>
        </p:spPr>
        <p:txBody>
          <a:bodyPr/>
          <a:lstStyle/>
          <a:p>
            <a:endParaRPr lang="en-US"/>
          </a:p>
        </p:txBody>
      </p:sp>
      <p:sp>
        <p:nvSpPr>
          <p:cNvPr id="46088" name="Line 7"/>
          <p:cNvSpPr>
            <a:spLocks noChangeShapeType="1"/>
          </p:cNvSpPr>
          <p:nvPr/>
        </p:nvSpPr>
        <p:spPr bwMode="auto">
          <a:xfrm>
            <a:off x="3733800" y="3505200"/>
            <a:ext cx="1588" cy="304800"/>
          </a:xfrm>
          <a:prstGeom prst="line">
            <a:avLst/>
          </a:prstGeom>
          <a:noFill/>
          <a:ln w="12700">
            <a:solidFill>
              <a:schemeClr val="tx1"/>
            </a:solidFill>
            <a:round/>
            <a:headEnd type="none" w="sm" len="sm"/>
            <a:tailEnd type="none" w="sm" len="sm"/>
          </a:ln>
        </p:spPr>
        <p:txBody>
          <a:bodyPr/>
          <a:lstStyle/>
          <a:p>
            <a:endParaRPr lang="en-US"/>
          </a:p>
        </p:txBody>
      </p:sp>
      <p:sp>
        <p:nvSpPr>
          <p:cNvPr id="46089" name="Line 8"/>
          <p:cNvSpPr>
            <a:spLocks noChangeShapeType="1"/>
          </p:cNvSpPr>
          <p:nvPr/>
        </p:nvSpPr>
        <p:spPr bwMode="auto">
          <a:xfrm>
            <a:off x="2819400" y="3505200"/>
            <a:ext cx="1588" cy="304800"/>
          </a:xfrm>
          <a:prstGeom prst="line">
            <a:avLst/>
          </a:prstGeom>
          <a:noFill/>
          <a:ln w="12700">
            <a:solidFill>
              <a:schemeClr val="tx1"/>
            </a:solidFill>
            <a:round/>
            <a:headEnd type="none" w="sm" len="sm"/>
            <a:tailEnd type="none" w="sm" len="sm"/>
          </a:ln>
        </p:spPr>
        <p:txBody>
          <a:bodyPr/>
          <a:lstStyle/>
          <a:p>
            <a:endParaRPr lang="en-US"/>
          </a:p>
        </p:txBody>
      </p:sp>
      <p:sp>
        <p:nvSpPr>
          <p:cNvPr id="46090" name="Line 9"/>
          <p:cNvSpPr>
            <a:spLocks noChangeShapeType="1"/>
          </p:cNvSpPr>
          <p:nvPr/>
        </p:nvSpPr>
        <p:spPr bwMode="auto">
          <a:xfrm>
            <a:off x="4648200" y="3505200"/>
            <a:ext cx="1588" cy="304800"/>
          </a:xfrm>
          <a:prstGeom prst="line">
            <a:avLst/>
          </a:prstGeom>
          <a:noFill/>
          <a:ln w="12700">
            <a:solidFill>
              <a:schemeClr val="tx1"/>
            </a:solidFill>
            <a:round/>
            <a:headEnd type="none" w="sm" len="sm"/>
            <a:tailEnd type="none" w="sm" len="sm"/>
          </a:ln>
        </p:spPr>
        <p:txBody>
          <a:bodyPr/>
          <a:lstStyle/>
          <a:p>
            <a:endParaRPr lang="en-US"/>
          </a:p>
        </p:txBody>
      </p:sp>
      <p:sp>
        <p:nvSpPr>
          <p:cNvPr id="46091" name="Line 10"/>
          <p:cNvSpPr>
            <a:spLocks noChangeShapeType="1"/>
          </p:cNvSpPr>
          <p:nvPr/>
        </p:nvSpPr>
        <p:spPr bwMode="auto">
          <a:xfrm>
            <a:off x="3733800" y="3505200"/>
            <a:ext cx="1588" cy="304800"/>
          </a:xfrm>
          <a:prstGeom prst="line">
            <a:avLst/>
          </a:prstGeom>
          <a:noFill/>
          <a:ln w="12700">
            <a:solidFill>
              <a:schemeClr val="tx1"/>
            </a:solidFill>
            <a:round/>
            <a:headEnd type="none" w="sm" len="sm"/>
            <a:tailEnd type="none" w="sm" len="sm"/>
          </a:ln>
        </p:spPr>
        <p:txBody>
          <a:bodyPr/>
          <a:lstStyle/>
          <a:p>
            <a:endParaRPr lang="en-US"/>
          </a:p>
        </p:txBody>
      </p:sp>
      <p:sp>
        <p:nvSpPr>
          <p:cNvPr id="46092" name="Line 11"/>
          <p:cNvSpPr>
            <a:spLocks noChangeShapeType="1"/>
          </p:cNvSpPr>
          <p:nvPr/>
        </p:nvSpPr>
        <p:spPr bwMode="auto">
          <a:xfrm>
            <a:off x="5562600" y="3505200"/>
            <a:ext cx="1588" cy="304800"/>
          </a:xfrm>
          <a:prstGeom prst="line">
            <a:avLst/>
          </a:prstGeom>
          <a:noFill/>
          <a:ln w="12700">
            <a:solidFill>
              <a:schemeClr val="tx1"/>
            </a:solidFill>
            <a:round/>
            <a:headEnd type="none" w="sm" len="sm"/>
            <a:tailEnd type="none" w="sm" len="sm"/>
          </a:ln>
        </p:spPr>
        <p:txBody>
          <a:bodyPr/>
          <a:lstStyle/>
          <a:p>
            <a:endParaRPr lang="en-US"/>
          </a:p>
        </p:txBody>
      </p:sp>
      <p:sp>
        <p:nvSpPr>
          <p:cNvPr id="46093" name="Line 12"/>
          <p:cNvSpPr>
            <a:spLocks noChangeShapeType="1"/>
          </p:cNvSpPr>
          <p:nvPr/>
        </p:nvSpPr>
        <p:spPr bwMode="auto">
          <a:xfrm>
            <a:off x="4648200" y="3505200"/>
            <a:ext cx="1588" cy="304800"/>
          </a:xfrm>
          <a:prstGeom prst="line">
            <a:avLst/>
          </a:prstGeom>
          <a:noFill/>
          <a:ln w="12700">
            <a:solidFill>
              <a:schemeClr val="tx1"/>
            </a:solidFill>
            <a:round/>
            <a:headEnd type="none" w="sm" len="sm"/>
            <a:tailEnd type="none" w="sm" len="sm"/>
          </a:ln>
        </p:spPr>
        <p:txBody>
          <a:bodyPr/>
          <a:lstStyle/>
          <a:p>
            <a:endParaRPr lang="en-US"/>
          </a:p>
        </p:txBody>
      </p:sp>
      <p:sp>
        <p:nvSpPr>
          <p:cNvPr id="46094" name="Line 13"/>
          <p:cNvSpPr>
            <a:spLocks noChangeShapeType="1"/>
          </p:cNvSpPr>
          <p:nvPr/>
        </p:nvSpPr>
        <p:spPr bwMode="auto">
          <a:xfrm>
            <a:off x="6477000" y="3505200"/>
            <a:ext cx="1588" cy="304800"/>
          </a:xfrm>
          <a:prstGeom prst="line">
            <a:avLst/>
          </a:prstGeom>
          <a:noFill/>
          <a:ln w="12700">
            <a:solidFill>
              <a:schemeClr val="tx1"/>
            </a:solidFill>
            <a:round/>
            <a:headEnd type="none" w="sm" len="sm"/>
            <a:tailEnd type="none" w="sm" len="sm"/>
          </a:ln>
        </p:spPr>
        <p:txBody>
          <a:bodyPr/>
          <a:lstStyle/>
          <a:p>
            <a:endParaRPr lang="en-US"/>
          </a:p>
        </p:txBody>
      </p:sp>
      <p:sp>
        <p:nvSpPr>
          <p:cNvPr id="46095" name="Line 14"/>
          <p:cNvSpPr>
            <a:spLocks noChangeShapeType="1"/>
          </p:cNvSpPr>
          <p:nvPr/>
        </p:nvSpPr>
        <p:spPr bwMode="auto">
          <a:xfrm>
            <a:off x="5562600" y="3505200"/>
            <a:ext cx="1588" cy="304800"/>
          </a:xfrm>
          <a:prstGeom prst="line">
            <a:avLst/>
          </a:prstGeom>
          <a:noFill/>
          <a:ln w="12700">
            <a:solidFill>
              <a:schemeClr val="tx1"/>
            </a:solidFill>
            <a:round/>
            <a:headEnd type="none" w="sm" len="sm"/>
            <a:tailEnd type="none" w="sm" len="sm"/>
          </a:ln>
        </p:spPr>
        <p:txBody>
          <a:bodyPr/>
          <a:lstStyle/>
          <a:p>
            <a:endParaRPr lang="en-US"/>
          </a:p>
        </p:txBody>
      </p:sp>
      <p:sp>
        <p:nvSpPr>
          <p:cNvPr id="46096" name="Line 15"/>
          <p:cNvSpPr>
            <a:spLocks noChangeShapeType="1"/>
          </p:cNvSpPr>
          <p:nvPr/>
        </p:nvSpPr>
        <p:spPr bwMode="auto">
          <a:xfrm>
            <a:off x="7391400" y="3505200"/>
            <a:ext cx="1588" cy="304800"/>
          </a:xfrm>
          <a:prstGeom prst="line">
            <a:avLst/>
          </a:prstGeom>
          <a:noFill/>
          <a:ln w="12700">
            <a:solidFill>
              <a:schemeClr val="tx1"/>
            </a:solidFill>
            <a:round/>
            <a:headEnd type="none" w="sm" len="sm"/>
            <a:tailEnd type="none" w="sm" len="sm"/>
          </a:ln>
        </p:spPr>
        <p:txBody>
          <a:bodyPr/>
          <a:lstStyle/>
          <a:p>
            <a:endParaRPr lang="en-US"/>
          </a:p>
        </p:txBody>
      </p:sp>
      <p:sp>
        <p:nvSpPr>
          <p:cNvPr id="46097" name="Line 16"/>
          <p:cNvSpPr>
            <a:spLocks noChangeShapeType="1"/>
          </p:cNvSpPr>
          <p:nvPr/>
        </p:nvSpPr>
        <p:spPr bwMode="auto">
          <a:xfrm>
            <a:off x="6477000" y="3505200"/>
            <a:ext cx="1588" cy="304800"/>
          </a:xfrm>
          <a:prstGeom prst="line">
            <a:avLst/>
          </a:prstGeom>
          <a:noFill/>
          <a:ln w="12700">
            <a:solidFill>
              <a:schemeClr val="tx1"/>
            </a:solidFill>
            <a:round/>
            <a:headEnd type="none" w="sm" len="sm"/>
            <a:tailEnd type="none" w="sm" len="sm"/>
          </a:ln>
        </p:spPr>
        <p:txBody>
          <a:bodyPr/>
          <a:lstStyle/>
          <a:p>
            <a:endParaRPr lang="en-US"/>
          </a:p>
        </p:txBody>
      </p:sp>
      <p:sp>
        <p:nvSpPr>
          <p:cNvPr id="46098" name="Line 17"/>
          <p:cNvSpPr>
            <a:spLocks noChangeShapeType="1"/>
          </p:cNvSpPr>
          <p:nvPr/>
        </p:nvSpPr>
        <p:spPr bwMode="auto">
          <a:xfrm>
            <a:off x="7391400" y="3505200"/>
            <a:ext cx="1588" cy="304800"/>
          </a:xfrm>
          <a:prstGeom prst="line">
            <a:avLst/>
          </a:prstGeom>
          <a:noFill/>
          <a:ln w="12700">
            <a:solidFill>
              <a:schemeClr val="tx1"/>
            </a:solidFill>
            <a:round/>
            <a:headEnd type="none" w="sm" len="sm"/>
            <a:tailEnd type="none" w="sm" len="sm"/>
          </a:ln>
        </p:spPr>
        <p:txBody>
          <a:bodyPr/>
          <a:lstStyle/>
          <a:p>
            <a:endParaRPr lang="en-US"/>
          </a:p>
        </p:txBody>
      </p:sp>
      <p:sp>
        <p:nvSpPr>
          <p:cNvPr id="46099" name="Text Box 18"/>
          <p:cNvSpPr txBox="1">
            <a:spLocks noChangeArrowheads="1"/>
          </p:cNvSpPr>
          <p:nvPr/>
        </p:nvSpPr>
        <p:spPr bwMode="auto">
          <a:xfrm>
            <a:off x="1752600" y="31242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0</a:t>
            </a:r>
          </a:p>
        </p:txBody>
      </p:sp>
      <p:sp>
        <p:nvSpPr>
          <p:cNvPr id="46100" name="Text Box 19"/>
          <p:cNvSpPr txBox="1">
            <a:spLocks noChangeArrowheads="1"/>
          </p:cNvSpPr>
          <p:nvPr/>
        </p:nvSpPr>
        <p:spPr bwMode="auto">
          <a:xfrm>
            <a:off x="2667000" y="31242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1</a:t>
            </a:r>
          </a:p>
        </p:txBody>
      </p:sp>
      <p:sp>
        <p:nvSpPr>
          <p:cNvPr id="46101" name="Text Box 20"/>
          <p:cNvSpPr txBox="1">
            <a:spLocks noChangeArrowheads="1"/>
          </p:cNvSpPr>
          <p:nvPr/>
        </p:nvSpPr>
        <p:spPr bwMode="auto">
          <a:xfrm>
            <a:off x="3581400" y="31242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2</a:t>
            </a:r>
          </a:p>
        </p:txBody>
      </p:sp>
      <p:sp>
        <p:nvSpPr>
          <p:cNvPr id="46102" name="Text Box 21"/>
          <p:cNvSpPr txBox="1">
            <a:spLocks noChangeArrowheads="1"/>
          </p:cNvSpPr>
          <p:nvPr/>
        </p:nvSpPr>
        <p:spPr bwMode="auto">
          <a:xfrm>
            <a:off x="4495800" y="31242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3</a:t>
            </a:r>
          </a:p>
        </p:txBody>
      </p:sp>
      <p:sp>
        <p:nvSpPr>
          <p:cNvPr id="46103" name="Text Box 22"/>
          <p:cNvSpPr txBox="1">
            <a:spLocks noChangeArrowheads="1"/>
          </p:cNvSpPr>
          <p:nvPr/>
        </p:nvSpPr>
        <p:spPr bwMode="auto">
          <a:xfrm>
            <a:off x="5410200" y="31242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4</a:t>
            </a:r>
          </a:p>
        </p:txBody>
      </p:sp>
      <p:sp>
        <p:nvSpPr>
          <p:cNvPr id="46104" name="Text Box 23"/>
          <p:cNvSpPr txBox="1">
            <a:spLocks noChangeArrowheads="1"/>
          </p:cNvSpPr>
          <p:nvPr/>
        </p:nvSpPr>
        <p:spPr bwMode="auto">
          <a:xfrm>
            <a:off x="6324600" y="31242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5</a:t>
            </a:r>
          </a:p>
        </p:txBody>
      </p:sp>
      <p:sp>
        <p:nvSpPr>
          <p:cNvPr id="46105" name="Text Box 24"/>
          <p:cNvSpPr txBox="1">
            <a:spLocks noChangeArrowheads="1"/>
          </p:cNvSpPr>
          <p:nvPr/>
        </p:nvSpPr>
        <p:spPr bwMode="auto">
          <a:xfrm>
            <a:off x="7239000" y="31242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6</a:t>
            </a:r>
          </a:p>
        </p:txBody>
      </p:sp>
      <p:sp>
        <p:nvSpPr>
          <p:cNvPr id="46106" name="Text Box 25"/>
          <p:cNvSpPr txBox="1">
            <a:spLocks noChangeArrowheads="1"/>
          </p:cNvSpPr>
          <p:nvPr/>
        </p:nvSpPr>
        <p:spPr bwMode="auto">
          <a:xfrm>
            <a:off x="1752600" y="38100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solidFill>
                  <a:srgbClr val="FF0000"/>
                </a:solidFill>
              </a:rPr>
              <a:t>0</a:t>
            </a:r>
            <a:endParaRPr lang="en-US" baseline="-25000">
              <a:solidFill>
                <a:srgbClr val="FF0000"/>
              </a:solidFill>
            </a:endParaRPr>
          </a:p>
        </p:txBody>
      </p:sp>
      <p:sp>
        <p:nvSpPr>
          <p:cNvPr id="46107" name="Text Box 26"/>
          <p:cNvSpPr txBox="1">
            <a:spLocks noChangeArrowheads="1"/>
          </p:cNvSpPr>
          <p:nvPr/>
        </p:nvSpPr>
        <p:spPr bwMode="auto">
          <a:xfrm>
            <a:off x="2590800" y="38100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46108" name="Text Box 27"/>
          <p:cNvSpPr txBox="1">
            <a:spLocks noChangeArrowheads="1"/>
          </p:cNvSpPr>
          <p:nvPr/>
        </p:nvSpPr>
        <p:spPr bwMode="auto">
          <a:xfrm>
            <a:off x="3505200" y="38100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46109" name="Text Box 28"/>
          <p:cNvSpPr txBox="1">
            <a:spLocks noChangeArrowheads="1"/>
          </p:cNvSpPr>
          <p:nvPr/>
        </p:nvSpPr>
        <p:spPr bwMode="auto">
          <a:xfrm>
            <a:off x="5334000" y="38100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46110" name="Text Box 29"/>
          <p:cNvSpPr txBox="1">
            <a:spLocks noChangeArrowheads="1"/>
          </p:cNvSpPr>
          <p:nvPr/>
        </p:nvSpPr>
        <p:spPr bwMode="auto">
          <a:xfrm>
            <a:off x="4419600" y="38100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46111" name="Text Box 30"/>
          <p:cNvSpPr txBox="1">
            <a:spLocks noChangeArrowheads="1"/>
          </p:cNvSpPr>
          <p:nvPr/>
        </p:nvSpPr>
        <p:spPr bwMode="auto">
          <a:xfrm>
            <a:off x="6248400" y="38100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solidFill>
                  <a:srgbClr val="FF0000"/>
                </a:solidFill>
              </a:rPr>
              <a:t>50</a:t>
            </a:r>
            <a:endParaRPr lang="en-US" baseline="-25000">
              <a:solidFill>
                <a:srgbClr val="FF0000"/>
              </a:solidFill>
            </a:endParaRPr>
          </a:p>
        </p:txBody>
      </p:sp>
      <p:sp>
        <p:nvSpPr>
          <p:cNvPr id="46112" name="Text Box 31"/>
          <p:cNvSpPr txBox="1">
            <a:spLocks noChangeArrowheads="1"/>
          </p:cNvSpPr>
          <p:nvPr/>
        </p:nvSpPr>
        <p:spPr bwMode="auto">
          <a:xfrm>
            <a:off x="7162800" y="38100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 0</a:t>
            </a:r>
            <a:endParaRPr lang="en-US" baseline="-25000"/>
          </a:p>
        </p:txBody>
      </p:sp>
      <p:sp>
        <p:nvSpPr>
          <p:cNvPr id="46113" name="Line 32"/>
          <p:cNvSpPr>
            <a:spLocks noChangeShapeType="1"/>
          </p:cNvSpPr>
          <p:nvPr/>
        </p:nvSpPr>
        <p:spPr bwMode="auto">
          <a:xfrm>
            <a:off x="1905000" y="5257800"/>
            <a:ext cx="5486400" cy="1588"/>
          </a:xfrm>
          <a:prstGeom prst="line">
            <a:avLst/>
          </a:prstGeom>
          <a:noFill/>
          <a:ln w="28575">
            <a:solidFill>
              <a:schemeClr val="tx1"/>
            </a:solidFill>
            <a:round/>
            <a:headEnd type="none" w="sm" len="sm"/>
            <a:tailEnd type="none" w="sm" len="sm"/>
          </a:ln>
        </p:spPr>
        <p:txBody>
          <a:bodyPr/>
          <a:lstStyle/>
          <a:p>
            <a:endParaRPr lang="en-US"/>
          </a:p>
        </p:txBody>
      </p:sp>
      <p:sp>
        <p:nvSpPr>
          <p:cNvPr id="46114" name="Line 33"/>
          <p:cNvSpPr>
            <a:spLocks noChangeShapeType="1"/>
          </p:cNvSpPr>
          <p:nvPr/>
        </p:nvSpPr>
        <p:spPr bwMode="auto">
          <a:xfrm>
            <a:off x="2819400" y="5105400"/>
            <a:ext cx="1588" cy="304800"/>
          </a:xfrm>
          <a:prstGeom prst="line">
            <a:avLst/>
          </a:prstGeom>
          <a:noFill/>
          <a:ln w="12700">
            <a:solidFill>
              <a:schemeClr val="tx1"/>
            </a:solidFill>
            <a:round/>
            <a:headEnd type="none" w="sm" len="sm"/>
            <a:tailEnd type="none" w="sm" len="sm"/>
          </a:ln>
        </p:spPr>
        <p:txBody>
          <a:bodyPr/>
          <a:lstStyle/>
          <a:p>
            <a:endParaRPr lang="en-US"/>
          </a:p>
        </p:txBody>
      </p:sp>
      <p:sp>
        <p:nvSpPr>
          <p:cNvPr id="46115" name="Line 34"/>
          <p:cNvSpPr>
            <a:spLocks noChangeShapeType="1"/>
          </p:cNvSpPr>
          <p:nvPr/>
        </p:nvSpPr>
        <p:spPr bwMode="auto">
          <a:xfrm>
            <a:off x="1905000" y="5105400"/>
            <a:ext cx="1588" cy="304800"/>
          </a:xfrm>
          <a:prstGeom prst="line">
            <a:avLst/>
          </a:prstGeom>
          <a:noFill/>
          <a:ln w="12700">
            <a:solidFill>
              <a:schemeClr val="tx1"/>
            </a:solidFill>
            <a:round/>
            <a:headEnd type="none" w="sm" len="sm"/>
            <a:tailEnd type="none" w="sm" len="sm"/>
          </a:ln>
        </p:spPr>
        <p:txBody>
          <a:bodyPr/>
          <a:lstStyle/>
          <a:p>
            <a:endParaRPr lang="en-US"/>
          </a:p>
        </p:txBody>
      </p:sp>
      <p:sp>
        <p:nvSpPr>
          <p:cNvPr id="46116" name="Line 35"/>
          <p:cNvSpPr>
            <a:spLocks noChangeShapeType="1"/>
          </p:cNvSpPr>
          <p:nvPr/>
        </p:nvSpPr>
        <p:spPr bwMode="auto">
          <a:xfrm>
            <a:off x="3733800" y="5105400"/>
            <a:ext cx="1588" cy="304800"/>
          </a:xfrm>
          <a:prstGeom prst="line">
            <a:avLst/>
          </a:prstGeom>
          <a:noFill/>
          <a:ln w="12700">
            <a:solidFill>
              <a:schemeClr val="tx1"/>
            </a:solidFill>
            <a:round/>
            <a:headEnd type="none" w="sm" len="sm"/>
            <a:tailEnd type="none" w="sm" len="sm"/>
          </a:ln>
        </p:spPr>
        <p:txBody>
          <a:bodyPr/>
          <a:lstStyle/>
          <a:p>
            <a:endParaRPr lang="en-US"/>
          </a:p>
        </p:txBody>
      </p:sp>
      <p:sp>
        <p:nvSpPr>
          <p:cNvPr id="46117" name="Line 36"/>
          <p:cNvSpPr>
            <a:spLocks noChangeShapeType="1"/>
          </p:cNvSpPr>
          <p:nvPr/>
        </p:nvSpPr>
        <p:spPr bwMode="auto">
          <a:xfrm>
            <a:off x="2819400" y="5105400"/>
            <a:ext cx="1588" cy="304800"/>
          </a:xfrm>
          <a:prstGeom prst="line">
            <a:avLst/>
          </a:prstGeom>
          <a:noFill/>
          <a:ln w="12700">
            <a:solidFill>
              <a:schemeClr val="tx1"/>
            </a:solidFill>
            <a:round/>
            <a:headEnd type="none" w="sm" len="sm"/>
            <a:tailEnd type="none" w="sm" len="sm"/>
          </a:ln>
        </p:spPr>
        <p:txBody>
          <a:bodyPr/>
          <a:lstStyle/>
          <a:p>
            <a:endParaRPr lang="en-US"/>
          </a:p>
        </p:txBody>
      </p:sp>
      <p:sp>
        <p:nvSpPr>
          <p:cNvPr id="46118" name="Line 37"/>
          <p:cNvSpPr>
            <a:spLocks noChangeShapeType="1"/>
          </p:cNvSpPr>
          <p:nvPr/>
        </p:nvSpPr>
        <p:spPr bwMode="auto">
          <a:xfrm>
            <a:off x="4648200" y="5105400"/>
            <a:ext cx="1588" cy="304800"/>
          </a:xfrm>
          <a:prstGeom prst="line">
            <a:avLst/>
          </a:prstGeom>
          <a:noFill/>
          <a:ln w="12700">
            <a:solidFill>
              <a:schemeClr val="tx1"/>
            </a:solidFill>
            <a:round/>
            <a:headEnd type="none" w="sm" len="sm"/>
            <a:tailEnd type="none" w="sm" len="sm"/>
          </a:ln>
        </p:spPr>
        <p:txBody>
          <a:bodyPr/>
          <a:lstStyle/>
          <a:p>
            <a:endParaRPr lang="en-US"/>
          </a:p>
        </p:txBody>
      </p:sp>
      <p:sp>
        <p:nvSpPr>
          <p:cNvPr id="46119" name="Line 38"/>
          <p:cNvSpPr>
            <a:spLocks noChangeShapeType="1"/>
          </p:cNvSpPr>
          <p:nvPr/>
        </p:nvSpPr>
        <p:spPr bwMode="auto">
          <a:xfrm>
            <a:off x="3733800" y="5105400"/>
            <a:ext cx="1588" cy="304800"/>
          </a:xfrm>
          <a:prstGeom prst="line">
            <a:avLst/>
          </a:prstGeom>
          <a:noFill/>
          <a:ln w="12700">
            <a:solidFill>
              <a:schemeClr val="tx1"/>
            </a:solidFill>
            <a:round/>
            <a:headEnd type="none" w="sm" len="sm"/>
            <a:tailEnd type="none" w="sm" len="sm"/>
          </a:ln>
        </p:spPr>
        <p:txBody>
          <a:bodyPr/>
          <a:lstStyle/>
          <a:p>
            <a:endParaRPr lang="en-US"/>
          </a:p>
        </p:txBody>
      </p:sp>
      <p:sp>
        <p:nvSpPr>
          <p:cNvPr id="46120" name="Line 39"/>
          <p:cNvSpPr>
            <a:spLocks noChangeShapeType="1"/>
          </p:cNvSpPr>
          <p:nvPr/>
        </p:nvSpPr>
        <p:spPr bwMode="auto">
          <a:xfrm>
            <a:off x="5562600" y="5105400"/>
            <a:ext cx="1588" cy="304800"/>
          </a:xfrm>
          <a:prstGeom prst="line">
            <a:avLst/>
          </a:prstGeom>
          <a:noFill/>
          <a:ln w="12700">
            <a:solidFill>
              <a:schemeClr val="tx1"/>
            </a:solidFill>
            <a:round/>
            <a:headEnd type="none" w="sm" len="sm"/>
            <a:tailEnd type="none" w="sm" len="sm"/>
          </a:ln>
        </p:spPr>
        <p:txBody>
          <a:bodyPr/>
          <a:lstStyle/>
          <a:p>
            <a:endParaRPr lang="en-US"/>
          </a:p>
        </p:txBody>
      </p:sp>
      <p:sp>
        <p:nvSpPr>
          <p:cNvPr id="46121" name="Line 40"/>
          <p:cNvSpPr>
            <a:spLocks noChangeShapeType="1"/>
          </p:cNvSpPr>
          <p:nvPr/>
        </p:nvSpPr>
        <p:spPr bwMode="auto">
          <a:xfrm>
            <a:off x="4648200" y="5105400"/>
            <a:ext cx="1588" cy="304800"/>
          </a:xfrm>
          <a:prstGeom prst="line">
            <a:avLst/>
          </a:prstGeom>
          <a:noFill/>
          <a:ln w="12700">
            <a:solidFill>
              <a:schemeClr val="tx1"/>
            </a:solidFill>
            <a:round/>
            <a:headEnd type="none" w="sm" len="sm"/>
            <a:tailEnd type="none" w="sm" len="sm"/>
          </a:ln>
        </p:spPr>
        <p:txBody>
          <a:bodyPr/>
          <a:lstStyle/>
          <a:p>
            <a:endParaRPr lang="en-US"/>
          </a:p>
        </p:txBody>
      </p:sp>
      <p:sp>
        <p:nvSpPr>
          <p:cNvPr id="46122" name="Line 41"/>
          <p:cNvSpPr>
            <a:spLocks noChangeShapeType="1"/>
          </p:cNvSpPr>
          <p:nvPr/>
        </p:nvSpPr>
        <p:spPr bwMode="auto">
          <a:xfrm>
            <a:off x="6477000" y="5105400"/>
            <a:ext cx="1588" cy="304800"/>
          </a:xfrm>
          <a:prstGeom prst="line">
            <a:avLst/>
          </a:prstGeom>
          <a:noFill/>
          <a:ln w="12700">
            <a:solidFill>
              <a:schemeClr val="tx1"/>
            </a:solidFill>
            <a:round/>
            <a:headEnd type="none" w="sm" len="sm"/>
            <a:tailEnd type="none" w="sm" len="sm"/>
          </a:ln>
        </p:spPr>
        <p:txBody>
          <a:bodyPr/>
          <a:lstStyle/>
          <a:p>
            <a:endParaRPr lang="en-US"/>
          </a:p>
        </p:txBody>
      </p:sp>
      <p:sp>
        <p:nvSpPr>
          <p:cNvPr id="46123" name="Line 42"/>
          <p:cNvSpPr>
            <a:spLocks noChangeShapeType="1"/>
          </p:cNvSpPr>
          <p:nvPr/>
        </p:nvSpPr>
        <p:spPr bwMode="auto">
          <a:xfrm>
            <a:off x="5562600" y="5105400"/>
            <a:ext cx="1588" cy="304800"/>
          </a:xfrm>
          <a:prstGeom prst="line">
            <a:avLst/>
          </a:prstGeom>
          <a:noFill/>
          <a:ln w="12700">
            <a:solidFill>
              <a:schemeClr val="tx1"/>
            </a:solidFill>
            <a:round/>
            <a:headEnd type="none" w="sm" len="sm"/>
            <a:tailEnd type="none" w="sm" len="sm"/>
          </a:ln>
        </p:spPr>
        <p:txBody>
          <a:bodyPr/>
          <a:lstStyle/>
          <a:p>
            <a:endParaRPr lang="en-US"/>
          </a:p>
        </p:txBody>
      </p:sp>
      <p:sp>
        <p:nvSpPr>
          <p:cNvPr id="46124" name="Line 43"/>
          <p:cNvSpPr>
            <a:spLocks noChangeShapeType="1"/>
          </p:cNvSpPr>
          <p:nvPr/>
        </p:nvSpPr>
        <p:spPr bwMode="auto">
          <a:xfrm>
            <a:off x="7391400" y="5105400"/>
            <a:ext cx="1588" cy="304800"/>
          </a:xfrm>
          <a:prstGeom prst="line">
            <a:avLst/>
          </a:prstGeom>
          <a:noFill/>
          <a:ln w="12700">
            <a:solidFill>
              <a:schemeClr val="tx1"/>
            </a:solidFill>
            <a:round/>
            <a:headEnd type="none" w="sm" len="sm"/>
            <a:tailEnd type="none" w="sm" len="sm"/>
          </a:ln>
        </p:spPr>
        <p:txBody>
          <a:bodyPr/>
          <a:lstStyle/>
          <a:p>
            <a:endParaRPr lang="en-US"/>
          </a:p>
        </p:txBody>
      </p:sp>
      <p:sp>
        <p:nvSpPr>
          <p:cNvPr id="46125" name="Line 44"/>
          <p:cNvSpPr>
            <a:spLocks noChangeShapeType="1"/>
          </p:cNvSpPr>
          <p:nvPr/>
        </p:nvSpPr>
        <p:spPr bwMode="auto">
          <a:xfrm>
            <a:off x="6477000" y="5105400"/>
            <a:ext cx="1588" cy="304800"/>
          </a:xfrm>
          <a:prstGeom prst="line">
            <a:avLst/>
          </a:prstGeom>
          <a:noFill/>
          <a:ln w="12700">
            <a:solidFill>
              <a:schemeClr val="tx1"/>
            </a:solidFill>
            <a:round/>
            <a:headEnd type="none" w="sm" len="sm"/>
            <a:tailEnd type="none" w="sm" len="sm"/>
          </a:ln>
        </p:spPr>
        <p:txBody>
          <a:bodyPr/>
          <a:lstStyle/>
          <a:p>
            <a:endParaRPr lang="en-US"/>
          </a:p>
        </p:txBody>
      </p:sp>
      <p:sp>
        <p:nvSpPr>
          <p:cNvPr id="46126" name="Line 45"/>
          <p:cNvSpPr>
            <a:spLocks noChangeShapeType="1"/>
          </p:cNvSpPr>
          <p:nvPr/>
        </p:nvSpPr>
        <p:spPr bwMode="auto">
          <a:xfrm>
            <a:off x="7391400" y="5105400"/>
            <a:ext cx="1588" cy="304800"/>
          </a:xfrm>
          <a:prstGeom prst="line">
            <a:avLst/>
          </a:prstGeom>
          <a:noFill/>
          <a:ln w="12700">
            <a:solidFill>
              <a:schemeClr val="tx1"/>
            </a:solidFill>
            <a:round/>
            <a:headEnd type="none" w="sm" len="sm"/>
            <a:tailEnd type="none" w="sm" len="sm"/>
          </a:ln>
        </p:spPr>
        <p:txBody>
          <a:bodyPr/>
          <a:lstStyle/>
          <a:p>
            <a:endParaRPr lang="en-US"/>
          </a:p>
        </p:txBody>
      </p:sp>
      <p:sp>
        <p:nvSpPr>
          <p:cNvPr id="46127" name="Text Box 46"/>
          <p:cNvSpPr txBox="1">
            <a:spLocks noChangeArrowheads="1"/>
          </p:cNvSpPr>
          <p:nvPr/>
        </p:nvSpPr>
        <p:spPr bwMode="auto">
          <a:xfrm>
            <a:off x="1752600" y="47244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0</a:t>
            </a:r>
          </a:p>
        </p:txBody>
      </p:sp>
      <p:sp>
        <p:nvSpPr>
          <p:cNvPr id="46128" name="Text Box 47"/>
          <p:cNvSpPr txBox="1">
            <a:spLocks noChangeArrowheads="1"/>
          </p:cNvSpPr>
          <p:nvPr/>
        </p:nvSpPr>
        <p:spPr bwMode="auto">
          <a:xfrm>
            <a:off x="2667000" y="47244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1</a:t>
            </a:r>
          </a:p>
        </p:txBody>
      </p:sp>
      <p:sp>
        <p:nvSpPr>
          <p:cNvPr id="46129" name="Text Box 48"/>
          <p:cNvSpPr txBox="1">
            <a:spLocks noChangeArrowheads="1"/>
          </p:cNvSpPr>
          <p:nvPr/>
        </p:nvSpPr>
        <p:spPr bwMode="auto">
          <a:xfrm>
            <a:off x="3581400" y="47244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2</a:t>
            </a:r>
          </a:p>
        </p:txBody>
      </p:sp>
      <p:sp>
        <p:nvSpPr>
          <p:cNvPr id="46130" name="Text Box 49"/>
          <p:cNvSpPr txBox="1">
            <a:spLocks noChangeArrowheads="1"/>
          </p:cNvSpPr>
          <p:nvPr/>
        </p:nvSpPr>
        <p:spPr bwMode="auto">
          <a:xfrm>
            <a:off x="4495800" y="47244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3</a:t>
            </a:r>
          </a:p>
        </p:txBody>
      </p:sp>
      <p:sp>
        <p:nvSpPr>
          <p:cNvPr id="46131" name="Text Box 50"/>
          <p:cNvSpPr txBox="1">
            <a:spLocks noChangeArrowheads="1"/>
          </p:cNvSpPr>
          <p:nvPr/>
        </p:nvSpPr>
        <p:spPr bwMode="auto">
          <a:xfrm>
            <a:off x="5410200" y="47244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4</a:t>
            </a:r>
          </a:p>
        </p:txBody>
      </p:sp>
      <p:sp>
        <p:nvSpPr>
          <p:cNvPr id="46132" name="Text Box 51"/>
          <p:cNvSpPr txBox="1">
            <a:spLocks noChangeArrowheads="1"/>
          </p:cNvSpPr>
          <p:nvPr/>
        </p:nvSpPr>
        <p:spPr bwMode="auto">
          <a:xfrm>
            <a:off x="6324600" y="47244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5</a:t>
            </a:r>
          </a:p>
        </p:txBody>
      </p:sp>
      <p:sp>
        <p:nvSpPr>
          <p:cNvPr id="46133" name="Text Box 52"/>
          <p:cNvSpPr txBox="1">
            <a:spLocks noChangeArrowheads="1"/>
          </p:cNvSpPr>
          <p:nvPr/>
        </p:nvSpPr>
        <p:spPr bwMode="auto">
          <a:xfrm>
            <a:off x="7239000" y="47244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6</a:t>
            </a:r>
          </a:p>
        </p:txBody>
      </p:sp>
      <p:sp>
        <p:nvSpPr>
          <p:cNvPr id="46134" name="Text Box 53"/>
          <p:cNvSpPr txBox="1">
            <a:spLocks noChangeArrowheads="1"/>
          </p:cNvSpPr>
          <p:nvPr/>
        </p:nvSpPr>
        <p:spPr bwMode="auto">
          <a:xfrm>
            <a:off x="1752600" y="54102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solidFill>
                  <a:srgbClr val="FF0000"/>
                </a:solidFill>
              </a:rPr>
              <a:t>50</a:t>
            </a:r>
            <a:endParaRPr lang="en-US" baseline="-25000">
              <a:solidFill>
                <a:srgbClr val="FF0000"/>
              </a:solidFill>
            </a:endParaRPr>
          </a:p>
        </p:txBody>
      </p:sp>
      <p:sp>
        <p:nvSpPr>
          <p:cNvPr id="46135" name="Text Box 54"/>
          <p:cNvSpPr txBox="1">
            <a:spLocks noChangeArrowheads="1"/>
          </p:cNvSpPr>
          <p:nvPr/>
        </p:nvSpPr>
        <p:spPr bwMode="auto">
          <a:xfrm>
            <a:off x="2590800" y="54102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46136" name="Text Box 55"/>
          <p:cNvSpPr txBox="1">
            <a:spLocks noChangeArrowheads="1"/>
          </p:cNvSpPr>
          <p:nvPr/>
        </p:nvSpPr>
        <p:spPr bwMode="auto">
          <a:xfrm>
            <a:off x="3505200" y="54102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46137" name="Text Box 56"/>
          <p:cNvSpPr txBox="1">
            <a:spLocks noChangeArrowheads="1"/>
          </p:cNvSpPr>
          <p:nvPr/>
        </p:nvSpPr>
        <p:spPr bwMode="auto">
          <a:xfrm>
            <a:off x="5334000" y="54102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46138" name="Text Box 57"/>
          <p:cNvSpPr txBox="1">
            <a:spLocks noChangeArrowheads="1"/>
          </p:cNvSpPr>
          <p:nvPr/>
        </p:nvSpPr>
        <p:spPr bwMode="auto">
          <a:xfrm>
            <a:off x="4419600" y="54102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50</a:t>
            </a:r>
            <a:endParaRPr lang="en-US" baseline="-25000"/>
          </a:p>
        </p:txBody>
      </p:sp>
      <p:sp>
        <p:nvSpPr>
          <p:cNvPr id="46139" name="Text Box 58"/>
          <p:cNvSpPr txBox="1">
            <a:spLocks noChangeArrowheads="1"/>
          </p:cNvSpPr>
          <p:nvPr/>
        </p:nvSpPr>
        <p:spPr bwMode="auto">
          <a:xfrm>
            <a:off x="6248400" y="54102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solidFill>
                  <a:srgbClr val="FF0000"/>
                </a:solidFill>
              </a:rPr>
              <a:t> 0</a:t>
            </a:r>
            <a:endParaRPr lang="en-US" baseline="-25000">
              <a:solidFill>
                <a:srgbClr val="FF0000"/>
              </a:solidFill>
            </a:endParaRPr>
          </a:p>
        </p:txBody>
      </p:sp>
      <p:sp>
        <p:nvSpPr>
          <p:cNvPr id="46140" name="Text Box 59"/>
          <p:cNvSpPr txBox="1">
            <a:spLocks noChangeArrowheads="1"/>
          </p:cNvSpPr>
          <p:nvPr/>
        </p:nvSpPr>
        <p:spPr bwMode="auto">
          <a:xfrm>
            <a:off x="7162800" y="54102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 0</a:t>
            </a:r>
            <a:endParaRPr lang="en-US" baseline="-25000"/>
          </a:p>
        </p:txBody>
      </p:sp>
    </p:spTree>
  </p:cSld>
  <p:clrMapOvr>
    <a:masterClrMapping/>
  </p:clrMapOvr>
  <p:transition spd="med">
    <p:fade thruBlk="1"/>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p:txBody>
          <a:bodyPr/>
          <a:lstStyle/>
          <a:p>
            <a:pPr eaLnBrk="1" hangingPunct="1"/>
            <a:r>
              <a:rPr lang="en-US"/>
              <a:t>Annuities Due</a:t>
            </a:r>
          </a:p>
        </p:txBody>
      </p:sp>
      <p:sp>
        <p:nvSpPr>
          <p:cNvPr id="18437" name="Rectangle 3"/>
          <p:cNvSpPr>
            <a:spLocks noGrp="1" noChangeArrowheads="1"/>
          </p:cNvSpPr>
          <p:nvPr>
            <p:ph type="body" idx="1"/>
          </p:nvPr>
        </p:nvSpPr>
        <p:spPr>
          <a:xfrm>
            <a:off x="228600" y="1600200"/>
            <a:ext cx="8610600" cy="4525963"/>
          </a:xfrm>
        </p:spPr>
        <p:txBody>
          <a:bodyPr/>
          <a:lstStyle/>
          <a:p>
            <a:pPr eaLnBrk="1" hangingPunct="1"/>
            <a:r>
              <a:rPr lang="en-US" sz="3200" dirty="0"/>
              <a:t>What is the value of a 5 year annual, annuity due of $500 (r = 5%)? </a:t>
            </a:r>
          </a:p>
          <a:p>
            <a:pPr eaLnBrk="1" hangingPunct="1"/>
            <a:endParaRPr lang="en-US" sz="3200" dirty="0"/>
          </a:p>
          <a:p>
            <a:r>
              <a:rPr lang="en-US" sz="3200" dirty="0"/>
              <a:t>BEG/END = BEG; N = 5; I/Y = 5; PV = </a:t>
            </a:r>
            <a:r>
              <a:rPr lang="en-US" sz="3200" b="1" dirty="0">
                <a:solidFill>
                  <a:srgbClr val="FF0000"/>
                </a:solidFill>
              </a:rPr>
              <a:t>$2,272.98</a:t>
            </a:r>
            <a:r>
              <a:rPr lang="en-US" sz="3200" dirty="0"/>
              <a:t>; PMT = -500; FV = 0</a:t>
            </a:r>
          </a:p>
          <a:p>
            <a:pPr eaLnBrk="1" hangingPunct="1"/>
            <a:endParaRPr lang="en-US" dirty="0"/>
          </a:p>
        </p:txBody>
      </p:sp>
      <p:sp>
        <p:nvSpPr>
          <p:cNvPr id="18438" name="Rectangle 5"/>
          <p:cNvSpPr>
            <a:spLocks noChangeArrowheads="1"/>
          </p:cNvSpPr>
          <p:nvPr/>
        </p:nvSpPr>
        <p:spPr bwMode="auto">
          <a:xfrm>
            <a:off x="0" y="3148013"/>
            <a:ext cx="9144000" cy="0"/>
          </a:xfrm>
          <a:prstGeom prst="rect">
            <a:avLst/>
          </a:prstGeom>
          <a:noFill/>
          <a:ln w="12700">
            <a:noFill/>
            <a:miter lim="800000"/>
            <a:headEnd type="none" w="sm" len="sm"/>
            <a:tailEnd type="none" w="sm" len="sm"/>
          </a:ln>
        </p:spPr>
        <p:txBody>
          <a:bodyPr wrap="none" anchor="ctr">
            <a:spAutoFit/>
          </a:bodyPr>
          <a:lstStyle/>
          <a:p>
            <a:endParaRPr lang="en-US"/>
          </a:p>
        </p:txBody>
      </p:sp>
    </p:spTree>
  </p:cSld>
  <p:clrMapOvr>
    <a:masterClrMapping/>
  </p:clrMapOvr>
  <p:transition spd="med">
    <p:fade thruBlk="1"/>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p:txBody>
          <a:bodyPr/>
          <a:lstStyle/>
          <a:p>
            <a:pPr eaLnBrk="1" hangingPunct="1"/>
            <a:r>
              <a:rPr lang="en-US" dirty="0"/>
              <a:t>C. Perpetuities</a:t>
            </a:r>
          </a:p>
        </p:txBody>
      </p:sp>
    </p:spTree>
  </p:cSld>
  <p:clrMapOvr>
    <a:masterClrMapping/>
  </p:clrMapOvr>
  <p:transition spd="med">
    <p:fade thruBlk="1"/>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p:cNvSpPr>
            <a:spLocks noGrp="1" noChangeArrowheads="1"/>
          </p:cNvSpPr>
          <p:nvPr>
            <p:ph type="title"/>
          </p:nvPr>
        </p:nvSpPr>
        <p:spPr/>
        <p:txBody>
          <a:bodyPr/>
          <a:lstStyle/>
          <a:p>
            <a:pPr eaLnBrk="1" hangingPunct="1"/>
            <a:r>
              <a:rPr lang="en-US"/>
              <a:t>Perpetuities</a:t>
            </a:r>
          </a:p>
        </p:txBody>
      </p:sp>
      <p:sp>
        <p:nvSpPr>
          <p:cNvPr id="49156" name="Rectangle 3"/>
          <p:cNvSpPr>
            <a:spLocks noGrp="1" noChangeArrowheads="1"/>
          </p:cNvSpPr>
          <p:nvPr>
            <p:ph type="body" idx="1"/>
          </p:nvPr>
        </p:nvSpPr>
        <p:spPr>
          <a:xfrm>
            <a:off x="304800" y="1600200"/>
            <a:ext cx="8686800" cy="4525963"/>
          </a:xfrm>
        </p:spPr>
        <p:txBody>
          <a:bodyPr/>
          <a:lstStyle/>
          <a:p>
            <a:pPr eaLnBrk="1" hangingPunct="1"/>
            <a:r>
              <a:rPr lang="en-US" dirty="0"/>
              <a:t>Perpetuity</a:t>
            </a:r>
          </a:p>
          <a:p>
            <a:pPr lvl="1" eaLnBrk="1" hangingPunct="1"/>
            <a:r>
              <a:rPr lang="en-US" dirty="0"/>
              <a:t>An </a:t>
            </a:r>
            <a:r>
              <a:rPr lang="en-US" i="1" dirty="0"/>
              <a:t>infinite</a:t>
            </a:r>
            <a:r>
              <a:rPr lang="en-US" dirty="0"/>
              <a:t> series of </a:t>
            </a:r>
            <a:r>
              <a:rPr lang="en-US" i="1" dirty="0"/>
              <a:t>constant</a:t>
            </a:r>
            <a:r>
              <a:rPr lang="en-US" dirty="0"/>
              <a:t> cash flows, e.g., </a:t>
            </a:r>
          </a:p>
          <a:p>
            <a:pPr lvl="2" eaLnBrk="1" hangingPunct="1"/>
            <a:r>
              <a:rPr lang="en-US" dirty="0"/>
              <a:t>$100 per year forever</a:t>
            </a:r>
          </a:p>
          <a:p>
            <a:pPr lvl="2" eaLnBrk="1" hangingPunct="1"/>
            <a:r>
              <a:rPr lang="en-US" dirty="0"/>
              <a:t>$10 per month forever </a:t>
            </a:r>
          </a:p>
          <a:p>
            <a:pPr lvl="2" eaLnBrk="1" hangingPunct="1"/>
            <a:endParaRPr lang="en-US" dirty="0"/>
          </a:p>
          <a:p>
            <a:pPr lvl="1" eaLnBrk="1" hangingPunct="1"/>
            <a:r>
              <a:rPr lang="en-US" dirty="0"/>
              <a:t>Variables</a:t>
            </a:r>
          </a:p>
          <a:p>
            <a:pPr lvl="2" eaLnBrk="1" hangingPunct="1"/>
            <a:r>
              <a:rPr lang="en-US" dirty="0"/>
              <a:t>Cash Flow Amount (per period)</a:t>
            </a:r>
          </a:p>
          <a:p>
            <a:pPr lvl="2" eaLnBrk="1" hangingPunct="1"/>
            <a:r>
              <a:rPr lang="en-US" dirty="0"/>
              <a:t>Date of the First Payment</a:t>
            </a:r>
          </a:p>
          <a:p>
            <a:pPr lvl="2" eaLnBrk="1" hangingPunct="1"/>
            <a:r>
              <a:rPr lang="en-US" dirty="0"/>
              <a:t>Period (weekly, quarterly, annually)</a:t>
            </a:r>
          </a:p>
        </p:txBody>
      </p:sp>
    </p:spTree>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normAutofit fontScale="90000"/>
          </a:bodyPr>
          <a:lstStyle/>
          <a:p>
            <a:pPr eaLnBrk="1" hangingPunct="1"/>
            <a:r>
              <a:rPr lang="en-US" sz="3800"/>
              <a:t>Time Lines</a:t>
            </a:r>
            <a:br>
              <a:rPr lang="en-US" sz="3800"/>
            </a:br>
            <a:endParaRPr lang="en-US" sz="3800"/>
          </a:p>
        </p:txBody>
      </p:sp>
      <p:sp>
        <p:nvSpPr>
          <p:cNvPr id="29700" name="Rectangle 3"/>
          <p:cNvSpPr>
            <a:spLocks noGrp="1" noChangeArrowheads="1"/>
          </p:cNvSpPr>
          <p:nvPr>
            <p:ph type="body" idx="1"/>
          </p:nvPr>
        </p:nvSpPr>
        <p:spPr/>
        <p:txBody>
          <a:bodyPr/>
          <a:lstStyle/>
          <a:p>
            <a:pPr eaLnBrk="1" hangingPunct="1">
              <a:lnSpc>
                <a:spcPct val="80000"/>
              </a:lnSpc>
            </a:pPr>
            <a:r>
              <a:rPr lang="en-US" sz="2800" dirty="0"/>
              <a:t>The Use of Time Lines</a:t>
            </a:r>
          </a:p>
          <a:p>
            <a:pPr eaLnBrk="1" hangingPunct="1">
              <a:lnSpc>
                <a:spcPct val="80000"/>
              </a:lnSpc>
            </a:pPr>
            <a:endParaRPr lang="en-US" sz="2800" dirty="0"/>
          </a:p>
          <a:p>
            <a:pPr eaLnBrk="1" hangingPunct="1">
              <a:lnSpc>
                <a:spcPct val="80000"/>
              </a:lnSpc>
            </a:pPr>
            <a:endParaRPr lang="en-US" sz="2800" dirty="0"/>
          </a:p>
          <a:p>
            <a:pPr eaLnBrk="1" hangingPunct="1">
              <a:lnSpc>
                <a:spcPct val="80000"/>
              </a:lnSpc>
            </a:pPr>
            <a:endParaRPr lang="en-US" sz="2800" dirty="0"/>
          </a:p>
          <a:p>
            <a:pPr eaLnBrk="1" hangingPunct="1">
              <a:lnSpc>
                <a:spcPct val="80000"/>
              </a:lnSpc>
            </a:pPr>
            <a:endParaRPr lang="en-US" sz="2800" dirty="0"/>
          </a:p>
          <a:p>
            <a:pPr eaLnBrk="1" hangingPunct="1">
              <a:lnSpc>
                <a:spcPct val="80000"/>
              </a:lnSpc>
            </a:pPr>
            <a:endParaRPr lang="en-US" sz="2800" dirty="0"/>
          </a:p>
          <a:p>
            <a:pPr eaLnBrk="1" hangingPunct="1">
              <a:lnSpc>
                <a:spcPct val="80000"/>
              </a:lnSpc>
            </a:pPr>
            <a:endParaRPr lang="en-US" sz="2800" dirty="0"/>
          </a:p>
          <a:p>
            <a:pPr eaLnBrk="1" hangingPunct="1">
              <a:lnSpc>
                <a:spcPct val="80000"/>
              </a:lnSpc>
            </a:pPr>
            <a:r>
              <a:rPr lang="en-US" sz="2800" dirty="0"/>
              <a:t>Temporal Indices:</a:t>
            </a:r>
          </a:p>
          <a:p>
            <a:pPr lvl="1" eaLnBrk="1" hangingPunct="1">
              <a:lnSpc>
                <a:spcPct val="80000"/>
              </a:lnSpc>
            </a:pPr>
            <a:r>
              <a:rPr lang="en-US" sz="2400" dirty="0"/>
              <a:t>t</a:t>
            </a:r>
          </a:p>
          <a:p>
            <a:pPr lvl="1" eaLnBrk="1" hangingPunct="1">
              <a:lnSpc>
                <a:spcPct val="80000"/>
              </a:lnSpc>
            </a:pPr>
            <a:r>
              <a:rPr lang="en-US" sz="2400" dirty="0"/>
              <a:t>T</a:t>
            </a:r>
          </a:p>
          <a:p>
            <a:pPr lvl="1" eaLnBrk="1" hangingPunct="1">
              <a:lnSpc>
                <a:spcPct val="80000"/>
              </a:lnSpc>
            </a:pPr>
            <a:r>
              <a:rPr lang="en-US" sz="2400" dirty="0"/>
              <a:t>1, 2, 3,…</a:t>
            </a:r>
          </a:p>
        </p:txBody>
      </p:sp>
      <p:sp>
        <p:nvSpPr>
          <p:cNvPr id="29701" name="Line 4"/>
          <p:cNvSpPr>
            <a:spLocks noChangeShapeType="1"/>
          </p:cNvSpPr>
          <p:nvPr/>
        </p:nvSpPr>
        <p:spPr bwMode="auto">
          <a:xfrm>
            <a:off x="1371600" y="3124200"/>
            <a:ext cx="5715000" cy="0"/>
          </a:xfrm>
          <a:prstGeom prst="line">
            <a:avLst/>
          </a:prstGeom>
          <a:noFill/>
          <a:ln w="28575">
            <a:solidFill>
              <a:schemeClr val="tx1"/>
            </a:solidFill>
            <a:round/>
            <a:headEnd type="none" w="sm" len="sm"/>
            <a:tailEnd type="none" w="sm" len="sm"/>
          </a:ln>
        </p:spPr>
        <p:txBody>
          <a:bodyPr/>
          <a:lstStyle/>
          <a:p>
            <a:endParaRPr lang="en-US"/>
          </a:p>
        </p:txBody>
      </p:sp>
      <p:sp>
        <p:nvSpPr>
          <p:cNvPr id="29702" name="Line 5"/>
          <p:cNvSpPr>
            <a:spLocks noChangeShapeType="1"/>
          </p:cNvSpPr>
          <p:nvPr/>
        </p:nvSpPr>
        <p:spPr bwMode="auto">
          <a:xfrm>
            <a:off x="2286000" y="29718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29703" name="Line 6"/>
          <p:cNvSpPr>
            <a:spLocks noChangeShapeType="1"/>
          </p:cNvSpPr>
          <p:nvPr/>
        </p:nvSpPr>
        <p:spPr bwMode="auto">
          <a:xfrm>
            <a:off x="1371600" y="29718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29704" name="Line 7"/>
          <p:cNvSpPr>
            <a:spLocks noChangeShapeType="1"/>
          </p:cNvSpPr>
          <p:nvPr/>
        </p:nvSpPr>
        <p:spPr bwMode="auto">
          <a:xfrm>
            <a:off x="3200400" y="29718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29705" name="Line 8"/>
          <p:cNvSpPr>
            <a:spLocks noChangeShapeType="1"/>
          </p:cNvSpPr>
          <p:nvPr/>
        </p:nvSpPr>
        <p:spPr bwMode="auto">
          <a:xfrm>
            <a:off x="2286000" y="29718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29706" name="Line 9"/>
          <p:cNvSpPr>
            <a:spLocks noChangeShapeType="1"/>
          </p:cNvSpPr>
          <p:nvPr/>
        </p:nvSpPr>
        <p:spPr bwMode="auto">
          <a:xfrm>
            <a:off x="4114800" y="29718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29707" name="Line 10"/>
          <p:cNvSpPr>
            <a:spLocks noChangeShapeType="1"/>
          </p:cNvSpPr>
          <p:nvPr/>
        </p:nvSpPr>
        <p:spPr bwMode="auto">
          <a:xfrm>
            <a:off x="3200400" y="29718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29708" name="Line 11"/>
          <p:cNvSpPr>
            <a:spLocks noChangeShapeType="1"/>
          </p:cNvSpPr>
          <p:nvPr/>
        </p:nvSpPr>
        <p:spPr bwMode="auto">
          <a:xfrm>
            <a:off x="5029200" y="29718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29709" name="Line 12"/>
          <p:cNvSpPr>
            <a:spLocks noChangeShapeType="1"/>
          </p:cNvSpPr>
          <p:nvPr/>
        </p:nvSpPr>
        <p:spPr bwMode="auto">
          <a:xfrm>
            <a:off x="4114800" y="29718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29710" name="Line 13"/>
          <p:cNvSpPr>
            <a:spLocks noChangeShapeType="1"/>
          </p:cNvSpPr>
          <p:nvPr/>
        </p:nvSpPr>
        <p:spPr bwMode="auto">
          <a:xfrm>
            <a:off x="5943600" y="29718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29711" name="Line 14"/>
          <p:cNvSpPr>
            <a:spLocks noChangeShapeType="1"/>
          </p:cNvSpPr>
          <p:nvPr/>
        </p:nvSpPr>
        <p:spPr bwMode="auto">
          <a:xfrm>
            <a:off x="5029200" y="29718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29712" name="Line 15"/>
          <p:cNvSpPr>
            <a:spLocks noChangeShapeType="1"/>
          </p:cNvSpPr>
          <p:nvPr/>
        </p:nvSpPr>
        <p:spPr bwMode="auto">
          <a:xfrm>
            <a:off x="6858000" y="29718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29713" name="Line 16"/>
          <p:cNvSpPr>
            <a:spLocks noChangeShapeType="1"/>
          </p:cNvSpPr>
          <p:nvPr/>
        </p:nvSpPr>
        <p:spPr bwMode="auto">
          <a:xfrm>
            <a:off x="5943600" y="29718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29714" name="Line 17"/>
          <p:cNvSpPr>
            <a:spLocks noChangeShapeType="1"/>
          </p:cNvSpPr>
          <p:nvPr/>
        </p:nvSpPr>
        <p:spPr bwMode="auto">
          <a:xfrm>
            <a:off x="7772400" y="29718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29715" name="Line 18"/>
          <p:cNvSpPr>
            <a:spLocks noChangeShapeType="1"/>
          </p:cNvSpPr>
          <p:nvPr/>
        </p:nvSpPr>
        <p:spPr bwMode="auto">
          <a:xfrm>
            <a:off x="6858000" y="2971800"/>
            <a:ext cx="0" cy="304800"/>
          </a:xfrm>
          <a:prstGeom prst="line">
            <a:avLst/>
          </a:prstGeom>
          <a:noFill/>
          <a:ln w="12700">
            <a:solidFill>
              <a:schemeClr val="tx1"/>
            </a:solidFill>
            <a:round/>
            <a:headEnd type="none" w="sm" len="sm"/>
            <a:tailEnd type="none" w="sm" len="sm"/>
          </a:ln>
        </p:spPr>
        <p:txBody>
          <a:bodyPr/>
          <a:lstStyle/>
          <a:p>
            <a:endParaRPr lang="en-US"/>
          </a:p>
        </p:txBody>
      </p:sp>
      <p:sp>
        <p:nvSpPr>
          <p:cNvPr id="29716" name="Text Box 19"/>
          <p:cNvSpPr txBox="1">
            <a:spLocks noChangeArrowheads="1"/>
          </p:cNvSpPr>
          <p:nvPr/>
        </p:nvSpPr>
        <p:spPr bwMode="auto">
          <a:xfrm>
            <a:off x="1219200" y="25908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0</a:t>
            </a:r>
          </a:p>
        </p:txBody>
      </p:sp>
      <p:sp>
        <p:nvSpPr>
          <p:cNvPr id="29717" name="Text Box 20"/>
          <p:cNvSpPr txBox="1">
            <a:spLocks noChangeArrowheads="1"/>
          </p:cNvSpPr>
          <p:nvPr/>
        </p:nvSpPr>
        <p:spPr bwMode="auto">
          <a:xfrm>
            <a:off x="2133600" y="25908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1</a:t>
            </a:r>
          </a:p>
        </p:txBody>
      </p:sp>
      <p:sp>
        <p:nvSpPr>
          <p:cNvPr id="29718" name="Text Box 21"/>
          <p:cNvSpPr txBox="1">
            <a:spLocks noChangeArrowheads="1"/>
          </p:cNvSpPr>
          <p:nvPr/>
        </p:nvSpPr>
        <p:spPr bwMode="auto">
          <a:xfrm>
            <a:off x="3048000" y="25908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2</a:t>
            </a:r>
          </a:p>
        </p:txBody>
      </p:sp>
      <p:sp>
        <p:nvSpPr>
          <p:cNvPr id="29719" name="Text Box 22"/>
          <p:cNvSpPr txBox="1">
            <a:spLocks noChangeArrowheads="1"/>
          </p:cNvSpPr>
          <p:nvPr/>
        </p:nvSpPr>
        <p:spPr bwMode="auto">
          <a:xfrm>
            <a:off x="3962400" y="25908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3</a:t>
            </a:r>
          </a:p>
        </p:txBody>
      </p:sp>
      <p:sp>
        <p:nvSpPr>
          <p:cNvPr id="29720" name="Text Box 23"/>
          <p:cNvSpPr txBox="1">
            <a:spLocks noChangeArrowheads="1"/>
          </p:cNvSpPr>
          <p:nvPr/>
        </p:nvSpPr>
        <p:spPr bwMode="auto">
          <a:xfrm>
            <a:off x="4876800" y="25908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4</a:t>
            </a:r>
          </a:p>
        </p:txBody>
      </p:sp>
      <p:sp>
        <p:nvSpPr>
          <p:cNvPr id="29721" name="Text Box 24"/>
          <p:cNvSpPr txBox="1">
            <a:spLocks noChangeArrowheads="1"/>
          </p:cNvSpPr>
          <p:nvPr/>
        </p:nvSpPr>
        <p:spPr bwMode="auto">
          <a:xfrm>
            <a:off x="5791200" y="25908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5</a:t>
            </a:r>
          </a:p>
        </p:txBody>
      </p:sp>
      <p:sp>
        <p:nvSpPr>
          <p:cNvPr id="29722" name="Text Box 25"/>
          <p:cNvSpPr txBox="1">
            <a:spLocks noChangeArrowheads="1"/>
          </p:cNvSpPr>
          <p:nvPr/>
        </p:nvSpPr>
        <p:spPr bwMode="auto">
          <a:xfrm>
            <a:off x="7620000" y="25908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T</a:t>
            </a:r>
          </a:p>
        </p:txBody>
      </p:sp>
      <p:sp>
        <p:nvSpPr>
          <p:cNvPr id="29723" name="Text Box 26"/>
          <p:cNvSpPr txBox="1">
            <a:spLocks noChangeArrowheads="1"/>
          </p:cNvSpPr>
          <p:nvPr/>
        </p:nvSpPr>
        <p:spPr bwMode="auto">
          <a:xfrm>
            <a:off x="6705600" y="2590800"/>
            <a:ext cx="304800" cy="366713"/>
          </a:xfrm>
          <a:prstGeom prst="rect">
            <a:avLst/>
          </a:prstGeom>
          <a:noFill/>
          <a:ln w="12700">
            <a:noFill/>
            <a:miter lim="800000"/>
            <a:headEnd type="none" w="sm" len="sm"/>
            <a:tailEnd type="none" w="sm" len="sm"/>
          </a:ln>
        </p:spPr>
        <p:txBody>
          <a:bodyPr>
            <a:spAutoFit/>
          </a:bodyPr>
          <a:lstStyle/>
          <a:p>
            <a:pPr>
              <a:spcBef>
                <a:spcPct val="50000"/>
              </a:spcBef>
            </a:pPr>
            <a:r>
              <a:rPr lang="en-US"/>
              <a:t>6</a:t>
            </a:r>
          </a:p>
        </p:txBody>
      </p:sp>
      <p:sp>
        <p:nvSpPr>
          <p:cNvPr id="29724" name="Text Box 27"/>
          <p:cNvSpPr txBox="1">
            <a:spLocks noChangeArrowheads="1"/>
          </p:cNvSpPr>
          <p:nvPr/>
        </p:nvSpPr>
        <p:spPr bwMode="auto">
          <a:xfrm>
            <a:off x="1219200" y="32766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C</a:t>
            </a:r>
            <a:r>
              <a:rPr lang="en-US" baseline="-25000"/>
              <a:t>0</a:t>
            </a:r>
          </a:p>
        </p:txBody>
      </p:sp>
      <p:sp>
        <p:nvSpPr>
          <p:cNvPr id="29725" name="Text Box 31"/>
          <p:cNvSpPr txBox="1">
            <a:spLocks noChangeArrowheads="1"/>
          </p:cNvSpPr>
          <p:nvPr/>
        </p:nvSpPr>
        <p:spPr bwMode="auto">
          <a:xfrm>
            <a:off x="2057400" y="32766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C</a:t>
            </a:r>
            <a:r>
              <a:rPr lang="en-US" baseline="-25000"/>
              <a:t>1</a:t>
            </a:r>
          </a:p>
        </p:txBody>
      </p:sp>
      <p:sp>
        <p:nvSpPr>
          <p:cNvPr id="29726" name="Text Box 32"/>
          <p:cNvSpPr txBox="1">
            <a:spLocks noChangeArrowheads="1"/>
          </p:cNvSpPr>
          <p:nvPr/>
        </p:nvSpPr>
        <p:spPr bwMode="auto">
          <a:xfrm>
            <a:off x="2971800" y="32766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C</a:t>
            </a:r>
            <a:r>
              <a:rPr lang="en-US" baseline="-25000"/>
              <a:t>2</a:t>
            </a:r>
          </a:p>
        </p:txBody>
      </p:sp>
      <p:sp>
        <p:nvSpPr>
          <p:cNvPr id="29727" name="Text Box 33"/>
          <p:cNvSpPr txBox="1">
            <a:spLocks noChangeArrowheads="1"/>
          </p:cNvSpPr>
          <p:nvPr/>
        </p:nvSpPr>
        <p:spPr bwMode="auto">
          <a:xfrm>
            <a:off x="4800600" y="32766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C</a:t>
            </a:r>
            <a:r>
              <a:rPr lang="en-US" baseline="-25000"/>
              <a:t>4</a:t>
            </a:r>
          </a:p>
        </p:txBody>
      </p:sp>
      <p:sp>
        <p:nvSpPr>
          <p:cNvPr id="29728" name="Text Box 34"/>
          <p:cNvSpPr txBox="1">
            <a:spLocks noChangeArrowheads="1"/>
          </p:cNvSpPr>
          <p:nvPr/>
        </p:nvSpPr>
        <p:spPr bwMode="auto">
          <a:xfrm>
            <a:off x="3886200" y="32766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C</a:t>
            </a:r>
            <a:r>
              <a:rPr lang="en-US" baseline="-25000"/>
              <a:t>3</a:t>
            </a:r>
          </a:p>
        </p:txBody>
      </p:sp>
      <p:sp>
        <p:nvSpPr>
          <p:cNvPr id="29729" name="Text Box 35"/>
          <p:cNvSpPr txBox="1">
            <a:spLocks noChangeArrowheads="1"/>
          </p:cNvSpPr>
          <p:nvPr/>
        </p:nvSpPr>
        <p:spPr bwMode="auto">
          <a:xfrm>
            <a:off x="5715000" y="32766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C</a:t>
            </a:r>
            <a:r>
              <a:rPr lang="en-US" baseline="-25000"/>
              <a:t>5</a:t>
            </a:r>
          </a:p>
        </p:txBody>
      </p:sp>
      <p:sp>
        <p:nvSpPr>
          <p:cNvPr id="29730" name="Text Box 36"/>
          <p:cNvSpPr txBox="1">
            <a:spLocks noChangeArrowheads="1"/>
          </p:cNvSpPr>
          <p:nvPr/>
        </p:nvSpPr>
        <p:spPr bwMode="auto">
          <a:xfrm>
            <a:off x="6629400" y="32766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C</a:t>
            </a:r>
            <a:r>
              <a:rPr lang="en-US" baseline="-25000"/>
              <a:t>6</a:t>
            </a:r>
          </a:p>
        </p:txBody>
      </p:sp>
      <p:sp>
        <p:nvSpPr>
          <p:cNvPr id="29731" name="Text Box 37"/>
          <p:cNvSpPr txBox="1">
            <a:spLocks noChangeArrowheads="1"/>
          </p:cNvSpPr>
          <p:nvPr/>
        </p:nvSpPr>
        <p:spPr bwMode="auto">
          <a:xfrm>
            <a:off x="7543800" y="3276600"/>
            <a:ext cx="533400" cy="366713"/>
          </a:xfrm>
          <a:prstGeom prst="rect">
            <a:avLst/>
          </a:prstGeom>
          <a:noFill/>
          <a:ln w="12700">
            <a:noFill/>
            <a:miter lim="800000"/>
            <a:headEnd type="none" w="sm" len="sm"/>
            <a:tailEnd type="none" w="sm" len="sm"/>
          </a:ln>
        </p:spPr>
        <p:txBody>
          <a:bodyPr>
            <a:spAutoFit/>
          </a:bodyPr>
          <a:lstStyle/>
          <a:p>
            <a:pPr>
              <a:spcBef>
                <a:spcPct val="50000"/>
              </a:spcBef>
            </a:pPr>
            <a:r>
              <a:rPr lang="en-US"/>
              <a:t>C</a:t>
            </a:r>
            <a:r>
              <a:rPr lang="en-US" baseline="-25000"/>
              <a:t>T</a:t>
            </a:r>
          </a:p>
        </p:txBody>
      </p:sp>
      <p:sp>
        <p:nvSpPr>
          <p:cNvPr id="29732" name="Line 38"/>
          <p:cNvSpPr>
            <a:spLocks noChangeShapeType="1"/>
          </p:cNvSpPr>
          <p:nvPr/>
        </p:nvSpPr>
        <p:spPr bwMode="auto">
          <a:xfrm>
            <a:off x="7543800" y="3124200"/>
            <a:ext cx="228600" cy="0"/>
          </a:xfrm>
          <a:prstGeom prst="line">
            <a:avLst/>
          </a:prstGeom>
          <a:noFill/>
          <a:ln w="28575">
            <a:solidFill>
              <a:schemeClr val="tx1"/>
            </a:solidFill>
            <a:round/>
            <a:headEnd type="none" w="sm" len="sm"/>
            <a:tailEnd type="none" w="sm" len="sm"/>
          </a:ln>
        </p:spPr>
        <p:txBody>
          <a:bodyPr/>
          <a:lstStyle/>
          <a:p>
            <a:endParaRPr lang="en-US"/>
          </a:p>
        </p:txBody>
      </p:sp>
      <p:sp>
        <p:nvSpPr>
          <p:cNvPr id="29733" name="Line 39"/>
          <p:cNvSpPr>
            <a:spLocks noChangeShapeType="1"/>
          </p:cNvSpPr>
          <p:nvPr/>
        </p:nvSpPr>
        <p:spPr bwMode="auto">
          <a:xfrm>
            <a:off x="7086600" y="3124200"/>
            <a:ext cx="457200" cy="0"/>
          </a:xfrm>
          <a:prstGeom prst="line">
            <a:avLst/>
          </a:prstGeom>
          <a:noFill/>
          <a:ln w="28575">
            <a:solidFill>
              <a:schemeClr val="tx1"/>
            </a:solidFill>
            <a:prstDash val="sysDot"/>
            <a:round/>
            <a:headEnd type="none" w="sm" len="sm"/>
            <a:tailEnd type="none" w="sm" len="sm"/>
          </a:ln>
        </p:spPr>
        <p:txBody>
          <a:bodyPr/>
          <a:lstStyle/>
          <a:p>
            <a:endParaRPr lang="en-US"/>
          </a:p>
        </p:txBody>
      </p:sp>
    </p:spTree>
  </p:cSld>
  <p:clrMapOvr>
    <a:masterClrMapping/>
  </p:clrMapOvr>
  <p:transition spd="med">
    <p:fade thruBlk="1"/>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a:lstStyle/>
          <a:p>
            <a:pPr eaLnBrk="1" hangingPunct="1"/>
            <a:r>
              <a:rPr lang="en-US"/>
              <a:t>Perpetuities</a:t>
            </a:r>
          </a:p>
        </p:txBody>
      </p:sp>
      <p:sp>
        <p:nvSpPr>
          <p:cNvPr id="19461" name="Rectangle 3"/>
          <p:cNvSpPr>
            <a:spLocks noGrp="1" noChangeArrowheads="1"/>
          </p:cNvSpPr>
          <p:nvPr>
            <p:ph type="body" idx="1"/>
          </p:nvPr>
        </p:nvSpPr>
        <p:spPr/>
        <p:txBody>
          <a:bodyPr>
            <a:normAutofit lnSpcReduction="10000"/>
          </a:bodyPr>
          <a:lstStyle/>
          <a:p>
            <a:pPr eaLnBrk="1" hangingPunct="1"/>
            <a:r>
              <a:rPr lang="en-US" sz="2800" dirty="0"/>
              <a:t>Valuing a Perpetuity</a:t>
            </a:r>
          </a:p>
          <a:p>
            <a:pPr eaLnBrk="1" hangingPunct="1"/>
            <a:endParaRPr lang="en-US" sz="2800" dirty="0"/>
          </a:p>
          <a:p>
            <a:pPr eaLnBrk="1" hangingPunct="1"/>
            <a:endParaRPr lang="en-US" sz="2800" dirty="0"/>
          </a:p>
          <a:p>
            <a:pPr eaLnBrk="1" hangingPunct="1"/>
            <a:endParaRPr lang="en-US" sz="2800" dirty="0"/>
          </a:p>
          <a:p>
            <a:pPr eaLnBrk="1" hangingPunct="1"/>
            <a:endParaRPr lang="en-US" sz="2800" dirty="0"/>
          </a:p>
          <a:p>
            <a:pPr eaLnBrk="1" hangingPunct="1"/>
            <a:endParaRPr lang="en-US" sz="2800" dirty="0"/>
          </a:p>
          <a:p>
            <a:pPr eaLnBrk="1" hangingPunct="1"/>
            <a:endParaRPr lang="en-US" sz="2800" dirty="0"/>
          </a:p>
          <a:p>
            <a:pPr eaLnBrk="1" hangingPunct="1"/>
            <a:endParaRPr lang="en-US" sz="2800" dirty="0"/>
          </a:p>
          <a:p>
            <a:pPr eaLnBrk="1" hangingPunct="1"/>
            <a:r>
              <a:rPr lang="en-US" sz="2800" dirty="0"/>
              <a:t>Note:</a:t>
            </a:r>
          </a:p>
          <a:p>
            <a:pPr lvl="1" eaLnBrk="1" hangingPunct="1"/>
            <a:r>
              <a:rPr lang="en-US" sz="2400" dirty="0"/>
              <a:t>Since perpetuities are infinite, they cannot have a future value.</a:t>
            </a:r>
          </a:p>
        </p:txBody>
      </p:sp>
      <p:sp>
        <p:nvSpPr>
          <p:cNvPr id="19462" name="Rectangle 5"/>
          <p:cNvSpPr>
            <a:spLocks noChangeArrowheads="1"/>
          </p:cNvSpPr>
          <p:nvPr/>
        </p:nvSpPr>
        <p:spPr bwMode="auto">
          <a:xfrm>
            <a:off x="0" y="3228975"/>
            <a:ext cx="9144000" cy="0"/>
          </a:xfrm>
          <a:prstGeom prst="rect">
            <a:avLst/>
          </a:prstGeom>
          <a:noFill/>
          <a:ln w="12700">
            <a:noFill/>
            <a:miter lim="800000"/>
            <a:headEnd type="none" w="sm" len="sm"/>
            <a:tailEnd type="none" w="sm" len="sm"/>
          </a:ln>
        </p:spPr>
        <p:txBody>
          <a:bodyPr wrap="none" anchor="ctr">
            <a:spAutoFit/>
          </a:bodyPr>
          <a:lstStyle/>
          <a:p>
            <a:endParaRPr lang="en-US"/>
          </a:p>
        </p:txBody>
      </p:sp>
      <p:graphicFrame>
        <p:nvGraphicFramePr>
          <p:cNvPr id="19458" name="Object 4"/>
          <p:cNvGraphicFramePr>
            <a:graphicFrameLocks noChangeAspect="1"/>
          </p:cNvGraphicFramePr>
          <p:nvPr>
            <p:extLst>
              <p:ext uri="{D42A27DB-BD31-4B8C-83A1-F6EECF244321}">
                <p14:modId xmlns:p14="http://schemas.microsoft.com/office/powerpoint/2010/main" val="3079918140"/>
              </p:ext>
            </p:extLst>
          </p:nvPr>
        </p:nvGraphicFramePr>
        <p:xfrm>
          <a:off x="2438400" y="2438400"/>
          <a:ext cx="2667000" cy="1109663"/>
        </p:xfrm>
        <a:graphic>
          <a:graphicData uri="http://schemas.openxmlformats.org/presentationml/2006/ole">
            <mc:AlternateContent xmlns:mc="http://schemas.openxmlformats.org/markup-compatibility/2006">
              <mc:Choice xmlns:v="urn:schemas-microsoft-com:vml" Requires="v">
                <p:oleObj spid="_x0000_s71763" name="Equation" r:id="rId4" imgW="965200" imgH="393700" progId="Equation.DSMT4">
                  <p:embed/>
                </p:oleObj>
              </mc:Choice>
              <mc:Fallback>
                <p:oleObj name="Equation" r:id="rId4" imgW="965200" imgH="3937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2438400"/>
                        <a:ext cx="2667000" cy="1109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2054801321"/>
              </p:ext>
            </p:extLst>
          </p:nvPr>
        </p:nvGraphicFramePr>
        <p:xfrm>
          <a:off x="2471738" y="3794125"/>
          <a:ext cx="3586162" cy="852488"/>
        </p:xfrm>
        <a:graphic>
          <a:graphicData uri="http://schemas.openxmlformats.org/presentationml/2006/ole">
            <mc:AlternateContent xmlns:mc="http://schemas.openxmlformats.org/markup-compatibility/2006">
              <mc:Choice xmlns:v="urn:schemas-microsoft-com:vml" Requires="v">
                <p:oleObj spid="_x0000_s71764" name="Equation" r:id="rId6" imgW="2844720" imgH="672840" progId="Equation.DSMT4">
                  <p:embed/>
                </p:oleObj>
              </mc:Choice>
              <mc:Fallback>
                <p:oleObj name="Equation" r:id="rId6" imgW="2844720" imgH="672840" progId="Equation.DSMT4">
                  <p:embed/>
                  <p:pic>
                    <p:nvPicPr>
                      <p:cNvPr id="0" name="Object 1"/>
                      <p:cNvPicPr>
                        <a:picLocks noChangeAspect="1" noChangeArrowheads="1"/>
                      </p:cNvPicPr>
                      <p:nvPr/>
                    </p:nvPicPr>
                    <p:blipFill>
                      <a:blip r:embed="rId7"/>
                      <a:srcRect/>
                      <a:stretch>
                        <a:fillRect/>
                      </a:stretch>
                    </p:blipFill>
                    <p:spPr bwMode="auto">
                      <a:xfrm>
                        <a:off x="2471738" y="3794125"/>
                        <a:ext cx="3586162"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med">
    <p:fade thruBlk="1"/>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p:txBody>
          <a:bodyPr/>
          <a:lstStyle/>
          <a:p>
            <a:pPr eaLnBrk="1" hangingPunct="1"/>
            <a:r>
              <a:rPr lang="en-US" dirty="0"/>
              <a:t>Perpetuity Example</a:t>
            </a:r>
          </a:p>
        </p:txBody>
      </p:sp>
      <p:sp>
        <p:nvSpPr>
          <p:cNvPr id="21509" name="Rectangle 3"/>
          <p:cNvSpPr>
            <a:spLocks noGrp="1" noChangeArrowheads="1"/>
          </p:cNvSpPr>
          <p:nvPr>
            <p:ph type="body" sz="half" idx="1"/>
          </p:nvPr>
        </p:nvSpPr>
        <p:spPr>
          <a:xfrm>
            <a:off x="609600" y="1600200"/>
            <a:ext cx="7696200" cy="4419600"/>
          </a:xfrm>
        </p:spPr>
        <p:txBody>
          <a:bodyPr/>
          <a:lstStyle/>
          <a:p>
            <a:pPr eaLnBrk="1" hangingPunct="1"/>
            <a:r>
              <a:rPr lang="en-US" sz="2800" dirty="0"/>
              <a:t>EXAMPLE</a:t>
            </a:r>
          </a:p>
          <a:p>
            <a:pPr lvl="1" eaLnBrk="1" hangingPunct="1"/>
            <a:r>
              <a:rPr lang="en-US" sz="2600" dirty="0"/>
              <a:t>What is the present value of $1,000 per year (r = 10%)</a:t>
            </a:r>
          </a:p>
        </p:txBody>
      </p:sp>
      <p:sp>
        <p:nvSpPr>
          <p:cNvPr id="21510" name="Rectangle 4"/>
          <p:cNvSpPr>
            <a:spLocks noChangeArrowheads="1"/>
          </p:cNvSpPr>
          <p:nvPr/>
        </p:nvSpPr>
        <p:spPr bwMode="auto">
          <a:xfrm>
            <a:off x="0" y="3228975"/>
            <a:ext cx="9144000" cy="0"/>
          </a:xfrm>
          <a:prstGeom prst="rect">
            <a:avLst/>
          </a:prstGeom>
          <a:noFill/>
          <a:ln w="12700">
            <a:noFill/>
            <a:miter lim="800000"/>
            <a:headEnd type="none" w="sm" len="sm"/>
            <a:tailEnd type="none" w="sm" len="sm"/>
          </a:ln>
        </p:spPr>
        <p:txBody>
          <a:bodyPr wrap="none" anchor="ctr">
            <a:spAutoFit/>
          </a:bodyPr>
          <a:lstStyle/>
          <a:p>
            <a:endParaRPr lang="en-US"/>
          </a:p>
        </p:txBody>
      </p:sp>
      <p:graphicFrame>
        <p:nvGraphicFramePr>
          <p:cNvPr id="21506" name="Object 6"/>
          <p:cNvGraphicFramePr>
            <a:graphicFrameLocks noGrp="1" noChangeAspect="1"/>
          </p:cNvGraphicFramePr>
          <p:nvPr>
            <p:ph sz="half" idx="2"/>
          </p:nvPr>
        </p:nvGraphicFramePr>
        <p:xfrm>
          <a:off x="2432050" y="3352800"/>
          <a:ext cx="3754438" cy="954088"/>
        </p:xfrm>
        <a:graphic>
          <a:graphicData uri="http://schemas.openxmlformats.org/presentationml/2006/ole">
            <mc:AlternateContent xmlns:mc="http://schemas.openxmlformats.org/markup-compatibility/2006">
              <mc:Choice xmlns:v="urn:schemas-microsoft-com:vml" Requires="v">
                <p:oleObj spid="_x0000_s77869" name="Equation" r:id="rId4" imgW="1549080" imgH="393480" progId="Equation.DSMT4">
                  <p:embed/>
                </p:oleObj>
              </mc:Choice>
              <mc:Fallback>
                <p:oleObj name="Equation" r:id="rId4" imgW="1549080" imgH="393480" progId="Equation.DSMT4">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2050" y="3352800"/>
                        <a:ext cx="3754438" cy="954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title"/>
          </p:nvPr>
        </p:nvSpPr>
        <p:spPr/>
        <p:txBody>
          <a:bodyPr/>
          <a:lstStyle/>
          <a:p>
            <a:pPr eaLnBrk="1" hangingPunct="1"/>
            <a:r>
              <a:rPr lang="en-US"/>
              <a:t>Growing Perpetuities</a:t>
            </a:r>
          </a:p>
        </p:txBody>
      </p:sp>
      <p:sp>
        <p:nvSpPr>
          <p:cNvPr id="51204" name="Rectangle 3"/>
          <p:cNvSpPr>
            <a:spLocks noGrp="1" noChangeArrowheads="1"/>
          </p:cNvSpPr>
          <p:nvPr>
            <p:ph type="body" idx="1"/>
          </p:nvPr>
        </p:nvSpPr>
        <p:spPr>
          <a:xfrm>
            <a:off x="152400" y="1600200"/>
            <a:ext cx="8763000" cy="4525963"/>
          </a:xfrm>
        </p:spPr>
        <p:txBody>
          <a:bodyPr/>
          <a:lstStyle/>
          <a:p>
            <a:pPr eaLnBrk="1" hangingPunct="1">
              <a:lnSpc>
                <a:spcPct val="90000"/>
              </a:lnSpc>
            </a:pPr>
            <a:r>
              <a:rPr lang="en-US" dirty="0"/>
              <a:t>A Growing Perpetuity</a:t>
            </a:r>
          </a:p>
          <a:p>
            <a:pPr lvl="1" eaLnBrk="1" hangingPunct="1">
              <a:lnSpc>
                <a:spcPct val="90000"/>
              </a:lnSpc>
            </a:pPr>
            <a:r>
              <a:rPr lang="en-US" dirty="0"/>
              <a:t>An </a:t>
            </a:r>
            <a:r>
              <a:rPr lang="en-US" i="1" dirty="0"/>
              <a:t>infinite</a:t>
            </a:r>
            <a:r>
              <a:rPr lang="en-US" dirty="0"/>
              <a:t> series of </a:t>
            </a:r>
            <a:r>
              <a:rPr lang="en-US" i="1" dirty="0"/>
              <a:t>changing</a:t>
            </a:r>
            <a:r>
              <a:rPr lang="en-US" dirty="0"/>
              <a:t> cash flows, e.g., </a:t>
            </a:r>
          </a:p>
          <a:p>
            <a:pPr lvl="2" eaLnBrk="1" hangingPunct="1">
              <a:lnSpc>
                <a:spcPct val="90000"/>
              </a:lnSpc>
            </a:pPr>
            <a:r>
              <a:rPr lang="en-US" dirty="0"/>
              <a:t>If g = 5%, then</a:t>
            </a:r>
          </a:p>
          <a:p>
            <a:pPr lvl="2" eaLnBrk="1" hangingPunct="1">
              <a:lnSpc>
                <a:spcPct val="90000"/>
              </a:lnSpc>
              <a:buFont typeface="Wingdings" pitchFamily="2" charset="2"/>
              <a:buNone/>
            </a:pPr>
            <a:r>
              <a:rPr lang="en-US" dirty="0"/>
              <a:t>		$100.00, $105.00, 110.25, 115.76, </a:t>
            </a:r>
            <a:r>
              <a:rPr lang="en-US" dirty="0">
                <a:cs typeface="Arial" charset="0"/>
              </a:rPr>
              <a:t>…</a:t>
            </a:r>
          </a:p>
          <a:p>
            <a:pPr lvl="2" eaLnBrk="1" hangingPunct="1">
              <a:lnSpc>
                <a:spcPct val="90000"/>
              </a:lnSpc>
              <a:buFont typeface="Wingdings" pitchFamily="2" charset="2"/>
              <a:buNone/>
            </a:pPr>
            <a:endParaRPr lang="en-US" dirty="0">
              <a:cs typeface="Arial" charset="0"/>
            </a:endParaRPr>
          </a:p>
          <a:p>
            <a:pPr lvl="1" eaLnBrk="1" hangingPunct="1">
              <a:lnSpc>
                <a:spcPct val="90000"/>
              </a:lnSpc>
            </a:pPr>
            <a:r>
              <a:rPr lang="en-US" dirty="0"/>
              <a:t>Variables</a:t>
            </a:r>
          </a:p>
          <a:p>
            <a:pPr lvl="2" eaLnBrk="1" hangingPunct="1">
              <a:lnSpc>
                <a:spcPct val="90000"/>
              </a:lnSpc>
            </a:pPr>
            <a:r>
              <a:rPr lang="en-US" dirty="0"/>
              <a:t>Cash Flow Amount</a:t>
            </a:r>
          </a:p>
          <a:p>
            <a:pPr lvl="2" eaLnBrk="1" hangingPunct="1">
              <a:lnSpc>
                <a:spcPct val="90000"/>
              </a:lnSpc>
            </a:pPr>
            <a:r>
              <a:rPr lang="en-US" dirty="0"/>
              <a:t>The Date of the First Payment</a:t>
            </a:r>
          </a:p>
          <a:p>
            <a:pPr lvl="2" eaLnBrk="1" hangingPunct="1">
              <a:lnSpc>
                <a:spcPct val="90000"/>
              </a:lnSpc>
            </a:pPr>
            <a:r>
              <a:rPr lang="en-US" dirty="0"/>
              <a:t>The Period (weekly, quarterly, annually)</a:t>
            </a:r>
          </a:p>
          <a:p>
            <a:pPr lvl="2" eaLnBrk="1" hangingPunct="1">
              <a:lnSpc>
                <a:spcPct val="90000"/>
              </a:lnSpc>
            </a:pPr>
            <a:r>
              <a:rPr lang="en-US" dirty="0"/>
              <a:t>Growth Rate</a:t>
            </a:r>
          </a:p>
        </p:txBody>
      </p:sp>
    </p:spTree>
  </p:cSld>
  <p:clrMapOvr>
    <a:masterClrMapping/>
  </p:clrMapOvr>
  <p:transition spd="med">
    <p:fade thruBlk="1"/>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p:txBody>
          <a:bodyPr/>
          <a:lstStyle/>
          <a:p>
            <a:pPr eaLnBrk="1" hangingPunct="1"/>
            <a:r>
              <a:rPr lang="en-US"/>
              <a:t>Growing Perpetuities</a:t>
            </a:r>
          </a:p>
        </p:txBody>
      </p:sp>
      <p:sp>
        <p:nvSpPr>
          <p:cNvPr id="20485" name="Rectangle 3"/>
          <p:cNvSpPr>
            <a:spLocks noGrp="1" noChangeArrowheads="1"/>
          </p:cNvSpPr>
          <p:nvPr>
            <p:ph type="body" idx="1"/>
          </p:nvPr>
        </p:nvSpPr>
        <p:spPr/>
        <p:txBody>
          <a:bodyPr>
            <a:normAutofit fontScale="85000" lnSpcReduction="20000"/>
          </a:bodyPr>
          <a:lstStyle/>
          <a:p>
            <a:pPr eaLnBrk="1" hangingPunct="1">
              <a:lnSpc>
                <a:spcPct val="80000"/>
              </a:lnSpc>
            </a:pPr>
            <a:r>
              <a:rPr lang="en-US" sz="2800" dirty="0"/>
              <a:t>Valuing a Growing Perpetuity</a:t>
            </a:r>
          </a:p>
          <a:p>
            <a:pPr eaLnBrk="1" hangingPunct="1">
              <a:lnSpc>
                <a:spcPct val="80000"/>
              </a:lnSpc>
            </a:pPr>
            <a:endParaRPr lang="en-US" sz="2800" dirty="0"/>
          </a:p>
          <a:p>
            <a:pPr eaLnBrk="1" hangingPunct="1">
              <a:lnSpc>
                <a:spcPct val="80000"/>
              </a:lnSpc>
              <a:buNone/>
            </a:pPr>
            <a:br>
              <a:rPr lang="en-US" sz="2800" dirty="0"/>
            </a:br>
            <a:endParaRPr lang="en-US" sz="2800" dirty="0"/>
          </a:p>
          <a:p>
            <a:pPr eaLnBrk="1" hangingPunct="1">
              <a:lnSpc>
                <a:spcPct val="80000"/>
              </a:lnSpc>
            </a:pPr>
            <a:endParaRPr lang="en-US" sz="2800" dirty="0"/>
          </a:p>
          <a:p>
            <a:pPr eaLnBrk="1" hangingPunct="1">
              <a:lnSpc>
                <a:spcPct val="80000"/>
              </a:lnSpc>
            </a:pPr>
            <a:endParaRPr lang="en-US" sz="2800" dirty="0"/>
          </a:p>
          <a:p>
            <a:pPr eaLnBrk="1" hangingPunct="1">
              <a:lnSpc>
                <a:spcPct val="80000"/>
              </a:lnSpc>
            </a:pPr>
            <a:endParaRPr lang="en-US" sz="2800" dirty="0"/>
          </a:p>
          <a:p>
            <a:pPr eaLnBrk="1" hangingPunct="1">
              <a:lnSpc>
                <a:spcPct val="80000"/>
              </a:lnSpc>
            </a:pPr>
            <a:endParaRPr lang="en-US" sz="2800" dirty="0"/>
          </a:p>
          <a:p>
            <a:pPr eaLnBrk="1" hangingPunct="1">
              <a:lnSpc>
                <a:spcPct val="80000"/>
              </a:lnSpc>
            </a:pPr>
            <a:endParaRPr lang="en-US" sz="2800" dirty="0"/>
          </a:p>
          <a:p>
            <a:pPr eaLnBrk="1" hangingPunct="1">
              <a:lnSpc>
                <a:spcPct val="80000"/>
              </a:lnSpc>
            </a:pPr>
            <a:endParaRPr lang="en-US" sz="2800" dirty="0"/>
          </a:p>
          <a:p>
            <a:pPr eaLnBrk="1" hangingPunct="1">
              <a:lnSpc>
                <a:spcPct val="80000"/>
              </a:lnSpc>
            </a:pPr>
            <a:endParaRPr lang="en-US" sz="2800" dirty="0"/>
          </a:p>
          <a:p>
            <a:pPr eaLnBrk="1" hangingPunct="1">
              <a:lnSpc>
                <a:spcPct val="120000"/>
              </a:lnSpc>
            </a:pPr>
            <a:endParaRPr lang="en-US" sz="2800" dirty="0"/>
          </a:p>
          <a:p>
            <a:pPr eaLnBrk="1" hangingPunct="1">
              <a:lnSpc>
                <a:spcPct val="120000"/>
              </a:lnSpc>
            </a:pPr>
            <a:r>
              <a:rPr lang="en-US" sz="2800" dirty="0"/>
              <a:t>Three Notes:</a:t>
            </a:r>
          </a:p>
          <a:p>
            <a:pPr lvl="1" eaLnBrk="1" hangingPunct="1">
              <a:lnSpc>
                <a:spcPct val="120000"/>
              </a:lnSpc>
            </a:pPr>
            <a:r>
              <a:rPr lang="en-US" sz="2400" dirty="0"/>
              <a:t>The growth can be positive or negative, e.g., the cash flow can either increase or decline at x% per period.</a:t>
            </a:r>
          </a:p>
          <a:p>
            <a:pPr lvl="1" eaLnBrk="1" hangingPunct="1">
              <a:lnSpc>
                <a:spcPct val="120000"/>
              </a:lnSpc>
            </a:pPr>
            <a:r>
              <a:rPr lang="en-US" sz="2400" dirty="0"/>
              <a:t>C</a:t>
            </a:r>
            <a:r>
              <a:rPr lang="en-US" sz="2400" baseline="-25000" dirty="0"/>
              <a:t>1</a:t>
            </a:r>
            <a:r>
              <a:rPr lang="en-US" sz="2400" dirty="0"/>
              <a:t> refers to next period’s cash flow.</a:t>
            </a:r>
          </a:p>
          <a:p>
            <a:pPr lvl="1" eaLnBrk="1" hangingPunct="1">
              <a:lnSpc>
                <a:spcPct val="120000"/>
              </a:lnSpc>
            </a:pPr>
            <a:r>
              <a:rPr lang="en-US" sz="2400" dirty="0"/>
              <a:t>There are economic reasons why g is never greater than r.</a:t>
            </a:r>
          </a:p>
        </p:txBody>
      </p:sp>
      <p:sp>
        <p:nvSpPr>
          <p:cNvPr id="20486" name="Rectangle 4"/>
          <p:cNvSpPr>
            <a:spLocks noChangeArrowheads="1"/>
          </p:cNvSpPr>
          <p:nvPr/>
        </p:nvSpPr>
        <p:spPr bwMode="auto">
          <a:xfrm>
            <a:off x="0" y="3228975"/>
            <a:ext cx="9144000" cy="0"/>
          </a:xfrm>
          <a:prstGeom prst="rect">
            <a:avLst/>
          </a:prstGeom>
          <a:noFill/>
          <a:ln w="12700">
            <a:noFill/>
            <a:miter lim="800000"/>
            <a:headEnd type="none" w="sm" len="sm"/>
            <a:tailEnd type="none" w="sm" len="sm"/>
          </a:ln>
        </p:spPr>
        <p:txBody>
          <a:bodyPr wrap="none" anchor="ctr">
            <a:spAutoFit/>
          </a:bodyPr>
          <a:lstStyle/>
          <a:p>
            <a:endParaRPr lang="en-US"/>
          </a:p>
        </p:txBody>
      </p:sp>
      <p:graphicFrame>
        <p:nvGraphicFramePr>
          <p:cNvPr id="20482" name="Object 5"/>
          <p:cNvGraphicFramePr>
            <a:graphicFrameLocks noChangeAspect="1"/>
          </p:cNvGraphicFramePr>
          <p:nvPr>
            <p:extLst>
              <p:ext uri="{D42A27DB-BD31-4B8C-83A1-F6EECF244321}">
                <p14:modId xmlns:p14="http://schemas.microsoft.com/office/powerpoint/2010/main" val="579582601"/>
              </p:ext>
            </p:extLst>
          </p:nvPr>
        </p:nvGraphicFramePr>
        <p:xfrm>
          <a:off x="1219200" y="1752600"/>
          <a:ext cx="4210050" cy="1217613"/>
        </p:xfrm>
        <a:graphic>
          <a:graphicData uri="http://schemas.openxmlformats.org/presentationml/2006/ole">
            <mc:AlternateContent xmlns:mc="http://schemas.openxmlformats.org/markup-compatibility/2006">
              <mc:Choice xmlns:v="urn:schemas-microsoft-com:vml" Requires="v">
                <p:oleObj spid="_x0000_s72787" name="Equation" r:id="rId4" imgW="1523880" imgH="431640" progId="Equation.DSMT4">
                  <p:embed/>
                </p:oleObj>
              </mc:Choice>
              <mc:Fallback>
                <p:oleObj name="Equation" r:id="rId4" imgW="1523880" imgH="43164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1752600"/>
                        <a:ext cx="4210050" cy="1217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1284399833"/>
              </p:ext>
            </p:extLst>
          </p:nvPr>
        </p:nvGraphicFramePr>
        <p:xfrm>
          <a:off x="2514600" y="2895600"/>
          <a:ext cx="4819650" cy="1190625"/>
        </p:xfrm>
        <a:graphic>
          <a:graphicData uri="http://schemas.openxmlformats.org/presentationml/2006/ole">
            <mc:AlternateContent xmlns:mc="http://schemas.openxmlformats.org/markup-compatibility/2006">
              <mc:Choice xmlns:v="urn:schemas-microsoft-com:vml" Requires="v">
                <p:oleObj spid="_x0000_s72788" name="Equation" r:id="rId6" imgW="3822480" imgH="939600" progId="Equation.DSMT4">
                  <p:embed/>
                </p:oleObj>
              </mc:Choice>
              <mc:Fallback>
                <p:oleObj name="Equation" r:id="rId6" imgW="3822480" imgH="939600" progId="Equation.DSMT4">
                  <p:embed/>
                  <p:pic>
                    <p:nvPicPr>
                      <p:cNvPr id="0" name="Object 1"/>
                      <p:cNvPicPr>
                        <a:picLocks noChangeAspect="1" noChangeArrowheads="1"/>
                      </p:cNvPicPr>
                      <p:nvPr/>
                    </p:nvPicPr>
                    <p:blipFill>
                      <a:blip r:embed="rId7"/>
                      <a:srcRect/>
                      <a:stretch>
                        <a:fillRect/>
                      </a:stretch>
                    </p:blipFill>
                    <p:spPr bwMode="auto">
                      <a:xfrm>
                        <a:off x="2514600" y="2895600"/>
                        <a:ext cx="48196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med">
    <p:fade thruBlk="1"/>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p:txBody>
          <a:bodyPr/>
          <a:lstStyle/>
          <a:p>
            <a:pPr eaLnBrk="1" hangingPunct="1"/>
            <a:r>
              <a:rPr lang="en-US"/>
              <a:t>Growing Perpetuities</a:t>
            </a:r>
          </a:p>
        </p:txBody>
      </p:sp>
      <p:sp>
        <p:nvSpPr>
          <p:cNvPr id="21509" name="Rectangle 3"/>
          <p:cNvSpPr>
            <a:spLocks noGrp="1" noChangeArrowheads="1"/>
          </p:cNvSpPr>
          <p:nvPr>
            <p:ph type="body" sz="half" idx="1"/>
          </p:nvPr>
        </p:nvSpPr>
        <p:spPr>
          <a:xfrm>
            <a:off x="609600" y="1600200"/>
            <a:ext cx="7696200" cy="4419600"/>
          </a:xfrm>
        </p:spPr>
        <p:txBody>
          <a:bodyPr/>
          <a:lstStyle/>
          <a:p>
            <a:pPr eaLnBrk="1" hangingPunct="1"/>
            <a:r>
              <a:rPr lang="en-US" sz="2800"/>
              <a:t>EXAMPLE</a:t>
            </a:r>
          </a:p>
          <a:p>
            <a:pPr lvl="1" eaLnBrk="1" hangingPunct="1"/>
            <a:r>
              <a:rPr lang="en-US" sz="2600"/>
              <a:t>What is the present value of $1,000 per year growing at 3% per year (r = 10%)</a:t>
            </a:r>
          </a:p>
        </p:txBody>
      </p:sp>
      <p:sp>
        <p:nvSpPr>
          <p:cNvPr id="21510" name="Rectangle 4"/>
          <p:cNvSpPr>
            <a:spLocks noChangeArrowheads="1"/>
          </p:cNvSpPr>
          <p:nvPr/>
        </p:nvSpPr>
        <p:spPr bwMode="auto">
          <a:xfrm>
            <a:off x="0" y="3228975"/>
            <a:ext cx="9144000" cy="0"/>
          </a:xfrm>
          <a:prstGeom prst="rect">
            <a:avLst/>
          </a:prstGeom>
          <a:noFill/>
          <a:ln w="12700">
            <a:noFill/>
            <a:miter lim="800000"/>
            <a:headEnd type="none" w="sm" len="sm"/>
            <a:tailEnd type="none" w="sm" len="sm"/>
          </a:ln>
        </p:spPr>
        <p:txBody>
          <a:bodyPr wrap="none" anchor="ctr">
            <a:spAutoFit/>
          </a:bodyPr>
          <a:lstStyle/>
          <a:p>
            <a:endParaRPr lang="en-US"/>
          </a:p>
        </p:txBody>
      </p:sp>
      <p:graphicFrame>
        <p:nvGraphicFramePr>
          <p:cNvPr id="21506" name="Object 6"/>
          <p:cNvGraphicFramePr>
            <a:graphicFrameLocks noGrp="1" noChangeAspect="1"/>
          </p:cNvGraphicFramePr>
          <p:nvPr>
            <p:ph sz="half" idx="2"/>
          </p:nvPr>
        </p:nvGraphicFramePr>
        <p:xfrm>
          <a:off x="1371600" y="3281363"/>
          <a:ext cx="6934200" cy="942975"/>
        </p:xfrm>
        <a:graphic>
          <a:graphicData uri="http://schemas.openxmlformats.org/presentationml/2006/ole">
            <mc:AlternateContent xmlns:mc="http://schemas.openxmlformats.org/markup-compatibility/2006">
              <mc:Choice xmlns:v="urn:schemas-microsoft-com:vml" Requires="v">
                <p:oleObj spid="_x0000_s73773" name="Equation" r:id="rId4" imgW="2895480" imgH="393480" progId="Equation.DSMT4">
                  <p:embed/>
                </p:oleObj>
              </mc:Choice>
              <mc:Fallback>
                <p:oleObj name="Equation" r:id="rId4" imgW="2895480" imgH="393480" progId="Equation.DSMT4">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3281363"/>
                        <a:ext cx="6934200" cy="942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p:txBody>
          <a:bodyPr/>
          <a:lstStyle/>
          <a:p>
            <a:pPr eaLnBrk="1" hangingPunct="1"/>
            <a:r>
              <a:rPr lang="en-US"/>
              <a:t>Growing Perpetuities</a:t>
            </a:r>
          </a:p>
        </p:txBody>
      </p:sp>
      <p:sp>
        <p:nvSpPr>
          <p:cNvPr id="21509" name="Rectangle 3"/>
          <p:cNvSpPr>
            <a:spLocks noGrp="1" noChangeArrowheads="1"/>
          </p:cNvSpPr>
          <p:nvPr>
            <p:ph type="body" sz="half" idx="1"/>
          </p:nvPr>
        </p:nvSpPr>
        <p:spPr>
          <a:xfrm>
            <a:off x="609600" y="1600200"/>
            <a:ext cx="7696200" cy="4419600"/>
          </a:xfrm>
        </p:spPr>
        <p:txBody>
          <a:bodyPr/>
          <a:lstStyle/>
          <a:p>
            <a:pPr eaLnBrk="1" hangingPunct="1"/>
            <a:r>
              <a:rPr lang="en-US" sz="2800" dirty="0"/>
              <a:t>EXAMPLE</a:t>
            </a:r>
          </a:p>
          <a:p>
            <a:pPr lvl="1" eaLnBrk="1" hangingPunct="1"/>
            <a:r>
              <a:rPr lang="en-US" sz="2600" dirty="0"/>
              <a:t>What is the present value of $1,000 per year </a:t>
            </a:r>
            <a:r>
              <a:rPr lang="en-US" sz="2600" i="1" dirty="0"/>
              <a:t>declining</a:t>
            </a:r>
            <a:r>
              <a:rPr lang="en-US" sz="2600" dirty="0"/>
              <a:t> at 3% per year (r = 10%)</a:t>
            </a:r>
          </a:p>
        </p:txBody>
      </p:sp>
      <p:sp>
        <p:nvSpPr>
          <p:cNvPr id="21510" name="Rectangle 4"/>
          <p:cNvSpPr>
            <a:spLocks noChangeArrowheads="1"/>
          </p:cNvSpPr>
          <p:nvPr/>
        </p:nvSpPr>
        <p:spPr bwMode="auto">
          <a:xfrm>
            <a:off x="0" y="3228975"/>
            <a:ext cx="9144000" cy="0"/>
          </a:xfrm>
          <a:prstGeom prst="rect">
            <a:avLst/>
          </a:prstGeom>
          <a:noFill/>
          <a:ln w="12700">
            <a:noFill/>
            <a:miter lim="800000"/>
            <a:headEnd type="none" w="sm" len="sm"/>
            <a:tailEnd type="none" w="sm" len="sm"/>
          </a:ln>
        </p:spPr>
        <p:txBody>
          <a:bodyPr wrap="none" anchor="ctr">
            <a:spAutoFit/>
          </a:bodyPr>
          <a:lstStyle/>
          <a:p>
            <a:endParaRPr lang="en-US"/>
          </a:p>
        </p:txBody>
      </p:sp>
      <p:graphicFrame>
        <p:nvGraphicFramePr>
          <p:cNvPr id="21506" name="Object 6"/>
          <p:cNvGraphicFramePr>
            <a:graphicFrameLocks noGrp="1" noChangeAspect="1"/>
          </p:cNvGraphicFramePr>
          <p:nvPr>
            <p:ph sz="half" idx="2"/>
            <p:extLst>
              <p:ext uri="{D42A27DB-BD31-4B8C-83A1-F6EECF244321}">
                <p14:modId xmlns:p14="http://schemas.microsoft.com/office/powerpoint/2010/main" val="2956109911"/>
              </p:ext>
            </p:extLst>
          </p:nvPr>
        </p:nvGraphicFramePr>
        <p:xfrm>
          <a:off x="1291518" y="3228975"/>
          <a:ext cx="6739646" cy="995363"/>
        </p:xfrm>
        <a:graphic>
          <a:graphicData uri="http://schemas.openxmlformats.org/presentationml/2006/ole">
            <mc:AlternateContent xmlns:mc="http://schemas.openxmlformats.org/markup-compatibility/2006">
              <mc:Choice xmlns:v="urn:schemas-microsoft-com:vml" Requires="v">
                <p:oleObj spid="_x0000_s78880" name="Equation" r:id="rId4" imgW="3009600" imgH="444240" progId="Equation.DSMT4">
                  <p:embed/>
                </p:oleObj>
              </mc:Choice>
              <mc:Fallback>
                <p:oleObj name="Equation" r:id="rId4" imgW="3009600" imgH="444240" progId="Equation.DSMT4">
                  <p:embed/>
                  <p:pic>
                    <p:nvPicPr>
                      <p:cNvPr id="0" name=""/>
                      <p:cNvPicPr>
                        <a:picLocks noChangeAspect="1" noChangeArrowheads="1"/>
                      </p:cNvPicPr>
                      <p:nvPr/>
                    </p:nvPicPr>
                    <p:blipFill>
                      <a:blip r:embed="rId5"/>
                      <a:srcRect/>
                      <a:stretch>
                        <a:fillRect/>
                      </a:stretch>
                    </p:blipFill>
                    <p:spPr bwMode="auto">
                      <a:xfrm>
                        <a:off x="1291518" y="3228975"/>
                        <a:ext cx="6739646" cy="995363"/>
                      </a:xfrm>
                      <a:prstGeom prst="rect">
                        <a:avLst/>
                      </a:prstGeom>
                      <a:noFill/>
                      <a:extLst/>
                    </p:spPr>
                  </p:pic>
                </p:oleObj>
              </mc:Fallback>
            </mc:AlternateContent>
          </a:graphicData>
        </a:graphic>
      </p:graphicFrame>
    </p:spTree>
    <p:extLst>
      <p:ext uri="{BB962C8B-B14F-4D97-AF65-F5344CB8AC3E}">
        <p14:creationId xmlns:p14="http://schemas.microsoft.com/office/powerpoint/2010/main" val="22908131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p:txBody>
          <a:bodyPr>
            <a:normAutofit fontScale="90000"/>
          </a:bodyPr>
          <a:lstStyle/>
          <a:p>
            <a:pPr eaLnBrk="1" hangingPunct="1"/>
            <a:r>
              <a:rPr lang="en-US" sz="3800"/>
              <a:t>Cash Flow and Interest Rate Problems</a:t>
            </a:r>
          </a:p>
        </p:txBody>
      </p:sp>
      <p:sp>
        <p:nvSpPr>
          <p:cNvPr id="22534" name="Rectangle 3"/>
          <p:cNvSpPr>
            <a:spLocks noGrp="1" noChangeArrowheads="1"/>
          </p:cNvSpPr>
          <p:nvPr>
            <p:ph type="body" idx="1"/>
          </p:nvPr>
        </p:nvSpPr>
        <p:spPr/>
        <p:txBody>
          <a:bodyPr/>
          <a:lstStyle/>
          <a:p>
            <a:r>
              <a:rPr lang="en-US" dirty="0"/>
              <a:t>It is easy to solve perpetuity formula </a:t>
            </a:r>
          </a:p>
          <a:p>
            <a:pPr lvl="1"/>
            <a:r>
              <a:rPr lang="en-US" dirty="0"/>
              <a:t>For the cash flow and </a:t>
            </a:r>
          </a:p>
          <a:p>
            <a:pPr lvl="1"/>
            <a:endParaRPr lang="en-US" dirty="0"/>
          </a:p>
          <a:p>
            <a:pPr lvl="1"/>
            <a:endParaRPr lang="en-US" dirty="0"/>
          </a:p>
          <a:p>
            <a:pPr lvl="1"/>
            <a:r>
              <a:rPr lang="en-US" dirty="0"/>
              <a:t>The interest rate.</a:t>
            </a:r>
          </a:p>
        </p:txBody>
      </p:sp>
      <p:sp>
        <p:nvSpPr>
          <p:cNvPr id="22535" name="Rectangle 5"/>
          <p:cNvSpPr>
            <a:spLocks noChangeArrowheads="1"/>
          </p:cNvSpPr>
          <p:nvPr/>
        </p:nvSpPr>
        <p:spPr bwMode="auto">
          <a:xfrm>
            <a:off x="0" y="3228975"/>
            <a:ext cx="9144000" cy="0"/>
          </a:xfrm>
          <a:prstGeom prst="rect">
            <a:avLst/>
          </a:prstGeom>
          <a:noFill/>
          <a:ln w="12700">
            <a:noFill/>
            <a:miter lim="800000"/>
            <a:headEnd type="none" w="sm" len="sm"/>
            <a:tailEnd type="none" w="sm" len="sm"/>
          </a:ln>
        </p:spPr>
        <p:txBody>
          <a:bodyPr wrap="none" anchor="ctr">
            <a:spAutoFit/>
          </a:bodyPr>
          <a:lstStyle/>
          <a:p>
            <a:endParaRPr lang="en-US"/>
          </a:p>
        </p:txBody>
      </p:sp>
      <p:graphicFrame>
        <p:nvGraphicFramePr>
          <p:cNvPr id="22530" name="Object 4"/>
          <p:cNvGraphicFramePr>
            <a:graphicFrameLocks noChangeAspect="1"/>
          </p:cNvGraphicFramePr>
          <p:nvPr>
            <p:extLst>
              <p:ext uri="{D42A27DB-BD31-4B8C-83A1-F6EECF244321}">
                <p14:modId xmlns:p14="http://schemas.microsoft.com/office/powerpoint/2010/main" val="3254808244"/>
              </p:ext>
            </p:extLst>
          </p:nvPr>
        </p:nvGraphicFramePr>
        <p:xfrm>
          <a:off x="2667000" y="4572000"/>
          <a:ext cx="1828800" cy="1379538"/>
        </p:xfrm>
        <a:graphic>
          <a:graphicData uri="http://schemas.openxmlformats.org/presentationml/2006/ole">
            <mc:AlternateContent xmlns:mc="http://schemas.openxmlformats.org/markup-compatibility/2006">
              <mc:Choice xmlns:v="urn:schemas-microsoft-com:vml" Requires="v">
                <p:oleObj spid="_x0000_s74840" name="Equation" r:id="rId4" imgW="533160" imgH="393480" progId="Equation.DSMT4">
                  <p:embed/>
                </p:oleObj>
              </mc:Choice>
              <mc:Fallback>
                <p:oleObj name="Equation" r:id="rId4" imgW="533160" imgH="39348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0" y="4572000"/>
                        <a:ext cx="1828800" cy="1379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31" name="Object 6"/>
          <p:cNvGraphicFramePr>
            <a:graphicFrameLocks noChangeAspect="1"/>
          </p:cNvGraphicFramePr>
          <p:nvPr>
            <p:extLst>
              <p:ext uri="{D42A27DB-BD31-4B8C-83A1-F6EECF244321}">
                <p14:modId xmlns:p14="http://schemas.microsoft.com/office/powerpoint/2010/main" val="1386811010"/>
              </p:ext>
            </p:extLst>
          </p:nvPr>
        </p:nvGraphicFramePr>
        <p:xfrm>
          <a:off x="2590800" y="3276600"/>
          <a:ext cx="2743200" cy="715963"/>
        </p:xfrm>
        <a:graphic>
          <a:graphicData uri="http://schemas.openxmlformats.org/presentationml/2006/ole">
            <mc:AlternateContent xmlns:mc="http://schemas.openxmlformats.org/markup-compatibility/2006">
              <mc:Choice xmlns:v="urn:schemas-microsoft-com:vml" Requires="v">
                <p:oleObj spid="_x0000_s74841" name="Equation" r:id="rId6" imgW="698400" imgH="177480" progId="Equation.DSMT4">
                  <p:embed/>
                </p:oleObj>
              </mc:Choice>
              <mc:Fallback>
                <p:oleObj name="Equation" r:id="rId6" imgW="698400" imgH="17748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90800" y="3276600"/>
                        <a:ext cx="2743200" cy="715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fade thruBlk="1"/>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p:txBody>
          <a:bodyPr>
            <a:normAutofit fontScale="90000"/>
          </a:bodyPr>
          <a:lstStyle/>
          <a:p>
            <a:pPr eaLnBrk="1" hangingPunct="1"/>
            <a:r>
              <a:rPr lang="en-US" sz="3800"/>
              <a:t>Cash Flow and Interest Rate Problems</a:t>
            </a:r>
          </a:p>
        </p:txBody>
      </p:sp>
      <p:sp>
        <p:nvSpPr>
          <p:cNvPr id="22534" name="Rectangle 3"/>
          <p:cNvSpPr>
            <a:spLocks noGrp="1" noChangeArrowheads="1"/>
          </p:cNvSpPr>
          <p:nvPr>
            <p:ph type="body" idx="1"/>
          </p:nvPr>
        </p:nvSpPr>
        <p:spPr/>
        <p:txBody>
          <a:bodyPr>
            <a:normAutofit/>
          </a:bodyPr>
          <a:lstStyle/>
          <a:p>
            <a:r>
              <a:rPr lang="en-US" dirty="0"/>
              <a:t>A perpetuity is valued at $5,000 and the interest rate is 7%. What is its cash flow?</a:t>
            </a:r>
          </a:p>
          <a:p>
            <a:endParaRPr lang="en-US" dirty="0"/>
          </a:p>
          <a:p>
            <a:r>
              <a:rPr lang="en-US" dirty="0"/>
              <a:t>A perpetuity valued at $5,000 has a cash flow is $400. Find the rate?</a:t>
            </a:r>
          </a:p>
          <a:p>
            <a:endParaRPr lang="en-US" dirty="0"/>
          </a:p>
          <a:p>
            <a:endParaRPr lang="en-US" dirty="0"/>
          </a:p>
          <a:p>
            <a:endParaRPr lang="en-US" dirty="0"/>
          </a:p>
          <a:p>
            <a:pPr lvl="1"/>
            <a:endParaRPr lang="en-US" dirty="0"/>
          </a:p>
          <a:p>
            <a:pPr lvl="1"/>
            <a:endParaRPr lang="en-US" dirty="0"/>
          </a:p>
        </p:txBody>
      </p:sp>
      <p:sp>
        <p:nvSpPr>
          <p:cNvPr id="22535" name="Rectangle 5"/>
          <p:cNvSpPr>
            <a:spLocks noChangeArrowheads="1"/>
          </p:cNvSpPr>
          <p:nvPr/>
        </p:nvSpPr>
        <p:spPr bwMode="auto">
          <a:xfrm>
            <a:off x="0" y="3228975"/>
            <a:ext cx="9144000" cy="0"/>
          </a:xfrm>
          <a:prstGeom prst="rect">
            <a:avLst/>
          </a:prstGeom>
          <a:noFill/>
          <a:ln w="12700">
            <a:noFill/>
            <a:miter lim="800000"/>
            <a:headEnd type="none" w="sm" len="sm"/>
            <a:tailEnd type="none" w="sm" len="sm"/>
          </a:ln>
        </p:spPr>
        <p:txBody>
          <a:bodyPr wrap="none" anchor="ctr">
            <a:spAutoFit/>
          </a:bodyPr>
          <a:lstStyle/>
          <a:p>
            <a:endParaRPr lang="en-US"/>
          </a:p>
        </p:txBody>
      </p:sp>
      <p:graphicFrame>
        <p:nvGraphicFramePr>
          <p:cNvPr id="22530" name="Object 4"/>
          <p:cNvGraphicFramePr>
            <a:graphicFrameLocks noChangeAspect="1"/>
          </p:cNvGraphicFramePr>
          <p:nvPr>
            <p:extLst>
              <p:ext uri="{D42A27DB-BD31-4B8C-83A1-F6EECF244321}">
                <p14:modId xmlns:p14="http://schemas.microsoft.com/office/powerpoint/2010/main" val="3536313959"/>
              </p:ext>
            </p:extLst>
          </p:nvPr>
        </p:nvGraphicFramePr>
        <p:xfrm>
          <a:off x="2230438" y="5029200"/>
          <a:ext cx="4224337" cy="1036638"/>
        </p:xfrm>
        <a:graphic>
          <a:graphicData uri="http://schemas.openxmlformats.org/presentationml/2006/ole">
            <mc:AlternateContent xmlns:mc="http://schemas.openxmlformats.org/markup-compatibility/2006">
              <mc:Choice xmlns:v="urn:schemas-microsoft-com:vml" Requires="v">
                <p:oleObj spid="_x0000_s79934" name="Equation" r:id="rId4" imgW="1638000" imgH="393480" progId="Equation.DSMT4">
                  <p:embed/>
                </p:oleObj>
              </mc:Choice>
              <mc:Fallback>
                <p:oleObj name="Equation" r:id="rId4" imgW="1638000" imgH="393480" progId="Equation.DSMT4">
                  <p:embed/>
                  <p:pic>
                    <p:nvPicPr>
                      <p:cNvPr id="0" name=""/>
                      <p:cNvPicPr>
                        <a:picLocks noChangeAspect="1" noChangeArrowheads="1"/>
                      </p:cNvPicPr>
                      <p:nvPr/>
                    </p:nvPicPr>
                    <p:blipFill>
                      <a:blip r:embed="rId5"/>
                      <a:srcRect/>
                      <a:stretch>
                        <a:fillRect/>
                      </a:stretch>
                    </p:blipFill>
                    <p:spPr bwMode="auto">
                      <a:xfrm>
                        <a:off x="2230438" y="5029200"/>
                        <a:ext cx="4224337" cy="1036638"/>
                      </a:xfrm>
                      <a:prstGeom prst="rect">
                        <a:avLst/>
                      </a:prstGeom>
                      <a:noFill/>
                      <a:extLst/>
                    </p:spPr>
                  </p:pic>
                </p:oleObj>
              </mc:Fallback>
            </mc:AlternateContent>
          </a:graphicData>
        </a:graphic>
      </p:graphicFrame>
      <p:graphicFrame>
        <p:nvGraphicFramePr>
          <p:cNvPr id="22531" name="Object 6"/>
          <p:cNvGraphicFramePr>
            <a:graphicFrameLocks noChangeAspect="1"/>
          </p:cNvGraphicFramePr>
          <p:nvPr>
            <p:extLst>
              <p:ext uri="{D42A27DB-BD31-4B8C-83A1-F6EECF244321}">
                <p14:modId xmlns:p14="http://schemas.microsoft.com/office/powerpoint/2010/main" val="2698747062"/>
              </p:ext>
            </p:extLst>
          </p:nvPr>
        </p:nvGraphicFramePr>
        <p:xfrm>
          <a:off x="2133600" y="3352800"/>
          <a:ext cx="5873232" cy="511175"/>
        </p:xfrm>
        <a:graphic>
          <a:graphicData uri="http://schemas.openxmlformats.org/presentationml/2006/ole">
            <mc:AlternateContent xmlns:mc="http://schemas.openxmlformats.org/markup-compatibility/2006">
              <mc:Choice xmlns:v="urn:schemas-microsoft-com:vml" Requires="v">
                <p:oleObj spid="_x0000_s79935" name="Equation" r:id="rId6" imgW="2247840" imgH="190440" progId="Equation.DSMT4">
                  <p:embed/>
                </p:oleObj>
              </mc:Choice>
              <mc:Fallback>
                <p:oleObj name="Equation" r:id="rId6" imgW="2247840" imgH="190440" progId="Equation.DSMT4">
                  <p:embed/>
                  <p:pic>
                    <p:nvPicPr>
                      <p:cNvPr id="0" name=""/>
                      <p:cNvPicPr>
                        <a:picLocks noChangeAspect="1" noChangeArrowheads="1"/>
                      </p:cNvPicPr>
                      <p:nvPr/>
                    </p:nvPicPr>
                    <p:blipFill>
                      <a:blip r:embed="rId7"/>
                      <a:srcRect/>
                      <a:stretch>
                        <a:fillRect/>
                      </a:stretch>
                    </p:blipFill>
                    <p:spPr bwMode="auto">
                      <a:xfrm>
                        <a:off x="2133600" y="3352800"/>
                        <a:ext cx="5873232" cy="511175"/>
                      </a:xfrm>
                      <a:prstGeom prst="rect">
                        <a:avLst/>
                      </a:prstGeom>
                      <a:noFill/>
                      <a:extLst/>
                    </p:spPr>
                  </p:pic>
                </p:oleObj>
              </mc:Fallback>
            </mc:AlternateContent>
          </a:graphicData>
        </a:graphic>
      </p:graphicFrame>
    </p:spTree>
    <p:extLst>
      <p:ext uri="{BB962C8B-B14F-4D97-AF65-F5344CB8AC3E}">
        <p14:creationId xmlns:p14="http://schemas.microsoft.com/office/powerpoint/2010/main" val="1955730075"/>
      </p:ext>
    </p:extLst>
  </p:cSld>
  <p:clrMapOvr>
    <a:masterClrMapping/>
  </p:clrMapOvr>
  <p:transition spd="med">
    <p:fade thruBlk="1"/>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D. Non-Annual Cash Flows</a:t>
            </a:r>
          </a:p>
        </p:txBody>
      </p:sp>
    </p:spTree>
    <p:extLst>
      <p:ext uri="{BB962C8B-B14F-4D97-AF65-F5344CB8AC3E}">
        <p14:creationId xmlns:p14="http://schemas.microsoft.com/office/powerpoint/2010/main" val="1538641696"/>
      </p:ext>
    </p:extLst>
  </p:cSld>
  <p:clrMapOvr>
    <a:masterClrMapping/>
  </p:clrMapOvr>
  <p:transition spd="med">
    <p:fade thruBlk="1"/>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m = Periods per Year</a:t>
            </a:r>
          </a:p>
          <a:p>
            <a:endParaRPr lang="en-US" dirty="0"/>
          </a:p>
          <a:p>
            <a:r>
              <a:rPr lang="en-US" dirty="0"/>
              <a:t>Examples</a:t>
            </a:r>
          </a:p>
          <a:p>
            <a:pPr lvl="1"/>
            <a:r>
              <a:rPr lang="en-US" dirty="0"/>
              <a:t>2 = Semi-Annual</a:t>
            </a:r>
          </a:p>
          <a:p>
            <a:pPr lvl="1"/>
            <a:r>
              <a:rPr lang="en-US" dirty="0"/>
              <a:t>4 = Quarterly</a:t>
            </a:r>
          </a:p>
          <a:p>
            <a:pPr lvl="1"/>
            <a:r>
              <a:rPr lang="en-US" dirty="0"/>
              <a:t>12 = Monthly</a:t>
            </a:r>
          </a:p>
          <a:p>
            <a:pPr lvl="1"/>
            <a:r>
              <a:rPr lang="en-US" dirty="0"/>
              <a:t>52 = Weekly</a:t>
            </a:r>
          </a:p>
          <a:p>
            <a:pPr lvl="1"/>
            <a:r>
              <a:rPr lang="en-US" dirty="0"/>
              <a:t>364 or 360 = Daily</a:t>
            </a:r>
          </a:p>
        </p:txBody>
      </p:sp>
      <p:sp>
        <p:nvSpPr>
          <p:cNvPr id="3" name="Title 2"/>
          <p:cNvSpPr>
            <a:spLocks noGrp="1"/>
          </p:cNvSpPr>
          <p:nvPr>
            <p:ph type="title"/>
          </p:nvPr>
        </p:nvSpPr>
        <p:spPr/>
        <p:txBody>
          <a:bodyPr/>
          <a:lstStyle/>
          <a:p>
            <a:r>
              <a:rPr lang="en-US" dirty="0"/>
              <a:t>Non-Annual Periods</a:t>
            </a:r>
          </a:p>
        </p:txBody>
      </p:sp>
    </p:spTree>
    <p:extLst>
      <p:ext uri="{BB962C8B-B14F-4D97-AF65-F5344CB8AC3E}">
        <p14:creationId xmlns:p14="http://schemas.microsoft.com/office/powerpoint/2010/main" val="3307362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Possible Representations</a:t>
            </a:r>
          </a:p>
          <a:p>
            <a:pPr lvl="1">
              <a:buNone/>
            </a:pPr>
            <a:r>
              <a:rPr lang="en-US" dirty="0"/>
              <a:t>-10</a:t>
            </a:r>
          </a:p>
          <a:p>
            <a:pPr lvl="1">
              <a:buNone/>
            </a:pPr>
            <a:r>
              <a:rPr lang="en-US" dirty="0"/>
              <a:t>(10)</a:t>
            </a:r>
          </a:p>
          <a:p>
            <a:pPr lvl="1">
              <a:buNone/>
            </a:pPr>
            <a:r>
              <a:rPr lang="en-US" dirty="0">
                <a:solidFill>
                  <a:srgbClr val="FF0000"/>
                </a:solidFill>
              </a:rPr>
              <a:t>10</a:t>
            </a:r>
          </a:p>
          <a:p>
            <a:pPr lvl="1">
              <a:buNone/>
            </a:pPr>
            <a:r>
              <a:rPr lang="en-US" dirty="0">
                <a:solidFill>
                  <a:srgbClr val="FF0000"/>
                </a:solidFill>
              </a:rPr>
              <a:t>-10</a:t>
            </a:r>
          </a:p>
          <a:p>
            <a:pPr lvl="1">
              <a:buNone/>
            </a:pPr>
            <a:r>
              <a:rPr lang="en-US" dirty="0">
                <a:solidFill>
                  <a:srgbClr val="FF0000"/>
                </a:solidFill>
              </a:rPr>
              <a:t>(10)</a:t>
            </a:r>
          </a:p>
          <a:p>
            <a:pPr lvl="1">
              <a:buNone/>
            </a:pPr>
            <a:r>
              <a:rPr lang="en-US" sz="2400" dirty="0"/>
              <a:t>Note: I will never use </a:t>
            </a:r>
            <a:r>
              <a:rPr lang="en-US" sz="2400" i="1" dirty="0"/>
              <a:t>just</a:t>
            </a:r>
            <a:r>
              <a:rPr lang="en-US" sz="2400" dirty="0"/>
              <a:t> color indicate a negative value.</a:t>
            </a:r>
          </a:p>
          <a:p>
            <a:pPr lvl="1">
              <a:buNone/>
            </a:pPr>
            <a:endParaRPr lang="en-US" sz="2400" dirty="0"/>
          </a:p>
          <a:p>
            <a:r>
              <a:rPr lang="en-US" dirty="0"/>
              <a:t>Calculation: Same as Positive</a:t>
            </a:r>
          </a:p>
        </p:txBody>
      </p:sp>
      <p:sp>
        <p:nvSpPr>
          <p:cNvPr id="3" name="Title 2"/>
          <p:cNvSpPr>
            <a:spLocks noGrp="1"/>
          </p:cNvSpPr>
          <p:nvPr>
            <p:ph type="title"/>
          </p:nvPr>
        </p:nvSpPr>
        <p:spPr/>
        <p:txBody>
          <a:bodyPr/>
          <a:lstStyle/>
          <a:p>
            <a:r>
              <a:rPr lang="en-US" dirty="0"/>
              <a:t>Negatives</a:t>
            </a:r>
          </a:p>
        </p:txBody>
      </p:sp>
    </p:spTree>
  </p:cSld>
  <p:clrMapOvr>
    <a:masterClrMapping/>
  </p:clrMapOvr>
  <p:transition spd="med">
    <p:fade thruBlk="1"/>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Two Changes:</a:t>
            </a:r>
          </a:p>
          <a:p>
            <a:pPr lvl="1"/>
            <a:r>
              <a:rPr lang="en-US" dirty="0"/>
              <a:t>Periods per Year (P/Y)</a:t>
            </a:r>
          </a:p>
          <a:p>
            <a:pPr lvl="2"/>
            <a:r>
              <a:rPr lang="en-US" dirty="0"/>
              <a:t>Adjust P/Y to m</a:t>
            </a:r>
          </a:p>
          <a:p>
            <a:pPr lvl="2"/>
            <a:r>
              <a:rPr lang="en-US" dirty="0"/>
              <a:t>Weekly P/Y = 52</a:t>
            </a:r>
          </a:p>
          <a:p>
            <a:pPr lvl="2"/>
            <a:endParaRPr lang="en-US" dirty="0"/>
          </a:p>
          <a:p>
            <a:pPr lvl="1"/>
            <a:r>
              <a:rPr lang="en-US" dirty="0"/>
              <a:t>Number of Periods (N)</a:t>
            </a:r>
          </a:p>
          <a:p>
            <a:pPr lvl="2"/>
            <a:r>
              <a:rPr lang="en-US" i="1" dirty="0"/>
              <a:t>Remember N is the Number of Periods</a:t>
            </a:r>
          </a:p>
          <a:p>
            <a:pPr lvl="2"/>
            <a:r>
              <a:rPr lang="en-US" dirty="0"/>
              <a:t>Monthly Discounting for 5 Years</a:t>
            </a:r>
          </a:p>
          <a:p>
            <a:pPr lvl="3"/>
            <a:r>
              <a:rPr lang="en-US" sz="2400" dirty="0"/>
              <a:t>N = 12 x 5 = 60</a:t>
            </a:r>
          </a:p>
        </p:txBody>
      </p:sp>
      <p:sp>
        <p:nvSpPr>
          <p:cNvPr id="3" name="Title 2"/>
          <p:cNvSpPr>
            <a:spLocks noGrp="1"/>
          </p:cNvSpPr>
          <p:nvPr>
            <p:ph type="title"/>
          </p:nvPr>
        </p:nvSpPr>
        <p:spPr/>
        <p:txBody>
          <a:bodyPr/>
          <a:lstStyle/>
          <a:p>
            <a:r>
              <a:rPr lang="en-US" dirty="0"/>
              <a:t>Calculator Adjustments</a:t>
            </a:r>
          </a:p>
        </p:txBody>
      </p:sp>
    </p:spTree>
    <p:extLst>
      <p:ext uri="{BB962C8B-B14F-4D97-AF65-F5344CB8AC3E}">
        <p14:creationId xmlns:p14="http://schemas.microsoft.com/office/powerpoint/2010/main" val="10820043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a:bodyPr>
          <a:lstStyle/>
          <a:p>
            <a:r>
              <a:rPr lang="en-US" dirty="0"/>
              <a:t>TI</a:t>
            </a:r>
          </a:p>
          <a:p>
            <a:pPr marL="1143000" lvl="1" indent="-742950">
              <a:lnSpc>
                <a:spcPct val="90000"/>
              </a:lnSpc>
              <a:buFont typeface="+mj-lt"/>
              <a:buAutoNum type="arabicPeriod"/>
            </a:pPr>
            <a:r>
              <a:rPr lang="en-US" dirty="0"/>
              <a:t>[2</a:t>
            </a:r>
            <a:r>
              <a:rPr lang="en-US" baseline="30000" dirty="0"/>
              <a:t>nd </a:t>
            </a:r>
            <a:r>
              <a:rPr lang="en-US" dirty="0"/>
              <a:t>] [I/Y]</a:t>
            </a:r>
          </a:p>
          <a:p>
            <a:pPr marL="1143000" lvl="1" indent="-742950">
              <a:lnSpc>
                <a:spcPct val="90000"/>
              </a:lnSpc>
              <a:buFont typeface="+mj-lt"/>
              <a:buAutoNum type="arabicPeriod"/>
            </a:pPr>
            <a:r>
              <a:rPr lang="en-US" dirty="0"/>
              <a:t>m [Enter]</a:t>
            </a:r>
          </a:p>
          <a:p>
            <a:pPr>
              <a:buNone/>
            </a:pPr>
            <a:endParaRPr lang="en-US" dirty="0"/>
          </a:p>
          <a:p>
            <a:r>
              <a:rPr lang="en-US" dirty="0"/>
              <a:t>HP</a:t>
            </a:r>
          </a:p>
          <a:p>
            <a:pPr marL="971550" lvl="1" indent="-514350">
              <a:buFont typeface="+mj-lt"/>
              <a:buAutoNum type="arabicPeriod"/>
            </a:pPr>
            <a:r>
              <a:rPr lang="en-US" dirty="0"/>
              <a:t> m</a:t>
            </a:r>
          </a:p>
          <a:p>
            <a:pPr marL="971550" lvl="1" indent="-514350">
              <a:buFont typeface="+mj-lt"/>
              <a:buAutoNum type="arabicPeriod"/>
            </a:pPr>
            <a:r>
              <a:rPr lang="en-US" dirty="0"/>
              <a:t> </a:t>
            </a:r>
            <a:r>
              <a:rPr lang="en-US" dirty="0">
                <a:solidFill>
                  <a:srgbClr val="FF9900"/>
                </a:solidFill>
              </a:rPr>
              <a:t>[Orange] </a:t>
            </a:r>
          </a:p>
          <a:p>
            <a:pPr marL="971550" lvl="1" indent="-514350">
              <a:buFont typeface="+mj-lt"/>
              <a:buAutoNum type="arabicPeriod"/>
            </a:pPr>
            <a:r>
              <a:rPr lang="en-US" dirty="0"/>
              <a:t> PMT</a:t>
            </a:r>
          </a:p>
          <a:p>
            <a:endParaRPr lang="en-US" dirty="0"/>
          </a:p>
        </p:txBody>
      </p:sp>
      <p:sp>
        <p:nvSpPr>
          <p:cNvPr id="3" name="Title 2"/>
          <p:cNvSpPr>
            <a:spLocks noGrp="1"/>
          </p:cNvSpPr>
          <p:nvPr>
            <p:ph type="title"/>
          </p:nvPr>
        </p:nvSpPr>
        <p:spPr/>
        <p:txBody>
          <a:bodyPr/>
          <a:lstStyle/>
          <a:p>
            <a:r>
              <a:rPr lang="en-US" dirty="0"/>
              <a:t>Changing P/Y</a:t>
            </a:r>
          </a:p>
        </p:txBody>
      </p:sp>
    </p:spTree>
    <p:extLst>
      <p:ext uri="{BB962C8B-B14F-4D97-AF65-F5344CB8AC3E}">
        <p14:creationId xmlns:p14="http://schemas.microsoft.com/office/powerpoint/2010/main" val="3347891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FV and Compounding Period</a:t>
            </a:r>
          </a:p>
        </p:txBody>
      </p:sp>
      <p:pic>
        <p:nvPicPr>
          <p:cNvPr id="223234" name="Picture 2"/>
          <p:cNvPicPr>
            <a:picLocks noChangeAspect="1" noChangeArrowheads="1"/>
          </p:cNvPicPr>
          <p:nvPr/>
        </p:nvPicPr>
        <p:blipFill>
          <a:blip r:embed="rId2" cstate="print"/>
          <a:srcRect/>
          <a:stretch>
            <a:fillRect/>
          </a:stretch>
        </p:blipFill>
        <p:spPr bwMode="auto">
          <a:xfrm>
            <a:off x="1066800" y="1524000"/>
            <a:ext cx="6553200" cy="4563156"/>
          </a:xfrm>
          <a:prstGeom prst="rect">
            <a:avLst/>
          </a:prstGeom>
          <a:noFill/>
          <a:ln w="9525">
            <a:noFill/>
            <a:miter lim="800000"/>
            <a:headEnd/>
            <a:tailEnd/>
          </a:ln>
          <a:effectLst/>
        </p:spPr>
      </p:pic>
    </p:spTree>
    <p:extLst>
      <p:ext uri="{BB962C8B-B14F-4D97-AF65-F5344CB8AC3E}">
        <p14:creationId xmlns:p14="http://schemas.microsoft.com/office/powerpoint/2010/main" val="2327264370"/>
      </p:ext>
    </p:extLst>
  </p:cSld>
  <p:clrMapOvr>
    <a:masterClrMapping/>
  </p:clrMapOvr>
  <p:transition spd="med">
    <p:fade thruBlk="1"/>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PV and Compounding Period</a:t>
            </a:r>
          </a:p>
        </p:txBody>
      </p:sp>
      <p:pic>
        <p:nvPicPr>
          <p:cNvPr id="222210" name="Picture 2"/>
          <p:cNvPicPr>
            <a:picLocks noChangeAspect="1" noChangeArrowheads="1"/>
          </p:cNvPicPr>
          <p:nvPr/>
        </p:nvPicPr>
        <p:blipFill>
          <a:blip r:embed="rId2" cstate="print"/>
          <a:srcRect/>
          <a:stretch>
            <a:fillRect/>
          </a:stretch>
        </p:blipFill>
        <p:spPr bwMode="auto">
          <a:xfrm>
            <a:off x="1143000" y="1524000"/>
            <a:ext cx="6553200" cy="4572210"/>
          </a:xfrm>
          <a:prstGeom prst="rect">
            <a:avLst/>
          </a:prstGeom>
          <a:noFill/>
          <a:ln w="9525">
            <a:noFill/>
            <a:miter lim="800000"/>
            <a:headEnd/>
            <a:tailEnd/>
          </a:ln>
          <a:effectLst/>
        </p:spPr>
      </p:pic>
    </p:spTree>
    <p:extLst>
      <p:ext uri="{BB962C8B-B14F-4D97-AF65-F5344CB8AC3E}">
        <p14:creationId xmlns:p14="http://schemas.microsoft.com/office/powerpoint/2010/main" val="2913320715"/>
      </p:ext>
    </p:extLst>
  </p:cSld>
  <p:clrMapOvr>
    <a:masterClrMapping/>
  </p:clrMapOvr>
  <p:transition spd="med">
    <p:fade thruBlk="1"/>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571500" indent="-571500"/>
            <a:r>
              <a:rPr lang="en-US" sz="3200" dirty="0"/>
              <a:t>How much do we have after 2 years if we deposit $500 and the interest rate is 10% (compounded quarterly)?</a:t>
            </a:r>
          </a:p>
          <a:p>
            <a:pPr marL="571500" indent="-571500"/>
            <a:endParaRPr lang="en-US" sz="3200" dirty="0"/>
          </a:p>
          <a:p>
            <a:pPr marL="839788" lvl="1" indent="-495300">
              <a:buFont typeface="Wingdings" pitchFamily="2" charset="2"/>
              <a:buAutoNum type="arabicPeriod"/>
            </a:pPr>
            <a:r>
              <a:rPr lang="en-US" sz="2400" dirty="0"/>
              <a:t>Set P/Y = 4</a:t>
            </a:r>
          </a:p>
          <a:p>
            <a:pPr marL="839788" lvl="1" indent="-495300">
              <a:buFont typeface="Wingdings" pitchFamily="2" charset="2"/>
              <a:buAutoNum type="arabicPeriod"/>
            </a:pPr>
            <a:r>
              <a:rPr lang="en-US" sz="2400" dirty="0"/>
              <a:t>Input </a:t>
            </a:r>
            <a:r>
              <a:rPr lang="en-US" sz="2400" b="1" dirty="0"/>
              <a:t>8</a:t>
            </a:r>
            <a:r>
              <a:rPr lang="en-US" sz="2400" dirty="0"/>
              <a:t>, Press </a:t>
            </a:r>
            <a:r>
              <a:rPr lang="en-US" sz="2400" i="1" dirty="0"/>
              <a:t>N</a:t>
            </a:r>
            <a:r>
              <a:rPr lang="en-US" sz="2400" dirty="0"/>
              <a:t>	(2 x 4 = 8)</a:t>
            </a:r>
          </a:p>
          <a:p>
            <a:pPr marL="839788" lvl="1" indent="-495300">
              <a:buFont typeface="Wingdings" pitchFamily="2" charset="2"/>
              <a:buAutoNum type="arabicPeriod"/>
            </a:pPr>
            <a:r>
              <a:rPr lang="en-US" sz="2400" dirty="0"/>
              <a:t>Input </a:t>
            </a:r>
            <a:r>
              <a:rPr lang="en-US" sz="2400" b="1" dirty="0"/>
              <a:t>10</a:t>
            </a:r>
            <a:r>
              <a:rPr lang="en-US" sz="2400" dirty="0"/>
              <a:t>, Press </a:t>
            </a:r>
            <a:r>
              <a:rPr lang="en-US" sz="2400" i="1" dirty="0"/>
              <a:t>I/Y</a:t>
            </a:r>
            <a:r>
              <a:rPr lang="en-US" sz="2400" dirty="0"/>
              <a:t>	(annual rate)</a:t>
            </a:r>
          </a:p>
          <a:p>
            <a:pPr marL="839788" lvl="1" indent="-495300">
              <a:buFont typeface="Wingdings" pitchFamily="2" charset="2"/>
              <a:buAutoNum type="arabicPeriod"/>
            </a:pPr>
            <a:r>
              <a:rPr lang="en-US" sz="2400" dirty="0"/>
              <a:t>Input </a:t>
            </a:r>
            <a:r>
              <a:rPr lang="en-US" sz="2400" b="1" dirty="0"/>
              <a:t>500</a:t>
            </a:r>
            <a:r>
              <a:rPr lang="en-US" sz="2400" dirty="0"/>
              <a:t>, press +/-, press PV (you get -500)</a:t>
            </a:r>
          </a:p>
          <a:p>
            <a:pPr marL="839788" lvl="1" indent="-495300">
              <a:buFont typeface="Wingdings" pitchFamily="2" charset="2"/>
              <a:buAutoNum type="arabicPeriod"/>
            </a:pPr>
            <a:r>
              <a:rPr lang="en-US" sz="2400" dirty="0"/>
              <a:t>Press </a:t>
            </a:r>
            <a:r>
              <a:rPr lang="en-US" sz="2400" i="1" dirty="0"/>
              <a:t>CPT</a:t>
            </a:r>
            <a:r>
              <a:rPr lang="en-US" sz="2400" dirty="0"/>
              <a:t>, </a:t>
            </a:r>
            <a:r>
              <a:rPr lang="en-US" sz="2400" i="1" dirty="0"/>
              <a:t>FV</a:t>
            </a:r>
            <a:r>
              <a:rPr lang="en-US" sz="2400" dirty="0"/>
              <a:t> to get </a:t>
            </a:r>
            <a:r>
              <a:rPr lang="en-US" sz="2400" b="1" dirty="0">
                <a:solidFill>
                  <a:srgbClr val="FF0000"/>
                </a:solidFill>
              </a:rPr>
              <a:t>$609.20</a:t>
            </a:r>
          </a:p>
        </p:txBody>
      </p:sp>
      <p:sp>
        <p:nvSpPr>
          <p:cNvPr id="3" name="Title 2"/>
          <p:cNvSpPr>
            <a:spLocks noGrp="1"/>
          </p:cNvSpPr>
          <p:nvPr>
            <p:ph type="title"/>
          </p:nvPr>
        </p:nvSpPr>
        <p:spPr/>
        <p:txBody>
          <a:bodyPr/>
          <a:lstStyle/>
          <a:p>
            <a:r>
              <a:rPr lang="en-US" dirty="0"/>
              <a:t>Single Dollar </a:t>
            </a:r>
          </a:p>
        </p:txBody>
      </p:sp>
    </p:spTree>
    <p:extLst>
      <p:ext uri="{BB962C8B-B14F-4D97-AF65-F5344CB8AC3E}">
        <p14:creationId xmlns:p14="http://schemas.microsoft.com/office/powerpoint/2010/main" val="11831992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p:txBody>
          <a:bodyPr/>
          <a:lstStyle/>
          <a:p>
            <a:pPr eaLnBrk="1" hangingPunct="1"/>
            <a:r>
              <a:rPr lang="en-US"/>
              <a:t>Non-Annual Annuities </a:t>
            </a:r>
          </a:p>
        </p:txBody>
      </p:sp>
      <p:sp>
        <p:nvSpPr>
          <p:cNvPr id="43012" name="Rectangle 3"/>
          <p:cNvSpPr>
            <a:spLocks noGrp="1" noChangeArrowheads="1"/>
          </p:cNvSpPr>
          <p:nvPr>
            <p:ph type="body" idx="1"/>
          </p:nvPr>
        </p:nvSpPr>
        <p:spPr/>
        <p:txBody>
          <a:bodyPr>
            <a:normAutofit/>
          </a:bodyPr>
          <a:lstStyle/>
          <a:p>
            <a:pPr eaLnBrk="1" hangingPunct="1">
              <a:lnSpc>
                <a:spcPct val="90000"/>
              </a:lnSpc>
            </a:pPr>
            <a:r>
              <a:rPr lang="en-US" sz="2800" dirty="0"/>
              <a:t>Unfortunately, not all annuities have annual cash flows: </a:t>
            </a:r>
          </a:p>
          <a:p>
            <a:pPr lvl="1">
              <a:lnSpc>
                <a:spcPct val="90000"/>
              </a:lnSpc>
            </a:pPr>
            <a:r>
              <a:rPr lang="en-US" dirty="0"/>
              <a:t>Bonds 	Semi-annual coupons, </a:t>
            </a:r>
          </a:p>
          <a:p>
            <a:pPr lvl="1">
              <a:lnSpc>
                <a:spcPct val="90000"/>
              </a:lnSpc>
            </a:pPr>
            <a:r>
              <a:rPr lang="en-US" dirty="0"/>
              <a:t>Loans 	Monthly payments, </a:t>
            </a:r>
          </a:p>
          <a:p>
            <a:pPr lvl="1">
              <a:lnSpc>
                <a:spcPct val="90000"/>
              </a:lnSpc>
            </a:pPr>
            <a:r>
              <a:rPr lang="en-US" dirty="0"/>
              <a:t>Dividends 	Quarterly, </a:t>
            </a:r>
          </a:p>
          <a:p>
            <a:pPr lvl="1">
              <a:lnSpc>
                <a:spcPct val="90000"/>
              </a:lnSpc>
            </a:pPr>
            <a:r>
              <a:rPr lang="en-US" dirty="0"/>
              <a:t>We can put money in a bank quarterly, weekly, daily or even hourly.</a:t>
            </a:r>
          </a:p>
          <a:p>
            <a:pPr lvl="1">
              <a:lnSpc>
                <a:spcPct val="90000"/>
              </a:lnSpc>
            </a:pPr>
            <a:endParaRPr lang="en-US" dirty="0"/>
          </a:p>
          <a:p>
            <a:pPr eaLnBrk="1" hangingPunct="1">
              <a:lnSpc>
                <a:spcPct val="90000"/>
              </a:lnSpc>
            </a:pPr>
            <a:r>
              <a:rPr lang="en-US" sz="2800" dirty="0"/>
              <a:t>Need a mechanism for adapting all of our annuity formulae for non-annual periods.</a:t>
            </a:r>
          </a:p>
        </p:txBody>
      </p:sp>
    </p:spTree>
    <p:extLst>
      <p:ext uri="{BB962C8B-B14F-4D97-AF65-F5344CB8AC3E}">
        <p14:creationId xmlns:p14="http://schemas.microsoft.com/office/powerpoint/2010/main" val="1896788297"/>
      </p:ext>
    </p:extLst>
  </p:cSld>
  <p:clrMapOvr>
    <a:masterClrMapping/>
  </p:clrMapOvr>
  <p:transition spd="med">
    <p:fade thruBlk="1"/>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normAutofit/>
          </a:bodyPr>
          <a:lstStyle/>
          <a:p>
            <a:pPr eaLnBrk="1" hangingPunct="1"/>
            <a:r>
              <a:rPr lang="en-US" dirty="0"/>
              <a:t>Annuity FV with a Calculator</a:t>
            </a:r>
          </a:p>
        </p:txBody>
      </p:sp>
      <p:sp>
        <p:nvSpPr>
          <p:cNvPr id="30724" name="Rectangle 3"/>
          <p:cNvSpPr>
            <a:spLocks noGrp="1" noChangeArrowheads="1"/>
          </p:cNvSpPr>
          <p:nvPr>
            <p:ph type="body" idx="1"/>
          </p:nvPr>
        </p:nvSpPr>
        <p:spPr>
          <a:xfrm>
            <a:off x="457200" y="1600200"/>
            <a:ext cx="8229600" cy="4648200"/>
          </a:xfrm>
        </p:spPr>
        <p:txBody>
          <a:bodyPr>
            <a:normAutofit lnSpcReduction="10000"/>
          </a:bodyPr>
          <a:lstStyle/>
          <a:p>
            <a:pPr marL="571500" indent="-571500" eaLnBrk="1" hangingPunct="1"/>
            <a:r>
              <a:rPr lang="en-US" sz="3200" dirty="0"/>
              <a:t>How much do we have after 3 years if we save $200 </a:t>
            </a:r>
            <a:r>
              <a:rPr lang="en-US" sz="3200" i="1" dirty="0"/>
              <a:t>per month</a:t>
            </a:r>
            <a:r>
              <a:rPr lang="en-US" sz="3200" dirty="0"/>
              <a:t> beginning next month and the interest rate is 12%?</a:t>
            </a:r>
          </a:p>
          <a:p>
            <a:pPr marL="571500" indent="-571500" eaLnBrk="1" hangingPunct="1"/>
            <a:endParaRPr lang="en-US" sz="3200" dirty="0"/>
          </a:p>
          <a:p>
            <a:pPr marL="839788" lvl="1" indent="-495300">
              <a:buFont typeface="Wingdings" pitchFamily="2" charset="2"/>
              <a:buAutoNum type="arabicPeriod"/>
            </a:pPr>
            <a:r>
              <a:rPr lang="en-US" sz="2400" dirty="0"/>
              <a:t>Set P/Y = 12</a:t>
            </a:r>
          </a:p>
          <a:p>
            <a:pPr marL="839788" lvl="1" indent="-495300">
              <a:buFont typeface="Wingdings" pitchFamily="2" charset="2"/>
              <a:buAutoNum type="arabicPeriod"/>
            </a:pPr>
            <a:r>
              <a:rPr lang="en-US" sz="2400" dirty="0"/>
              <a:t>Input </a:t>
            </a:r>
            <a:r>
              <a:rPr lang="en-US" sz="2400" b="1" dirty="0"/>
              <a:t>0</a:t>
            </a:r>
            <a:r>
              <a:rPr lang="en-US" sz="2400" dirty="0"/>
              <a:t>, Press </a:t>
            </a:r>
            <a:r>
              <a:rPr lang="en-US" sz="2400" i="1" dirty="0"/>
              <a:t>PV</a:t>
            </a:r>
            <a:endParaRPr lang="en-US" sz="2400" dirty="0"/>
          </a:p>
          <a:p>
            <a:pPr marL="839788" lvl="1" indent="-495300" eaLnBrk="1" hangingPunct="1">
              <a:buFont typeface="Wingdings" pitchFamily="2" charset="2"/>
              <a:buAutoNum type="arabicPeriod"/>
            </a:pPr>
            <a:r>
              <a:rPr lang="en-US" sz="2400" dirty="0"/>
              <a:t>Input </a:t>
            </a:r>
            <a:r>
              <a:rPr lang="en-US" sz="2400" b="1" dirty="0"/>
              <a:t>36</a:t>
            </a:r>
            <a:r>
              <a:rPr lang="en-US" sz="2400" dirty="0"/>
              <a:t>, Press </a:t>
            </a:r>
            <a:r>
              <a:rPr lang="en-US" sz="2400" i="1" dirty="0"/>
              <a:t>N</a:t>
            </a:r>
            <a:r>
              <a:rPr lang="en-US" sz="2400" dirty="0"/>
              <a:t>	(3 x 12 = 36)</a:t>
            </a:r>
          </a:p>
          <a:p>
            <a:pPr marL="839788" lvl="1" indent="-495300" eaLnBrk="1" hangingPunct="1">
              <a:buFont typeface="Wingdings" pitchFamily="2" charset="2"/>
              <a:buAutoNum type="arabicPeriod"/>
            </a:pPr>
            <a:r>
              <a:rPr lang="en-US" sz="2400" dirty="0"/>
              <a:t>Input </a:t>
            </a:r>
            <a:r>
              <a:rPr lang="en-US" sz="2400" b="1" dirty="0"/>
              <a:t>12</a:t>
            </a:r>
            <a:r>
              <a:rPr lang="en-US" sz="2400" dirty="0"/>
              <a:t>, Press </a:t>
            </a:r>
            <a:r>
              <a:rPr lang="en-US" sz="2400" i="1" dirty="0"/>
              <a:t>I/Y</a:t>
            </a:r>
          </a:p>
          <a:p>
            <a:pPr marL="839788" lvl="1" indent="-495300" eaLnBrk="1" hangingPunct="1">
              <a:buFont typeface="Wingdings" pitchFamily="2" charset="2"/>
              <a:buAutoNum type="arabicPeriod"/>
            </a:pPr>
            <a:r>
              <a:rPr lang="en-US" sz="2400" dirty="0"/>
              <a:t>Input </a:t>
            </a:r>
            <a:r>
              <a:rPr lang="en-US" sz="2400" b="1" dirty="0"/>
              <a:t>200</a:t>
            </a:r>
            <a:r>
              <a:rPr lang="en-US" sz="2400" dirty="0"/>
              <a:t>, press +/-, press </a:t>
            </a:r>
            <a:r>
              <a:rPr lang="en-US" sz="2400" i="1" dirty="0">
                <a:solidFill>
                  <a:srgbClr val="FF0000"/>
                </a:solidFill>
              </a:rPr>
              <a:t>PMT</a:t>
            </a:r>
            <a:r>
              <a:rPr lang="en-US" sz="2400" dirty="0">
                <a:solidFill>
                  <a:srgbClr val="FF0000"/>
                </a:solidFill>
              </a:rPr>
              <a:t> </a:t>
            </a:r>
            <a:r>
              <a:rPr lang="en-US" sz="2400" dirty="0"/>
              <a:t>(you get -200)</a:t>
            </a:r>
          </a:p>
          <a:p>
            <a:pPr marL="839788" lvl="1" indent="-495300" eaLnBrk="1" hangingPunct="1">
              <a:buFont typeface="Wingdings" pitchFamily="2" charset="2"/>
              <a:buAutoNum type="arabicPeriod"/>
            </a:pPr>
            <a:r>
              <a:rPr lang="en-US" sz="2400" dirty="0"/>
              <a:t>Press </a:t>
            </a:r>
            <a:r>
              <a:rPr lang="en-US" sz="2400" i="1" dirty="0"/>
              <a:t>CPT</a:t>
            </a:r>
            <a:r>
              <a:rPr lang="en-US" sz="2400" dirty="0"/>
              <a:t>, </a:t>
            </a:r>
            <a:r>
              <a:rPr lang="en-US" sz="2400" i="1" dirty="0"/>
              <a:t>FV</a:t>
            </a:r>
            <a:r>
              <a:rPr lang="en-US" sz="2400" dirty="0"/>
              <a:t> to get </a:t>
            </a:r>
            <a:r>
              <a:rPr lang="en-US" sz="2400" b="1" dirty="0">
                <a:solidFill>
                  <a:srgbClr val="FF0000"/>
                </a:solidFill>
              </a:rPr>
              <a:t>$8,615.38</a:t>
            </a:r>
          </a:p>
        </p:txBody>
      </p:sp>
    </p:spTree>
    <p:extLst>
      <p:ext uri="{BB962C8B-B14F-4D97-AF65-F5344CB8AC3E}">
        <p14:creationId xmlns:p14="http://schemas.microsoft.com/office/powerpoint/2010/main" val="2914362009"/>
      </p:ext>
    </p:extLst>
  </p:cSld>
  <p:clrMapOvr>
    <a:masterClrMapping/>
  </p:clrMapOvr>
  <p:transition spd="med">
    <p:fade thruBlk="1"/>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normAutofit/>
          </a:bodyPr>
          <a:lstStyle/>
          <a:p>
            <a:pPr eaLnBrk="1" hangingPunct="1"/>
            <a:r>
              <a:rPr lang="en-US" dirty="0"/>
              <a:t>Annuity PV with a Calculator</a:t>
            </a:r>
          </a:p>
        </p:txBody>
      </p:sp>
      <p:sp>
        <p:nvSpPr>
          <p:cNvPr id="30724" name="Rectangle 3"/>
          <p:cNvSpPr>
            <a:spLocks noGrp="1" noChangeArrowheads="1"/>
          </p:cNvSpPr>
          <p:nvPr>
            <p:ph type="body" idx="1"/>
          </p:nvPr>
        </p:nvSpPr>
        <p:spPr>
          <a:xfrm>
            <a:off x="457200" y="1600200"/>
            <a:ext cx="8458200" cy="4648200"/>
          </a:xfrm>
        </p:spPr>
        <p:txBody>
          <a:bodyPr>
            <a:normAutofit lnSpcReduction="10000"/>
          </a:bodyPr>
          <a:lstStyle/>
          <a:p>
            <a:pPr marL="571500" indent="-571500" eaLnBrk="1" hangingPunct="1"/>
            <a:r>
              <a:rPr lang="en-US" sz="3200" dirty="0"/>
              <a:t>You have a loan of $10,000 to be repaid in monthly installments over 5 years with an interest rate of 15%? What is the monthly payment?</a:t>
            </a:r>
          </a:p>
          <a:p>
            <a:pPr marL="571500" indent="-571500" eaLnBrk="1" hangingPunct="1"/>
            <a:endParaRPr lang="en-US" sz="3200" dirty="0"/>
          </a:p>
          <a:p>
            <a:pPr marL="839788" lvl="1" indent="-495300">
              <a:buFont typeface="Wingdings" pitchFamily="2" charset="2"/>
              <a:buAutoNum type="arabicPeriod"/>
            </a:pPr>
            <a:r>
              <a:rPr lang="en-US" sz="2400" dirty="0"/>
              <a:t>Set P/Y = 12</a:t>
            </a:r>
          </a:p>
          <a:p>
            <a:pPr marL="839788" lvl="1" indent="-495300">
              <a:buFont typeface="Wingdings" pitchFamily="2" charset="2"/>
              <a:buAutoNum type="arabicPeriod"/>
            </a:pPr>
            <a:r>
              <a:rPr lang="en-US" sz="2400" dirty="0"/>
              <a:t>Input </a:t>
            </a:r>
            <a:r>
              <a:rPr lang="en-US" sz="2400" b="1" dirty="0"/>
              <a:t>0</a:t>
            </a:r>
            <a:r>
              <a:rPr lang="en-US" sz="2400" dirty="0"/>
              <a:t>, Press </a:t>
            </a:r>
            <a:r>
              <a:rPr lang="en-US" sz="2400" i="1" dirty="0"/>
              <a:t>FV</a:t>
            </a:r>
            <a:endParaRPr lang="en-US" sz="2400" dirty="0"/>
          </a:p>
          <a:p>
            <a:pPr marL="839788" lvl="1" indent="-495300" eaLnBrk="1" hangingPunct="1">
              <a:buFont typeface="Wingdings" pitchFamily="2" charset="2"/>
              <a:buAutoNum type="arabicPeriod"/>
            </a:pPr>
            <a:r>
              <a:rPr lang="en-US" sz="2400" dirty="0"/>
              <a:t>Input </a:t>
            </a:r>
            <a:r>
              <a:rPr lang="en-US" sz="2400" b="1" dirty="0"/>
              <a:t>60</a:t>
            </a:r>
            <a:r>
              <a:rPr lang="en-US" sz="2400" dirty="0"/>
              <a:t>, Press </a:t>
            </a:r>
            <a:r>
              <a:rPr lang="en-US" sz="2400" i="1" dirty="0"/>
              <a:t>N</a:t>
            </a:r>
            <a:r>
              <a:rPr lang="en-US" sz="2400" dirty="0"/>
              <a:t>	(5 x 12 = 60)</a:t>
            </a:r>
          </a:p>
          <a:p>
            <a:pPr marL="839788" lvl="1" indent="-495300" eaLnBrk="1" hangingPunct="1">
              <a:buFont typeface="Wingdings" pitchFamily="2" charset="2"/>
              <a:buAutoNum type="arabicPeriod"/>
            </a:pPr>
            <a:r>
              <a:rPr lang="en-US" sz="2400" dirty="0"/>
              <a:t>Input </a:t>
            </a:r>
            <a:r>
              <a:rPr lang="en-US" sz="2400" b="1" dirty="0"/>
              <a:t>15</a:t>
            </a:r>
            <a:r>
              <a:rPr lang="en-US" sz="2400" dirty="0"/>
              <a:t>, Press </a:t>
            </a:r>
            <a:r>
              <a:rPr lang="en-US" sz="2400" i="1" dirty="0"/>
              <a:t>I/Y</a:t>
            </a:r>
          </a:p>
          <a:p>
            <a:pPr marL="839788" lvl="1" indent="-495300" eaLnBrk="1" hangingPunct="1">
              <a:buFont typeface="Wingdings" pitchFamily="2" charset="2"/>
              <a:buAutoNum type="arabicPeriod"/>
            </a:pPr>
            <a:r>
              <a:rPr lang="en-US" sz="2400" dirty="0"/>
              <a:t>Input </a:t>
            </a:r>
            <a:r>
              <a:rPr lang="en-US" sz="2400" b="1" dirty="0"/>
              <a:t>10,000</a:t>
            </a:r>
            <a:r>
              <a:rPr lang="en-US" sz="2400" dirty="0"/>
              <a:t>, press +/-, press </a:t>
            </a:r>
            <a:r>
              <a:rPr lang="en-US" sz="2400" i="1" dirty="0"/>
              <a:t>PV</a:t>
            </a:r>
            <a:r>
              <a:rPr lang="en-US" sz="2400" dirty="0"/>
              <a:t> (you get -10,000)</a:t>
            </a:r>
          </a:p>
          <a:p>
            <a:pPr marL="839788" lvl="1" indent="-495300" eaLnBrk="1" hangingPunct="1">
              <a:buFont typeface="Wingdings" pitchFamily="2" charset="2"/>
              <a:buAutoNum type="arabicPeriod"/>
            </a:pPr>
            <a:r>
              <a:rPr lang="en-US" sz="2400" dirty="0"/>
              <a:t>Press </a:t>
            </a:r>
            <a:r>
              <a:rPr lang="en-US" sz="2400" i="1" dirty="0"/>
              <a:t>CPT</a:t>
            </a:r>
            <a:r>
              <a:rPr lang="en-US" sz="2400" dirty="0"/>
              <a:t>, </a:t>
            </a:r>
            <a:r>
              <a:rPr lang="en-US" sz="2400" i="1" dirty="0"/>
              <a:t>PMT</a:t>
            </a:r>
            <a:r>
              <a:rPr lang="en-US" sz="2400" dirty="0"/>
              <a:t> to get </a:t>
            </a:r>
            <a:r>
              <a:rPr lang="en-US" sz="2400" b="1" dirty="0">
                <a:solidFill>
                  <a:srgbClr val="FF0000"/>
                </a:solidFill>
              </a:rPr>
              <a:t>$237.90</a:t>
            </a:r>
          </a:p>
        </p:txBody>
      </p:sp>
    </p:spTree>
    <p:extLst>
      <p:ext uri="{BB962C8B-B14F-4D97-AF65-F5344CB8AC3E}">
        <p14:creationId xmlns:p14="http://schemas.microsoft.com/office/powerpoint/2010/main" val="2079485606"/>
      </p:ext>
    </p:extLst>
  </p:cSld>
  <p:clrMapOvr>
    <a:masterClrMapping/>
  </p:clrMapOvr>
  <p:transition spd="med">
    <p:fade thruBlk="1"/>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pPr eaLnBrk="1" hangingPunct="1"/>
            <a:r>
              <a:rPr lang="en-US" sz="3800" dirty="0"/>
              <a:t>Non-Annual Practice Problems</a:t>
            </a:r>
          </a:p>
        </p:txBody>
      </p:sp>
      <p:sp>
        <p:nvSpPr>
          <p:cNvPr id="819203" name="Rectangle 3"/>
          <p:cNvSpPr>
            <a:spLocks noGrp="1" noChangeArrowheads="1"/>
          </p:cNvSpPr>
          <p:nvPr>
            <p:ph type="body" idx="1"/>
          </p:nvPr>
        </p:nvSpPr>
        <p:spPr/>
        <p:txBody>
          <a:bodyPr>
            <a:noAutofit/>
          </a:bodyPr>
          <a:lstStyle/>
          <a:p>
            <a:pPr eaLnBrk="1" hangingPunct="1"/>
            <a:r>
              <a:rPr lang="en-US" sz="3200" dirty="0"/>
              <a:t>How much will you have if you save $100.00 per month for 25 years at 8%?</a:t>
            </a:r>
          </a:p>
          <a:p>
            <a:pPr lvl="1" eaLnBrk="1" hangingPunct="1"/>
            <a:r>
              <a:rPr lang="en-US" sz="2400" dirty="0">
                <a:solidFill>
                  <a:srgbClr val="FF0000"/>
                </a:solidFill>
              </a:rPr>
              <a:t>$95,102.64</a:t>
            </a:r>
          </a:p>
          <a:p>
            <a:pPr eaLnBrk="1" hangingPunct="1"/>
            <a:r>
              <a:rPr lang="en-US" sz="3200" dirty="0"/>
              <a:t>How much can you borrow if you pay $50.00 per week for 5 years at 7%?</a:t>
            </a:r>
          </a:p>
          <a:p>
            <a:pPr lvl="1" eaLnBrk="1" hangingPunct="1"/>
            <a:r>
              <a:rPr lang="en-US" sz="2400" dirty="0">
                <a:solidFill>
                  <a:srgbClr val="FF0000"/>
                </a:solidFill>
              </a:rPr>
              <a:t>$10,962.57</a:t>
            </a:r>
          </a:p>
          <a:p>
            <a:pPr eaLnBrk="1" hangingPunct="1"/>
            <a:r>
              <a:rPr lang="en-US" sz="3200" dirty="0"/>
              <a:t>How much do you need to save per month to have $10,000 in 5 years at 10%? </a:t>
            </a:r>
            <a:r>
              <a:rPr lang="en-US" sz="3200" dirty="0">
                <a:cs typeface="Arial" charset="0"/>
              </a:rPr>
              <a:t>▪</a:t>
            </a:r>
            <a:endParaRPr lang="en-US" sz="3200" dirty="0"/>
          </a:p>
          <a:p>
            <a:pPr lvl="1" eaLnBrk="1" hangingPunct="1"/>
            <a:r>
              <a:rPr lang="en-US" sz="2400" dirty="0">
                <a:solidFill>
                  <a:srgbClr val="FF0000"/>
                </a:solidFill>
              </a:rPr>
              <a:t>$129.14 </a:t>
            </a:r>
            <a:r>
              <a:rPr lang="en-US" sz="2400" dirty="0">
                <a:cs typeface="Arial" charset="0"/>
              </a:rPr>
              <a:t>▪</a:t>
            </a:r>
          </a:p>
        </p:txBody>
      </p:sp>
    </p:spTree>
    <p:extLst>
      <p:ext uri="{BB962C8B-B14F-4D97-AF65-F5344CB8AC3E}">
        <p14:creationId xmlns:p14="http://schemas.microsoft.com/office/powerpoint/2010/main" val="1823500293"/>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19203">
                                            <p:txEl>
                                              <p:pRg st="1" end="1"/>
                                            </p:txEl>
                                          </p:spTgt>
                                        </p:tgtEl>
                                        <p:attrNameLst>
                                          <p:attrName>style.visibility</p:attrName>
                                        </p:attrNameLst>
                                      </p:cBhvr>
                                      <p:to>
                                        <p:strVal val="visible"/>
                                      </p:to>
                                    </p:set>
                                    <p:animEffect transition="in" filter="dissolve">
                                      <p:cBhvr>
                                        <p:cTn id="7" dur="500"/>
                                        <p:tgtEl>
                                          <p:spTgt spid="81920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19203">
                                            <p:txEl>
                                              <p:pRg st="3" end="3"/>
                                            </p:txEl>
                                          </p:spTgt>
                                        </p:tgtEl>
                                        <p:attrNameLst>
                                          <p:attrName>style.visibility</p:attrName>
                                        </p:attrNameLst>
                                      </p:cBhvr>
                                      <p:to>
                                        <p:strVal val="visible"/>
                                      </p:to>
                                    </p:set>
                                    <p:animEffect transition="in" filter="dissolve">
                                      <p:cBhvr>
                                        <p:cTn id="12" dur="500"/>
                                        <p:tgtEl>
                                          <p:spTgt spid="81920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19203">
                                            <p:txEl>
                                              <p:pRg st="5" end="5"/>
                                            </p:txEl>
                                          </p:spTgt>
                                        </p:tgtEl>
                                        <p:attrNameLst>
                                          <p:attrName>style.visibility</p:attrName>
                                        </p:attrNameLst>
                                      </p:cBhvr>
                                      <p:to>
                                        <p:strVal val="visible"/>
                                      </p:to>
                                    </p:set>
                                    <p:animEffect transition="in" filter="dissolve">
                                      <p:cBhvr>
                                        <p:cTn id="17" dur="500"/>
                                        <p:tgtEl>
                                          <p:spTgt spid="81920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p:txBody>
          <a:bodyPr/>
          <a:lstStyle/>
          <a:p>
            <a:pPr marL="800100" indent="-800100" eaLnBrk="1" hangingPunct="1"/>
            <a:r>
              <a:rPr lang="en-US"/>
              <a:t>Non-Annual Perpetuities</a:t>
            </a:r>
          </a:p>
        </p:txBody>
      </p:sp>
      <p:sp>
        <p:nvSpPr>
          <p:cNvPr id="23557" name="Rectangle 3"/>
          <p:cNvSpPr>
            <a:spLocks noGrp="1" noChangeArrowheads="1"/>
          </p:cNvSpPr>
          <p:nvPr>
            <p:ph type="body" idx="1"/>
          </p:nvPr>
        </p:nvSpPr>
        <p:spPr/>
        <p:txBody>
          <a:bodyPr/>
          <a:lstStyle/>
          <a:p>
            <a:pPr eaLnBrk="1" hangingPunct="1">
              <a:lnSpc>
                <a:spcPct val="90000"/>
              </a:lnSpc>
            </a:pPr>
            <a:r>
              <a:rPr lang="en-US" dirty="0"/>
              <a:t>Formula:</a:t>
            </a:r>
          </a:p>
          <a:p>
            <a:pPr eaLnBrk="1" hangingPunct="1">
              <a:lnSpc>
                <a:spcPct val="90000"/>
              </a:lnSpc>
            </a:pPr>
            <a:endParaRPr lang="en-US" dirty="0"/>
          </a:p>
          <a:p>
            <a:pPr eaLnBrk="1" hangingPunct="1">
              <a:lnSpc>
                <a:spcPct val="90000"/>
              </a:lnSpc>
            </a:pPr>
            <a:endParaRPr lang="en-US" dirty="0"/>
          </a:p>
          <a:p>
            <a:pPr eaLnBrk="1" hangingPunct="1">
              <a:lnSpc>
                <a:spcPct val="90000"/>
              </a:lnSpc>
            </a:pPr>
            <a:endParaRPr lang="en-US" dirty="0"/>
          </a:p>
          <a:p>
            <a:pPr eaLnBrk="1" hangingPunct="1">
              <a:lnSpc>
                <a:spcPct val="90000"/>
              </a:lnSpc>
            </a:pPr>
            <a:endParaRPr lang="en-US" dirty="0"/>
          </a:p>
          <a:p>
            <a:pPr eaLnBrk="1" hangingPunct="1">
              <a:lnSpc>
                <a:spcPct val="90000"/>
              </a:lnSpc>
            </a:pPr>
            <a:endParaRPr lang="en-US" dirty="0"/>
          </a:p>
          <a:p>
            <a:pPr eaLnBrk="1" hangingPunct="1">
              <a:lnSpc>
                <a:spcPct val="90000"/>
              </a:lnSpc>
            </a:pPr>
            <a:endParaRPr lang="en-US" dirty="0"/>
          </a:p>
          <a:p>
            <a:pPr eaLnBrk="1" hangingPunct="1">
              <a:lnSpc>
                <a:spcPct val="90000"/>
              </a:lnSpc>
            </a:pPr>
            <a:endParaRPr lang="en-US" dirty="0"/>
          </a:p>
          <a:p>
            <a:pPr lvl="1">
              <a:lnSpc>
                <a:spcPct val="90000"/>
              </a:lnSpc>
            </a:pPr>
            <a:r>
              <a:rPr lang="en-US" dirty="0"/>
              <a:t>Remember that C is the </a:t>
            </a:r>
            <a:r>
              <a:rPr lang="en-US" i="1" dirty="0"/>
              <a:t>period</a:t>
            </a:r>
            <a:r>
              <a:rPr lang="en-US" dirty="0"/>
              <a:t> cash flow.</a:t>
            </a:r>
          </a:p>
        </p:txBody>
      </p:sp>
      <p:sp>
        <p:nvSpPr>
          <p:cNvPr id="23558" name="Rectangle 5"/>
          <p:cNvSpPr>
            <a:spLocks noChangeArrowheads="1"/>
          </p:cNvSpPr>
          <p:nvPr/>
        </p:nvSpPr>
        <p:spPr bwMode="auto">
          <a:xfrm>
            <a:off x="0" y="3228975"/>
            <a:ext cx="9144000" cy="0"/>
          </a:xfrm>
          <a:prstGeom prst="rect">
            <a:avLst/>
          </a:prstGeom>
          <a:noFill/>
          <a:ln w="12700">
            <a:noFill/>
            <a:miter lim="800000"/>
            <a:headEnd type="none" w="sm" len="sm"/>
            <a:tailEnd type="none" w="sm" len="sm"/>
          </a:ln>
        </p:spPr>
        <p:txBody>
          <a:bodyPr wrap="none" anchor="ctr">
            <a:spAutoFit/>
          </a:bodyPr>
          <a:lstStyle/>
          <a:p>
            <a:endParaRPr lang="en-US"/>
          </a:p>
        </p:txBody>
      </p:sp>
      <p:graphicFrame>
        <p:nvGraphicFramePr>
          <p:cNvPr id="23554" name="Object 4"/>
          <p:cNvGraphicFramePr>
            <a:graphicFrameLocks noChangeAspect="1"/>
          </p:cNvGraphicFramePr>
          <p:nvPr>
            <p:extLst/>
          </p:nvPr>
        </p:nvGraphicFramePr>
        <p:xfrm>
          <a:off x="1981200" y="2336006"/>
          <a:ext cx="3009900" cy="1785937"/>
        </p:xfrm>
        <a:graphic>
          <a:graphicData uri="http://schemas.openxmlformats.org/presentationml/2006/ole">
            <mc:AlternateContent xmlns:mc="http://schemas.openxmlformats.org/markup-compatibility/2006">
              <mc:Choice xmlns:v="urn:schemas-microsoft-com:vml" Requires="v">
                <p:oleObj spid="_x0000_s80922" name="Equation" r:id="rId4" imgW="1002865" imgH="583947" progId="">
                  <p:embed/>
                </p:oleObj>
              </mc:Choice>
              <mc:Fallback>
                <p:oleObj name="Equation" r:id="rId4" imgW="1002865" imgH="583947" progId="">
                  <p:embed/>
                  <p:pic>
                    <p:nvPicPr>
                      <p:cNvPr id="23554"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2336006"/>
                        <a:ext cx="3009900" cy="1785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1"/>
          <p:cNvGraphicFramePr>
            <a:graphicFrameLocks noChangeAspect="1"/>
          </p:cNvGraphicFramePr>
          <p:nvPr>
            <p:extLst/>
          </p:nvPr>
        </p:nvGraphicFramePr>
        <p:xfrm>
          <a:off x="2513013" y="4327525"/>
          <a:ext cx="3505200" cy="1155700"/>
        </p:xfrm>
        <a:graphic>
          <a:graphicData uri="http://schemas.openxmlformats.org/presentationml/2006/ole">
            <mc:AlternateContent xmlns:mc="http://schemas.openxmlformats.org/markup-compatibility/2006">
              <mc:Choice xmlns:v="urn:schemas-microsoft-com:vml" Requires="v">
                <p:oleObj spid="_x0000_s80923" name="Equation" r:id="rId6" imgW="2781000" imgH="914400" progId="Equation.DSMT4">
                  <p:embed/>
                </p:oleObj>
              </mc:Choice>
              <mc:Fallback>
                <p:oleObj name="Equation" r:id="rId6" imgW="2781000" imgH="914400" progId="Equation.DSMT4">
                  <p:embed/>
                  <p:pic>
                    <p:nvPicPr>
                      <p:cNvPr id="2" name="Object 1"/>
                      <p:cNvPicPr>
                        <a:picLocks noChangeAspect="1" noChangeArrowheads="1"/>
                      </p:cNvPicPr>
                      <p:nvPr/>
                    </p:nvPicPr>
                    <p:blipFill>
                      <a:blip r:embed="rId7"/>
                      <a:srcRect/>
                      <a:stretch>
                        <a:fillRect/>
                      </a:stretch>
                    </p:blipFill>
                    <p:spPr bwMode="auto">
                      <a:xfrm>
                        <a:off x="2513013" y="4327525"/>
                        <a:ext cx="35052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41760441"/>
      </p:ext>
    </p:extLst>
  </p:cSld>
  <p:clrMapOvr>
    <a:masterClrMapping/>
  </p:clrMapOvr>
  <p:transition spd="med">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For problems covered in the this topic.</a:t>
            </a:r>
          </a:p>
          <a:p>
            <a:endParaRPr lang="en-US" dirty="0"/>
          </a:p>
          <a:p>
            <a:r>
              <a:rPr lang="en-US" dirty="0"/>
              <a:t>Of the dollar values entered from the data</a:t>
            </a:r>
          </a:p>
          <a:p>
            <a:pPr lvl="1"/>
            <a:r>
              <a:rPr lang="en-US" dirty="0"/>
              <a:t>Make one and only one negative.</a:t>
            </a:r>
          </a:p>
          <a:p>
            <a:pPr lvl="1"/>
            <a:endParaRPr lang="en-US" dirty="0"/>
          </a:p>
          <a:p>
            <a:pPr lvl="1"/>
            <a:r>
              <a:rPr lang="en-US" dirty="0"/>
              <a:t>It does not matter which one.</a:t>
            </a:r>
          </a:p>
        </p:txBody>
      </p:sp>
      <p:sp>
        <p:nvSpPr>
          <p:cNvPr id="3" name="Title 2"/>
          <p:cNvSpPr>
            <a:spLocks noGrp="1"/>
          </p:cNvSpPr>
          <p:nvPr>
            <p:ph type="title"/>
          </p:nvPr>
        </p:nvSpPr>
        <p:spPr/>
        <p:txBody>
          <a:bodyPr/>
          <a:lstStyle/>
          <a:p>
            <a:r>
              <a:rPr lang="en-US" dirty="0"/>
              <a:t>‘Negatives’ Rule</a:t>
            </a:r>
          </a:p>
        </p:txBody>
      </p:sp>
    </p:spTree>
    <p:extLst>
      <p:ext uri="{BB962C8B-B14F-4D97-AF65-F5344CB8AC3E}">
        <p14:creationId xmlns:p14="http://schemas.microsoft.com/office/powerpoint/2010/main" val="2217746239"/>
      </p:ext>
    </p:extLst>
  </p:cSld>
  <p:clrMapOvr>
    <a:masterClrMapping/>
  </p:clrMapOvr>
  <p:transition spd="med">
    <p:fade thruBlk="1"/>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a:t>If you increase the number of periods per year, the present value will:</a:t>
            </a:r>
          </a:p>
          <a:p>
            <a:endParaRPr lang="en-US" sz="3200" dirty="0"/>
          </a:p>
          <a:p>
            <a:pPr marL="914400" lvl="1" indent="-514350">
              <a:buFont typeface="+mj-lt"/>
              <a:buAutoNum type="arabicPeriod"/>
            </a:pPr>
            <a:r>
              <a:rPr lang="en-US" sz="2400" dirty="0"/>
              <a:t>Increase</a:t>
            </a:r>
          </a:p>
          <a:p>
            <a:pPr marL="914400" lvl="1" indent="-514350">
              <a:buFont typeface="+mj-lt"/>
              <a:buAutoNum type="arabicPeriod"/>
            </a:pPr>
            <a:r>
              <a:rPr lang="en-US" sz="2400" dirty="0"/>
              <a:t>Remain the same</a:t>
            </a:r>
          </a:p>
          <a:p>
            <a:pPr marL="914400" lvl="1" indent="-514350">
              <a:buFont typeface="+mj-lt"/>
              <a:buAutoNum type="arabicPeriod"/>
            </a:pPr>
            <a:r>
              <a:rPr lang="en-US" sz="2400" dirty="0"/>
              <a:t>Decrease</a:t>
            </a:r>
          </a:p>
          <a:p>
            <a:pPr marL="914400" lvl="1" indent="-514350">
              <a:buFont typeface="+mj-lt"/>
              <a:buAutoNum type="arabicPeriod"/>
            </a:pPr>
            <a:r>
              <a:rPr lang="en-US" sz="2400" dirty="0"/>
              <a:t>Cannot determine</a:t>
            </a:r>
          </a:p>
          <a:p>
            <a:endParaRPr lang="en-US" dirty="0"/>
          </a:p>
        </p:txBody>
      </p:sp>
      <p:sp>
        <p:nvSpPr>
          <p:cNvPr id="3" name="Title 2"/>
          <p:cNvSpPr>
            <a:spLocks noGrp="1"/>
          </p:cNvSpPr>
          <p:nvPr>
            <p:ph type="title"/>
          </p:nvPr>
        </p:nvSpPr>
        <p:spPr/>
        <p:txBody>
          <a:bodyPr/>
          <a:lstStyle/>
          <a:p>
            <a:r>
              <a:rPr lang="en-US" dirty="0"/>
              <a:t>T-S-P</a:t>
            </a:r>
          </a:p>
        </p:txBody>
      </p:sp>
    </p:spTree>
    <p:extLst>
      <p:ext uri="{BB962C8B-B14F-4D97-AF65-F5344CB8AC3E}">
        <p14:creationId xmlns:p14="http://schemas.microsoft.com/office/powerpoint/2010/main" val="3510147882"/>
      </p:ext>
    </p:extLst>
  </p:cSld>
  <p:clrMapOvr>
    <a:masterClrMapping/>
  </p:clrMapOvr>
  <p:transition spd="med">
    <p:fade thruBlk="1"/>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6" name="Rectangle 4"/>
          <p:cNvSpPr>
            <a:spLocks noGrp="1" noChangeArrowheads="1"/>
          </p:cNvSpPr>
          <p:nvPr>
            <p:ph type="ctrTitle"/>
          </p:nvPr>
        </p:nvSpPr>
        <p:spPr/>
        <p:txBody>
          <a:bodyPr/>
          <a:lstStyle/>
          <a:p>
            <a:r>
              <a:rPr lang="en-US" dirty="0"/>
              <a:t>3. Rates of Change </a:t>
            </a:r>
          </a:p>
        </p:txBody>
      </p:sp>
    </p:spTree>
    <p:extLst>
      <p:ext uri="{BB962C8B-B14F-4D97-AF65-F5344CB8AC3E}">
        <p14:creationId xmlns:p14="http://schemas.microsoft.com/office/powerpoint/2010/main" val="447561461"/>
      </p:ext>
    </p:extLst>
  </p:cSld>
  <p:clrMapOvr>
    <a:masterClrMapping/>
  </p:clrMapOvr>
  <p:transition spd="med">
    <p:fade thruBlk="1"/>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en-US"/>
              <a:t>Percentages</a:t>
            </a:r>
          </a:p>
        </p:txBody>
      </p:sp>
      <p:sp>
        <p:nvSpPr>
          <p:cNvPr id="148483" name="Rectangle 3"/>
          <p:cNvSpPr>
            <a:spLocks noGrp="1" noChangeArrowheads="1"/>
          </p:cNvSpPr>
          <p:nvPr>
            <p:ph type="body" idx="1"/>
          </p:nvPr>
        </p:nvSpPr>
        <p:spPr/>
        <p:txBody>
          <a:bodyPr/>
          <a:lstStyle/>
          <a:p>
            <a:pPr marL="660400" indent="-660400"/>
            <a:r>
              <a:rPr lang="en-US" dirty="0"/>
              <a:t>Using Absolute (Dollar) Value versus Ratios (e.g., Percentages)</a:t>
            </a:r>
          </a:p>
          <a:p>
            <a:pPr marL="660400" indent="-660400"/>
            <a:endParaRPr lang="en-US" dirty="0"/>
          </a:p>
          <a:p>
            <a:pPr marL="660400" indent="-660400"/>
            <a:r>
              <a:rPr lang="en-US" dirty="0"/>
              <a:t>Numerical Representation of Percentages</a:t>
            </a:r>
          </a:p>
          <a:p>
            <a:pPr marL="1035050" lvl="1" indent="-577850"/>
            <a:r>
              <a:rPr lang="en-US" dirty="0"/>
              <a:t>Integer Form 	5%</a:t>
            </a:r>
          </a:p>
          <a:p>
            <a:pPr marL="1035050" lvl="1" indent="-577850"/>
            <a:r>
              <a:rPr lang="en-US" dirty="0"/>
              <a:t>Decimal Form 	0.05</a:t>
            </a:r>
          </a:p>
          <a:p>
            <a:pPr marL="1035050" lvl="1" indent="-577850"/>
            <a:endParaRPr lang="en-US" dirty="0"/>
          </a:p>
          <a:p>
            <a:pPr marL="1409700" lvl="2" indent="-495300"/>
            <a:r>
              <a:rPr lang="en-US" dirty="0"/>
              <a:t>If in doubt, use the decimal form!</a:t>
            </a:r>
          </a:p>
        </p:txBody>
      </p:sp>
    </p:spTree>
    <p:extLst>
      <p:ext uri="{BB962C8B-B14F-4D97-AF65-F5344CB8AC3E}">
        <p14:creationId xmlns:p14="http://schemas.microsoft.com/office/powerpoint/2010/main" val="3853583709"/>
      </p:ext>
    </p:extLst>
  </p:cSld>
  <p:clrMapOvr>
    <a:masterClrMapping/>
  </p:clrMapOvr>
  <p:transition spd="med">
    <p:fade thruBlk="1"/>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en-US"/>
              <a:t>Percentages</a:t>
            </a:r>
          </a:p>
        </p:txBody>
      </p:sp>
      <p:sp>
        <p:nvSpPr>
          <p:cNvPr id="150531" name="Rectangle 3"/>
          <p:cNvSpPr>
            <a:spLocks noGrp="1" noChangeArrowheads="1"/>
          </p:cNvSpPr>
          <p:nvPr>
            <p:ph type="body" idx="1"/>
          </p:nvPr>
        </p:nvSpPr>
        <p:spPr/>
        <p:txBody>
          <a:bodyPr>
            <a:normAutofit/>
          </a:bodyPr>
          <a:lstStyle/>
          <a:p>
            <a:pPr marL="660400" indent="-660400">
              <a:lnSpc>
                <a:spcPct val="90000"/>
              </a:lnSpc>
            </a:pPr>
            <a:r>
              <a:rPr lang="en-US" sz="3200" dirty="0"/>
              <a:t>Calculating a Percentage</a:t>
            </a:r>
          </a:p>
          <a:p>
            <a:pPr marL="1035050" lvl="1" indent="-577850">
              <a:lnSpc>
                <a:spcPct val="90000"/>
              </a:lnSpc>
            </a:pPr>
            <a:r>
              <a:rPr lang="en-US" dirty="0"/>
              <a:t>If you have 35 balls and 12 are red, what is the percentage of red balls?</a:t>
            </a:r>
          </a:p>
          <a:p>
            <a:pPr marL="1035050" lvl="1" indent="-577850">
              <a:lnSpc>
                <a:spcPct val="90000"/>
              </a:lnSpc>
            </a:pPr>
            <a:endParaRPr lang="en-US" sz="2400" dirty="0"/>
          </a:p>
          <a:p>
            <a:pPr marL="1035050" lvl="1" indent="-577850">
              <a:lnSpc>
                <a:spcPct val="90000"/>
              </a:lnSpc>
            </a:pPr>
            <a:endParaRPr lang="en-US" sz="2400" dirty="0"/>
          </a:p>
          <a:p>
            <a:pPr marL="1035050" lvl="1" indent="-577850">
              <a:lnSpc>
                <a:spcPct val="90000"/>
              </a:lnSpc>
            </a:pPr>
            <a:endParaRPr lang="en-US" sz="2400" dirty="0"/>
          </a:p>
          <a:p>
            <a:pPr marL="660400" indent="-660400">
              <a:lnSpc>
                <a:spcPct val="90000"/>
              </a:lnSpc>
            </a:pPr>
            <a:endParaRPr lang="en-US" sz="3200" dirty="0"/>
          </a:p>
          <a:p>
            <a:pPr marL="660400" indent="-660400">
              <a:lnSpc>
                <a:spcPct val="90000"/>
              </a:lnSpc>
            </a:pPr>
            <a:r>
              <a:rPr lang="en-US" sz="3200" dirty="0"/>
              <a:t>Basis Points</a:t>
            </a:r>
          </a:p>
          <a:p>
            <a:pPr marL="1035050" lvl="1" indent="-577850">
              <a:lnSpc>
                <a:spcPct val="90000"/>
              </a:lnSpc>
            </a:pPr>
            <a:r>
              <a:rPr lang="en-US" dirty="0"/>
              <a:t>A ‘basis point’ is 1/100 of a percentage</a:t>
            </a:r>
          </a:p>
          <a:p>
            <a:pPr marL="1409700" lvl="2" indent="-495300">
              <a:lnSpc>
                <a:spcPct val="90000"/>
              </a:lnSpc>
            </a:pPr>
            <a:r>
              <a:rPr lang="en-US" dirty="0"/>
              <a:t>1% = 100 basis points</a:t>
            </a:r>
          </a:p>
          <a:p>
            <a:pPr marL="1409700" lvl="2" indent="-495300">
              <a:lnSpc>
                <a:spcPct val="90000"/>
              </a:lnSpc>
            </a:pPr>
            <a:r>
              <a:rPr lang="en-US" dirty="0"/>
              <a:t>0.25% = 25 basis points</a:t>
            </a:r>
          </a:p>
        </p:txBody>
      </p:sp>
      <p:graphicFrame>
        <p:nvGraphicFramePr>
          <p:cNvPr id="150532" name="Object 4"/>
          <p:cNvGraphicFramePr>
            <a:graphicFrameLocks noChangeAspect="1"/>
          </p:cNvGraphicFramePr>
          <p:nvPr>
            <p:extLst/>
          </p:nvPr>
        </p:nvGraphicFramePr>
        <p:xfrm>
          <a:off x="2287588" y="3048000"/>
          <a:ext cx="3960812" cy="1004888"/>
        </p:xfrm>
        <a:graphic>
          <a:graphicData uri="http://schemas.openxmlformats.org/presentationml/2006/ole">
            <mc:AlternateContent xmlns:mc="http://schemas.openxmlformats.org/markup-compatibility/2006">
              <mc:Choice xmlns:v="urn:schemas-microsoft-com:vml" Requires="v">
                <p:oleObj spid="_x0000_s81934" name="Equation" r:id="rId4" imgW="1549080" imgH="393480" progId="Equation.DSMT4">
                  <p:embed/>
                </p:oleObj>
              </mc:Choice>
              <mc:Fallback>
                <p:oleObj name="Equation" r:id="rId4" imgW="1549080" imgH="393480" progId="Equation.DSMT4">
                  <p:embed/>
                  <p:pic>
                    <p:nvPicPr>
                      <p:cNvPr id="150532" name="Object 4"/>
                      <p:cNvPicPr>
                        <a:picLocks noChangeAspect="1" noChangeArrowheads="1"/>
                      </p:cNvPicPr>
                      <p:nvPr/>
                    </p:nvPicPr>
                    <p:blipFill>
                      <a:blip r:embed="rId5"/>
                      <a:srcRect/>
                      <a:stretch>
                        <a:fillRect/>
                      </a:stretch>
                    </p:blipFill>
                    <p:spPr bwMode="auto">
                      <a:xfrm>
                        <a:off x="2287588" y="3048000"/>
                        <a:ext cx="3960812" cy="1004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802473372"/>
      </p:ext>
    </p:extLst>
  </p:cSld>
  <p:clrMapOvr>
    <a:masterClrMapping/>
  </p:clrMapOvr>
  <p:transition spd="med">
    <p:fade thruBlk="1"/>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pPr marL="800100" indent="-800100"/>
            <a:r>
              <a:rPr lang="en-US" sz="3800"/>
              <a:t>Types of Rate of Change Problem</a:t>
            </a:r>
          </a:p>
        </p:txBody>
      </p:sp>
      <p:sp>
        <p:nvSpPr>
          <p:cNvPr id="154627" name="Rectangle 3"/>
          <p:cNvSpPr>
            <a:spLocks noGrp="1" noChangeArrowheads="1"/>
          </p:cNvSpPr>
          <p:nvPr>
            <p:ph type="body" idx="1"/>
          </p:nvPr>
        </p:nvSpPr>
        <p:spPr/>
        <p:txBody>
          <a:bodyPr/>
          <a:lstStyle/>
          <a:p>
            <a:pPr marL="660400" indent="-660400"/>
            <a:r>
              <a:rPr lang="en-US" dirty="0"/>
              <a:t>Three types of change are central:</a:t>
            </a:r>
          </a:p>
          <a:p>
            <a:pPr marL="1035050" lvl="1" indent="-577850"/>
            <a:r>
              <a:rPr lang="en-US" i="1" dirty="0"/>
              <a:t>Returns</a:t>
            </a:r>
            <a:r>
              <a:rPr lang="en-US" dirty="0"/>
              <a:t>: Change of </a:t>
            </a:r>
            <a:r>
              <a:rPr lang="en-US" i="1" dirty="0"/>
              <a:t>Dollar Value </a:t>
            </a:r>
            <a:r>
              <a:rPr lang="en-US" dirty="0"/>
              <a:t>over Time</a:t>
            </a:r>
          </a:p>
          <a:p>
            <a:pPr marL="1035050" lvl="1" indent="-577850"/>
            <a:endParaRPr lang="en-US" dirty="0"/>
          </a:p>
          <a:p>
            <a:pPr marL="1035050" lvl="1" indent="-577850"/>
            <a:r>
              <a:rPr lang="en-US" i="1" dirty="0"/>
              <a:t>Growth Rates</a:t>
            </a:r>
            <a:r>
              <a:rPr lang="en-US" dirty="0"/>
              <a:t>: Change of </a:t>
            </a:r>
            <a:r>
              <a:rPr lang="en-US" i="1" dirty="0"/>
              <a:t>Size</a:t>
            </a:r>
            <a:r>
              <a:rPr lang="en-US" dirty="0"/>
              <a:t> over Time</a:t>
            </a:r>
          </a:p>
          <a:p>
            <a:pPr marL="1035050" lvl="1" indent="-577850"/>
            <a:endParaRPr lang="en-US" dirty="0"/>
          </a:p>
          <a:p>
            <a:pPr marL="1035050" lvl="1" indent="-577850"/>
            <a:r>
              <a:rPr lang="en-US" i="1" dirty="0"/>
              <a:t>Inflation</a:t>
            </a:r>
            <a:r>
              <a:rPr lang="en-US" dirty="0"/>
              <a:t>: Change of </a:t>
            </a:r>
            <a:r>
              <a:rPr lang="en-US" i="1" dirty="0"/>
              <a:t>Prices</a:t>
            </a:r>
            <a:r>
              <a:rPr lang="en-US" dirty="0"/>
              <a:t> over Time</a:t>
            </a:r>
          </a:p>
        </p:txBody>
      </p:sp>
    </p:spTree>
    <p:extLst>
      <p:ext uri="{BB962C8B-B14F-4D97-AF65-F5344CB8AC3E}">
        <p14:creationId xmlns:p14="http://schemas.microsoft.com/office/powerpoint/2010/main" val="3480720240"/>
      </p:ext>
    </p:extLst>
  </p:cSld>
  <p:clrMapOvr>
    <a:masterClrMapping/>
  </p:clrMapOvr>
  <p:transition spd="med">
    <p:fade thruBlk="1"/>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pPr marL="800100" indent="-800100"/>
            <a:r>
              <a:rPr lang="en-US"/>
              <a:t>Simple Rates (Interest)</a:t>
            </a:r>
          </a:p>
        </p:txBody>
      </p:sp>
      <p:sp>
        <p:nvSpPr>
          <p:cNvPr id="157699" name="Rectangle 3"/>
          <p:cNvSpPr>
            <a:spLocks noGrp="1" noChangeArrowheads="1"/>
          </p:cNvSpPr>
          <p:nvPr>
            <p:ph type="body" idx="1"/>
          </p:nvPr>
        </p:nvSpPr>
        <p:spPr/>
        <p:txBody>
          <a:bodyPr>
            <a:normAutofit lnSpcReduction="10000"/>
          </a:bodyPr>
          <a:lstStyle/>
          <a:p>
            <a:pPr marL="590550" indent="-533400"/>
            <a:r>
              <a:rPr lang="en-US" dirty="0"/>
              <a:t>Returns</a:t>
            </a:r>
          </a:p>
          <a:p>
            <a:pPr marL="590550" indent="-533400"/>
            <a:endParaRPr lang="en-US" dirty="0"/>
          </a:p>
          <a:p>
            <a:pPr marL="990600" lvl="1" indent="-533400"/>
            <a:r>
              <a:rPr lang="en-US" dirty="0"/>
              <a:t>Return on your principal, but </a:t>
            </a:r>
          </a:p>
          <a:p>
            <a:pPr marL="990600" lvl="1" indent="-533400"/>
            <a:r>
              <a:rPr lang="en-US" dirty="0"/>
              <a:t>No return on the accumulated interest</a:t>
            </a:r>
          </a:p>
          <a:p>
            <a:pPr marL="990600" lvl="1" indent="-533400"/>
            <a:endParaRPr lang="en-US" dirty="0"/>
          </a:p>
          <a:p>
            <a:pPr marL="590550" indent="-533400"/>
            <a:r>
              <a:rPr lang="en-US" dirty="0"/>
              <a:t>$100 in an account for three year at 12% simple interest</a:t>
            </a:r>
          </a:p>
          <a:p>
            <a:pPr marL="590550" indent="-533400"/>
            <a:endParaRPr lang="en-US" dirty="0"/>
          </a:p>
          <a:p>
            <a:pPr marL="990600" lvl="1" indent="-533400"/>
            <a:r>
              <a:rPr lang="en-US" dirty="0"/>
              <a:t>100 + 12 + 12 + 12 = $136.</a:t>
            </a:r>
          </a:p>
        </p:txBody>
      </p:sp>
    </p:spTree>
    <p:extLst>
      <p:ext uri="{BB962C8B-B14F-4D97-AF65-F5344CB8AC3E}">
        <p14:creationId xmlns:p14="http://schemas.microsoft.com/office/powerpoint/2010/main" val="4066939411"/>
      </p:ext>
    </p:extLst>
  </p:cSld>
  <p:clrMapOvr>
    <a:masterClrMapping/>
  </p:clrMapOvr>
  <p:transition spd="med">
    <p:fade thruBlk="1"/>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r>
              <a:rPr lang="en-US"/>
              <a:t>Compound Rates (Interest) </a:t>
            </a:r>
          </a:p>
        </p:txBody>
      </p:sp>
      <p:sp>
        <p:nvSpPr>
          <p:cNvPr id="158723" name="Rectangle 3"/>
          <p:cNvSpPr>
            <a:spLocks noGrp="1" noChangeArrowheads="1"/>
          </p:cNvSpPr>
          <p:nvPr>
            <p:ph type="body" sz="half" idx="1"/>
          </p:nvPr>
        </p:nvSpPr>
        <p:spPr>
          <a:xfrm>
            <a:off x="609600" y="1600200"/>
            <a:ext cx="8001000" cy="4419600"/>
          </a:xfrm>
        </p:spPr>
        <p:txBody>
          <a:bodyPr>
            <a:normAutofit fontScale="92500" lnSpcReduction="10000"/>
          </a:bodyPr>
          <a:lstStyle/>
          <a:p>
            <a:r>
              <a:rPr lang="en-US" sz="3200" dirty="0"/>
              <a:t>Returns</a:t>
            </a:r>
          </a:p>
          <a:p>
            <a:pPr lvl="1"/>
            <a:r>
              <a:rPr lang="en-US" sz="2200" dirty="0"/>
              <a:t>Return on your principal, and </a:t>
            </a:r>
          </a:p>
          <a:p>
            <a:pPr lvl="1"/>
            <a:r>
              <a:rPr lang="en-US" sz="2200" dirty="0"/>
              <a:t>Return on the accumulated interest</a:t>
            </a:r>
          </a:p>
          <a:p>
            <a:pPr lvl="1"/>
            <a:endParaRPr lang="en-US" sz="2200" dirty="0"/>
          </a:p>
          <a:p>
            <a:pPr marL="514350" indent="-457200"/>
            <a:r>
              <a:rPr lang="en-US" sz="3200" dirty="0"/>
              <a:t>$100 in an account for three year at 12% compound interest</a:t>
            </a:r>
          </a:p>
          <a:p>
            <a:pPr marL="590550" indent="-533400"/>
            <a:endParaRPr lang="en-US" sz="3200" dirty="0"/>
          </a:p>
          <a:p>
            <a:pPr lvl="1"/>
            <a:endParaRPr lang="en-US" sz="2200" dirty="0"/>
          </a:p>
          <a:p>
            <a:pPr lvl="1"/>
            <a:endParaRPr lang="en-US" sz="2200" dirty="0"/>
          </a:p>
          <a:p>
            <a:pPr lvl="1"/>
            <a:endParaRPr lang="en-US" sz="2200" dirty="0"/>
          </a:p>
          <a:p>
            <a:pPr lvl="1"/>
            <a:endParaRPr lang="en-US" sz="2200" dirty="0"/>
          </a:p>
          <a:p>
            <a:pPr lvl="1"/>
            <a:endParaRPr lang="en-US" sz="2200" dirty="0"/>
          </a:p>
          <a:p>
            <a:pPr lvl="1"/>
            <a:r>
              <a:rPr lang="en-US" sz="2200" dirty="0"/>
              <a:t>A gain of $4.49 over simple interest!</a:t>
            </a:r>
          </a:p>
          <a:p>
            <a:endParaRPr lang="en-US" sz="2400" dirty="0"/>
          </a:p>
        </p:txBody>
      </p:sp>
      <p:graphicFrame>
        <p:nvGraphicFramePr>
          <p:cNvPr id="158751" name="Group 31"/>
          <p:cNvGraphicFramePr>
            <a:graphicFrameLocks noGrp="1"/>
          </p:cNvGraphicFramePr>
          <p:nvPr>
            <p:ph sz="half" idx="2"/>
          </p:nvPr>
        </p:nvGraphicFramePr>
        <p:xfrm>
          <a:off x="2209800" y="3810000"/>
          <a:ext cx="3886200" cy="1463040"/>
        </p:xfrm>
        <a:graphic>
          <a:graphicData uri="http://schemas.openxmlformats.org/drawingml/2006/table">
            <a:tbl>
              <a:tblPr/>
              <a:tblGrid>
                <a:gridCol w="3810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tblGrid>
              <a:tr h="2857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a:ln>
                            <a:noFill/>
                          </a:ln>
                          <a:solidFill>
                            <a:schemeClr val="tx1"/>
                          </a:solidFill>
                          <a:effectLst/>
                          <a:latin typeface="Arial"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a:ln>
                            <a:noFill/>
                          </a:ln>
                          <a:solidFill>
                            <a:schemeClr val="tx1"/>
                          </a:solidFill>
                          <a:effectLst/>
                          <a:latin typeface="Arial" charset="0"/>
                        </a:rPr>
                        <a:t>100.00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a:ln>
                            <a:noFill/>
                          </a:ln>
                          <a:solidFill>
                            <a:schemeClr val="tx1"/>
                          </a:solidFill>
                          <a:effectLst/>
                          <a:latin typeface="Arial" charset="0"/>
                        </a:rPr>
                        <a:t>100.00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2857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a:ln>
                            <a:noFill/>
                          </a:ln>
                          <a:solidFill>
                            <a:schemeClr val="tx1"/>
                          </a:solidFill>
                          <a:effectLst/>
                          <a:latin typeface="Arial" charset="0"/>
                        </a:rPr>
                        <a:t>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a:ln>
                            <a:noFill/>
                          </a:ln>
                          <a:solidFill>
                            <a:schemeClr val="tx1"/>
                          </a:solidFill>
                          <a:effectLst/>
                          <a:latin typeface="Arial" charset="0"/>
                        </a:rPr>
                        <a:t>100.00*1.12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a:ln>
                            <a:noFill/>
                          </a:ln>
                          <a:solidFill>
                            <a:schemeClr val="tx1"/>
                          </a:solidFill>
                          <a:effectLst/>
                          <a:latin typeface="Arial" charset="0"/>
                        </a:rPr>
                        <a:t>112.00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857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a:ln>
                            <a:noFill/>
                          </a:ln>
                          <a:solidFill>
                            <a:schemeClr val="tx1"/>
                          </a:solidFill>
                          <a:effectLst/>
                          <a:latin typeface="Arial" charset="0"/>
                        </a:rPr>
                        <a:t>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a:ln>
                            <a:noFill/>
                          </a:ln>
                          <a:solidFill>
                            <a:schemeClr val="tx1"/>
                          </a:solidFill>
                          <a:effectLst/>
                          <a:latin typeface="Arial" charset="0"/>
                        </a:rPr>
                        <a:t>112.00*1.12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a:ln>
                            <a:noFill/>
                          </a:ln>
                          <a:solidFill>
                            <a:schemeClr val="tx1"/>
                          </a:solidFill>
                          <a:effectLst/>
                          <a:latin typeface="Arial" charset="0"/>
                        </a:rPr>
                        <a:t>125.44</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857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a:ln>
                            <a:noFill/>
                          </a:ln>
                          <a:solidFill>
                            <a:schemeClr val="tx1"/>
                          </a:solidFill>
                          <a:effectLst/>
                          <a:latin typeface="Arial" charset="0"/>
                        </a:rPr>
                        <a:t>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a:ln>
                            <a:noFill/>
                          </a:ln>
                          <a:solidFill>
                            <a:schemeClr val="tx1"/>
                          </a:solidFill>
                          <a:effectLst/>
                          <a:latin typeface="Arial" charset="0"/>
                        </a:rPr>
                        <a:t>125.44*1.12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a:ln>
                            <a:noFill/>
                          </a:ln>
                          <a:solidFill>
                            <a:schemeClr val="tx1"/>
                          </a:solidFill>
                          <a:effectLst/>
                          <a:latin typeface="Arial" charset="0"/>
                        </a:rPr>
                        <a:t>140.49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49577127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r>
              <a:rPr lang="en-US" dirty="0"/>
              <a:t>Holding Period Return </a:t>
            </a:r>
          </a:p>
        </p:txBody>
      </p:sp>
      <p:sp>
        <p:nvSpPr>
          <p:cNvPr id="160771" name="Rectangle 3"/>
          <p:cNvSpPr>
            <a:spLocks noGrp="1" noChangeArrowheads="1"/>
          </p:cNvSpPr>
          <p:nvPr>
            <p:ph type="body" idx="1"/>
          </p:nvPr>
        </p:nvSpPr>
        <p:spPr/>
        <p:txBody>
          <a:bodyPr/>
          <a:lstStyle/>
          <a:p>
            <a:r>
              <a:rPr lang="en-US" dirty="0"/>
              <a:t>Most basic rate calculation</a:t>
            </a:r>
          </a:p>
          <a:p>
            <a:pPr lvl="1"/>
            <a:r>
              <a:rPr lang="en-US" dirty="0"/>
              <a:t>Change from one point of time (t = 0) to another (t = 1):</a:t>
            </a:r>
          </a:p>
        </p:txBody>
      </p:sp>
      <p:sp>
        <p:nvSpPr>
          <p:cNvPr id="160773" name="Rectangle 5"/>
          <p:cNvSpPr>
            <a:spLocks noChangeArrowheads="1"/>
          </p:cNvSpPr>
          <p:nvPr/>
        </p:nvSpPr>
        <p:spPr bwMode="auto">
          <a:xfrm>
            <a:off x="0" y="3205163"/>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graphicFrame>
        <p:nvGraphicFramePr>
          <p:cNvPr id="160772" name="Object 4"/>
          <p:cNvGraphicFramePr>
            <a:graphicFrameLocks noChangeAspect="1"/>
          </p:cNvGraphicFramePr>
          <p:nvPr>
            <p:extLst/>
          </p:nvPr>
        </p:nvGraphicFramePr>
        <p:xfrm>
          <a:off x="2518019" y="3478901"/>
          <a:ext cx="3186113" cy="1473200"/>
        </p:xfrm>
        <a:graphic>
          <a:graphicData uri="http://schemas.openxmlformats.org/presentationml/2006/ole">
            <mc:AlternateContent xmlns:mc="http://schemas.openxmlformats.org/markup-compatibility/2006">
              <mc:Choice xmlns:v="urn:schemas-microsoft-com:vml" Requires="v">
                <p:oleObj spid="_x0000_s82970" name="Equation" r:id="rId4" imgW="965160" imgH="444240" progId="Equation.DSMT4">
                  <p:embed/>
                </p:oleObj>
              </mc:Choice>
              <mc:Fallback>
                <p:oleObj name="Equation" r:id="rId4" imgW="965160" imgH="444240" progId="Equation.DSMT4">
                  <p:embed/>
                  <p:pic>
                    <p:nvPicPr>
                      <p:cNvPr id="160772" name="Object 4"/>
                      <p:cNvPicPr>
                        <a:picLocks noChangeAspect="1" noChangeArrowheads="1"/>
                      </p:cNvPicPr>
                      <p:nvPr/>
                    </p:nvPicPr>
                    <p:blipFill>
                      <a:blip r:embed="rId5"/>
                      <a:srcRect/>
                      <a:stretch>
                        <a:fillRect/>
                      </a:stretch>
                    </p:blipFill>
                    <p:spPr bwMode="auto">
                      <a:xfrm>
                        <a:off x="2518019" y="3478901"/>
                        <a:ext cx="3186113" cy="1473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1"/>
          <p:cNvGraphicFramePr>
            <a:graphicFrameLocks noChangeAspect="1"/>
          </p:cNvGraphicFramePr>
          <p:nvPr>
            <p:extLst/>
          </p:nvPr>
        </p:nvGraphicFramePr>
        <p:xfrm>
          <a:off x="3144838" y="5181600"/>
          <a:ext cx="2562225" cy="850900"/>
        </p:xfrm>
        <a:graphic>
          <a:graphicData uri="http://schemas.openxmlformats.org/presentationml/2006/ole">
            <mc:AlternateContent xmlns:mc="http://schemas.openxmlformats.org/markup-compatibility/2006">
              <mc:Choice xmlns:v="urn:schemas-microsoft-com:vml" Requires="v">
                <p:oleObj spid="_x0000_s82971" name="Equation" r:id="rId6" imgW="2031840" imgH="672840" progId="Equation.DSMT4">
                  <p:embed/>
                </p:oleObj>
              </mc:Choice>
              <mc:Fallback>
                <p:oleObj name="Equation" r:id="rId6" imgW="2031840" imgH="672840" progId="Equation.DSMT4">
                  <p:embed/>
                  <p:pic>
                    <p:nvPicPr>
                      <p:cNvPr id="2" name="Object 1"/>
                      <p:cNvPicPr>
                        <a:picLocks noChangeAspect="1" noChangeArrowheads="1"/>
                      </p:cNvPicPr>
                      <p:nvPr/>
                    </p:nvPicPr>
                    <p:blipFill>
                      <a:blip r:embed="rId7"/>
                      <a:srcRect/>
                      <a:stretch>
                        <a:fillRect/>
                      </a:stretch>
                    </p:blipFill>
                    <p:spPr bwMode="auto">
                      <a:xfrm>
                        <a:off x="3144838" y="5181600"/>
                        <a:ext cx="2562225"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1633019"/>
      </p:ext>
    </p:extLst>
  </p:cSld>
  <p:clrMapOvr>
    <a:masterClrMapping/>
  </p:clrMapOvr>
  <p:transition spd="med">
    <p:fade thruBlk="1"/>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r>
              <a:rPr lang="en-US"/>
              <a:t>Holding Period Return </a:t>
            </a:r>
          </a:p>
        </p:txBody>
      </p:sp>
      <p:sp>
        <p:nvSpPr>
          <p:cNvPr id="162819" name="Rectangle 3"/>
          <p:cNvSpPr>
            <a:spLocks noGrp="1" noChangeArrowheads="1"/>
          </p:cNvSpPr>
          <p:nvPr>
            <p:ph type="body" idx="1"/>
          </p:nvPr>
        </p:nvSpPr>
        <p:spPr/>
        <p:txBody>
          <a:bodyPr>
            <a:normAutofit/>
          </a:bodyPr>
          <a:lstStyle/>
          <a:p>
            <a:r>
              <a:rPr lang="en-US" dirty="0"/>
              <a:t>My portfolio was worth $123,000 5 years ago and it is now worth $131,000:</a:t>
            </a:r>
          </a:p>
          <a:p>
            <a:endParaRPr lang="en-US" dirty="0"/>
          </a:p>
          <a:p>
            <a:endParaRPr lang="en-US" dirty="0"/>
          </a:p>
          <a:p>
            <a:endParaRPr lang="en-US" dirty="0"/>
          </a:p>
          <a:p>
            <a:pPr lvl="1"/>
            <a:r>
              <a:rPr lang="en-US" sz="2400" dirty="0"/>
              <a:t>REMEMBER: The earlier value always goes in the denominator!</a:t>
            </a:r>
          </a:p>
        </p:txBody>
      </p:sp>
      <p:sp>
        <p:nvSpPr>
          <p:cNvPr id="162820" name="Rectangle 4"/>
          <p:cNvSpPr>
            <a:spLocks noChangeArrowheads="1"/>
          </p:cNvSpPr>
          <p:nvPr/>
        </p:nvSpPr>
        <p:spPr bwMode="auto">
          <a:xfrm>
            <a:off x="0" y="3205163"/>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graphicFrame>
        <p:nvGraphicFramePr>
          <p:cNvPr id="162821" name="Object 5"/>
          <p:cNvGraphicFramePr>
            <a:graphicFrameLocks noChangeAspect="1"/>
          </p:cNvGraphicFramePr>
          <p:nvPr>
            <p:extLst/>
          </p:nvPr>
        </p:nvGraphicFramePr>
        <p:xfrm>
          <a:off x="1295400" y="3581400"/>
          <a:ext cx="6765925" cy="1009650"/>
        </p:xfrm>
        <a:graphic>
          <a:graphicData uri="http://schemas.openxmlformats.org/presentationml/2006/ole">
            <mc:AlternateContent xmlns:mc="http://schemas.openxmlformats.org/markup-compatibility/2006">
              <mc:Choice xmlns:v="urn:schemas-microsoft-com:vml" Requires="v">
                <p:oleObj spid="_x0000_s83982" name="Equation" r:id="rId4" imgW="2819400" imgH="419100" progId="">
                  <p:embed/>
                </p:oleObj>
              </mc:Choice>
              <mc:Fallback>
                <p:oleObj name="Equation" r:id="rId4" imgW="2819400" imgH="419100" progId="">
                  <p:embed/>
                  <p:pic>
                    <p:nvPicPr>
                      <p:cNvPr id="162821"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3581400"/>
                        <a:ext cx="6765925" cy="1009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954593643"/>
      </p:ext>
    </p:extLst>
  </p:cSld>
  <p:clrMapOvr>
    <a:masterClrMapping/>
  </p:clrMapOvr>
  <p:transition spd="med">
    <p:fade thruBlk="1"/>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r>
              <a:rPr lang="en-US"/>
              <a:t>Holding Period Return</a:t>
            </a:r>
          </a:p>
        </p:txBody>
      </p:sp>
      <p:sp>
        <p:nvSpPr>
          <p:cNvPr id="163843" name="Rectangle 3"/>
          <p:cNvSpPr>
            <a:spLocks noGrp="1" noChangeArrowheads="1"/>
          </p:cNvSpPr>
          <p:nvPr>
            <p:ph type="body" idx="1"/>
          </p:nvPr>
        </p:nvSpPr>
        <p:spPr/>
        <p:txBody>
          <a:bodyPr/>
          <a:lstStyle/>
          <a:p>
            <a:r>
              <a:rPr lang="en-US" sz="2800" dirty="0"/>
              <a:t>Problem: Comparing assets with different holding periods.</a:t>
            </a:r>
          </a:p>
          <a:p>
            <a:endParaRPr lang="en-US" sz="2800" dirty="0"/>
          </a:p>
          <a:p>
            <a:r>
              <a:rPr lang="en-US" sz="2800" dirty="0"/>
              <a:t>Which is better?</a:t>
            </a:r>
          </a:p>
          <a:p>
            <a:pPr lvl="1"/>
            <a:r>
              <a:rPr lang="en-US" sz="2400" dirty="0"/>
              <a:t>7.8% over 7 years</a:t>
            </a:r>
          </a:p>
          <a:p>
            <a:pPr lvl="1"/>
            <a:r>
              <a:rPr lang="en-US" sz="2400" dirty="0"/>
              <a:t>10.5% over 10 year</a:t>
            </a:r>
          </a:p>
          <a:p>
            <a:pPr lvl="1"/>
            <a:endParaRPr lang="en-US" sz="2400" dirty="0"/>
          </a:p>
          <a:p>
            <a:r>
              <a:rPr lang="en-US" sz="2800" dirty="0"/>
              <a:t>Need a common time period</a:t>
            </a:r>
          </a:p>
          <a:p>
            <a:pPr lvl="1"/>
            <a:r>
              <a:rPr lang="en-US" sz="2400" dirty="0"/>
              <a:t>Convert all rates to an annual basis</a:t>
            </a:r>
          </a:p>
          <a:p>
            <a:pPr lvl="1"/>
            <a:r>
              <a:rPr lang="en-US" sz="2400" dirty="0"/>
              <a:t>‘Annualize’ them (as with ratios)</a:t>
            </a:r>
          </a:p>
        </p:txBody>
      </p:sp>
    </p:spTree>
    <p:extLst>
      <p:ext uri="{BB962C8B-B14F-4D97-AF65-F5344CB8AC3E}">
        <p14:creationId xmlns:p14="http://schemas.microsoft.com/office/powerpoint/2010/main" val="1571216093"/>
      </p:ext>
    </p:extLst>
  </p:cSld>
  <p:clrMapOvr>
    <a:masterClrMapping/>
  </p:clrMapOvr>
  <p:transition spd="med">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2. Time Value of Money </a:t>
            </a:r>
            <a:br>
              <a:rPr lang="en-US" dirty="0"/>
            </a:br>
            <a:r>
              <a:rPr lang="en-US" dirty="0"/>
              <a:t>A. Mixed Cash Flows</a:t>
            </a:r>
          </a:p>
        </p:txBody>
      </p:sp>
    </p:spTree>
  </p:cSld>
  <p:clrMapOvr>
    <a:masterClrMapping/>
  </p:clrMapOvr>
  <p:transition spd="med">
    <p:fade thruBlk="1"/>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pPr marL="800100" indent="-800100"/>
            <a:r>
              <a:rPr lang="en-US"/>
              <a:t>Non-Annual Rates</a:t>
            </a:r>
          </a:p>
        </p:txBody>
      </p:sp>
      <p:sp>
        <p:nvSpPr>
          <p:cNvPr id="166915" name="Rectangle 3"/>
          <p:cNvSpPr>
            <a:spLocks noGrp="1" noChangeArrowheads="1"/>
          </p:cNvSpPr>
          <p:nvPr>
            <p:ph type="body" sz="half" idx="1"/>
          </p:nvPr>
        </p:nvSpPr>
        <p:spPr>
          <a:xfrm>
            <a:off x="609600" y="1600200"/>
            <a:ext cx="7924800" cy="4419600"/>
          </a:xfrm>
        </p:spPr>
        <p:txBody>
          <a:bodyPr>
            <a:normAutofit/>
          </a:bodyPr>
          <a:lstStyle/>
          <a:p>
            <a:pPr>
              <a:lnSpc>
                <a:spcPct val="90000"/>
              </a:lnSpc>
            </a:pPr>
            <a:r>
              <a:rPr lang="en-US" sz="2800" dirty="0"/>
              <a:t>For example, monthly data for stock returns. </a:t>
            </a:r>
          </a:p>
          <a:p>
            <a:pPr>
              <a:lnSpc>
                <a:spcPct val="90000"/>
              </a:lnSpc>
            </a:pPr>
            <a:endParaRPr lang="en-US" sz="2800" dirty="0"/>
          </a:p>
          <a:p>
            <a:pPr>
              <a:lnSpc>
                <a:spcPct val="90000"/>
              </a:lnSpc>
            </a:pPr>
            <a:r>
              <a:rPr lang="en-US" sz="2800" dirty="0"/>
              <a:t>If a stock was at $110 at the end of last month and $108 at the end of this month:</a:t>
            </a:r>
          </a:p>
          <a:p>
            <a:pPr>
              <a:lnSpc>
                <a:spcPct val="90000"/>
              </a:lnSpc>
            </a:pPr>
            <a:endParaRPr lang="en-US" sz="2800" dirty="0"/>
          </a:p>
          <a:p>
            <a:pPr>
              <a:lnSpc>
                <a:spcPct val="90000"/>
              </a:lnSpc>
            </a:pPr>
            <a:endParaRPr lang="en-US" sz="2800" dirty="0"/>
          </a:p>
          <a:p>
            <a:pPr>
              <a:lnSpc>
                <a:spcPct val="90000"/>
              </a:lnSpc>
            </a:pPr>
            <a:endParaRPr lang="en-US" sz="2800" dirty="0"/>
          </a:p>
          <a:p>
            <a:pPr>
              <a:lnSpc>
                <a:spcPct val="90000"/>
              </a:lnSpc>
            </a:pPr>
            <a:endParaRPr lang="en-US" sz="2800" dirty="0"/>
          </a:p>
          <a:p>
            <a:pPr lvl="1">
              <a:lnSpc>
                <a:spcPct val="90000"/>
              </a:lnSpc>
            </a:pPr>
            <a:r>
              <a:rPr lang="en-US" sz="2400" dirty="0"/>
              <a:t>Need to annualize the return.</a:t>
            </a:r>
          </a:p>
        </p:txBody>
      </p:sp>
      <p:graphicFrame>
        <p:nvGraphicFramePr>
          <p:cNvPr id="166916" name="Object 4"/>
          <p:cNvGraphicFramePr>
            <a:graphicFrameLocks noGrp="1" noChangeAspect="1"/>
          </p:cNvGraphicFramePr>
          <p:nvPr>
            <p:ph sz="half" idx="2"/>
            <p:extLst/>
          </p:nvPr>
        </p:nvGraphicFramePr>
        <p:xfrm>
          <a:off x="1447800" y="3886200"/>
          <a:ext cx="6184900" cy="887413"/>
        </p:xfrm>
        <a:graphic>
          <a:graphicData uri="http://schemas.openxmlformats.org/presentationml/2006/ole">
            <mc:AlternateContent xmlns:mc="http://schemas.openxmlformats.org/markup-compatibility/2006">
              <mc:Choice xmlns:v="urn:schemas-microsoft-com:vml" Requires="v">
                <p:oleObj spid="_x0000_s85006" name="Equation" r:id="rId4" imgW="2743200" imgH="393700" progId="">
                  <p:embed/>
                </p:oleObj>
              </mc:Choice>
              <mc:Fallback>
                <p:oleObj name="Equation" r:id="rId4" imgW="2743200" imgH="393700" progId="">
                  <p:embed/>
                  <p:pic>
                    <p:nvPicPr>
                      <p:cNvPr id="166916" name="Object 4"/>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3886200"/>
                        <a:ext cx="6184900" cy="887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69901478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ctrTitle"/>
          </p:nvPr>
        </p:nvSpPr>
        <p:spPr/>
        <p:txBody>
          <a:bodyPr/>
          <a:lstStyle/>
          <a:p>
            <a:r>
              <a:rPr lang="en-US"/>
              <a:t>Rate Conversions</a:t>
            </a:r>
          </a:p>
        </p:txBody>
      </p:sp>
    </p:spTree>
    <p:extLst>
      <p:ext uri="{BB962C8B-B14F-4D97-AF65-F5344CB8AC3E}">
        <p14:creationId xmlns:p14="http://schemas.microsoft.com/office/powerpoint/2010/main" val="549079971"/>
      </p:ext>
    </p:extLst>
  </p:cSld>
  <p:clrMapOvr>
    <a:masterClrMapping/>
  </p:clrMapOvr>
  <p:transition spd="med">
    <p:fade thruBlk="1"/>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pPr marL="800100" indent="-800100"/>
            <a:r>
              <a:rPr lang="en-US"/>
              <a:t>Rate Conversions</a:t>
            </a:r>
          </a:p>
        </p:txBody>
      </p:sp>
      <p:sp>
        <p:nvSpPr>
          <p:cNvPr id="175107" name="Rectangle 3"/>
          <p:cNvSpPr>
            <a:spLocks noGrp="1" noChangeArrowheads="1"/>
          </p:cNvSpPr>
          <p:nvPr>
            <p:ph type="body" idx="1"/>
          </p:nvPr>
        </p:nvSpPr>
        <p:spPr/>
        <p:txBody>
          <a:bodyPr>
            <a:normAutofit/>
          </a:bodyPr>
          <a:lstStyle/>
          <a:p>
            <a:r>
              <a:rPr lang="en-US" dirty="0"/>
              <a:t>Most often we will be converting a non-annual rate to an annual rate.</a:t>
            </a:r>
          </a:p>
          <a:p>
            <a:endParaRPr lang="en-US" dirty="0"/>
          </a:p>
          <a:p>
            <a:r>
              <a:rPr lang="en-US" dirty="0"/>
              <a:t>Unfortunately, there are several ‘versions’ of annual rates.</a:t>
            </a:r>
          </a:p>
        </p:txBody>
      </p:sp>
    </p:spTree>
    <p:extLst>
      <p:ext uri="{BB962C8B-B14F-4D97-AF65-F5344CB8AC3E}">
        <p14:creationId xmlns:p14="http://schemas.microsoft.com/office/powerpoint/2010/main" val="1643806916"/>
      </p:ext>
    </p:extLst>
  </p:cSld>
  <p:clrMapOvr>
    <a:masterClrMapping/>
  </p:clrMapOvr>
  <p:transition spd="med">
    <p:fade thruBlk="1"/>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6420676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dirty="0"/>
              <a:t>Conversions</a:t>
            </a:r>
          </a:p>
        </p:txBody>
      </p:sp>
    </p:spTree>
    <p:extLst>
      <p:ext uri="{BB962C8B-B14F-4D97-AF65-F5344CB8AC3E}">
        <p14:creationId xmlns:p14="http://schemas.microsoft.com/office/powerpoint/2010/main" val="925193881"/>
      </p:ext>
    </p:extLst>
  </p:cSld>
  <p:clrMapOvr>
    <a:masterClrMapping/>
  </p:clrMapOvr>
  <p:transition spd="med">
    <p:fade thruBlk="1"/>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normAutofit fontScale="90000"/>
          </a:bodyPr>
          <a:lstStyle/>
          <a:p>
            <a:pPr marL="866775" indent="-866775"/>
            <a:r>
              <a:rPr lang="en-US"/>
              <a:t>Annual Percentage Rate (APR)</a:t>
            </a:r>
          </a:p>
        </p:txBody>
      </p:sp>
      <p:sp>
        <p:nvSpPr>
          <p:cNvPr id="177155" name="Rectangle 3"/>
          <p:cNvSpPr>
            <a:spLocks noGrp="1" noChangeArrowheads="1"/>
          </p:cNvSpPr>
          <p:nvPr>
            <p:ph type="body" idx="1"/>
          </p:nvPr>
        </p:nvSpPr>
        <p:spPr/>
        <p:txBody>
          <a:bodyPr/>
          <a:lstStyle/>
          <a:p>
            <a:r>
              <a:rPr lang="en-US" dirty="0"/>
              <a:t>Annual Percentage Rate (APR)</a:t>
            </a:r>
          </a:p>
          <a:p>
            <a:endParaRPr lang="en-US" dirty="0"/>
          </a:p>
          <a:p>
            <a:endParaRPr lang="en-US" dirty="0"/>
          </a:p>
          <a:p>
            <a:pPr lvl="1"/>
            <a:endParaRPr lang="en-US" dirty="0"/>
          </a:p>
          <a:p>
            <a:pPr lvl="1"/>
            <a:endParaRPr lang="en-US" dirty="0"/>
          </a:p>
          <a:p>
            <a:pPr lvl="1"/>
            <a:r>
              <a:rPr lang="en-US" dirty="0"/>
              <a:t>This is an application of simple (not compound) interest.</a:t>
            </a:r>
          </a:p>
          <a:p>
            <a:pPr lvl="1"/>
            <a:endParaRPr lang="en-US" dirty="0"/>
          </a:p>
          <a:p>
            <a:pPr lvl="1"/>
            <a:r>
              <a:rPr lang="en-US" dirty="0"/>
              <a:t>AKA: Nominal, Stated, Quoted Rate</a:t>
            </a:r>
          </a:p>
        </p:txBody>
      </p:sp>
      <p:sp>
        <p:nvSpPr>
          <p:cNvPr id="177157" name="Rectangle 5"/>
          <p:cNvSpPr>
            <a:spLocks noChangeArrowheads="1"/>
          </p:cNvSpPr>
          <p:nvPr/>
        </p:nvSpPr>
        <p:spPr bwMode="auto">
          <a:xfrm>
            <a:off x="0" y="0"/>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graphicFrame>
        <p:nvGraphicFramePr>
          <p:cNvPr id="177156" name="Object 4"/>
          <p:cNvGraphicFramePr>
            <a:graphicFrameLocks noChangeAspect="1"/>
          </p:cNvGraphicFramePr>
          <p:nvPr>
            <p:extLst>
              <p:ext uri="{D42A27DB-BD31-4B8C-83A1-F6EECF244321}">
                <p14:modId xmlns:p14="http://schemas.microsoft.com/office/powerpoint/2010/main" val="1663401924"/>
              </p:ext>
            </p:extLst>
          </p:nvPr>
        </p:nvGraphicFramePr>
        <p:xfrm>
          <a:off x="1398588" y="2514600"/>
          <a:ext cx="3071812" cy="601663"/>
        </p:xfrm>
        <a:graphic>
          <a:graphicData uri="http://schemas.openxmlformats.org/presentationml/2006/ole">
            <mc:AlternateContent xmlns:mc="http://schemas.openxmlformats.org/markup-compatibility/2006">
              <mc:Choice xmlns:v="urn:schemas-microsoft-com:vml" Requires="v">
                <p:oleObj spid="_x0000_s86042" name="Equation" r:id="rId4" imgW="1155600" imgH="228600" progId="Equation.DSMT4">
                  <p:embed/>
                </p:oleObj>
              </mc:Choice>
              <mc:Fallback>
                <p:oleObj name="Equation" r:id="rId4" imgW="1155600" imgH="228600" progId="Equation.DSMT4">
                  <p:embed/>
                  <p:pic>
                    <p:nvPicPr>
                      <p:cNvPr id="177156" name="Object 4"/>
                      <p:cNvPicPr>
                        <a:picLocks noChangeAspect="1" noChangeArrowheads="1"/>
                      </p:cNvPicPr>
                      <p:nvPr/>
                    </p:nvPicPr>
                    <p:blipFill>
                      <a:blip r:embed="rId5"/>
                      <a:srcRect/>
                      <a:stretch>
                        <a:fillRect/>
                      </a:stretch>
                    </p:blipFill>
                    <p:spPr bwMode="auto">
                      <a:xfrm>
                        <a:off x="1398588" y="2514600"/>
                        <a:ext cx="3071812" cy="601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1"/>
          <p:cNvGraphicFramePr>
            <a:graphicFrameLocks noChangeAspect="1"/>
          </p:cNvGraphicFramePr>
          <p:nvPr>
            <p:extLst/>
          </p:nvPr>
        </p:nvGraphicFramePr>
        <p:xfrm>
          <a:off x="2325688" y="3124200"/>
          <a:ext cx="2787650" cy="850900"/>
        </p:xfrm>
        <a:graphic>
          <a:graphicData uri="http://schemas.openxmlformats.org/presentationml/2006/ole">
            <mc:AlternateContent xmlns:mc="http://schemas.openxmlformats.org/markup-compatibility/2006">
              <mc:Choice xmlns:v="urn:schemas-microsoft-com:vml" Requires="v">
                <p:oleObj spid="_x0000_s86043" name="Equation" r:id="rId6" imgW="2209680" imgH="672840" progId="Equation.DSMT4">
                  <p:embed/>
                </p:oleObj>
              </mc:Choice>
              <mc:Fallback>
                <p:oleObj name="Equation" r:id="rId6" imgW="2209680" imgH="672840" progId="Equation.DSMT4">
                  <p:embed/>
                  <p:pic>
                    <p:nvPicPr>
                      <p:cNvPr id="2" name="Object 1"/>
                      <p:cNvPicPr>
                        <a:picLocks noChangeAspect="1" noChangeArrowheads="1"/>
                      </p:cNvPicPr>
                      <p:nvPr/>
                    </p:nvPicPr>
                    <p:blipFill>
                      <a:blip r:embed="rId7"/>
                      <a:srcRect/>
                      <a:stretch>
                        <a:fillRect/>
                      </a:stretch>
                    </p:blipFill>
                    <p:spPr bwMode="auto">
                      <a:xfrm>
                        <a:off x="2325688" y="3124200"/>
                        <a:ext cx="2787650"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873570341"/>
      </p:ext>
    </p:extLst>
  </p:cSld>
  <p:clrMapOvr>
    <a:masterClrMapping/>
  </p:clrMapOvr>
  <p:transition spd="med">
    <p:fade thruBlk="1"/>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a:xfrm>
            <a:off x="195263" y="228600"/>
            <a:ext cx="8643937" cy="914400"/>
          </a:xfrm>
        </p:spPr>
        <p:txBody>
          <a:bodyPr>
            <a:normAutofit/>
          </a:bodyPr>
          <a:lstStyle/>
          <a:p>
            <a:r>
              <a:rPr lang="en-US" dirty="0"/>
              <a:t>APR Example</a:t>
            </a:r>
          </a:p>
        </p:txBody>
      </p:sp>
      <p:sp>
        <p:nvSpPr>
          <p:cNvPr id="198659" name="Rectangle 3"/>
          <p:cNvSpPr>
            <a:spLocks noGrp="1" noChangeArrowheads="1"/>
          </p:cNvSpPr>
          <p:nvPr>
            <p:ph type="body" sz="half" idx="1"/>
          </p:nvPr>
        </p:nvSpPr>
        <p:spPr>
          <a:xfrm>
            <a:off x="609600" y="1600200"/>
            <a:ext cx="7924800" cy="4648200"/>
          </a:xfrm>
        </p:spPr>
        <p:txBody>
          <a:bodyPr/>
          <a:lstStyle/>
          <a:p>
            <a:pPr>
              <a:lnSpc>
                <a:spcPct val="90000"/>
              </a:lnSpc>
            </a:pPr>
            <a:r>
              <a:rPr lang="en-US" sz="2800" dirty="0"/>
              <a:t>If you have a monthly HPR of 2%</a:t>
            </a:r>
          </a:p>
          <a:p>
            <a:pPr>
              <a:lnSpc>
                <a:spcPct val="90000"/>
              </a:lnSpc>
            </a:pPr>
            <a:endParaRPr lang="en-US" sz="2800" dirty="0"/>
          </a:p>
          <a:p>
            <a:pPr>
              <a:lnSpc>
                <a:spcPct val="90000"/>
              </a:lnSpc>
            </a:pPr>
            <a:endParaRPr lang="en-US" sz="2800" dirty="0"/>
          </a:p>
          <a:p>
            <a:pPr>
              <a:lnSpc>
                <a:spcPct val="90000"/>
              </a:lnSpc>
            </a:pPr>
            <a:r>
              <a:rPr lang="en-US" sz="2800" dirty="0"/>
              <a:t>But if I put $100 in an account at 2% per month and left it there for 12 months, I would have:</a:t>
            </a:r>
          </a:p>
          <a:p>
            <a:pPr>
              <a:lnSpc>
                <a:spcPct val="90000"/>
              </a:lnSpc>
            </a:pPr>
            <a:endParaRPr lang="en-US" sz="2800" dirty="0"/>
          </a:p>
          <a:p>
            <a:pPr>
              <a:lnSpc>
                <a:spcPct val="90000"/>
              </a:lnSpc>
            </a:pPr>
            <a:endParaRPr lang="en-US" sz="2800" dirty="0"/>
          </a:p>
          <a:p>
            <a:pPr>
              <a:lnSpc>
                <a:spcPct val="90000"/>
              </a:lnSpc>
            </a:pPr>
            <a:r>
              <a:rPr lang="en-US" sz="2800" dirty="0"/>
              <a:t>So the APR understates my return by 2.82%!</a:t>
            </a:r>
          </a:p>
        </p:txBody>
      </p:sp>
      <p:graphicFrame>
        <p:nvGraphicFramePr>
          <p:cNvPr id="198660" name="Object 4"/>
          <p:cNvGraphicFramePr>
            <a:graphicFrameLocks noGrp="1" noChangeAspect="1"/>
          </p:cNvGraphicFramePr>
          <p:nvPr>
            <p:ph sz="half" idx="2"/>
          </p:nvPr>
        </p:nvGraphicFramePr>
        <p:xfrm>
          <a:off x="2133600" y="4038600"/>
          <a:ext cx="3086100" cy="560388"/>
        </p:xfrm>
        <a:graphic>
          <a:graphicData uri="http://schemas.openxmlformats.org/presentationml/2006/ole">
            <mc:AlternateContent xmlns:mc="http://schemas.openxmlformats.org/markup-compatibility/2006">
              <mc:Choice xmlns:v="urn:schemas-microsoft-com:vml" Requires="v">
                <p:oleObj spid="_x0000_s87078" name="Equation" r:id="rId4" imgW="1536700" imgH="279400" progId="">
                  <p:embed/>
                </p:oleObj>
              </mc:Choice>
              <mc:Fallback>
                <p:oleObj name="Equation" r:id="rId4" imgW="1536700" imgH="279400" progId="">
                  <p:embed/>
                  <p:pic>
                    <p:nvPicPr>
                      <p:cNvPr id="198660" name="Object 4"/>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3600" y="4038600"/>
                        <a:ext cx="3086100" cy="560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8662" name="Object 6"/>
          <p:cNvGraphicFramePr>
            <a:graphicFrameLocks noChangeAspect="1"/>
          </p:cNvGraphicFramePr>
          <p:nvPr/>
        </p:nvGraphicFramePr>
        <p:xfrm>
          <a:off x="1244600" y="5257800"/>
          <a:ext cx="6275388" cy="790575"/>
        </p:xfrm>
        <a:graphic>
          <a:graphicData uri="http://schemas.openxmlformats.org/presentationml/2006/ole">
            <mc:AlternateContent xmlns:mc="http://schemas.openxmlformats.org/markup-compatibility/2006">
              <mc:Choice xmlns:v="urn:schemas-microsoft-com:vml" Requires="v">
                <p:oleObj spid="_x0000_s87079" name="Equation" r:id="rId6" imgW="3124200" imgH="393700" progId="">
                  <p:embed/>
                </p:oleObj>
              </mc:Choice>
              <mc:Fallback>
                <p:oleObj name="Equation" r:id="rId6" imgW="3124200" imgH="393700" progId="">
                  <p:embed/>
                  <p:pic>
                    <p:nvPicPr>
                      <p:cNvPr id="198662"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44600" y="5257800"/>
                        <a:ext cx="6275388" cy="790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8663" name="Object 7"/>
          <p:cNvGraphicFramePr>
            <a:graphicFrameLocks noChangeAspect="1"/>
          </p:cNvGraphicFramePr>
          <p:nvPr/>
        </p:nvGraphicFramePr>
        <p:xfrm>
          <a:off x="1636713" y="2286000"/>
          <a:ext cx="2932112" cy="357188"/>
        </p:xfrm>
        <a:graphic>
          <a:graphicData uri="http://schemas.openxmlformats.org/presentationml/2006/ole">
            <mc:AlternateContent xmlns:mc="http://schemas.openxmlformats.org/markup-compatibility/2006">
              <mc:Choice xmlns:v="urn:schemas-microsoft-com:vml" Requires="v">
                <p:oleObj spid="_x0000_s87080" name="Equation" r:id="rId8" imgW="1459866" imgH="177723" progId="">
                  <p:embed/>
                </p:oleObj>
              </mc:Choice>
              <mc:Fallback>
                <p:oleObj name="Equation" r:id="rId8" imgW="1459866" imgH="177723" progId="">
                  <p:embed/>
                  <p:pic>
                    <p:nvPicPr>
                      <p:cNvPr id="198663"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36713" y="2286000"/>
                        <a:ext cx="2932112" cy="357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6678339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a:lstStyle/>
          <a:p>
            <a:r>
              <a:rPr lang="en-US"/>
              <a:t>Effective Annual Return (EAR)</a:t>
            </a:r>
          </a:p>
        </p:txBody>
      </p:sp>
      <p:sp>
        <p:nvSpPr>
          <p:cNvPr id="200707" name="Rectangle 3"/>
          <p:cNvSpPr>
            <a:spLocks noGrp="1" noChangeArrowheads="1"/>
          </p:cNvSpPr>
          <p:nvPr>
            <p:ph type="body" idx="1"/>
          </p:nvPr>
        </p:nvSpPr>
        <p:spPr/>
        <p:txBody>
          <a:bodyPr/>
          <a:lstStyle/>
          <a:p>
            <a:r>
              <a:rPr lang="en-US" dirty="0"/>
              <a:t>The correct annual rate to use is the Effective Annual Return (EAR). </a:t>
            </a:r>
          </a:p>
          <a:p>
            <a:pPr lvl="2"/>
            <a:endParaRPr lang="en-US" dirty="0"/>
          </a:p>
          <a:p>
            <a:pPr lvl="1"/>
            <a:r>
              <a:rPr lang="en-US" dirty="0"/>
              <a:t>This form of the annual rate recognizes compound interest.</a:t>
            </a:r>
          </a:p>
          <a:p>
            <a:endParaRPr lang="en-US" dirty="0"/>
          </a:p>
          <a:p>
            <a:pPr lvl="1"/>
            <a:r>
              <a:rPr lang="en-US" dirty="0"/>
              <a:t>AKA:</a:t>
            </a:r>
          </a:p>
          <a:p>
            <a:pPr lvl="1"/>
            <a:endParaRPr lang="en-US" dirty="0"/>
          </a:p>
          <a:p>
            <a:pPr lvl="2"/>
            <a:r>
              <a:rPr lang="en-US" dirty="0"/>
              <a:t>Equivalent Annual Return (EAR)</a:t>
            </a:r>
          </a:p>
        </p:txBody>
      </p:sp>
    </p:spTree>
    <p:extLst>
      <p:ext uri="{BB962C8B-B14F-4D97-AF65-F5344CB8AC3E}">
        <p14:creationId xmlns:p14="http://schemas.microsoft.com/office/powerpoint/2010/main" val="3214304632"/>
      </p:ext>
    </p:extLst>
  </p:cSld>
  <p:clrMapOvr>
    <a:masterClrMapping/>
  </p:clrMapOvr>
  <p:transition spd="med">
    <p:fade thruBlk="1"/>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lstStyle/>
          <a:p>
            <a:r>
              <a:rPr lang="en-US"/>
              <a:t>Effective Annual Return (EAR)</a:t>
            </a:r>
          </a:p>
        </p:txBody>
      </p:sp>
      <p:sp>
        <p:nvSpPr>
          <p:cNvPr id="201731" name="Rectangle 3"/>
          <p:cNvSpPr>
            <a:spLocks noGrp="1" noChangeArrowheads="1"/>
          </p:cNvSpPr>
          <p:nvPr>
            <p:ph type="body" idx="1"/>
          </p:nvPr>
        </p:nvSpPr>
        <p:spPr/>
        <p:txBody>
          <a:bodyPr>
            <a:normAutofit/>
          </a:bodyPr>
          <a:lstStyle/>
          <a:p>
            <a:r>
              <a:rPr lang="en-US" sz="3200" dirty="0"/>
              <a:t>If you have an APR and want to convert it to EAR:</a:t>
            </a:r>
          </a:p>
          <a:p>
            <a:endParaRPr lang="en-US" sz="3200" dirty="0"/>
          </a:p>
          <a:p>
            <a:endParaRPr lang="en-US" sz="3200" dirty="0"/>
          </a:p>
          <a:p>
            <a:endParaRPr lang="en-US" sz="3200" dirty="0"/>
          </a:p>
          <a:p>
            <a:r>
              <a:rPr lang="en-US" sz="3200" dirty="0"/>
              <a:t>In our example, we had an APR of 24%.</a:t>
            </a:r>
          </a:p>
        </p:txBody>
      </p:sp>
      <p:sp>
        <p:nvSpPr>
          <p:cNvPr id="201733" name="Rectangle 5"/>
          <p:cNvSpPr>
            <a:spLocks noChangeArrowheads="1"/>
          </p:cNvSpPr>
          <p:nvPr/>
        </p:nvSpPr>
        <p:spPr bwMode="auto">
          <a:xfrm>
            <a:off x="0" y="0"/>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graphicFrame>
        <p:nvGraphicFramePr>
          <p:cNvPr id="201732" name="Object 4"/>
          <p:cNvGraphicFramePr>
            <a:graphicFrameLocks noChangeAspect="1"/>
          </p:cNvGraphicFramePr>
          <p:nvPr>
            <p:extLst>
              <p:ext uri="{D42A27DB-BD31-4B8C-83A1-F6EECF244321}">
                <p14:modId xmlns:p14="http://schemas.microsoft.com/office/powerpoint/2010/main" val="2220418303"/>
              </p:ext>
            </p:extLst>
          </p:nvPr>
        </p:nvGraphicFramePr>
        <p:xfrm>
          <a:off x="4406900" y="2147888"/>
          <a:ext cx="3606800" cy="1090612"/>
        </p:xfrm>
        <a:graphic>
          <a:graphicData uri="http://schemas.openxmlformats.org/presentationml/2006/ole">
            <mc:AlternateContent xmlns:mc="http://schemas.openxmlformats.org/markup-compatibility/2006">
              <mc:Choice xmlns:v="urn:schemas-microsoft-com:vml" Requires="v">
                <p:oleObj spid="_x0000_s88102" name="Equation" r:id="rId4" imgW="1549080" imgH="469800" progId="Equation.DSMT4">
                  <p:embed/>
                </p:oleObj>
              </mc:Choice>
              <mc:Fallback>
                <p:oleObj name="Equation" r:id="rId4" imgW="1549080" imgH="469800" progId="Equation.DSMT4">
                  <p:embed/>
                  <p:pic>
                    <p:nvPicPr>
                      <p:cNvPr id="201732" name="Object 4"/>
                      <p:cNvPicPr>
                        <a:picLocks noChangeAspect="1" noChangeArrowheads="1"/>
                      </p:cNvPicPr>
                      <p:nvPr/>
                    </p:nvPicPr>
                    <p:blipFill>
                      <a:blip r:embed="rId5"/>
                      <a:srcRect/>
                      <a:stretch>
                        <a:fillRect/>
                      </a:stretch>
                    </p:blipFill>
                    <p:spPr bwMode="auto">
                      <a:xfrm>
                        <a:off x="4406900" y="2147888"/>
                        <a:ext cx="3606800" cy="1090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1734" name="Object 6"/>
          <p:cNvGraphicFramePr>
            <a:graphicFrameLocks noChangeAspect="1"/>
          </p:cNvGraphicFramePr>
          <p:nvPr/>
        </p:nvGraphicFramePr>
        <p:xfrm>
          <a:off x="2209800" y="4876800"/>
          <a:ext cx="5365750" cy="1133475"/>
        </p:xfrm>
        <a:graphic>
          <a:graphicData uri="http://schemas.openxmlformats.org/presentationml/2006/ole">
            <mc:AlternateContent xmlns:mc="http://schemas.openxmlformats.org/markup-compatibility/2006">
              <mc:Choice xmlns:v="urn:schemas-microsoft-com:vml" Requires="v">
                <p:oleObj spid="_x0000_s88103" name="Equation" r:id="rId6" imgW="2222500" imgH="469900" progId="">
                  <p:embed/>
                </p:oleObj>
              </mc:Choice>
              <mc:Fallback>
                <p:oleObj name="Equation" r:id="rId6" imgW="2222500" imgH="469900" progId="">
                  <p:embed/>
                  <p:pic>
                    <p:nvPicPr>
                      <p:cNvPr id="201734"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09800" y="4876800"/>
                        <a:ext cx="5365750" cy="1133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1"/>
          <p:cNvGraphicFramePr>
            <a:graphicFrameLocks noChangeAspect="1"/>
          </p:cNvGraphicFramePr>
          <p:nvPr>
            <p:extLst/>
          </p:nvPr>
        </p:nvGraphicFramePr>
        <p:xfrm>
          <a:off x="4953000" y="3276600"/>
          <a:ext cx="2787650" cy="835025"/>
        </p:xfrm>
        <a:graphic>
          <a:graphicData uri="http://schemas.openxmlformats.org/presentationml/2006/ole">
            <mc:AlternateContent xmlns:mc="http://schemas.openxmlformats.org/markup-compatibility/2006">
              <mc:Choice xmlns:v="urn:schemas-microsoft-com:vml" Requires="v">
                <p:oleObj spid="_x0000_s88104" name="Equation" r:id="rId8" imgW="2209680" imgH="660240" progId="Equation.DSMT4">
                  <p:embed/>
                </p:oleObj>
              </mc:Choice>
              <mc:Fallback>
                <p:oleObj name="Equation" r:id="rId8" imgW="2209680" imgH="660240" progId="Equation.DSMT4">
                  <p:embed/>
                  <p:pic>
                    <p:nvPicPr>
                      <p:cNvPr id="2" name="Object 1"/>
                      <p:cNvPicPr>
                        <a:picLocks noChangeAspect="1" noChangeArrowheads="1"/>
                      </p:cNvPicPr>
                      <p:nvPr/>
                    </p:nvPicPr>
                    <p:blipFill>
                      <a:blip r:embed="rId9"/>
                      <a:srcRect/>
                      <a:stretch>
                        <a:fillRect/>
                      </a:stretch>
                    </p:blipFill>
                    <p:spPr bwMode="auto">
                      <a:xfrm>
                        <a:off x="4953000" y="3276600"/>
                        <a:ext cx="278765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80009423"/>
      </p:ext>
    </p:extLst>
  </p:cSld>
  <p:clrMapOvr>
    <a:masterClrMapping/>
  </p:clrMapOvr>
  <p:transition spd="med">
    <p:fade thruBlk="1"/>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p:txBody>
          <a:bodyPr/>
          <a:lstStyle/>
          <a:p>
            <a:r>
              <a:rPr lang="en-US"/>
              <a:t>Effective Annual Return (EAR)</a:t>
            </a:r>
          </a:p>
        </p:txBody>
      </p:sp>
      <p:sp>
        <p:nvSpPr>
          <p:cNvPr id="203779" name="Rectangle 3"/>
          <p:cNvSpPr>
            <a:spLocks noGrp="1" noChangeArrowheads="1"/>
          </p:cNvSpPr>
          <p:nvPr>
            <p:ph type="body" idx="1"/>
          </p:nvPr>
        </p:nvSpPr>
        <p:spPr/>
        <p:txBody>
          <a:bodyPr/>
          <a:lstStyle/>
          <a:p>
            <a:r>
              <a:rPr lang="en-US" dirty="0"/>
              <a:t>If you have an HPR and want to convert it to EAR:</a:t>
            </a:r>
          </a:p>
          <a:p>
            <a:endParaRPr lang="en-US" dirty="0"/>
          </a:p>
          <a:p>
            <a:endParaRPr lang="en-US" dirty="0"/>
          </a:p>
          <a:p>
            <a:endParaRPr lang="en-US" dirty="0"/>
          </a:p>
          <a:p>
            <a:r>
              <a:rPr lang="en-US" dirty="0"/>
              <a:t>In our example, we had a monthly rate of 2%.</a:t>
            </a:r>
          </a:p>
        </p:txBody>
      </p:sp>
      <p:sp>
        <p:nvSpPr>
          <p:cNvPr id="203780" name="Rectangle 4"/>
          <p:cNvSpPr>
            <a:spLocks noChangeArrowheads="1"/>
          </p:cNvSpPr>
          <p:nvPr/>
        </p:nvSpPr>
        <p:spPr bwMode="auto">
          <a:xfrm>
            <a:off x="0" y="0"/>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sp>
        <p:nvSpPr>
          <p:cNvPr id="203784" name="Rectangle 8"/>
          <p:cNvSpPr>
            <a:spLocks noChangeArrowheads="1"/>
          </p:cNvSpPr>
          <p:nvPr/>
        </p:nvSpPr>
        <p:spPr bwMode="auto">
          <a:xfrm>
            <a:off x="0" y="0"/>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graphicFrame>
        <p:nvGraphicFramePr>
          <p:cNvPr id="203783" name="Object 7"/>
          <p:cNvGraphicFramePr>
            <a:graphicFrameLocks noChangeAspect="1"/>
          </p:cNvGraphicFramePr>
          <p:nvPr>
            <p:extLst/>
          </p:nvPr>
        </p:nvGraphicFramePr>
        <p:xfrm>
          <a:off x="2133600" y="5486400"/>
          <a:ext cx="4762500" cy="687388"/>
        </p:xfrm>
        <a:graphic>
          <a:graphicData uri="http://schemas.openxmlformats.org/presentationml/2006/ole">
            <mc:AlternateContent xmlns:mc="http://schemas.openxmlformats.org/markup-compatibility/2006">
              <mc:Choice xmlns:v="urn:schemas-microsoft-com:vml" Requires="v">
                <p:oleObj spid="_x0000_s89126" name="Equation" r:id="rId4" imgW="1905000" imgH="279400" progId="">
                  <p:embed/>
                </p:oleObj>
              </mc:Choice>
              <mc:Fallback>
                <p:oleObj name="Equation" r:id="rId4" imgW="1905000" imgH="279400" progId="">
                  <p:embed/>
                  <p:pic>
                    <p:nvPicPr>
                      <p:cNvPr id="203783"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3600" y="5486400"/>
                        <a:ext cx="4762500" cy="687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3785" name="Object 9"/>
          <p:cNvGraphicFramePr>
            <a:graphicFrameLocks noChangeAspect="1"/>
          </p:cNvGraphicFramePr>
          <p:nvPr>
            <p:extLst>
              <p:ext uri="{D42A27DB-BD31-4B8C-83A1-F6EECF244321}">
                <p14:modId xmlns:p14="http://schemas.microsoft.com/office/powerpoint/2010/main" val="373793751"/>
              </p:ext>
            </p:extLst>
          </p:nvPr>
        </p:nvGraphicFramePr>
        <p:xfrm>
          <a:off x="1736725" y="2865438"/>
          <a:ext cx="3841750" cy="687387"/>
        </p:xfrm>
        <a:graphic>
          <a:graphicData uri="http://schemas.openxmlformats.org/presentationml/2006/ole">
            <mc:AlternateContent xmlns:mc="http://schemas.openxmlformats.org/markup-compatibility/2006">
              <mc:Choice xmlns:v="urn:schemas-microsoft-com:vml" Requires="v">
                <p:oleObj spid="_x0000_s89127" name="Equation" r:id="rId6" imgW="1536480" imgH="279360" progId="Equation.DSMT4">
                  <p:embed/>
                </p:oleObj>
              </mc:Choice>
              <mc:Fallback>
                <p:oleObj name="Equation" r:id="rId6" imgW="1536480" imgH="279360" progId="Equation.DSMT4">
                  <p:embed/>
                  <p:pic>
                    <p:nvPicPr>
                      <p:cNvPr id="203785" name="Object 9"/>
                      <p:cNvPicPr>
                        <a:picLocks noChangeAspect="1" noChangeArrowheads="1"/>
                      </p:cNvPicPr>
                      <p:nvPr/>
                    </p:nvPicPr>
                    <p:blipFill>
                      <a:blip r:embed="rId7"/>
                      <a:srcRect/>
                      <a:stretch>
                        <a:fillRect/>
                      </a:stretch>
                    </p:blipFill>
                    <p:spPr bwMode="auto">
                      <a:xfrm>
                        <a:off x="1736725" y="2865438"/>
                        <a:ext cx="3841750" cy="687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4122757995"/>
              </p:ext>
            </p:extLst>
          </p:nvPr>
        </p:nvGraphicFramePr>
        <p:xfrm>
          <a:off x="2168562" y="3560763"/>
          <a:ext cx="2690813" cy="852487"/>
        </p:xfrm>
        <a:graphic>
          <a:graphicData uri="http://schemas.openxmlformats.org/presentationml/2006/ole">
            <mc:AlternateContent xmlns:mc="http://schemas.openxmlformats.org/markup-compatibility/2006">
              <mc:Choice xmlns:v="urn:schemas-microsoft-com:vml" Requires="v">
                <p:oleObj spid="_x0000_s89128" name="Equation" r:id="rId8" imgW="2133360" imgH="672840" progId="Equation.DSMT4">
                  <p:embed/>
                </p:oleObj>
              </mc:Choice>
              <mc:Fallback>
                <p:oleObj name="Equation" r:id="rId8" imgW="2133360" imgH="672840" progId="Equation.DSMT4">
                  <p:embed/>
                  <p:pic>
                    <p:nvPicPr>
                      <p:cNvPr id="2" name="Object 1"/>
                      <p:cNvPicPr>
                        <a:picLocks noChangeAspect="1" noChangeArrowheads="1"/>
                      </p:cNvPicPr>
                      <p:nvPr/>
                    </p:nvPicPr>
                    <p:blipFill>
                      <a:blip r:embed="rId9"/>
                      <a:srcRect/>
                      <a:stretch>
                        <a:fillRect/>
                      </a:stretch>
                    </p:blipFill>
                    <p:spPr bwMode="auto">
                      <a:xfrm>
                        <a:off x="2168562" y="3560763"/>
                        <a:ext cx="2690813"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051861549"/>
      </p:ext>
    </p:extLst>
  </p:cSld>
  <p:clrMapOvr>
    <a:masterClrMapping/>
  </p:clrMapOvr>
  <p:transition spd="med">
    <p:fade thruBlk="1"/>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Formula: APR </a:t>
            </a:r>
            <a:r>
              <a:rPr lang="en-US" dirty="0">
                <a:sym typeface="Symbol"/>
              </a:rPr>
              <a:t> EAR</a:t>
            </a:r>
          </a:p>
          <a:p>
            <a:endParaRPr lang="en-US" dirty="0">
              <a:sym typeface="Symbol"/>
            </a:endParaRPr>
          </a:p>
          <a:p>
            <a:endParaRPr lang="en-US" dirty="0">
              <a:sym typeface="Symbol"/>
            </a:endParaRPr>
          </a:p>
          <a:p>
            <a:endParaRPr lang="en-US" dirty="0">
              <a:sym typeface="Symbol"/>
            </a:endParaRPr>
          </a:p>
          <a:p>
            <a:r>
              <a:rPr lang="en-US" dirty="0"/>
              <a:t>Formula: HPR </a:t>
            </a:r>
            <a:r>
              <a:rPr lang="en-US" dirty="0">
                <a:sym typeface="Symbol"/>
              </a:rPr>
              <a:t> EAR</a:t>
            </a:r>
          </a:p>
          <a:p>
            <a:endParaRPr lang="en-US" dirty="0"/>
          </a:p>
        </p:txBody>
      </p:sp>
      <p:sp>
        <p:nvSpPr>
          <p:cNvPr id="3" name="Title 2"/>
          <p:cNvSpPr>
            <a:spLocks noGrp="1"/>
          </p:cNvSpPr>
          <p:nvPr>
            <p:ph type="title"/>
          </p:nvPr>
        </p:nvSpPr>
        <p:spPr/>
        <p:txBody>
          <a:bodyPr/>
          <a:lstStyle/>
          <a:p>
            <a:r>
              <a:rPr lang="en-US" dirty="0"/>
              <a:t>IMPORTANT DISTINCTION</a:t>
            </a:r>
          </a:p>
        </p:txBody>
      </p:sp>
      <p:graphicFrame>
        <p:nvGraphicFramePr>
          <p:cNvPr id="162819" name="Object 3"/>
          <p:cNvGraphicFramePr>
            <a:graphicFrameLocks noChangeAspect="1"/>
          </p:cNvGraphicFramePr>
          <p:nvPr>
            <p:extLst>
              <p:ext uri="{D42A27DB-BD31-4B8C-83A1-F6EECF244321}">
                <p14:modId xmlns:p14="http://schemas.microsoft.com/office/powerpoint/2010/main" val="4279059536"/>
              </p:ext>
            </p:extLst>
          </p:nvPr>
        </p:nvGraphicFramePr>
        <p:xfrm>
          <a:off x="2017713" y="2362200"/>
          <a:ext cx="3814762" cy="1120775"/>
        </p:xfrm>
        <a:graphic>
          <a:graphicData uri="http://schemas.openxmlformats.org/presentationml/2006/ole">
            <mc:AlternateContent xmlns:mc="http://schemas.openxmlformats.org/markup-compatibility/2006">
              <mc:Choice xmlns:v="urn:schemas-microsoft-com:vml" Requires="v">
                <p:oleObj spid="_x0000_s90138" name="Equation" r:id="rId3" imgW="1638000" imgH="482400" progId="Equation.DSMT4">
                  <p:embed/>
                </p:oleObj>
              </mc:Choice>
              <mc:Fallback>
                <p:oleObj name="Equation" r:id="rId3" imgW="1638000" imgH="482400" progId="Equation.DSMT4">
                  <p:embed/>
                  <p:pic>
                    <p:nvPicPr>
                      <p:cNvPr id="162819" name="Object 3"/>
                      <p:cNvPicPr>
                        <a:picLocks noChangeAspect="1" noChangeArrowheads="1"/>
                      </p:cNvPicPr>
                      <p:nvPr/>
                    </p:nvPicPr>
                    <p:blipFill>
                      <a:blip r:embed="rId4"/>
                      <a:srcRect/>
                      <a:stretch>
                        <a:fillRect/>
                      </a:stretch>
                    </p:blipFill>
                    <p:spPr bwMode="auto">
                      <a:xfrm>
                        <a:off x="2017713" y="2362200"/>
                        <a:ext cx="3814762" cy="1120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2820" name="Object 4"/>
          <p:cNvGraphicFramePr>
            <a:graphicFrameLocks noChangeAspect="1"/>
          </p:cNvGraphicFramePr>
          <p:nvPr>
            <p:extLst>
              <p:ext uri="{D42A27DB-BD31-4B8C-83A1-F6EECF244321}">
                <p14:modId xmlns:p14="http://schemas.microsoft.com/office/powerpoint/2010/main" val="1537100315"/>
              </p:ext>
            </p:extLst>
          </p:nvPr>
        </p:nvGraphicFramePr>
        <p:xfrm>
          <a:off x="1860550" y="4724400"/>
          <a:ext cx="3841750" cy="687388"/>
        </p:xfrm>
        <a:graphic>
          <a:graphicData uri="http://schemas.openxmlformats.org/presentationml/2006/ole">
            <mc:AlternateContent xmlns:mc="http://schemas.openxmlformats.org/markup-compatibility/2006">
              <mc:Choice xmlns:v="urn:schemas-microsoft-com:vml" Requires="v">
                <p:oleObj spid="_x0000_s90139" name="Equation" r:id="rId5" imgW="1536480" imgH="279360" progId="Equation.DSMT4">
                  <p:embed/>
                </p:oleObj>
              </mc:Choice>
              <mc:Fallback>
                <p:oleObj name="Equation" r:id="rId5" imgW="1536480" imgH="279360" progId="Equation.DSMT4">
                  <p:embed/>
                  <p:pic>
                    <p:nvPicPr>
                      <p:cNvPr id="162820" name="Object 4"/>
                      <p:cNvPicPr>
                        <a:picLocks noChangeAspect="1" noChangeArrowheads="1"/>
                      </p:cNvPicPr>
                      <p:nvPr/>
                    </p:nvPicPr>
                    <p:blipFill>
                      <a:blip r:embed="rId6"/>
                      <a:srcRect/>
                      <a:stretch>
                        <a:fillRect/>
                      </a:stretch>
                    </p:blipFill>
                    <p:spPr bwMode="auto">
                      <a:xfrm>
                        <a:off x="1860550" y="4724400"/>
                        <a:ext cx="3841750" cy="687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615141357"/>
      </p:ext>
    </p:extLst>
  </p:cSld>
  <p:clrMapOvr>
    <a:masterClrMapping/>
  </p:clrMapOvr>
  <p:transition spd="med">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Non-Constant</a:t>
            </a:r>
          </a:p>
          <a:p>
            <a:r>
              <a:rPr lang="en-US" dirty="0"/>
              <a:t>Examples</a:t>
            </a:r>
          </a:p>
          <a:p>
            <a:endParaRPr lang="en-US" dirty="0"/>
          </a:p>
          <a:p>
            <a:endParaRPr lang="en-US" dirty="0"/>
          </a:p>
          <a:p>
            <a:endParaRPr lang="en-US" dirty="0"/>
          </a:p>
          <a:p>
            <a:endParaRPr lang="en-US" dirty="0"/>
          </a:p>
          <a:p>
            <a:r>
              <a:rPr lang="en-US" dirty="0"/>
              <a:t>Calculate individually, them sum.</a:t>
            </a:r>
          </a:p>
        </p:txBody>
      </p:sp>
      <p:sp>
        <p:nvSpPr>
          <p:cNvPr id="3" name="Title 2"/>
          <p:cNvSpPr>
            <a:spLocks noGrp="1"/>
          </p:cNvSpPr>
          <p:nvPr>
            <p:ph type="title"/>
          </p:nvPr>
        </p:nvSpPr>
        <p:spPr/>
        <p:txBody>
          <a:bodyPr/>
          <a:lstStyle/>
          <a:p>
            <a:r>
              <a:rPr lang="en-US" dirty="0"/>
              <a:t>Mixed Cash Flows</a:t>
            </a:r>
          </a:p>
        </p:txBody>
      </p:sp>
      <p:graphicFrame>
        <p:nvGraphicFramePr>
          <p:cNvPr id="4" name="Table 3"/>
          <p:cNvGraphicFramePr>
            <a:graphicFrameLocks noGrp="1"/>
          </p:cNvGraphicFramePr>
          <p:nvPr/>
        </p:nvGraphicFramePr>
        <p:xfrm>
          <a:off x="914400" y="3962400"/>
          <a:ext cx="6096000" cy="74168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370840">
                <a:tc>
                  <a:txBody>
                    <a:bodyPr/>
                    <a:lstStyle/>
                    <a:p>
                      <a:pPr algn="ctr"/>
                      <a:r>
                        <a:rPr lang="en-US" dirty="0">
                          <a:latin typeface="Century Gothic" pitchFamily="34" charset="0"/>
                        </a:rPr>
                        <a:t>1</a:t>
                      </a:r>
                    </a:p>
                  </a:txBody>
                  <a:tcPr/>
                </a:tc>
                <a:tc>
                  <a:txBody>
                    <a:bodyPr/>
                    <a:lstStyle/>
                    <a:p>
                      <a:pPr algn="ctr"/>
                      <a:r>
                        <a:rPr lang="en-US" dirty="0">
                          <a:latin typeface="Century Gothic" pitchFamily="34" charset="0"/>
                        </a:rPr>
                        <a:t>2</a:t>
                      </a:r>
                    </a:p>
                  </a:txBody>
                  <a:tcPr/>
                </a:tc>
                <a:tc>
                  <a:txBody>
                    <a:bodyPr/>
                    <a:lstStyle/>
                    <a:p>
                      <a:pPr algn="ctr"/>
                      <a:r>
                        <a:rPr lang="en-US" dirty="0">
                          <a:latin typeface="Century Gothic" pitchFamily="34" charset="0"/>
                        </a:rPr>
                        <a:t>3</a:t>
                      </a:r>
                    </a:p>
                  </a:txBody>
                  <a:tcPr/>
                </a:tc>
                <a:tc>
                  <a:txBody>
                    <a:bodyPr/>
                    <a:lstStyle/>
                    <a:p>
                      <a:pPr algn="ctr"/>
                      <a:r>
                        <a:rPr lang="en-US" dirty="0">
                          <a:latin typeface="Century Gothic" pitchFamily="34" charset="0"/>
                        </a:rPr>
                        <a:t>4</a:t>
                      </a:r>
                    </a:p>
                  </a:txBody>
                  <a:tcPr/>
                </a:tc>
                <a:extLst>
                  <a:ext uri="{0D108BD9-81ED-4DB2-BD59-A6C34878D82A}">
                    <a16:rowId xmlns:a16="http://schemas.microsoft.com/office/drawing/2014/main" val="10000"/>
                  </a:ext>
                </a:extLst>
              </a:tr>
              <a:tr h="370840">
                <a:tc>
                  <a:txBody>
                    <a:bodyPr/>
                    <a:lstStyle/>
                    <a:p>
                      <a:pPr algn="ctr"/>
                      <a:r>
                        <a:rPr lang="en-US" dirty="0">
                          <a:latin typeface="Century Gothic" pitchFamily="34" charset="0"/>
                        </a:rPr>
                        <a:t>$55.00</a:t>
                      </a:r>
                    </a:p>
                  </a:txBody>
                  <a:tcPr/>
                </a:tc>
                <a:tc>
                  <a:txBody>
                    <a:bodyPr/>
                    <a:lstStyle/>
                    <a:p>
                      <a:pPr algn="ctr"/>
                      <a:r>
                        <a:rPr lang="en-US" dirty="0">
                          <a:latin typeface="Century Gothic" pitchFamily="34" charset="0"/>
                        </a:rPr>
                        <a:t>-$16.00</a:t>
                      </a:r>
                    </a:p>
                  </a:txBody>
                  <a:tcPr/>
                </a:tc>
                <a:tc>
                  <a:txBody>
                    <a:bodyPr/>
                    <a:lstStyle/>
                    <a:p>
                      <a:pPr algn="ctr"/>
                      <a:r>
                        <a:rPr lang="en-US" dirty="0">
                          <a:latin typeface="Century Gothic" pitchFamily="34" charset="0"/>
                        </a:rPr>
                        <a:t>$55.00</a:t>
                      </a:r>
                    </a:p>
                  </a:txBody>
                  <a:tcPr/>
                </a:tc>
                <a:tc>
                  <a:txBody>
                    <a:bodyPr/>
                    <a:lstStyle/>
                    <a:p>
                      <a:pPr algn="ctr"/>
                      <a:r>
                        <a:rPr lang="en-US" dirty="0">
                          <a:latin typeface="Century Gothic" pitchFamily="34" charset="0"/>
                        </a:rPr>
                        <a:t>-$16.00</a:t>
                      </a:r>
                    </a:p>
                  </a:txBody>
                  <a:tcPr/>
                </a:tc>
                <a:extLst>
                  <a:ext uri="{0D108BD9-81ED-4DB2-BD59-A6C34878D82A}">
                    <a16:rowId xmlns:a16="http://schemas.microsoft.com/office/drawing/2014/main" val="10001"/>
                  </a:ext>
                </a:extLst>
              </a:tr>
            </a:tbl>
          </a:graphicData>
        </a:graphic>
      </p:graphicFrame>
      <p:graphicFrame>
        <p:nvGraphicFramePr>
          <p:cNvPr id="5" name="Table 4"/>
          <p:cNvGraphicFramePr>
            <a:graphicFrameLocks noGrp="1"/>
          </p:cNvGraphicFramePr>
          <p:nvPr/>
        </p:nvGraphicFramePr>
        <p:xfrm>
          <a:off x="914400" y="2971800"/>
          <a:ext cx="6096000" cy="74168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370840">
                <a:tc>
                  <a:txBody>
                    <a:bodyPr/>
                    <a:lstStyle/>
                    <a:p>
                      <a:pPr algn="ctr"/>
                      <a:r>
                        <a:rPr lang="en-US" dirty="0">
                          <a:latin typeface="Century Gothic" pitchFamily="34" charset="0"/>
                        </a:rPr>
                        <a:t>1</a:t>
                      </a:r>
                    </a:p>
                  </a:txBody>
                  <a:tcPr/>
                </a:tc>
                <a:tc>
                  <a:txBody>
                    <a:bodyPr/>
                    <a:lstStyle/>
                    <a:p>
                      <a:pPr algn="ctr"/>
                      <a:r>
                        <a:rPr lang="en-US" dirty="0">
                          <a:latin typeface="Century Gothic" pitchFamily="34" charset="0"/>
                        </a:rPr>
                        <a:t>2</a:t>
                      </a:r>
                    </a:p>
                  </a:txBody>
                  <a:tcPr/>
                </a:tc>
                <a:tc>
                  <a:txBody>
                    <a:bodyPr/>
                    <a:lstStyle/>
                    <a:p>
                      <a:pPr algn="ctr"/>
                      <a:r>
                        <a:rPr lang="en-US" dirty="0">
                          <a:latin typeface="Century Gothic" pitchFamily="34" charset="0"/>
                        </a:rPr>
                        <a:t>3</a:t>
                      </a:r>
                    </a:p>
                  </a:txBody>
                  <a:tcPr/>
                </a:tc>
                <a:tc>
                  <a:txBody>
                    <a:bodyPr/>
                    <a:lstStyle/>
                    <a:p>
                      <a:pPr algn="ctr"/>
                      <a:r>
                        <a:rPr lang="en-US" dirty="0">
                          <a:latin typeface="Century Gothic" pitchFamily="34" charset="0"/>
                        </a:rPr>
                        <a:t>4</a:t>
                      </a:r>
                    </a:p>
                  </a:txBody>
                  <a:tcPr/>
                </a:tc>
                <a:extLst>
                  <a:ext uri="{0D108BD9-81ED-4DB2-BD59-A6C34878D82A}">
                    <a16:rowId xmlns:a16="http://schemas.microsoft.com/office/drawing/2014/main" val="10000"/>
                  </a:ext>
                </a:extLst>
              </a:tr>
              <a:tr h="370840">
                <a:tc>
                  <a:txBody>
                    <a:bodyPr/>
                    <a:lstStyle/>
                    <a:p>
                      <a:pPr algn="ctr"/>
                      <a:r>
                        <a:rPr lang="en-US" dirty="0">
                          <a:latin typeface="Century Gothic" pitchFamily="34" charset="0"/>
                        </a:rPr>
                        <a:t>$101.24</a:t>
                      </a:r>
                    </a:p>
                  </a:txBody>
                  <a:tcPr/>
                </a:tc>
                <a:tc>
                  <a:txBody>
                    <a:bodyPr/>
                    <a:lstStyle/>
                    <a:p>
                      <a:pPr algn="ctr"/>
                      <a:r>
                        <a:rPr lang="en-US" dirty="0">
                          <a:latin typeface="Century Gothic" pitchFamily="34" charset="0"/>
                        </a:rPr>
                        <a:t>$200.12</a:t>
                      </a:r>
                    </a:p>
                  </a:txBody>
                  <a:tcPr/>
                </a:tc>
                <a:tc>
                  <a:txBody>
                    <a:bodyPr/>
                    <a:lstStyle/>
                    <a:p>
                      <a:pPr algn="ctr"/>
                      <a:r>
                        <a:rPr lang="en-US" dirty="0">
                          <a:latin typeface="Century Gothic" pitchFamily="34" charset="0"/>
                        </a:rPr>
                        <a:t>-$300.34</a:t>
                      </a:r>
                    </a:p>
                  </a:txBody>
                  <a:tcPr/>
                </a:tc>
                <a:tc>
                  <a:txBody>
                    <a:bodyPr/>
                    <a:lstStyle/>
                    <a:p>
                      <a:pPr algn="ctr"/>
                      <a:r>
                        <a:rPr lang="en-US" dirty="0">
                          <a:latin typeface="Century Gothic" pitchFamily="34" charset="0"/>
                        </a:rPr>
                        <a:t>$2.23</a:t>
                      </a:r>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p:txBody>
          <a:bodyPr/>
          <a:lstStyle/>
          <a:p>
            <a:r>
              <a:rPr lang="en-US"/>
              <a:t>Effective Annual Return (EAR)</a:t>
            </a:r>
          </a:p>
        </p:txBody>
      </p:sp>
      <p:sp>
        <p:nvSpPr>
          <p:cNvPr id="202755" name="Rectangle 3"/>
          <p:cNvSpPr>
            <a:spLocks noGrp="1" noChangeArrowheads="1"/>
          </p:cNvSpPr>
          <p:nvPr>
            <p:ph type="body" idx="1"/>
          </p:nvPr>
        </p:nvSpPr>
        <p:spPr/>
        <p:txBody>
          <a:bodyPr>
            <a:normAutofit/>
          </a:bodyPr>
          <a:lstStyle/>
          <a:p>
            <a:r>
              <a:rPr lang="en-US" sz="3200" dirty="0"/>
              <a:t>We can also start with the EAR and find any equivalent HPR.</a:t>
            </a:r>
          </a:p>
          <a:p>
            <a:endParaRPr lang="en-US" sz="3200" dirty="0"/>
          </a:p>
          <a:p>
            <a:endParaRPr lang="en-US" sz="3200" dirty="0"/>
          </a:p>
          <a:p>
            <a:endParaRPr lang="en-US" sz="3200" dirty="0"/>
          </a:p>
          <a:p>
            <a:endParaRPr lang="en-US" sz="3200" dirty="0"/>
          </a:p>
          <a:p>
            <a:r>
              <a:rPr lang="en-US" sz="3200" dirty="0"/>
              <a:t>If my EAR is 31%, then the equivalent weekly </a:t>
            </a:r>
            <a:r>
              <a:rPr lang="en-US" sz="3200" dirty="0" err="1"/>
              <a:t>HPR</a:t>
            </a:r>
            <a:r>
              <a:rPr lang="en-US" sz="3200" dirty="0"/>
              <a:t> is:</a:t>
            </a:r>
          </a:p>
          <a:p>
            <a:endParaRPr lang="en-US" sz="3200" dirty="0"/>
          </a:p>
          <a:p>
            <a:endParaRPr lang="en-US" sz="3200" dirty="0"/>
          </a:p>
        </p:txBody>
      </p:sp>
      <p:sp>
        <p:nvSpPr>
          <p:cNvPr id="202757" name="Rectangle 5"/>
          <p:cNvSpPr>
            <a:spLocks noChangeArrowheads="1"/>
          </p:cNvSpPr>
          <p:nvPr/>
        </p:nvSpPr>
        <p:spPr bwMode="auto">
          <a:xfrm>
            <a:off x="0" y="0"/>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graphicFrame>
        <p:nvGraphicFramePr>
          <p:cNvPr id="202756" name="Object 4"/>
          <p:cNvGraphicFramePr>
            <a:graphicFrameLocks noChangeAspect="1"/>
          </p:cNvGraphicFramePr>
          <p:nvPr>
            <p:extLst>
              <p:ext uri="{D42A27DB-BD31-4B8C-83A1-F6EECF244321}">
                <p14:modId xmlns:p14="http://schemas.microsoft.com/office/powerpoint/2010/main" val="2708301962"/>
              </p:ext>
            </p:extLst>
          </p:nvPr>
        </p:nvGraphicFramePr>
        <p:xfrm>
          <a:off x="1890713" y="2667000"/>
          <a:ext cx="3535362" cy="779463"/>
        </p:xfrm>
        <a:graphic>
          <a:graphicData uri="http://schemas.openxmlformats.org/presentationml/2006/ole">
            <mc:AlternateContent xmlns:mc="http://schemas.openxmlformats.org/markup-compatibility/2006">
              <mc:Choice xmlns:v="urn:schemas-microsoft-com:vml" Requires="v">
                <p:oleObj spid="_x0000_s91174" name="Equation" r:id="rId4" imgW="1549080" imgH="342720" progId="Equation.DSMT4">
                  <p:embed/>
                </p:oleObj>
              </mc:Choice>
              <mc:Fallback>
                <p:oleObj name="Equation" r:id="rId4" imgW="1549080" imgH="342720" progId="Equation.DSMT4">
                  <p:embed/>
                  <p:pic>
                    <p:nvPicPr>
                      <p:cNvPr id="202756" name="Object 4"/>
                      <p:cNvPicPr>
                        <a:picLocks noChangeAspect="1" noChangeArrowheads="1"/>
                      </p:cNvPicPr>
                      <p:nvPr/>
                    </p:nvPicPr>
                    <p:blipFill>
                      <a:blip r:embed="rId5"/>
                      <a:srcRect/>
                      <a:stretch>
                        <a:fillRect/>
                      </a:stretch>
                    </p:blipFill>
                    <p:spPr bwMode="auto">
                      <a:xfrm>
                        <a:off x="1890713" y="2667000"/>
                        <a:ext cx="3535362" cy="779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2758" name="Object 6"/>
          <p:cNvGraphicFramePr>
            <a:graphicFrameLocks noChangeAspect="1"/>
          </p:cNvGraphicFramePr>
          <p:nvPr>
            <p:extLst>
              <p:ext uri="{D42A27DB-BD31-4B8C-83A1-F6EECF244321}">
                <p14:modId xmlns:p14="http://schemas.microsoft.com/office/powerpoint/2010/main" val="2362124821"/>
              </p:ext>
            </p:extLst>
          </p:nvPr>
        </p:nvGraphicFramePr>
        <p:xfrm>
          <a:off x="1511300" y="5410200"/>
          <a:ext cx="5822950" cy="779463"/>
        </p:xfrm>
        <a:graphic>
          <a:graphicData uri="http://schemas.openxmlformats.org/presentationml/2006/ole">
            <mc:AlternateContent xmlns:mc="http://schemas.openxmlformats.org/markup-compatibility/2006">
              <mc:Choice xmlns:v="urn:schemas-microsoft-com:vml" Requires="v">
                <p:oleObj spid="_x0000_s91175" name="Equation" r:id="rId6" imgW="2552400" imgH="342720" progId="Equation.DSMT4">
                  <p:embed/>
                </p:oleObj>
              </mc:Choice>
              <mc:Fallback>
                <p:oleObj name="Equation" r:id="rId6" imgW="2552400" imgH="342720" progId="Equation.DSMT4">
                  <p:embed/>
                  <p:pic>
                    <p:nvPicPr>
                      <p:cNvPr id="202758" name="Object 6"/>
                      <p:cNvPicPr>
                        <a:picLocks noChangeAspect="1" noChangeArrowheads="1"/>
                      </p:cNvPicPr>
                      <p:nvPr/>
                    </p:nvPicPr>
                    <p:blipFill>
                      <a:blip r:embed="rId7"/>
                      <a:srcRect/>
                      <a:stretch>
                        <a:fillRect/>
                      </a:stretch>
                    </p:blipFill>
                    <p:spPr bwMode="auto">
                      <a:xfrm>
                        <a:off x="1511300" y="5410200"/>
                        <a:ext cx="5822950" cy="779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1"/>
          <p:cNvGraphicFramePr>
            <a:graphicFrameLocks noChangeAspect="1"/>
          </p:cNvGraphicFramePr>
          <p:nvPr>
            <p:extLst/>
          </p:nvPr>
        </p:nvGraphicFramePr>
        <p:xfrm>
          <a:off x="2362200" y="3581400"/>
          <a:ext cx="2690813" cy="852487"/>
        </p:xfrm>
        <a:graphic>
          <a:graphicData uri="http://schemas.openxmlformats.org/presentationml/2006/ole">
            <mc:AlternateContent xmlns:mc="http://schemas.openxmlformats.org/markup-compatibility/2006">
              <mc:Choice xmlns:v="urn:schemas-microsoft-com:vml" Requires="v">
                <p:oleObj spid="_x0000_s91176" name="Equation" r:id="rId8" imgW="2133360" imgH="672840" progId="Equation.DSMT4">
                  <p:embed/>
                </p:oleObj>
              </mc:Choice>
              <mc:Fallback>
                <p:oleObj name="Equation" r:id="rId8" imgW="2133360" imgH="672840" progId="Equation.DSMT4">
                  <p:embed/>
                  <p:pic>
                    <p:nvPicPr>
                      <p:cNvPr id="2" name="Object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62200" y="3581400"/>
                        <a:ext cx="2690813"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82023461"/>
      </p:ext>
    </p:extLst>
  </p:cSld>
  <p:clrMapOvr>
    <a:masterClrMapping/>
  </p:clrMapOvr>
  <p:transition spd="med">
    <p:fade thruBlk="1"/>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p:txBody>
          <a:bodyPr/>
          <a:lstStyle/>
          <a:p>
            <a:r>
              <a:rPr lang="en-US" dirty="0"/>
              <a:t>Calculator Functions</a:t>
            </a:r>
          </a:p>
        </p:txBody>
      </p:sp>
      <p:sp>
        <p:nvSpPr>
          <p:cNvPr id="202755" name="Rectangle 3"/>
          <p:cNvSpPr>
            <a:spLocks noGrp="1" noChangeArrowheads="1"/>
          </p:cNvSpPr>
          <p:nvPr>
            <p:ph type="body" idx="1"/>
          </p:nvPr>
        </p:nvSpPr>
        <p:spPr/>
        <p:txBody>
          <a:bodyPr>
            <a:normAutofit/>
          </a:bodyPr>
          <a:lstStyle/>
          <a:p>
            <a:r>
              <a:rPr lang="en-US" sz="3200" dirty="0"/>
              <a:t>Nom = Nominal Rate (APR)</a:t>
            </a:r>
          </a:p>
          <a:p>
            <a:endParaRPr lang="en-US" sz="3200" dirty="0"/>
          </a:p>
          <a:p>
            <a:r>
              <a:rPr lang="en-US" sz="3200" dirty="0" err="1"/>
              <a:t>Eff</a:t>
            </a:r>
            <a:r>
              <a:rPr lang="en-US" sz="3200" dirty="0"/>
              <a:t> = Effective Rate (EAR)</a:t>
            </a:r>
          </a:p>
          <a:p>
            <a:endParaRPr lang="en-US" sz="3200" dirty="0"/>
          </a:p>
          <a:p>
            <a:endParaRPr lang="en-US" sz="3200" dirty="0"/>
          </a:p>
        </p:txBody>
      </p:sp>
      <p:sp>
        <p:nvSpPr>
          <p:cNvPr id="202757" name="Rectangle 5"/>
          <p:cNvSpPr>
            <a:spLocks noChangeArrowheads="1"/>
          </p:cNvSpPr>
          <p:nvPr/>
        </p:nvSpPr>
        <p:spPr bwMode="auto">
          <a:xfrm>
            <a:off x="0" y="0"/>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spTree>
    <p:extLst>
      <p:ext uri="{BB962C8B-B14F-4D97-AF65-F5344CB8AC3E}">
        <p14:creationId xmlns:p14="http://schemas.microsoft.com/office/powerpoint/2010/main" val="2521203452"/>
      </p:ext>
    </p:extLst>
  </p:cSld>
  <p:clrMapOvr>
    <a:masterClrMapping/>
  </p:clrMapOvr>
  <p:transition spd="med">
    <p:fade thruBlk="1"/>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534400" cy="4678363"/>
          </a:xfrm>
        </p:spPr>
        <p:txBody>
          <a:bodyPr>
            <a:normAutofit/>
          </a:bodyPr>
          <a:lstStyle/>
          <a:p>
            <a:r>
              <a:rPr lang="en-US" sz="3200" dirty="0" err="1"/>
              <a:t>HPR</a:t>
            </a:r>
            <a:r>
              <a:rPr lang="en-US" sz="3200" baseline="-25000" dirty="0" err="1"/>
              <a:t>weekly</a:t>
            </a:r>
            <a:r>
              <a:rPr lang="en-US" sz="3200" dirty="0"/>
              <a:t> = 0.2%. Find EAR and APR.</a:t>
            </a:r>
          </a:p>
          <a:p>
            <a:endParaRPr lang="en-US" sz="3200" dirty="0"/>
          </a:p>
          <a:p>
            <a:endParaRPr lang="en-US" sz="3200" dirty="0"/>
          </a:p>
          <a:p>
            <a:endParaRPr lang="en-US" sz="3200" dirty="0"/>
          </a:p>
          <a:p>
            <a:r>
              <a:rPr lang="en-US" sz="3200" dirty="0" err="1"/>
              <a:t>APR</a:t>
            </a:r>
            <a:r>
              <a:rPr lang="en-US" sz="3200" baseline="-25000" dirty="0" err="1"/>
              <a:t>weekly</a:t>
            </a:r>
            <a:r>
              <a:rPr lang="en-US" sz="3200" dirty="0"/>
              <a:t> = 20%. Find EAR</a:t>
            </a:r>
          </a:p>
          <a:p>
            <a:endParaRPr lang="en-US" sz="3200" dirty="0"/>
          </a:p>
          <a:p>
            <a:endParaRPr lang="en-US" sz="3200" dirty="0"/>
          </a:p>
          <a:p>
            <a:r>
              <a:rPr lang="en-US" sz="3200" dirty="0"/>
              <a:t>EAR = 10%. Find </a:t>
            </a:r>
            <a:r>
              <a:rPr lang="en-US" sz="3200" dirty="0" err="1"/>
              <a:t>HPR</a:t>
            </a:r>
            <a:r>
              <a:rPr lang="en-US" sz="3200" baseline="-25000" dirty="0" err="1"/>
              <a:t>quarterly</a:t>
            </a:r>
            <a:r>
              <a:rPr lang="en-US" sz="3200" dirty="0"/>
              <a:t>.</a:t>
            </a:r>
            <a:r>
              <a:rPr lang="en-US" sz="3200" dirty="0">
                <a:cs typeface="Arial" charset="0"/>
              </a:rPr>
              <a:t> ▪</a:t>
            </a:r>
            <a:endParaRPr lang="en-US" sz="3200" dirty="0"/>
          </a:p>
        </p:txBody>
      </p:sp>
      <p:sp>
        <p:nvSpPr>
          <p:cNvPr id="3" name="Title 2"/>
          <p:cNvSpPr>
            <a:spLocks noGrp="1"/>
          </p:cNvSpPr>
          <p:nvPr>
            <p:ph type="title"/>
          </p:nvPr>
        </p:nvSpPr>
        <p:spPr/>
        <p:txBody>
          <a:bodyPr/>
          <a:lstStyle/>
          <a:p>
            <a:r>
              <a:rPr lang="en-US" dirty="0"/>
              <a:t>Rate Practice</a:t>
            </a:r>
          </a:p>
        </p:txBody>
      </p:sp>
      <p:graphicFrame>
        <p:nvGraphicFramePr>
          <p:cNvPr id="164866" name="Object 2"/>
          <p:cNvGraphicFramePr>
            <a:graphicFrameLocks noChangeAspect="1"/>
          </p:cNvGraphicFramePr>
          <p:nvPr>
            <p:extLst>
              <p:ext uri="{D42A27DB-BD31-4B8C-83A1-F6EECF244321}">
                <p14:modId xmlns:p14="http://schemas.microsoft.com/office/powerpoint/2010/main" val="2743288092"/>
              </p:ext>
            </p:extLst>
          </p:nvPr>
        </p:nvGraphicFramePr>
        <p:xfrm>
          <a:off x="1617663" y="2209800"/>
          <a:ext cx="6134100" cy="576263"/>
        </p:xfrm>
        <a:graphic>
          <a:graphicData uri="http://schemas.openxmlformats.org/presentationml/2006/ole">
            <mc:AlternateContent xmlns:mc="http://schemas.openxmlformats.org/markup-compatibility/2006">
              <mc:Choice xmlns:v="urn:schemas-microsoft-com:vml" Requires="v">
                <p:oleObj spid="_x0000_s92210" name="Equation" r:id="rId3" imgW="2971800" imgH="279360" progId="Equation.DSMT4">
                  <p:embed/>
                </p:oleObj>
              </mc:Choice>
              <mc:Fallback>
                <p:oleObj name="Equation" r:id="rId3" imgW="2971800" imgH="279360" progId="Equation.DSMT4">
                  <p:embed/>
                  <p:pic>
                    <p:nvPicPr>
                      <p:cNvPr id="164866" name="Object 2"/>
                      <p:cNvPicPr>
                        <a:picLocks noChangeAspect="1" noChangeArrowheads="1"/>
                      </p:cNvPicPr>
                      <p:nvPr/>
                    </p:nvPicPr>
                    <p:blipFill>
                      <a:blip r:embed="rId4"/>
                      <a:srcRect/>
                      <a:stretch>
                        <a:fillRect/>
                      </a:stretch>
                    </p:blipFill>
                    <p:spPr bwMode="auto">
                      <a:xfrm>
                        <a:off x="1617663" y="2209800"/>
                        <a:ext cx="6134100" cy="576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4868" name="Object 4"/>
          <p:cNvGraphicFramePr>
            <a:graphicFrameLocks noChangeAspect="1"/>
          </p:cNvGraphicFramePr>
          <p:nvPr>
            <p:extLst>
              <p:ext uri="{D42A27DB-BD31-4B8C-83A1-F6EECF244321}">
                <p14:modId xmlns:p14="http://schemas.microsoft.com/office/powerpoint/2010/main" val="1050927938"/>
              </p:ext>
            </p:extLst>
          </p:nvPr>
        </p:nvGraphicFramePr>
        <p:xfrm>
          <a:off x="1622425" y="2895600"/>
          <a:ext cx="5640388" cy="482600"/>
        </p:xfrm>
        <a:graphic>
          <a:graphicData uri="http://schemas.openxmlformats.org/presentationml/2006/ole">
            <mc:AlternateContent xmlns:mc="http://schemas.openxmlformats.org/markup-compatibility/2006">
              <mc:Choice xmlns:v="urn:schemas-microsoft-com:vml" Requires="v">
                <p:oleObj spid="_x0000_s92211" name="Equation" r:id="rId5" imgW="2654280" imgH="228600" progId="Equation.DSMT4">
                  <p:embed/>
                </p:oleObj>
              </mc:Choice>
              <mc:Fallback>
                <p:oleObj name="Equation" r:id="rId5" imgW="2654280" imgH="228600" progId="Equation.DSMT4">
                  <p:embed/>
                  <p:pic>
                    <p:nvPicPr>
                      <p:cNvPr id="164868" name="Object 4"/>
                      <p:cNvPicPr>
                        <a:picLocks noChangeAspect="1" noChangeArrowheads="1"/>
                      </p:cNvPicPr>
                      <p:nvPr/>
                    </p:nvPicPr>
                    <p:blipFill>
                      <a:blip r:embed="rId6"/>
                      <a:srcRect/>
                      <a:stretch>
                        <a:fillRect/>
                      </a:stretch>
                    </p:blipFill>
                    <p:spPr bwMode="auto">
                      <a:xfrm>
                        <a:off x="1622425" y="2895600"/>
                        <a:ext cx="5640388"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4869" name="Object 5"/>
          <p:cNvGraphicFramePr>
            <a:graphicFrameLocks noChangeAspect="1"/>
          </p:cNvGraphicFramePr>
          <p:nvPr>
            <p:extLst>
              <p:ext uri="{D42A27DB-BD31-4B8C-83A1-F6EECF244321}">
                <p14:modId xmlns:p14="http://schemas.microsoft.com/office/powerpoint/2010/main" val="2157348970"/>
              </p:ext>
            </p:extLst>
          </p:nvPr>
        </p:nvGraphicFramePr>
        <p:xfrm>
          <a:off x="1747838" y="4114800"/>
          <a:ext cx="5702300" cy="803275"/>
        </p:xfrm>
        <a:graphic>
          <a:graphicData uri="http://schemas.openxmlformats.org/presentationml/2006/ole">
            <mc:AlternateContent xmlns:mc="http://schemas.openxmlformats.org/markup-compatibility/2006">
              <mc:Choice xmlns:v="urn:schemas-microsoft-com:vml" Requires="v">
                <p:oleObj spid="_x0000_s92212" name="Equation" r:id="rId7" imgW="3416040" imgH="482400" progId="Equation.DSMT4">
                  <p:embed/>
                </p:oleObj>
              </mc:Choice>
              <mc:Fallback>
                <p:oleObj name="Equation" r:id="rId7" imgW="3416040" imgH="482400" progId="Equation.DSMT4">
                  <p:embed/>
                  <p:pic>
                    <p:nvPicPr>
                      <p:cNvPr id="164869" name="Object 5"/>
                      <p:cNvPicPr>
                        <a:picLocks noChangeAspect="1" noChangeArrowheads="1"/>
                      </p:cNvPicPr>
                      <p:nvPr/>
                    </p:nvPicPr>
                    <p:blipFill>
                      <a:blip r:embed="rId8"/>
                      <a:srcRect/>
                      <a:stretch>
                        <a:fillRect/>
                      </a:stretch>
                    </p:blipFill>
                    <p:spPr bwMode="auto">
                      <a:xfrm>
                        <a:off x="1747838" y="4114800"/>
                        <a:ext cx="5702300" cy="803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4870" name="Object 6"/>
          <p:cNvGraphicFramePr>
            <a:graphicFrameLocks noChangeAspect="1"/>
          </p:cNvGraphicFramePr>
          <p:nvPr>
            <p:extLst>
              <p:ext uri="{D42A27DB-BD31-4B8C-83A1-F6EECF244321}">
                <p14:modId xmlns:p14="http://schemas.microsoft.com/office/powerpoint/2010/main" val="2111468577"/>
              </p:ext>
            </p:extLst>
          </p:nvPr>
        </p:nvGraphicFramePr>
        <p:xfrm>
          <a:off x="1714500" y="5486400"/>
          <a:ext cx="5114925" cy="652463"/>
        </p:xfrm>
        <a:graphic>
          <a:graphicData uri="http://schemas.openxmlformats.org/presentationml/2006/ole">
            <mc:AlternateContent xmlns:mc="http://schemas.openxmlformats.org/markup-compatibility/2006">
              <mc:Choice xmlns:v="urn:schemas-microsoft-com:vml" Requires="v">
                <p:oleObj spid="_x0000_s92213" name="Equation" r:id="rId9" imgW="2679480" imgH="342720" progId="Equation.DSMT4">
                  <p:embed/>
                </p:oleObj>
              </mc:Choice>
              <mc:Fallback>
                <p:oleObj name="Equation" r:id="rId9" imgW="2679480" imgH="342720" progId="Equation.DSMT4">
                  <p:embed/>
                  <p:pic>
                    <p:nvPicPr>
                      <p:cNvPr id="164870" name="Object 6"/>
                      <p:cNvPicPr>
                        <a:picLocks noChangeAspect="1" noChangeArrowheads="1"/>
                      </p:cNvPicPr>
                      <p:nvPr/>
                    </p:nvPicPr>
                    <p:blipFill>
                      <a:blip r:embed="rId10"/>
                      <a:srcRect/>
                      <a:stretch>
                        <a:fillRect/>
                      </a:stretch>
                    </p:blipFill>
                    <p:spPr bwMode="auto">
                      <a:xfrm>
                        <a:off x="1714500" y="5486400"/>
                        <a:ext cx="5114925" cy="652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09005645"/>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64866"/>
                                        </p:tgtEl>
                                        <p:attrNameLst>
                                          <p:attrName>style.visibility</p:attrName>
                                        </p:attrNameLst>
                                      </p:cBhvr>
                                      <p:to>
                                        <p:strVal val="visible"/>
                                      </p:to>
                                    </p:set>
                                    <p:animEffect transition="in" filter="dissolve">
                                      <p:cBhvr>
                                        <p:cTn id="7" dur="500"/>
                                        <p:tgtEl>
                                          <p:spTgt spid="16486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64868"/>
                                        </p:tgtEl>
                                        <p:attrNameLst>
                                          <p:attrName>style.visibility</p:attrName>
                                        </p:attrNameLst>
                                      </p:cBhvr>
                                      <p:to>
                                        <p:strVal val="visible"/>
                                      </p:to>
                                    </p:set>
                                    <p:animEffect transition="in" filter="dissolve">
                                      <p:cBhvr>
                                        <p:cTn id="12" dur="500"/>
                                        <p:tgtEl>
                                          <p:spTgt spid="16486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64869"/>
                                        </p:tgtEl>
                                        <p:attrNameLst>
                                          <p:attrName>style.visibility</p:attrName>
                                        </p:attrNameLst>
                                      </p:cBhvr>
                                      <p:to>
                                        <p:strVal val="visible"/>
                                      </p:to>
                                    </p:set>
                                    <p:animEffect transition="in" filter="dissolve">
                                      <p:cBhvr>
                                        <p:cTn id="17" dur="500"/>
                                        <p:tgtEl>
                                          <p:spTgt spid="16486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64870"/>
                                        </p:tgtEl>
                                        <p:attrNameLst>
                                          <p:attrName>style.visibility</p:attrName>
                                        </p:attrNameLst>
                                      </p:cBhvr>
                                      <p:to>
                                        <p:strVal val="visible"/>
                                      </p:to>
                                    </p:set>
                                    <p:animEffect transition="in" filter="dissolve">
                                      <p:cBhvr>
                                        <p:cTn id="22" dur="500"/>
                                        <p:tgtEl>
                                          <p:spTgt spid="1648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4. Amortization</a:t>
            </a:r>
          </a:p>
        </p:txBody>
      </p:sp>
    </p:spTree>
    <p:extLst>
      <p:ext uri="{BB962C8B-B14F-4D97-AF65-F5344CB8AC3E}">
        <p14:creationId xmlns:p14="http://schemas.microsoft.com/office/powerpoint/2010/main" val="1296682808"/>
      </p:ext>
    </p:extLst>
  </p:cSld>
  <p:clrMapOvr>
    <a:masterClrMapping/>
  </p:clrMapOvr>
  <p:transition spd="med">
    <p:fade thruBlk="1"/>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lnSpcReduction="10000"/>
          </a:bodyPr>
          <a:lstStyle/>
          <a:p>
            <a:r>
              <a:rPr lang="en-US" dirty="0"/>
              <a:t>Installment Loan</a:t>
            </a:r>
          </a:p>
          <a:p>
            <a:endParaRPr lang="en-US" dirty="0"/>
          </a:p>
          <a:p>
            <a:r>
              <a:rPr lang="en-US" dirty="0"/>
              <a:t>Compound Interest</a:t>
            </a:r>
          </a:p>
          <a:p>
            <a:endParaRPr lang="en-US" dirty="0"/>
          </a:p>
          <a:p>
            <a:r>
              <a:rPr lang="en-US" dirty="0"/>
              <a:t>Equal Payments</a:t>
            </a:r>
          </a:p>
          <a:p>
            <a:endParaRPr lang="en-US" dirty="0"/>
          </a:p>
          <a:p>
            <a:r>
              <a:rPr lang="en-US" dirty="0"/>
              <a:t>Distinguish</a:t>
            </a:r>
          </a:p>
          <a:p>
            <a:pPr lvl="1"/>
            <a:r>
              <a:rPr lang="en-US" sz="3200" dirty="0"/>
              <a:t>Repayment of Principle</a:t>
            </a:r>
          </a:p>
          <a:p>
            <a:pPr lvl="1"/>
            <a:r>
              <a:rPr lang="en-US" sz="3200" dirty="0"/>
              <a:t>Repayment of Interest</a:t>
            </a:r>
          </a:p>
          <a:p>
            <a:endParaRPr lang="en-US" dirty="0"/>
          </a:p>
        </p:txBody>
      </p:sp>
      <p:sp>
        <p:nvSpPr>
          <p:cNvPr id="3" name="Title 2"/>
          <p:cNvSpPr>
            <a:spLocks noGrp="1"/>
          </p:cNvSpPr>
          <p:nvPr>
            <p:ph type="title"/>
          </p:nvPr>
        </p:nvSpPr>
        <p:spPr/>
        <p:txBody>
          <a:bodyPr/>
          <a:lstStyle/>
          <a:p>
            <a:r>
              <a:rPr lang="en-US" dirty="0"/>
              <a:t>Amortization</a:t>
            </a:r>
          </a:p>
        </p:txBody>
      </p:sp>
    </p:spTree>
    <p:extLst>
      <p:ext uri="{BB962C8B-B14F-4D97-AF65-F5344CB8AC3E}">
        <p14:creationId xmlns:p14="http://schemas.microsoft.com/office/powerpoint/2010/main" val="206274611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Amortization Graph</a:t>
            </a:r>
          </a:p>
        </p:txBody>
      </p:sp>
      <p:pic>
        <p:nvPicPr>
          <p:cNvPr id="4" name="Picture 6"/>
          <p:cNvPicPr>
            <a:picLocks noChangeAspect="1" noChangeArrowheads="1"/>
          </p:cNvPicPr>
          <p:nvPr/>
        </p:nvPicPr>
        <p:blipFill>
          <a:blip r:embed="rId2" cstate="print"/>
          <a:srcRect/>
          <a:stretch>
            <a:fillRect/>
          </a:stretch>
        </p:blipFill>
        <p:spPr bwMode="auto">
          <a:xfrm>
            <a:off x="762000" y="1447800"/>
            <a:ext cx="7696200" cy="4841875"/>
          </a:xfrm>
          <a:prstGeom prst="rect">
            <a:avLst/>
          </a:prstGeom>
          <a:noFill/>
          <a:ln w="9525" algn="ctr">
            <a:noFill/>
            <a:miter lim="800000"/>
            <a:headEnd/>
            <a:tailEnd/>
          </a:ln>
        </p:spPr>
      </p:pic>
    </p:spTree>
    <p:extLst>
      <p:ext uri="{BB962C8B-B14F-4D97-AF65-F5344CB8AC3E}">
        <p14:creationId xmlns:p14="http://schemas.microsoft.com/office/powerpoint/2010/main" val="404169440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Loan: $1,000</a:t>
            </a:r>
          </a:p>
          <a:p>
            <a:r>
              <a:rPr lang="en-US" dirty="0"/>
              <a:t>Maturity: 3 years</a:t>
            </a:r>
          </a:p>
          <a:p>
            <a:r>
              <a:rPr lang="en-US" dirty="0"/>
              <a:t>Interest Rate: 8%</a:t>
            </a:r>
          </a:p>
          <a:p>
            <a:r>
              <a:rPr lang="en-US" dirty="0"/>
              <a:t>Period: Annual</a:t>
            </a:r>
          </a:p>
          <a:p>
            <a:endParaRPr lang="en-US" dirty="0"/>
          </a:p>
          <a:p>
            <a:r>
              <a:rPr lang="en-US" dirty="0"/>
              <a:t>Calculate Equal Payments</a:t>
            </a:r>
          </a:p>
          <a:p>
            <a:pPr lvl="1"/>
            <a:r>
              <a:rPr lang="en-US" sz="2400" dirty="0"/>
              <a:t>N =3; I/Y = 8; PV = -1,000; PMT = </a:t>
            </a:r>
            <a:r>
              <a:rPr lang="en-US" sz="2400" b="1" dirty="0">
                <a:solidFill>
                  <a:srgbClr val="FF0000"/>
                </a:solidFill>
              </a:rPr>
              <a:t>$388.03</a:t>
            </a:r>
            <a:r>
              <a:rPr lang="en-US" sz="2400" dirty="0"/>
              <a:t>; FV = 0</a:t>
            </a:r>
          </a:p>
        </p:txBody>
      </p:sp>
      <p:sp>
        <p:nvSpPr>
          <p:cNvPr id="3" name="Title 2"/>
          <p:cNvSpPr>
            <a:spLocks noGrp="1"/>
          </p:cNvSpPr>
          <p:nvPr>
            <p:ph type="title"/>
          </p:nvPr>
        </p:nvSpPr>
        <p:spPr/>
        <p:txBody>
          <a:bodyPr/>
          <a:lstStyle/>
          <a:p>
            <a:r>
              <a:rPr lang="en-US" dirty="0"/>
              <a:t>Amortization Example</a:t>
            </a:r>
          </a:p>
        </p:txBody>
      </p:sp>
    </p:spTree>
    <p:extLst>
      <p:ext uri="{BB962C8B-B14F-4D97-AF65-F5344CB8AC3E}">
        <p14:creationId xmlns:p14="http://schemas.microsoft.com/office/powerpoint/2010/main" val="428759939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742950" indent="-742950">
              <a:buFont typeface="+mj-lt"/>
              <a:buAutoNum type="arabicPeriod"/>
            </a:pPr>
            <a:r>
              <a:rPr lang="en-US" dirty="0"/>
              <a:t>Find Interest due on Balance.</a:t>
            </a:r>
          </a:p>
          <a:p>
            <a:pPr marL="742950" indent="-742950">
              <a:buFont typeface="+mj-lt"/>
              <a:buAutoNum type="arabicPeriod"/>
            </a:pPr>
            <a:endParaRPr lang="en-US" dirty="0"/>
          </a:p>
          <a:p>
            <a:pPr marL="742950" indent="-742950">
              <a:buFont typeface="+mj-lt"/>
              <a:buAutoNum type="arabicPeriod"/>
            </a:pPr>
            <a:r>
              <a:rPr lang="en-US" dirty="0"/>
              <a:t>Subtract Interest from Payment to get Principle.</a:t>
            </a:r>
          </a:p>
          <a:p>
            <a:pPr marL="742950" indent="-742950">
              <a:buFont typeface="+mj-lt"/>
              <a:buAutoNum type="arabicPeriod"/>
            </a:pPr>
            <a:endParaRPr lang="en-US" dirty="0"/>
          </a:p>
          <a:p>
            <a:pPr marL="742950" indent="-742950">
              <a:buFont typeface="+mj-lt"/>
              <a:buAutoNum type="arabicPeriod"/>
            </a:pPr>
            <a:r>
              <a:rPr lang="en-US" dirty="0"/>
              <a:t>Subtract Principle from Balance to get New Balance.</a:t>
            </a:r>
          </a:p>
          <a:p>
            <a:pPr marL="742950" indent="-742950">
              <a:buFont typeface="+mj-lt"/>
              <a:buAutoNum type="arabicPeriod"/>
            </a:pPr>
            <a:endParaRPr lang="en-US" dirty="0"/>
          </a:p>
        </p:txBody>
      </p:sp>
      <p:sp>
        <p:nvSpPr>
          <p:cNvPr id="3" name="Title 2"/>
          <p:cNvSpPr>
            <a:spLocks noGrp="1"/>
          </p:cNvSpPr>
          <p:nvPr>
            <p:ph type="title"/>
          </p:nvPr>
        </p:nvSpPr>
        <p:spPr/>
        <p:txBody>
          <a:bodyPr>
            <a:normAutofit/>
          </a:bodyPr>
          <a:lstStyle/>
          <a:p>
            <a:r>
              <a:rPr lang="en-US" dirty="0"/>
              <a:t>Amortization Calculation</a:t>
            </a:r>
          </a:p>
        </p:txBody>
      </p:sp>
    </p:spTree>
    <p:extLst>
      <p:ext uri="{BB962C8B-B14F-4D97-AF65-F5344CB8AC3E}">
        <p14:creationId xmlns:p14="http://schemas.microsoft.com/office/powerpoint/2010/main" val="334126938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600201"/>
            <a:ext cx="533400" cy="2286000"/>
          </a:xfrm>
        </p:spPr>
        <p:txBody>
          <a:bodyPr>
            <a:normAutofit fontScale="92500"/>
          </a:bodyPr>
          <a:lstStyle/>
          <a:p>
            <a:pPr>
              <a:lnSpc>
                <a:spcPct val="200000"/>
              </a:lnSpc>
              <a:buNone/>
            </a:pPr>
            <a:r>
              <a:rPr lang="en-US" sz="1300" dirty="0"/>
              <a:t>Year</a:t>
            </a:r>
          </a:p>
          <a:p>
            <a:pPr>
              <a:lnSpc>
                <a:spcPct val="200000"/>
              </a:lnSpc>
              <a:buNone/>
            </a:pPr>
            <a:r>
              <a:rPr lang="en-US" sz="1800" dirty="0"/>
              <a:t>1</a:t>
            </a:r>
          </a:p>
          <a:p>
            <a:pPr>
              <a:lnSpc>
                <a:spcPct val="200000"/>
              </a:lnSpc>
              <a:buNone/>
            </a:pPr>
            <a:r>
              <a:rPr lang="en-US" sz="1800" dirty="0"/>
              <a:t>2</a:t>
            </a:r>
          </a:p>
          <a:p>
            <a:pPr>
              <a:lnSpc>
                <a:spcPct val="200000"/>
              </a:lnSpc>
              <a:buNone/>
            </a:pPr>
            <a:r>
              <a:rPr lang="en-US" sz="1800" dirty="0"/>
              <a:t>3</a:t>
            </a:r>
          </a:p>
          <a:p>
            <a:pPr>
              <a:lnSpc>
                <a:spcPct val="200000"/>
              </a:lnSpc>
              <a:buNone/>
            </a:pPr>
            <a:endParaRPr lang="en-US" sz="1800" dirty="0"/>
          </a:p>
        </p:txBody>
      </p:sp>
      <p:sp>
        <p:nvSpPr>
          <p:cNvPr id="3" name="Title 2"/>
          <p:cNvSpPr>
            <a:spLocks noGrp="1"/>
          </p:cNvSpPr>
          <p:nvPr>
            <p:ph type="title"/>
          </p:nvPr>
        </p:nvSpPr>
        <p:spPr/>
        <p:txBody>
          <a:bodyPr/>
          <a:lstStyle/>
          <a:p>
            <a:r>
              <a:rPr lang="en-US" dirty="0"/>
              <a:t>Amortization Calculation</a:t>
            </a:r>
          </a:p>
        </p:txBody>
      </p:sp>
      <p:sp>
        <p:nvSpPr>
          <p:cNvPr id="4" name="Text Placeholder 1"/>
          <p:cNvSpPr txBox="1">
            <a:spLocks/>
          </p:cNvSpPr>
          <p:nvPr/>
        </p:nvSpPr>
        <p:spPr>
          <a:xfrm>
            <a:off x="1066800" y="1600201"/>
            <a:ext cx="914400" cy="2286000"/>
          </a:xfrm>
          <a:prstGeom prst="rect">
            <a:avLst/>
          </a:prstGeom>
        </p:spPr>
        <p:txBody>
          <a:bodyPr>
            <a:normAutofit/>
          </a:bodyPr>
          <a:lstStyle/>
          <a:p>
            <a:pPr marL="342900" marR="0" lvl="0" indent="-342900" defTabSz="914400" eaLnBrk="1" fontAlgn="auto" latinLnBrk="0" hangingPunct="1">
              <a:lnSpc>
                <a:spcPct val="200000"/>
              </a:lnSpc>
              <a:spcBef>
                <a:spcPts val="0"/>
              </a:spcBef>
              <a:spcAft>
                <a:spcPts val="0"/>
              </a:spcAft>
              <a:buClrTx/>
              <a:buSzTx/>
              <a:buFontTx/>
              <a:buNone/>
              <a:tabLst/>
              <a:defRPr/>
            </a:pPr>
            <a:r>
              <a:rPr kumimoji="0" lang="en-US" sz="1200" b="0" i="0" u="none" strike="noStrike" kern="0" cap="none" spc="0" normalizeH="0" baseline="0" noProof="0" dirty="0">
                <a:ln>
                  <a:noFill/>
                </a:ln>
                <a:solidFill>
                  <a:sysClr val="windowText" lastClr="000000"/>
                </a:solidFill>
                <a:effectLst/>
                <a:uLnTx/>
                <a:uFillTx/>
                <a:latin typeface="Century Gothic" pitchFamily="34" charset="0"/>
              </a:rPr>
              <a:t>Begin Bal.</a:t>
            </a:r>
          </a:p>
          <a:p>
            <a:pPr marL="342900" marR="0" lvl="0" indent="-342900" defTabSz="914400" eaLnBrk="1" fontAlgn="auto" latinLnBrk="0" hangingPunct="1">
              <a:lnSpc>
                <a:spcPct val="2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Century Gothic" pitchFamily="34" charset="0"/>
              </a:rPr>
              <a:t>1,000</a:t>
            </a:r>
          </a:p>
          <a:p>
            <a:pPr marL="342900" marR="0" lvl="0" indent="-342900" defTabSz="914400" eaLnBrk="1" fontAlgn="auto" latinLnBrk="0" hangingPunct="1">
              <a:lnSpc>
                <a:spcPct val="2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Century Gothic" pitchFamily="34" charset="0"/>
              </a:rPr>
              <a:t>691.97</a:t>
            </a:r>
          </a:p>
          <a:p>
            <a:pPr marL="342900" indent="-342900">
              <a:lnSpc>
                <a:spcPct val="200000"/>
              </a:lnSpc>
            </a:pPr>
            <a:r>
              <a:rPr lang="en-US" kern="0" dirty="0">
                <a:solidFill>
                  <a:sysClr val="windowText" lastClr="000000"/>
                </a:solidFill>
                <a:latin typeface="Century Gothic" pitchFamily="34" charset="0"/>
              </a:rPr>
              <a:t>359.29</a:t>
            </a:r>
          </a:p>
          <a:p>
            <a:pPr marL="342900" marR="0" lvl="0" indent="-342900" defTabSz="914400" eaLnBrk="1" fontAlgn="auto" latinLnBrk="0" hangingPunct="1">
              <a:lnSpc>
                <a:spcPct val="2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latin typeface="Century Gothic" pitchFamily="34" charset="0"/>
            </a:endParaRPr>
          </a:p>
        </p:txBody>
      </p:sp>
      <p:sp>
        <p:nvSpPr>
          <p:cNvPr id="5" name="Text Placeholder 1"/>
          <p:cNvSpPr txBox="1">
            <a:spLocks/>
          </p:cNvSpPr>
          <p:nvPr/>
        </p:nvSpPr>
        <p:spPr>
          <a:xfrm>
            <a:off x="2057400" y="1600201"/>
            <a:ext cx="914400" cy="2286000"/>
          </a:xfrm>
          <a:prstGeom prst="rect">
            <a:avLst/>
          </a:prstGeom>
        </p:spPr>
        <p:txBody>
          <a:bodyPr>
            <a:normAutofit/>
          </a:bodyPr>
          <a:lstStyle/>
          <a:p>
            <a:pPr marL="342900" marR="0" lvl="0" indent="-342900" defTabSz="914400" eaLnBrk="1" fontAlgn="auto" latinLnBrk="0" hangingPunct="1">
              <a:lnSpc>
                <a:spcPct val="200000"/>
              </a:lnSpc>
              <a:spcBef>
                <a:spcPts val="0"/>
              </a:spcBef>
              <a:spcAft>
                <a:spcPts val="0"/>
              </a:spcAft>
              <a:buClrTx/>
              <a:buSzTx/>
              <a:buFontTx/>
              <a:buNone/>
              <a:tabLst/>
              <a:defRPr/>
            </a:pPr>
            <a:r>
              <a:rPr kumimoji="0" lang="en-US" sz="1200" b="0" i="0" u="none" strike="noStrike" kern="0" cap="none" spc="0" normalizeH="0" baseline="0" noProof="0" dirty="0">
                <a:ln>
                  <a:noFill/>
                </a:ln>
                <a:solidFill>
                  <a:sysClr val="windowText" lastClr="000000"/>
                </a:solidFill>
                <a:effectLst/>
                <a:uLnTx/>
                <a:uFillTx/>
                <a:latin typeface="Century Gothic" pitchFamily="34" charset="0"/>
              </a:rPr>
              <a:t>Payment</a:t>
            </a:r>
          </a:p>
          <a:p>
            <a:pPr marL="342900" marR="0" lvl="0" indent="-342900" defTabSz="914400" eaLnBrk="1" fontAlgn="auto" latinLnBrk="0" hangingPunct="1">
              <a:lnSpc>
                <a:spcPct val="200000"/>
              </a:lnSpc>
              <a:spcBef>
                <a:spcPts val="0"/>
              </a:spcBef>
              <a:spcAft>
                <a:spcPts val="0"/>
              </a:spcAft>
              <a:buClrTx/>
              <a:buSzTx/>
              <a:buFontTx/>
              <a:buNone/>
              <a:tabLst/>
              <a:defRPr/>
            </a:pPr>
            <a:r>
              <a:rPr lang="en-US" kern="0" dirty="0">
                <a:solidFill>
                  <a:sysClr val="windowText" lastClr="000000"/>
                </a:solidFill>
                <a:latin typeface="Century Gothic" pitchFamily="34" charset="0"/>
              </a:rPr>
              <a:t>388.03</a:t>
            </a:r>
          </a:p>
          <a:p>
            <a:pPr marL="342900" indent="-342900">
              <a:lnSpc>
                <a:spcPct val="200000"/>
              </a:lnSpc>
            </a:pPr>
            <a:r>
              <a:rPr lang="en-US" kern="0" dirty="0">
                <a:solidFill>
                  <a:sysClr val="windowText" lastClr="000000"/>
                </a:solidFill>
                <a:latin typeface="Century Gothic" pitchFamily="34" charset="0"/>
              </a:rPr>
              <a:t>388.03</a:t>
            </a:r>
          </a:p>
          <a:p>
            <a:pPr marL="342900" indent="-342900">
              <a:lnSpc>
                <a:spcPct val="200000"/>
              </a:lnSpc>
            </a:pPr>
            <a:r>
              <a:rPr lang="en-US" kern="0" dirty="0">
                <a:solidFill>
                  <a:sysClr val="windowText" lastClr="000000"/>
                </a:solidFill>
                <a:latin typeface="Century Gothic" pitchFamily="34" charset="0"/>
              </a:rPr>
              <a:t>388.03</a:t>
            </a:r>
          </a:p>
          <a:p>
            <a:pPr marL="342900" marR="0" lvl="0" indent="-342900" defTabSz="914400" eaLnBrk="1" fontAlgn="auto" latinLnBrk="0" hangingPunct="1">
              <a:lnSpc>
                <a:spcPct val="2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latin typeface="Century Gothic" pitchFamily="34" charset="0"/>
            </a:endParaRPr>
          </a:p>
          <a:p>
            <a:pPr marL="342900" marR="0" lvl="0" indent="-342900" defTabSz="914400" eaLnBrk="1" fontAlgn="auto" latinLnBrk="0" hangingPunct="1">
              <a:lnSpc>
                <a:spcPct val="2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latin typeface="Century Gothic" pitchFamily="34" charset="0"/>
            </a:endParaRPr>
          </a:p>
        </p:txBody>
      </p:sp>
      <p:sp>
        <p:nvSpPr>
          <p:cNvPr id="6" name="Text Placeholder 1"/>
          <p:cNvSpPr txBox="1">
            <a:spLocks/>
          </p:cNvSpPr>
          <p:nvPr/>
        </p:nvSpPr>
        <p:spPr>
          <a:xfrm>
            <a:off x="3048000" y="1600201"/>
            <a:ext cx="914400" cy="2286000"/>
          </a:xfrm>
          <a:prstGeom prst="rect">
            <a:avLst/>
          </a:prstGeom>
        </p:spPr>
        <p:txBody>
          <a:bodyPr>
            <a:normAutofit/>
          </a:bodyPr>
          <a:lstStyle/>
          <a:p>
            <a:pPr marL="342900" marR="0" lvl="0" indent="-342900" defTabSz="914400" eaLnBrk="1" fontAlgn="auto" latinLnBrk="0" hangingPunct="1">
              <a:lnSpc>
                <a:spcPct val="200000"/>
              </a:lnSpc>
              <a:spcBef>
                <a:spcPts val="0"/>
              </a:spcBef>
              <a:spcAft>
                <a:spcPts val="0"/>
              </a:spcAft>
              <a:buClrTx/>
              <a:buSzTx/>
              <a:buFontTx/>
              <a:buNone/>
              <a:tabLst/>
              <a:defRPr/>
            </a:pPr>
            <a:r>
              <a:rPr kumimoji="0" lang="en-US" sz="1200" b="0" i="0" u="none" strike="noStrike" kern="0" cap="none" spc="0" normalizeH="0" baseline="0" noProof="0" dirty="0">
                <a:ln>
                  <a:noFill/>
                </a:ln>
                <a:solidFill>
                  <a:sysClr val="windowText" lastClr="000000"/>
                </a:solidFill>
                <a:effectLst/>
                <a:uLnTx/>
                <a:uFillTx/>
                <a:latin typeface="Century Gothic" pitchFamily="34" charset="0"/>
              </a:rPr>
              <a:t>Interest</a:t>
            </a:r>
          </a:p>
          <a:p>
            <a:pPr marL="342900" marR="0" lvl="0" indent="-342900" defTabSz="914400" eaLnBrk="1" fontAlgn="auto" latinLnBrk="0" hangingPunct="1">
              <a:lnSpc>
                <a:spcPct val="2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Century Gothic" pitchFamily="34" charset="0"/>
              </a:rPr>
              <a:t>80.00</a:t>
            </a:r>
          </a:p>
          <a:p>
            <a:pPr marL="342900" marR="0" lvl="0" indent="-342900" defTabSz="914400" eaLnBrk="1" fontAlgn="auto" latinLnBrk="0" hangingPunct="1">
              <a:lnSpc>
                <a:spcPct val="2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Century Gothic" pitchFamily="34" charset="0"/>
              </a:rPr>
              <a:t>55.36</a:t>
            </a:r>
          </a:p>
          <a:p>
            <a:pPr marL="342900" marR="0" lvl="0" indent="-342900" defTabSz="914400" eaLnBrk="1" fontAlgn="auto" latinLnBrk="0" hangingPunct="1">
              <a:lnSpc>
                <a:spcPct val="200000"/>
              </a:lnSpc>
              <a:spcBef>
                <a:spcPts val="0"/>
              </a:spcBef>
              <a:spcAft>
                <a:spcPts val="0"/>
              </a:spcAft>
              <a:buClrTx/>
              <a:buSzTx/>
              <a:buFontTx/>
              <a:buNone/>
              <a:tabLst/>
              <a:defRPr/>
            </a:pPr>
            <a:r>
              <a:rPr lang="en-US" kern="0" dirty="0">
                <a:solidFill>
                  <a:sysClr val="windowText" lastClr="000000"/>
                </a:solidFill>
                <a:latin typeface="Century Gothic" pitchFamily="34" charset="0"/>
              </a:rPr>
              <a:t>28.74</a:t>
            </a:r>
            <a:endParaRPr kumimoji="0" lang="en-US" sz="1800" b="0" i="0" u="none" strike="noStrike" kern="0" cap="none" spc="0" normalizeH="0" baseline="0" noProof="0" dirty="0">
              <a:ln>
                <a:noFill/>
              </a:ln>
              <a:solidFill>
                <a:sysClr val="windowText" lastClr="000000"/>
              </a:solidFill>
              <a:effectLst/>
              <a:uLnTx/>
              <a:uFillTx/>
              <a:latin typeface="Century Gothic" pitchFamily="34" charset="0"/>
            </a:endParaRPr>
          </a:p>
        </p:txBody>
      </p:sp>
      <p:sp>
        <p:nvSpPr>
          <p:cNvPr id="7" name="Text Placeholder 1"/>
          <p:cNvSpPr txBox="1">
            <a:spLocks/>
          </p:cNvSpPr>
          <p:nvPr/>
        </p:nvSpPr>
        <p:spPr>
          <a:xfrm>
            <a:off x="4038600" y="1600201"/>
            <a:ext cx="914400" cy="2209800"/>
          </a:xfrm>
          <a:prstGeom prst="rect">
            <a:avLst/>
          </a:prstGeom>
        </p:spPr>
        <p:txBody>
          <a:bodyPr>
            <a:normAutofit/>
          </a:bodyPr>
          <a:lstStyle/>
          <a:p>
            <a:pPr marL="342900" marR="0" lvl="0" indent="-342900" defTabSz="914400" eaLnBrk="1" fontAlgn="auto" latinLnBrk="0" hangingPunct="1">
              <a:lnSpc>
                <a:spcPct val="200000"/>
              </a:lnSpc>
              <a:spcBef>
                <a:spcPts val="0"/>
              </a:spcBef>
              <a:spcAft>
                <a:spcPts val="0"/>
              </a:spcAft>
              <a:buClrTx/>
              <a:buSzTx/>
              <a:buFontTx/>
              <a:buNone/>
              <a:tabLst/>
              <a:defRPr/>
            </a:pPr>
            <a:r>
              <a:rPr kumimoji="0" lang="en-US" sz="1200" b="0" i="0" u="none" strike="noStrike" kern="0" cap="none" spc="0" normalizeH="0" baseline="0" noProof="0" dirty="0">
                <a:ln>
                  <a:noFill/>
                </a:ln>
                <a:solidFill>
                  <a:sysClr val="windowText" lastClr="000000"/>
                </a:solidFill>
                <a:effectLst/>
                <a:uLnTx/>
                <a:uFillTx/>
                <a:latin typeface="Century Gothic" pitchFamily="34" charset="0"/>
              </a:rPr>
              <a:t>Principal</a:t>
            </a:r>
          </a:p>
          <a:p>
            <a:pPr marL="342900" marR="0" lvl="0" indent="-342900" defTabSz="914400" eaLnBrk="1" fontAlgn="auto" latinLnBrk="0" hangingPunct="1">
              <a:lnSpc>
                <a:spcPct val="2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Century Gothic" pitchFamily="34" charset="0"/>
              </a:rPr>
              <a:t>308.03</a:t>
            </a:r>
          </a:p>
          <a:p>
            <a:pPr marL="342900" marR="0" lvl="0" indent="-342900" defTabSz="914400" eaLnBrk="1" fontAlgn="auto" latinLnBrk="0" hangingPunct="1">
              <a:lnSpc>
                <a:spcPct val="2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Century Gothic" pitchFamily="34" charset="0"/>
              </a:rPr>
              <a:t>332.68</a:t>
            </a:r>
          </a:p>
          <a:p>
            <a:pPr marL="342900" marR="0" lvl="0" indent="-342900" defTabSz="914400" eaLnBrk="1" fontAlgn="auto" latinLnBrk="0" hangingPunct="1">
              <a:lnSpc>
                <a:spcPct val="200000"/>
              </a:lnSpc>
              <a:spcBef>
                <a:spcPts val="0"/>
              </a:spcBef>
              <a:spcAft>
                <a:spcPts val="0"/>
              </a:spcAft>
              <a:buClrTx/>
              <a:buSzTx/>
              <a:buFontTx/>
              <a:buNone/>
              <a:tabLst/>
              <a:defRPr/>
            </a:pPr>
            <a:r>
              <a:rPr lang="en-US" kern="0" dirty="0">
                <a:solidFill>
                  <a:sysClr val="windowText" lastClr="000000"/>
                </a:solidFill>
                <a:latin typeface="Century Gothic" pitchFamily="34" charset="0"/>
              </a:rPr>
              <a:t>359.29</a:t>
            </a:r>
            <a:endParaRPr kumimoji="0" lang="en-US" sz="1800" b="0" i="0" u="none" strike="noStrike" kern="0" cap="none" spc="0" normalizeH="0" baseline="0" noProof="0" dirty="0">
              <a:ln>
                <a:noFill/>
              </a:ln>
              <a:solidFill>
                <a:sysClr val="windowText" lastClr="000000"/>
              </a:solidFill>
              <a:effectLst/>
              <a:uLnTx/>
              <a:uFillTx/>
              <a:latin typeface="Century Gothic" pitchFamily="34" charset="0"/>
            </a:endParaRPr>
          </a:p>
          <a:p>
            <a:pPr marL="342900" marR="0" lvl="0" indent="-342900" defTabSz="914400" eaLnBrk="1" fontAlgn="auto" latinLnBrk="0" hangingPunct="1">
              <a:lnSpc>
                <a:spcPct val="2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latin typeface="Century Gothic" pitchFamily="34" charset="0"/>
            </a:endParaRPr>
          </a:p>
        </p:txBody>
      </p:sp>
      <p:sp>
        <p:nvSpPr>
          <p:cNvPr id="8" name="Text Placeholder 1"/>
          <p:cNvSpPr txBox="1">
            <a:spLocks/>
          </p:cNvSpPr>
          <p:nvPr/>
        </p:nvSpPr>
        <p:spPr>
          <a:xfrm>
            <a:off x="5029200" y="1600200"/>
            <a:ext cx="914400" cy="2209800"/>
          </a:xfrm>
          <a:prstGeom prst="rect">
            <a:avLst/>
          </a:prstGeom>
        </p:spPr>
        <p:txBody>
          <a:bodyPr>
            <a:noAutofit/>
          </a:bodyPr>
          <a:lstStyle/>
          <a:p>
            <a:pPr marL="342900" marR="0" lvl="0" indent="-342900" defTabSz="914400" eaLnBrk="1" fontAlgn="auto" latinLnBrk="0" hangingPunct="1">
              <a:lnSpc>
                <a:spcPct val="200000"/>
              </a:lnSpc>
              <a:spcBef>
                <a:spcPts val="0"/>
              </a:spcBef>
              <a:spcAft>
                <a:spcPts val="0"/>
              </a:spcAft>
              <a:buClrTx/>
              <a:buSzTx/>
              <a:buFontTx/>
              <a:buNone/>
              <a:tabLst/>
              <a:defRPr/>
            </a:pPr>
            <a:r>
              <a:rPr kumimoji="0" lang="en-US" sz="1200" b="0" i="0" u="none" strike="noStrike" kern="0" cap="none" spc="0" normalizeH="0" baseline="0" noProof="0" dirty="0">
                <a:ln>
                  <a:noFill/>
                </a:ln>
                <a:solidFill>
                  <a:sysClr val="windowText" lastClr="000000"/>
                </a:solidFill>
                <a:effectLst/>
                <a:uLnTx/>
                <a:uFillTx/>
                <a:latin typeface="Century Gothic" pitchFamily="34" charset="0"/>
              </a:rPr>
              <a:t>End Bal.</a:t>
            </a:r>
          </a:p>
          <a:p>
            <a:pPr marL="342900" marR="0" lvl="0" indent="-342900" defTabSz="914400" eaLnBrk="1" fontAlgn="auto" latinLnBrk="0" hangingPunct="1">
              <a:lnSpc>
                <a:spcPct val="200000"/>
              </a:lnSpc>
              <a:spcBef>
                <a:spcPts val="0"/>
              </a:spcBef>
              <a:spcAft>
                <a:spcPts val="0"/>
              </a:spcAft>
              <a:buClrTx/>
              <a:buSzTx/>
              <a:buFontTx/>
              <a:buNone/>
              <a:tabLst/>
              <a:defRPr/>
            </a:pPr>
            <a:r>
              <a:rPr kumimoji="0" lang="en-US" b="0" i="0" u="none" strike="noStrike" kern="0" cap="none" spc="0" normalizeH="0" baseline="0" noProof="0" dirty="0">
                <a:ln>
                  <a:noFill/>
                </a:ln>
                <a:solidFill>
                  <a:sysClr val="windowText" lastClr="000000"/>
                </a:solidFill>
                <a:effectLst/>
                <a:uLnTx/>
                <a:uFillTx/>
                <a:latin typeface="Century Gothic" pitchFamily="34" charset="0"/>
              </a:rPr>
              <a:t>691.97</a:t>
            </a:r>
          </a:p>
          <a:p>
            <a:pPr marL="342900" marR="0" lvl="0" indent="-342900" defTabSz="914400" eaLnBrk="1" fontAlgn="auto" latinLnBrk="0" hangingPunct="1">
              <a:lnSpc>
                <a:spcPct val="200000"/>
              </a:lnSpc>
              <a:spcBef>
                <a:spcPts val="0"/>
              </a:spcBef>
              <a:spcAft>
                <a:spcPts val="0"/>
              </a:spcAft>
              <a:buClrTx/>
              <a:buSzTx/>
              <a:buFontTx/>
              <a:buNone/>
              <a:tabLst/>
              <a:defRPr/>
            </a:pPr>
            <a:r>
              <a:rPr kumimoji="0" lang="en-US" b="0" i="0" u="none" strike="noStrike" kern="0" cap="none" spc="0" normalizeH="0" baseline="0" noProof="0" dirty="0">
                <a:ln>
                  <a:noFill/>
                </a:ln>
                <a:solidFill>
                  <a:sysClr val="windowText" lastClr="000000"/>
                </a:solidFill>
                <a:effectLst/>
                <a:uLnTx/>
                <a:uFillTx/>
                <a:latin typeface="Century Gothic" pitchFamily="34" charset="0"/>
              </a:rPr>
              <a:t>359.29</a:t>
            </a:r>
          </a:p>
          <a:p>
            <a:pPr marL="342900" marR="0" lvl="0" indent="-342900" defTabSz="914400" eaLnBrk="1" fontAlgn="auto" latinLnBrk="0" hangingPunct="1">
              <a:lnSpc>
                <a:spcPct val="200000"/>
              </a:lnSpc>
              <a:spcBef>
                <a:spcPts val="0"/>
              </a:spcBef>
              <a:spcAft>
                <a:spcPts val="0"/>
              </a:spcAft>
              <a:buClrTx/>
              <a:buSzTx/>
              <a:buFontTx/>
              <a:buNone/>
              <a:tabLst/>
              <a:defRPr/>
            </a:pPr>
            <a:r>
              <a:rPr lang="en-US" kern="0" dirty="0">
                <a:solidFill>
                  <a:sysClr val="windowText" lastClr="000000"/>
                </a:solidFill>
                <a:latin typeface="Century Gothic" pitchFamily="34" charset="0"/>
              </a:rPr>
              <a:t>0</a:t>
            </a:r>
            <a:endParaRPr kumimoji="0" lang="en-US" b="0" i="0" u="none" strike="noStrike" kern="0" cap="none" spc="0" normalizeH="0" baseline="0" noProof="0" dirty="0">
              <a:ln>
                <a:noFill/>
              </a:ln>
              <a:solidFill>
                <a:sysClr val="windowText" lastClr="000000"/>
              </a:solidFill>
              <a:effectLst/>
              <a:uLnTx/>
              <a:uFillTx/>
              <a:latin typeface="Century Gothic" pitchFamily="34" charset="0"/>
            </a:endParaRPr>
          </a:p>
        </p:txBody>
      </p:sp>
      <p:sp>
        <p:nvSpPr>
          <p:cNvPr id="9" name="Text Placeholder 1"/>
          <p:cNvSpPr txBox="1">
            <a:spLocks/>
          </p:cNvSpPr>
          <p:nvPr/>
        </p:nvSpPr>
        <p:spPr>
          <a:xfrm>
            <a:off x="0" y="3962400"/>
            <a:ext cx="4724399" cy="609600"/>
          </a:xfrm>
          <a:prstGeom prst="rect">
            <a:avLst/>
          </a:prstGeom>
        </p:spPr>
        <p:txBody>
          <a:bodyPr>
            <a:noAutofit/>
          </a:bodyPr>
          <a:lstStyle/>
          <a:p>
            <a:pPr marL="342900" marR="0" lvl="0" indent="-342900" defTabSz="914400" eaLnBrk="1" fontAlgn="auto" latinLnBrk="0" hangingPunct="1">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latin typeface="Century Gothic" pitchFamily="34" charset="0"/>
              </a:rPr>
              <a:t>Interest = Rate x Balance</a:t>
            </a: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a:ln>
                <a:noFill/>
              </a:ln>
              <a:solidFill>
                <a:sysClr val="windowText" lastClr="000000"/>
              </a:solidFill>
              <a:effectLst/>
              <a:uLnTx/>
              <a:uFillTx/>
              <a:latin typeface="Century Gothic" pitchFamily="34" charset="0"/>
            </a:endParaRP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a:ln>
                <a:noFill/>
              </a:ln>
              <a:solidFill>
                <a:sysClr val="windowText" lastClr="000000"/>
              </a:solidFill>
              <a:effectLst/>
              <a:uLnTx/>
              <a:uFillTx/>
              <a:latin typeface="Century Gothic" pitchFamily="34" charset="0"/>
            </a:endParaRPr>
          </a:p>
        </p:txBody>
      </p:sp>
      <p:sp>
        <p:nvSpPr>
          <p:cNvPr id="30" name="Text Placeholder 1"/>
          <p:cNvSpPr txBox="1">
            <a:spLocks/>
          </p:cNvSpPr>
          <p:nvPr/>
        </p:nvSpPr>
        <p:spPr>
          <a:xfrm>
            <a:off x="0" y="4572000"/>
            <a:ext cx="4724400" cy="609600"/>
          </a:xfrm>
          <a:prstGeom prst="rect">
            <a:avLst/>
          </a:prstGeom>
        </p:spPr>
        <p:txBody>
          <a:bodyPr>
            <a:normAutofit/>
          </a:bodyPr>
          <a:lstStyle/>
          <a:p>
            <a:pPr marL="342900" marR="0" lvl="0" indent="-342900" defTabSz="914400" eaLnBrk="1" fontAlgn="auto" latinLnBrk="0" hangingPunct="1">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latin typeface="Century Gothic" pitchFamily="34" charset="0"/>
              </a:rPr>
              <a:t>Principal = Payment – Interest</a:t>
            </a: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a:ln>
                <a:noFill/>
              </a:ln>
              <a:solidFill>
                <a:sysClr val="windowText" lastClr="000000"/>
              </a:solidFill>
              <a:effectLst/>
              <a:uLnTx/>
              <a:uFillTx/>
              <a:latin typeface="Century Gothic" pitchFamily="34" charset="0"/>
            </a:endParaRP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a:ln>
                <a:noFill/>
              </a:ln>
              <a:solidFill>
                <a:sysClr val="windowText" lastClr="000000"/>
              </a:solidFill>
              <a:effectLst/>
              <a:uLnTx/>
              <a:uFillTx/>
              <a:latin typeface="Century Gothic" pitchFamily="34" charset="0"/>
            </a:endParaRPr>
          </a:p>
        </p:txBody>
      </p:sp>
      <p:sp>
        <p:nvSpPr>
          <p:cNvPr id="31" name="Text Placeholder 1"/>
          <p:cNvSpPr txBox="1">
            <a:spLocks/>
          </p:cNvSpPr>
          <p:nvPr/>
        </p:nvSpPr>
        <p:spPr>
          <a:xfrm>
            <a:off x="0" y="5181600"/>
            <a:ext cx="4724400" cy="609600"/>
          </a:xfrm>
          <a:prstGeom prst="rect">
            <a:avLst/>
          </a:prstGeom>
        </p:spPr>
        <p:txBody>
          <a:bodyPr>
            <a:noAutofit/>
          </a:bodyPr>
          <a:lstStyle/>
          <a:p>
            <a:pPr marL="342900" marR="0" lvl="0" indent="-342900" defTabSz="914400" eaLnBrk="1" fontAlgn="auto" latinLnBrk="0" hangingPunct="1">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latin typeface="Century Gothic" pitchFamily="34" charset="0"/>
              </a:rPr>
              <a:t>Balance = </a:t>
            </a:r>
            <a:r>
              <a:rPr lang="en-US" sz="2400" kern="0" dirty="0">
                <a:solidFill>
                  <a:sysClr val="windowText" lastClr="000000"/>
                </a:solidFill>
                <a:latin typeface="Century Gothic" pitchFamily="34" charset="0"/>
              </a:rPr>
              <a:t>Balance – </a:t>
            </a:r>
            <a:r>
              <a:rPr kumimoji="0" lang="en-US" sz="2400" b="0" i="0" u="none" strike="noStrike" kern="0" cap="none" spc="0" normalizeH="0" baseline="0" noProof="0" dirty="0">
                <a:ln>
                  <a:noFill/>
                </a:ln>
                <a:solidFill>
                  <a:sysClr val="windowText" lastClr="000000"/>
                </a:solidFill>
                <a:effectLst/>
                <a:uLnTx/>
                <a:uFillTx/>
                <a:latin typeface="Century Gothic" pitchFamily="34" charset="0"/>
              </a:rPr>
              <a:t>Principal</a:t>
            </a: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a:ln>
                <a:noFill/>
              </a:ln>
              <a:solidFill>
                <a:sysClr val="windowText" lastClr="000000"/>
              </a:solidFill>
              <a:effectLst/>
              <a:uLnTx/>
              <a:uFillTx/>
              <a:latin typeface="Century Gothic" pitchFamily="34" charset="0"/>
            </a:endParaRP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a:ln>
                <a:noFill/>
              </a:ln>
              <a:solidFill>
                <a:sysClr val="windowText" lastClr="000000"/>
              </a:solidFill>
              <a:effectLst/>
              <a:uLnTx/>
              <a:uFillTx/>
              <a:latin typeface="Century Gothic" pitchFamily="34" charset="0"/>
            </a:endParaRPr>
          </a:p>
        </p:txBody>
      </p:sp>
      <p:sp>
        <p:nvSpPr>
          <p:cNvPr id="32" name="Text Placeholder 1"/>
          <p:cNvSpPr txBox="1">
            <a:spLocks/>
          </p:cNvSpPr>
          <p:nvPr/>
        </p:nvSpPr>
        <p:spPr>
          <a:xfrm>
            <a:off x="4572000" y="3962400"/>
            <a:ext cx="3657600" cy="609600"/>
          </a:xfrm>
          <a:prstGeom prst="rect">
            <a:avLst/>
          </a:prstGeom>
        </p:spPr>
        <p:txBody>
          <a:bodyPr>
            <a:normAutofit/>
          </a:bodyPr>
          <a:lstStyle/>
          <a:p>
            <a:pPr marL="342900" marR="0" lvl="0" indent="-342900" defTabSz="914400" eaLnBrk="1" fontAlgn="auto" latinLnBrk="0" hangingPunct="1">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latin typeface="Century Gothic" pitchFamily="34" charset="0"/>
              </a:rPr>
              <a:t>1,000(0.08)</a:t>
            </a:r>
            <a:r>
              <a:rPr kumimoji="0" lang="en-US" sz="2400" b="0" i="0" u="none" strike="noStrike" kern="0" cap="none" spc="0" normalizeH="0" noProof="0" dirty="0">
                <a:ln>
                  <a:noFill/>
                </a:ln>
                <a:solidFill>
                  <a:sysClr val="windowText" lastClr="000000"/>
                </a:solidFill>
                <a:effectLst/>
                <a:uLnTx/>
                <a:uFillTx/>
                <a:latin typeface="Century Gothic" pitchFamily="34" charset="0"/>
              </a:rPr>
              <a:t> = 80</a:t>
            </a:r>
            <a:endParaRPr kumimoji="0" lang="en-US" sz="2400" b="0" i="0" u="none" strike="noStrike" kern="0" cap="none" spc="0" normalizeH="0" baseline="0" noProof="0" dirty="0">
              <a:ln>
                <a:noFill/>
              </a:ln>
              <a:solidFill>
                <a:sysClr val="windowText" lastClr="000000"/>
              </a:solidFill>
              <a:effectLst/>
              <a:uLnTx/>
              <a:uFillTx/>
              <a:latin typeface="Century Gothic" pitchFamily="34" charset="0"/>
            </a:endParaRP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a:ln>
                <a:noFill/>
              </a:ln>
              <a:solidFill>
                <a:sysClr val="windowText" lastClr="000000"/>
              </a:solidFill>
              <a:effectLst/>
              <a:uLnTx/>
              <a:uFillTx/>
              <a:latin typeface="Century Gothic" pitchFamily="34" charset="0"/>
            </a:endParaRP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a:ln>
                <a:noFill/>
              </a:ln>
              <a:solidFill>
                <a:sysClr val="windowText" lastClr="000000"/>
              </a:solidFill>
              <a:effectLst/>
              <a:uLnTx/>
              <a:uFillTx/>
              <a:latin typeface="Century Gothic" pitchFamily="34" charset="0"/>
            </a:endParaRPr>
          </a:p>
        </p:txBody>
      </p:sp>
      <p:sp>
        <p:nvSpPr>
          <p:cNvPr id="34" name="Text Placeholder 1"/>
          <p:cNvSpPr txBox="1">
            <a:spLocks/>
          </p:cNvSpPr>
          <p:nvPr/>
        </p:nvSpPr>
        <p:spPr>
          <a:xfrm>
            <a:off x="4572000" y="4572000"/>
            <a:ext cx="3657600" cy="609600"/>
          </a:xfrm>
          <a:prstGeom prst="rect">
            <a:avLst/>
          </a:prstGeom>
        </p:spPr>
        <p:txBody>
          <a:bodyPr>
            <a:normAutofit/>
          </a:bodyPr>
          <a:lstStyle/>
          <a:p>
            <a:pPr marL="342900" marR="0" lvl="0" indent="-342900" defTabSz="914400" eaLnBrk="1" fontAlgn="auto" latinLnBrk="0" hangingPunct="1">
              <a:spcBef>
                <a:spcPts val="0"/>
              </a:spcBef>
              <a:spcAft>
                <a:spcPts val="0"/>
              </a:spcAft>
              <a:buClrTx/>
              <a:buSzTx/>
              <a:buFontTx/>
              <a:buNone/>
              <a:tabLst/>
              <a:defRPr/>
            </a:pPr>
            <a:r>
              <a:rPr lang="en-US" sz="2400" kern="0" dirty="0">
                <a:solidFill>
                  <a:sysClr val="windowText" lastClr="000000"/>
                </a:solidFill>
                <a:latin typeface="Century Gothic" pitchFamily="34" charset="0"/>
              </a:rPr>
              <a:t>388.03 – 80 = 308.03</a:t>
            </a:r>
            <a:endParaRPr kumimoji="0" lang="en-US" sz="2400" b="0" i="0" u="none" strike="noStrike" kern="0" cap="none" spc="0" normalizeH="0" baseline="0" noProof="0" dirty="0">
              <a:ln>
                <a:noFill/>
              </a:ln>
              <a:solidFill>
                <a:sysClr val="windowText" lastClr="000000"/>
              </a:solidFill>
              <a:effectLst/>
              <a:uLnTx/>
              <a:uFillTx/>
              <a:latin typeface="Century Gothic" pitchFamily="34" charset="0"/>
            </a:endParaRP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a:ln>
                <a:noFill/>
              </a:ln>
              <a:solidFill>
                <a:sysClr val="windowText" lastClr="000000"/>
              </a:solidFill>
              <a:effectLst/>
              <a:uLnTx/>
              <a:uFillTx/>
              <a:latin typeface="Century Gothic" pitchFamily="34" charset="0"/>
            </a:endParaRP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a:ln>
                <a:noFill/>
              </a:ln>
              <a:solidFill>
                <a:sysClr val="windowText" lastClr="000000"/>
              </a:solidFill>
              <a:effectLst/>
              <a:uLnTx/>
              <a:uFillTx/>
              <a:latin typeface="Century Gothic" pitchFamily="34" charset="0"/>
            </a:endParaRPr>
          </a:p>
        </p:txBody>
      </p:sp>
      <p:sp>
        <p:nvSpPr>
          <p:cNvPr id="35" name="Text Placeholder 1"/>
          <p:cNvSpPr txBox="1">
            <a:spLocks/>
          </p:cNvSpPr>
          <p:nvPr/>
        </p:nvSpPr>
        <p:spPr>
          <a:xfrm>
            <a:off x="4572000" y="5181600"/>
            <a:ext cx="3657600" cy="609600"/>
          </a:xfrm>
          <a:prstGeom prst="rect">
            <a:avLst/>
          </a:prstGeom>
        </p:spPr>
        <p:txBody>
          <a:bodyPr>
            <a:normAutofit/>
          </a:bodyPr>
          <a:lstStyle/>
          <a:p>
            <a:pPr marL="342900" marR="0" lvl="0" indent="-342900" defTabSz="914400" eaLnBrk="1" fontAlgn="auto" latinLnBrk="0" hangingPunct="1">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latin typeface="Century Gothic" pitchFamily="34" charset="0"/>
              </a:rPr>
              <a:t>1,000 </a:t>
            </a:r>
            <a:r>
              <a:rPr lang="en-US" sz="2400" kern="0" dirty="0">
                <a:solidFill>
                  <a:sysClr val="windowText" lastClr="000000"/>
                </a:solidFill>
                <a:latin typeface="Century Gothic" pitchFamily="34" charset="0"/>
              </a:rPr>
              <a:t>–  308.03</a:t>
            </a:r>
            <a:r>
              <a:rPr kumimoji="0" lang="en-US" sz="2400" b="0" i="0" u="none" strike="noStrike" kern="0" cap="none" spc="0" normalizeH="0" noProof="0" dirty="0">
                <a:ln>
                  <a:noFill/>
                </a:ln>
                <a:solidFill>
                  <a:sysClr val="windowText" lastClr="000000"/>
                </a:solidFill>
                <a:effectLst/>
                <a:uLnTx/>
                <a:uFillTx/>
                <a:latin typeface="Century Gothic" pitchFamily="34" charset="0"/>
              </a:rPr>
              <a:t> = 691.97</a:t>
            </a:r>
            <a:endParaRPr kumimoji="0" lang="en-US" sz="2400" b="0" i="0" u="none" strike="noStrike" kern="0" cap="none" spc="0" normalizeH="0" baseline="0" noProof="0" dirty="0">
              <a:ln>
                <a:noFill/>
              </a:ln>
              <a:solidFill>
                <a:sysClr val="windowText" lastClr="000000"/>
              </a:solidFill>
              <a:effectLst/>
              <a:uLnTx/>
              <a:uFillTx/>
              <a:latin typeface="Century Gothic" pitchFamily="34" charset="0"/>
            </a:endParaRP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a:ln>
                <a:noFill/>
              </a:ln>
              <a:solidFill>
                <a:sysClr val="windowText" lastClr="000000"/>
              </a:solidFill>
              <a:effectLst/>
              <a:uLnTx/>
              <a:uFillTx/>
              <a:latin typeface="Century Gothic" pitchFamily="34" charset="0"/>
            </a:endParaRP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a:ln>
                <a:noFill/>
              </a:ln>
              <a:solidFill>
                <a:sysClr val="windowText" lastClr="000000"/>
              </a:solidFill>
              <a:effectLst/>
              <a:uLnTx/>
              <a:uFillTx/>
              <a:latin typeface="Century Gothic" pitchFamily="34" charset="0"/>
            </a:endParaRPr>
          </a:p>
        </p:txBody>
      </p:sp>
      <p:sp>
        <p:nvSpPr>
          <p:cNvPr id="36" name="Text Placeholder 1"/>
          <p:cNvSpPr txBox="1">
            <a:spLocks/>
          </p:cNvSpPr>
          <p:nvPr/>
        </p:nvSpPr>
        <p:spPr>
          <a:xfrm>
            <a:off x="4572000" y="3962400"/>
            <a:ext cx="3657600" cy="609600"/>
          </a:xfrm>
          <a:prstGeom prst="rect">
            <a:avLst/>
          </a:prstGeom>
        </p:spPr>
        <p:txBody>
          <a:bodyPr>
            <a:normAutofit/>
          </a:bodyPr>
          <a:lstStyle/>
          <a:p>
            <a:pPr marL="342900" marR="0" lvl="0" indent="-342900" defTabSz="914400" eaLnBrk="1" fontAlgn="auto" latinLnBrk="0" hangingPunct="1">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latin typeface="Century Gothic" pitchFamily="34" charset="0"/>
              </a:rPr>
              <a:t>691.97(0.08)</a:t>
            </a:r>
            <a:r>
              <a:rPr kumimoji="0" lang="en-US" sz="2400" b="0" i="0" u="none" strike="noStrike" kern="0" cap="none" spc="0" normalizeH="0" noProof="0" dirty="0">
                <a:ln>
                  <a:noFill/>
                </a:ln>
                <a:solidFill>
                  <a:sysClr val="windowText" lastClr="000000"/>
                </a:solidFill>
                <a:effectLst/>
                <a:uLnTx/>
                <a:uFillTx/>
                <a:latin typeface="Century Gothic" pitchFamily="34" charset="0"/>
              </a:rPr>
              <a:t> = 55.36</a:t>
            </a:r>
            <a:endParaRPr kumimoji="0" lang="en-US" sz="2400" b="0" i="0" u="none" strike="noStrike" kern="0" cap="none" spc="0" normalizeH="0" baseline="0" noProof="0" dirty="0">
              <a:ln>
                <a:noFill/>
              </a:ln>
              <a:solidFill>
                <a:sysClr val="windowText" lastClr="000000"/>
              </a:solidFill>
              <a:effectLst/>
              <a:uLnTx/>
              <a:uFillTx/>
              <a:latin typeface="Century Gothic" pitchFamily="34" charset="0"/>
            </a:endParaRP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a:ln>
                <a:noFill/>
              </a:ln>
              <a:solidFill>
                <a:sysClr val="windowText" lastClr="000000"/>
              </a:solidFill>
              <a:effectLst/>
              <a:uLnTx/>
              <a:uFillTx/>
              <a:latin typeface="Century Gothic" pitchFamily="34" charset="0"/>
            </a:endParaRP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a:ln>
                <a:noFill/>
              </a:ln>
              <a:solidFill>
                <a:sysClr val="windowText" lastClr="000000"/>
              </a:solidFill>
              <a:effectLst/>
              <a:uLnTx/>
              <a:uFillTx/>
              <a:latin typeface="Century Gothic" pitchFamily="34" charset="0"/>
            </a:endParaRPr>
          </a:p>
        </p:txBody>
      </p:sp>
      <p:sp>
        <p:nvSpPr>
          <p:cNvPr id="38" name="Text Placeholder 1"/>
          <p:cNvSpPr txBox="1">
            <a:spLocks/>
          </p:cNvSpPr>
          <p:nvPr/>
        </p:nvSpPr>
        <p:spPr>
          <a:xfrm>
            <a:off x="4572000" y="4572000"/>
            <a:ext cx="3657600" cy="609600"/>
          </a:xfrm>
          <a:prstGeom prst="rect">
            <a:avLst/>
          </a:prstGeom>
        </p:spPr>
        <p:txBody>
          <a:bodyPr>
            <a:normAutofit/>
          </a:bodyPr>
          <a:lstStyle/>
          <a:p>
            <a:pPr marL="342900" marR="0" lvl="0" indent="-342900" defTabSz="914400" eaLnBrk="1" fontAlgn="auto" latinLnBrk="0" hangingPunct="1">
              <a:spcBef>
                <a:spcPts val="0"/>
              </a:spcBef>
              <a:spcAft>
                <a:spcPts val="0"/>
              </a:spcAft>
              <a:buClrTx/>
              <a:buSzTx/>
              <a:buFontTx/>
              <a:buNone/>
              <a:tabLst/>
              <a:defRPr/>
            </a:pPr>
            <a:r>
              <a:rPr lang="en-US" sz="2400" kern="0" dirty="0">
                <a:solidFill>
                  <a:sysClr val="windowText" lastClr="000000"/>
                </a:solidFill>
                <a:latin typeface="Century Gothic" pitchFamily="34" charset="0"/>
              </a:rPr>
              <a:t>388.03 – 55.36 = 332.68</a:t>
            </a:r>
            <a:endParaRPr kumimoji="0" lang="en-US" sz="2400" b="0" i="0" u="none" strike="noStrike" kern="0" cap="none" spc="0" normalizeH="0" baseline="0" noProof="0" dirty="0">
              <a:ln>
                <a:noFill/>
              </a:ln>
              <a:solidFill>
                <a:sysClr val="windowText" lastClr="000000"/>
              </a:solidFill>
              <a:effectLst/>
              <a:uLnTx/>
              <a:uFillTx/>
              <a:latin typeface="Century Gothic" pitchFamily="34" charset="0"/>
            </a:endParaRP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a:ln>
                <a:noFill/>
              </a:ln>
              <a:solidFill>
                <a:sysClr val="windowText" lastClr="000000"/>
              </a:solidFill>
              <a:effectLst/>
              <a:uLnTx/>
              <a:uFillTx/>
              <a:latin typeface="Century Gothic" pitchFamily="34" charset="0"/>
            </a:endParaRP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a:ln>
                <a:noFill/>
              </a:ln>
              <a:solidFill>
                <a:sysClr val="windowText" lastClr="000000"/>
              </a:solidFill>
              <a:effectLst/>
              <a:uLnTx/>
              <a:uFillTx/>
              <a:latin typeface="Century Gothic" pitchFamily="34" charset="0"/>
            </a:endParaRPr>
          </a:p>
        </p:txBody>
      </p:sp>
      <p:sp>
        <p:nvSpPr>
          <p:cNvPr id="39" name="Text Placeholder 1"/>
          <p:cNvSpPr txBox="1">
            <a:spLocks/>
          </p:cNvSpPr>
          <p:nvPr/>
        </p:nvSpPr>
        <p:spPr>
          <a:xfrm>
            <a:off x="4572000" y="5181600"/>
            <a:ext cx="3657600" cy="609600"/>
          </a:xfrm>
          <a:prstGeom prst="rect">
            <a:avLst/>
          </a:prstGeom>
        </p:spPr>
        <p:txBody>
          <a:bodyPr>
            <a:normAutofit/>
          </a:bodyPr>
          <a:lstStyle/>
          <a:p>
            <a:pPr marL="342900" marR="0" lvl="0" indent="-342900" defTabSz="914400" eaLnBrk="1" fontAlgn="auto" latinLnBrk="0" hangingPunct="1">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latin typeface="Century Gothic" pitchFamily="34" charset="0"/>
              </a:rPr>
              <a:t>691.97 – 332.68 = 359.29</a:t>
            </a: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a:ln>
                <a:noFill/>
              </a:ln>
              <a:solidFill>
                <a:sysClr val="windowText" lastClr="000000"/>
              </a:solidFill>
              <a:effectLst/>
              <a:uLnTx/>
              <a:uFillTx/>
              <a:latin typeface="Century Gothic" pitchFamily="34" charset="0"/>
            </a:endParaRP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a:ln>
                <a:noFill/>
              </a:ln>
              <a:solidFill>
                <a:sysClr val="windowText" lastClr="000000"/>
              </a:solidFill>
              <a:effectLst/>
              <a:uLnTx/>
              <a:uFillTx/>
              <a:latin typeface="Century Gothic" pitchFamily="34" charset="0"/>
            </a:endParaRPr>
          </a:p>
        </p:txBody>
      </p:sp>
      <p:sp>
        <p:nvSpPr>
          <p:cNvPr id="40" name="Text Placeholder 1"/>
          <p:cNvSpPr txBox="1">
            <a:spLocks/>
          </p:cNvSpPr>
          <p:nvPr/>
        </p:nvSpPr>
        <p:spPr>
          <a:xfrm>
            <a:off x="4572000" y="3962400"/>
            <a:ext cx="3657600" cy="609600"/>
          </a:xfrm>
          <a:prstGeom prst="rect">
            <a:avLst/>
          </a:prstGeom>
        </p:spPr>
        <p:txBody>
          <a:bodyPr>
            <a:normAutofit/>
          </a:bodyPr>
          <a:lstStyle/>
          <a:p>
            <a:pPr marL="342900" marR="0" lvl="0" indent="-342900" defTabSz="914400" eaLnBrk="1" fontAlgn="auto" latinLnBrk="0" hangingPunct="1">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latin typeface="Century Gothic" pitchFamily="34" charset="0"/>
              </a:rPr>
              <a:t>359.29(0.08)</a:t>
            </a:r>
            <a:r>
              <a:rPr kumimoji="0" lang="en-US" sz="2400" b="0" i="0" u="none" strike="noStrike" kern="0" cap="none" spc="0" normalizeH="0" noProof="0" dirty="0">
                <a:ln>
                  <a:noFill/>
                </a:ln>
                <a:solidFill>
                  <a:sysClr val="windowText" lastClr="000000"/>
                </a:solidFill>
                <a:effectLst/>
                <a:uLnTx/>
                <a:uFillTx/>
                <a:latin typeface="Century Gothic" pitchFamily="34" charset="0"/>
              </a:rPr>
              <a:t> = 28.74</a:t>
            </a:r>
            <a:endParaRPr kumimoji="0" lang="en-US" sz="2400" b="0" i="0" u="none" strike="noStrike" kern="0" cap="none" spc="0" normalizeH="0" baseline="0" noProof="0" dirty="0">
              <a:ln>
                <a:noFill/>
              </a:ln>
              <a:solidFill>
                <a:sysClr val="windowText" lastClr="000000"/>
              </a:solidFill>
              <a:effectLst/>
              <a:uLnTx/>
              <a:uFillTx/>
              <a:latin typeface="Century Gothic" pitchFamily="34" charset="0"/>
            </a:endParaRP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a:ln>
                <a:noFill/>
              </a:ln>
              <a:solidFill>
                <a:sysClr val="windowText" lastClr="000000"/>
              </a:solidFill>
              <a:effectLst/>
              <a:uLnTx/>
              <a:uFillTx/>
              <a:latin typeface="Century Gothic" pitchFamily="34" charset="0"/>
            </a:endParaRP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a:ln>
                <a:noFill/>
              </a:ln>
              <a:solidFill>
                <a:sysClr val="windowText" lastClr="000000"/>
              </a:solidFill>
              <a:effectLst/>
              <a:uLnTx/>
              <a:uFillTx/>
              <a:latin typeface="Century Gothic" pitchFamily="34" charset="0"/>
            </a:endParaRPr>
          </a:p>
        </p:txBody>
      </p:sp>
      <p:sp>
        <p:nvSpPr>
          <p:cNvPr id="42" name="Text Placeholder 1"/>
          <p:cNvSpPr txBox="1">
            <a:spLocks/>
          </p:cNvSpPr>
          <p:nvPr/>
        </p:nvSpPr>
        <p:spPr>
          <a:xfrm>
            <a:off x="4572000" y="4572000"/>
            <a:ext cx="3657600" cy="609600"/>
          </a:xfrm>
          <a:prstGeom prst="rect">
            <a:avLst/>
          </a:prstGeom>
        </p:spPr>
        <p:txBody>
          <a:bodyPr>
            <a:normAutofit/>
          </a:bodyPr>
          <a:lstStyle/>
          <a:p>
            <a:pPr marL="342900" marR="0" lvl="0" indent="-342900" defTabSz="914400" eaLnBrk="1" fontAlgn="auto" latinLnBrk="0" hangingPunct="1">
              <a:spcBef>
                <a:spcPts val="0"/>
              </a:spcBef>
              <a:spcAft>
                <a:spcPts val="0"/>
              </a:spcAft>
              <a:buClrTx/>
              <a:buSzTx/>
              <a:buFontTx/>
              <a:buNone/>
              <a:tabLst/>
              <a:defRPr/>
            </a:pPr>
            <a:r>
              <a:rPr lang="en-US" sz="2400" kern="0" dirty="0">
                <a:solidFill>
                  <a:sysClr val="windowText" lastClr="000000"/>
                </a:solidFill>
                <a:latin typeface="Century Gothic" pitchFamily="34" charset="0"/>
              </a:rPr>
              <a:t>388.03 – 28.74 = 359.29</a:t>
            </a:r>
            <a:endParaRPr kumimoji="0" lang="en-US" sz="2400" b="0" i="0" u="none" strike="noStrike" kern="0" cap="none" spc="0" normalizeH="0" baseline="0" noProof="0" dirty="0">
              <a:ln>
                <a:noFill/>
              </a:ln>
              <a:solidFill>
                <a:sysClr val="windowText" lastClr="000000"/>
              </a:solidFill>
              <a:effectLst/>
              <a:uLnTx/>
              <a:uFillTx/>
              <a:latin typeface="Century Gothic" pitchFamily="34" charset="0"/>
            </a:endParaRP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a:ln>
                <a:noFill/>
              </a:ln>
              <a:solidFill>
                <a:sysClr val="windowText" lastClr="000000"/>
              </a:solidFill>
              <a:effectLst/>
              <a:uLnTx/>
              <a:uFillTx/>
              <a:latin typeface="Century Gothic" pitchFamily="34" charset="0"/>
            </a:endParaRP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a:ln>
                <a:noFill/>
              </a:ln>
              <a:solidFill>
                <a:sysClr val="windowText" lastClr="000000"/>
              </a:solidFill>
              <a:effectLst/>
              <a:uLnTx/>
              <a:uFillTx/>
              <a:latin typeface="Century Gothic" pitchFamily="34" charset="0"/>
            </a:endParaRPr>
          </a:p>
        </p:txBody>
      </p:sp>
      <p:sp>
        <p:nvSpPr>
          <p:cNvPr id="43" name="Text Placeholder 1"/>
          <p:cNvSpPr txBox="1">
            <a:spLocks/>
          </p:cNvSpPr>
          <p:nvPr/>
        </p:nvSpPr>
        <p:spPr>
          <a:xfrm>
            <a:off x="4572000" y="5181600"/>
            <a:ext cx="3657600" cy="609600"/>
          </a:xfrm>
          <a:prstGeom prst="rect">
            <a:avLst/>
          </a:prstGeom>
        </p:spPr>
        <p:txBody>
          <a:bodyPr>
            <a:normAutofit/>
          </a:bodyPr>
          <a:lstStyle/>
          <a:p>
            <a:pPr marL="342900" marR="0" lvl="0" indent="-342900" defTabSz="914400" eaLnBrk="1" fontAlgn="auto" latinLnBrk="0" hangingPunct="1">
              <a:spcBef>
                <a:spcPts val="0"/>
              </a:spcBef>
              <a:spcAft>
                <a:spcPts val="0"/>
              </a:spcAft>
              <a:buClrTx/>
              <a:buSzTx/>
              <a:buFontTx/>
              <a:buNone/>
              <a:tabLst/>
              <a:defRPr/>
            </a:pPr>
            <a:r>
              <a:rPr lang="en-US" sz="2400" kern="0" dirty="0">
                <a:solidFill>
                  <a:sysClr val="windowText" lastClr="000000"/>
                </a:solidFill>
                <a:latin typeface="Century Gothic" pitchFamily="34" charset="0"/>
              </a:rPr>
              <a:t>359.29 – 359.29 = 0</a:t>
            </a:r>
            <a:endParaRPr kumimoji="0" lang="en-US" sz="2400" b="0" i="0" u="none" strike="noStrike" kern="0" cap="none" spc="0" normalizeH="0" baseline="0" noProof="0" dirty="0">
              <a:ln>
                <a:noFill/>
              </a:ln>
              <a:solidFill>
                <a:sysClr val="windowText" lastClr="000000"/>
              </a:solidFill>
              <a:effectLst/>
              <a:uLnTx/>
              <a:uFillTx/>
              <a:latin typeface="Century Gothic" pitchFamily="34" charset="0"/>
            </a:endParaRP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a:ln>
                <a:noFill/>
              </a:ln>
              <a:solidFill>
                <a:sysClr val="windowText" lastClr="000000"/>
              </a:solidFill>
              <a:effectLst/>
              <a:uLnTx/>
              <a:uFillTx/>
              <a:latin typeface="Century Gothic" pitchFamily="34" charset="0"/>
            </a:endParaRP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a:ln>
                <a:noFill/>
              </a:ln>
              <a:solidFill>
                <a:sysClr val="windowText" lastClr="000000"/>
              </a:solidFill>
              <a:effectLst/>
              <a:uLnTx/>
              <a:uFillTx/>
              <a:latin typeface="Century Gothic" pitchFamily="34" charset="0"/>
            </a:endParaRPr>
          </a:p>
        </p:txBody>
      </p:sp>
      <p:sp>
        <p:nvSpPr>
          <p:cNvPr id="61" name="Text Placeholder 1"/>
          <p:cNvSpPr txBox="1">
            <a:spLocks/>
          </p:cNvSpPr>
          <p:nvPr/>
        </p:nvSpPr>
        <p:spPr>
          <a:xfrm>
            <a:off x="3048000" y="1600200"/>
            <a:ext cx="914400" cy="2286000"/>
          </a:xfrm>
          <a:prstGeom prst="rect">
            <a:avLst/>
          </a:prstGeom>
        </p:spPr>
        <p:txBody>
          <a:bodyPr>
            <a:normAutofit/>
          </a:bodyPr>
          <a:lstStyle/>
          <a:p>
            <a:pPr marL="342900" marR="0" lvl="0" indent="-342900" defTabSz="914400" eaLnBrk="1" fontAlgn="auto" latinLnBrk="0" hangingPunct="1">
              <a:lnSpc>
                <a:spcPct val="200000"/>
              </a:lnSpc>
              <a:spcBef>
                <a:spcPts val="0"/>
              </a:spcBef>
              <a:spcAft>
                <a:spcPts val="0"/>
              </a:spcAft>
              <a:buClrTx/>
              <a:buSzTx/>
              <a:buFontTx/>
              <a:buNone/>
              <a:tabLst/>
              <a:defRPr/>
            </a:pPr>
            <a:r>
              <a:rPr kumimoji="0" lang="en-US" sz="1200" b="0" i="0" u="none" strike="noStrike" kern="0" cap="none" spc="0" normalizeH="0" baseline="0" noProof="0" dirty="0">
                <a:ln>
                  <a:noFill/>
                </a:ln>
                <a:solidFill>
                  <a:sysClr val="windowText" lastClr="000000"/>
                </a:solidFill>
                <a:effectLst/>
                <a:uLnTx/>
                <a:uFillTx/>
                <a:latin typeface="Century Gothic" pitchFamily="34" charset="0"/>
              </a:rPr>
              <a:t>Interest</a:t>
            </a:r>
          </a:p>
          <a:p>
            <a:pPr marL="342900" marR="0" lvl="0" indent="-342900" defTabSz="914400" eaLnBrk="1" fontAlgn="auto" latinLnBrk="0" hangingPunct="1">
              <a:lnSpc>
                <a:spcPct val="2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Century Gothic" pitchFamily="34" charset="0"/>
              </a:rPr>
              <a:t>80.00</a:t>
            </a:r>
          </a:p>
          <a:p>
            <a:pPr marL="342900" marR="0" lvl="0" indent="-342900" defTabSz="914400" eaLnBrk="1" fontAlgn="auto" latinLnBrk="0" hangingPunct="1">
              <a:lnSpc>
                <a:spcPct val="2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Century Gothic" pitchFamily="34" charset="0"/>
              </a:rPr>
              <a:t>55.36</a:t>
            </a:r>
          </a:p>
          <a:p>
            <a:pPr marL="342900" marR="0" lvl="0" indent="-342900" defTabSz="914400" eaLnBrk="1" fontAlgn="auto" latinLnBrk="0" hangingPunct="1">
              <a:lnSpc>
                <a:spcPct val="200000"/>
              </a:lnSpc>
              <a:spcBef>
                <a:spcPts val="0"/>
              </a:spcBef>
              <a:spcAft>
                <a:spcPts val="0"/>
              </a:spcAft>
              <a:buClrTx/>
              <a:buSzTx/>
              <a:buFontTx/>
              <a:buNone/>
              <a:tabLst/>
              <a:defRPr/>
            </a:pPr>
            <a:r>
              <a:rPr lang="en-US" kern="0" dirty="0">
                <a:solidFill>
                  <a:sysClr val="windowText" lastClr="000000"/>
                </a:solidFill>
                <a:latin typeface="Century Gothic" pitchFamily="34" charset="0"/>
              </a:rPr>
              <a:t>28.74</a:t>
            </a:r>
            <a:endParaRPr kumimoji="0" lang="en-US" sz="1800" b="0" i="0" u="none" strike="noStrike" kern="0" cap="none" spc="0" normalizeH="0" baseline="0" noProof="0" dirty="0">
              <a:ln>
                <a:noFill/>
              </a:ln>
              <a:solidFill>
                <a:sysClr val="windowText" lastClr="000000"/>
              </a:solidFill>
              <a:effectLst/>
              <a:uLnTx/>
              <a:uFillTx/>
              <a:latin typeface="Century Gothic" pitchFamily="34" charset="0"/>
            </a:endParaRPr>
          </a:p>
        </p:txBody>
      </p:sp>
      <p:sp>
        <p:nvSpPr>
          <p:cNvPr id="62" name="Text Placeholder 1"/>
          <p:cNvSpPr txBox="1">
            <a:spLocks/>
          </p:cNvSpPr>
          <p:nvPr/>
        </p:nvSpPr>
        <p:spPr>
          <a:xfrm>
            <a:off x="4038600" y="1600200"/>
            <a:ext cx="914400" cy="2209800"/>
          </a:xfrm>
          <a:prstGeom prst="rect">
            <a:avLst/>
          </a:prstGeom>
        </p:spPr>
        <p:txBody>
          <a:bodyPr>
            <a:normAutofit/>
          </a:bodyPr>
          <a:lstStyle/>
          <a:p>
            <a:pPr marL="342900" marR="0" lvl="0" indent="-342900" defTabSz="914400" eaLnBrk="1" fontAlgn="auto" latinLnBrk="0" hangingPunct="1">
              <a:lnSpc>
                <a:spcPct val="200000"/>
              </a:lnSpc>
              <a:spcBef>
                <a:spcPts val="0"/>
              </a:spcBef>
              <a:spcAft>
                <a:spcPts val="0"/>
              </a:spcAft>
              <a:buClrTx/>
              <a:buSzTx/>
              <a:buFontTx/>
              <a:buNone/>
              <a:tabLst/>
              <a:defRPr/>
            </a:pPr>
            <a:r>
              <a:rPr kumimoji="0" lang="en-US" sz="1200" b="0" i="0" u="none" strike="noStrike" kern="0" cap="none" spc="0" normalizeH="0" baseline="0" noProof="0" dirty="0">
                <a:ln>
                  <a:noFill/>
                </a:ln>
                <a:solidFill>
                  <a:sysClr val="windowText" lastClr="000000"/>
                </a:solidFill>
                <a:effectLst/>
                <a:uLnTx/>
                <a:uFillTx/>
                <a:latin typeface="Century Gothic" pitchFamily="34" charset="0"/>
              </a:rPr>
              <a:t>Principal</a:t>
            </a:r>
          </a:p>
          <a:p>
            <a:pPr marL="342900" marR="0" lvl="0" indent="-342900" defTabSz="914400" eaLnBrk="1" fontAlgn="auto" latinLnBrk="0" hangingPunct="1">
              <a:lnSpc>
                <a:spcPct val="2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Century Gothic" pitchFamily="34" charset="0"/>
              </a:rPr>
              <a:t>308.03</a:t>
            </a:r>
          </a:p>
          <a:p>
            <a:pPr marL="342900" marR="0" lvl="0" indent="-342900" defTabSz="914400" eaLnBrk="1" fontAlgn="auto" latinLnBrk="0" hangingPunct="1">
              <a:lnSpc>
                <a:spcPct val="2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Century Gothic" pitchFamily="34" charset="0"/>
              </a:rPr>
              <a:t>332.68</a:t>
            </a:r>
          </a:p>
          <a:p>
            <a:pPr marL="342900" marR="0" lvl="0" indent="-342900" defTabSz="914400" eaLnBrk="1" fontAlgn="auto" latinLnBrk="0" hangingPunct="1">
              <a:lnSpc>
                <a:spcPct val="200000"/>
              </a:lnSpc>
              <a:spcBef>
                <a:spcPts val="0"/>
              </a:spcBef>
              <a:spcAft>
                <a:spcPts val="0"/>
              </a:spcAft>
              <a:buClrTx/>
              <a:buSzTx/>
              <a:buFontTx/>
              <a:buNone/>
              <a:tabLst/>
              <a:defRPr/>
            </a:pPr>
            <a:r>
              <a:rPr lang="en-US" kern="0" dirty="0">
                <a:solidFill>
                  <a:sysClr val="windowText" lastClr="000000"/>
                </a:solidFill>
                <a:latin typeface="Century Gothic" pitchFamily="34" charset="0"/>
              </a:rPr>
              <a:t>359.29</a:t>
            </a:r>
            <a:endParaRPr kumimoji="0" lang="en-US" sz="1800" b="0" i="0" u="none" strike="noStrike" kern="0" cap="none" spc="0" normalizeH="0" baseline="0" noProof="0" dirty="0">
              <a:ln>
                <a:noFill/>
              </a:ln>
              <a:solidFill>
                <a:sysClr val="windowText" lastClr="000000"/>
              </a:solidFill>
              <a:effectLst/>
              <a:uLnTx/>
              <a:uFillTx/>
              <a:latin typeface="Century Gothic" pitchFamily="34" charset="0"/>
            </a:endParaRPr>
          </a:p>
          <a:p>
            <a:pPr marL="342900" marR="0" lvl="0" indent="-342900" defTabSz="914400" eaLnBrk="1" fontAlgn="auto" latinLnBrk="0" hangingPunct="1">
              <a:lnSpc>
                <a:spcPct val="2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latin typeface="Century Gothic" pitchFamily="34" charset="0"/>
            </a:endParaRPr>
          </a:p>
        </p:txBody>
      </p:sp>
      <p:sp>
        <p:nvSpPr>
          <p:cNvPr id="63" name="Text Placeholder 1"/>
          <p:cNvSpPr txBox="1">
            <a:spLocks/>
          </p:cNvSpPr>
          <p:nvPr/>
        </p:nvSpPr>
        <p:spPr>
          <a:xfrm>
            <a:off x="5029200" y="1600199"/>
            <a:ext cx="914400" cy="2209800"/>
          </a:xfrm>
          <a:prstGeom prst="rect">
            <a:avLst/>
          </a:prstGeom>
        </p:spPr>
        <p:txBody>
          <a:bodyPr>
            <a:noAutofit/>
          </a:bodyPr>
          <a:lstStyle/>
          <a:p>
            <a:pPr marL="342900" marR="0" lvl="0" indent="-342900" defTabSz="914400" eaLnBrk="1" fontAlgn="auto" latinLnBrk="0" hangingPunct="1">
              <a:lnSpc>
                <a:spcPct val="200000"/>
              </a:lnSpc>
              <a:spcBef>
                <a:spcPts val="0"/>
              </a:spcBef>
              <a:spcAft>
                <a:spcPts val="0"/>
              </a:spcAft>
              <a:buClrTx/>
              <a:buSzTx/>
              <a:buFontTx/>
              <a:buNone/>
              <a:tabLst/>
              <a:defRPr/>
            </a:pPr>
            <a:r>
              <a:rPr kumimoji="0" lang="en-US" sz="1200" b="0" i="0" u="none" strike="noStrike" kern="0" cap="none" spc="0" normalizeH="0" baseline="0" noProof="0" dirty="0">
                <a:ln>
                  <a:noFill/>
                </a:ln>
                <a:solidFill>
                  <a:sysClr val="windowText" lastClr="000000"/>
                </a:solidFill>
                <a:effectLst/>
                <a:uLnTx/>
                <a:uFillTx/>
                <a:latin typeface="Century Gothic" pitchFamily="34" charset="0"/>
              </a:rPr>
              <a:t>End Bal.</a:t>
            </a:r>
          </a:p>
          <a:p>
            <a:pPr marL="342900" marR="0" lvl="0" indent="-342900" defTabSz="914400" eaLnBrk="1" fontAlgn="auto" latinLnBrk="0" hangingPunct="1">
              <a:lnSpc>
                <a:spcPct val="200000"/>
              </a:lnSpc>
              <a:spcBef>
                <a:spcPts val="0"/>
              </a:spcBef>
              <a:spcAft>
                <a:spcPts val="0"/>
              </a:spcAft>
              <a:buClrTx/>
              <a:buSzTx/>
              <a:buFontTx/>
              <a:buNone/>
              <a:tabLst/>
              <a:defRPr/>
            </a:pPr>
            <a:r>
              <a:rPr kumimoji="0" lang="en-US" b="0" i="0" u="none" strike="noStrike" kern="0" cap="none" spc="0" normalizeH="0" baseline="0" noProof="0" dirty="0">
                <a:ln>
                  <a:noFill/>
                </a:ln>
                <a:solidFill>
                  <a:sysClr val="windowText" lastClr="000000"/>
                </a:solidFill>
                <a:effectLst/>
                <a:uLnTx/>
                <a:uFillTx/>
                <a:latin typeface="Century Gothic" pitchFamily="34" charset="0"/>
              </a:rPr>
              <a:t>691.97</a:t>
            </a:r>
          </a:p>
          <a:p>
            <a:pPr marL="342900" marR="0" lvl="0" indent="-342900" defTabSz="914400" eaLnBrk="1" fontAlgn="auto" latinLnBrk="0" hangingPunct="1">
              <a:lnSpc>
                <a:spcPct val="200000"/>
              </a:lnSpc>
              <a:spcBef>
                <a:spcPts val="0"/>
              </a:spcBef>
              <a:spcAft>
                <a:spcPts val="0"/>
              </a:spcAft>
              <a:buClrTx/>
              <a:buSzTx/>
              <a:buFontTx/>
              <a:buNone/>
              <a:tabLst/>
              <a:defRPr/>
            </a:pPr>
            <a:r>
              <a:rPr kumimoji="0" lang="en-US" b="0" i="0" u="none" strike="noStrike" kern="0" cap="none" spc="0" normalizeH="0" baseline="0" noProof="0" dirty="0">
                <a:ln>
                  <a:noFill/>
                </a:ln>
                <a:solidFill>
                  <a:sysClr val="windowText" lastClr="000000"/>
                </a:solidFill>
                <a:effectLst/>
                <a:uLnTx/>
                <a:uFillTx/>
                <a:latin typeface="Century Gothic" pitchFamily="34" charset="0"/>
              </a:rPr>
              <a:t>359.29</a:t>
            </a:r>
          </a:p>
          <a:p>
            <a:pPr marL="342900" marR="0" lvl="0" indent="-342900" defTabSz="914400" eaLnBrk="1" fontAlgn="auto" latinLnBrk="0" hangingPunct="1">
              <a:lnSpc>
                <a:spcPct val="200000"/>
              </a:lnSpc>
              <a:spcBef>
                <a:spcPts val="0"/>
              </a:spcBef>
              <a:spcAft>
                <a:spcPts val="0"/>
              </a:spcAft>
              <a:buClrTx/>
              <a:buSzTx/>
              <a:buFontTx/>
              <a:buNone/>
              <a:tabLst/>
              <a:defRPr/>
            </a:pPr>
            <a:r>
              <a:rPr lang="en-US" kern="0" dirty="0">
                <a:solidFill>
                  <a:sysClr val="windowText" lastClr="000000"/>
                </a:solidFill>
                <a:latin typeface="Century Gothic" pitchFamily="34" charset="0"/>
              </a:rPr>
              <a:t>0</a:t>
            </a:r>
            <a:endParaRPr kumimoji="0" lang="en-US" b="0" i="0" u="none" strike="noStrike" kern="0" cap="none" spc="0" normalizeH="0" baseline="0" noProof="0" dirty="0">
              <a:ln>
                <a:noFill/>
              </a:ln>
              <a:solidFill>
                <a:sysClr val="windowText" lastClr="000000"/>
              </a:solidFill>
              <a:effectLst/>
              <a:uLnTx/>
              <a:uFillTx/>
              <a:latin typeface="Century Gothic" pitchFamily="34" charset="0"/>
            </a:endParaRPr>
          </a:p>
        </p:txBody>
      </p:sp>
    </p:spTree>
    <p:extLst>
      <p:ext uri="{BB962C8B-B14F-4D97-AF65-F5344CB8AC3E}">
        <p14:creationId xmlns:p14="http://schemas.microsoft.com/office/powerpoint/2010/main" val="1477802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dissolv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dissolve">
                                      <p:cBhvr>
                                        <p:cTn id="15" dur="500"/>
                                        <p:tgtEl>
                                          <p:spTgt spid="5">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dissolve">
                                      <p:cBhvr>
                                        <p:cTn id="18" dur="5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animEffect transition="in" filter="dissolve">
                                      <p:cBhvr>
                                        <p:cTn id="23" dur="500"/>
                                        <p:tgtEl>
                                          <p:spTgt spid="6">
                                            <p:txEl>
                                              <p:pRg st="1" end="1"/>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32"/>
                                        </p:tgtEl>
                                        <p:attrNameLst>
                                          <p:attrName>style.visibility</p:attrName>
                                        </p:attrNameLst>
                                      </p:cBhvr>
                                      <p:to>
                                        <p:strVal val="visible"/>
                                      </p:to>
                                    </p:set>
                                    <p:animEffect transition="in" filter="dissolve">
                                      <p:cBhvr>
                                        <p:cTn id="26" dur="500"/>
                                        <p:tgtEl>
                                          <p:spTgt spid="32"/>
                                        </p:tgtEl>
                                      </p:cBhvr>
                                    </p:animEffect>
                                  </p:childTnLst>
                                  <p:subTnLst>
                                    <p:set>
                                      <p:cBhvr override="childStyle">
                                        <p:cTn dur="1" fill="hold" display="0" masterRel="nextClick" afterEffect="1"/>
                                        <p:tgtEl>
                                          <p:spTgt spid="32"/>
                                        </p:tgtEl>
                                        <p:attrNameLst>
                                          <p:attrName>style.visibility</p:attrName>
                                        </p:attrNameLst>
                                      </p:cBhvr>
                                      <p:to>
                                        <p:strVal val="hidden"/>
                                      </p:to>
                                    </p:set>
                                  </p:sub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7">
                                            <p:txEl>
                                              <p:pRg st="1" end="1"/>
                                            </p:txEl>
                                          </p:spTgt>
                                        </p:tgtEl>
                                        <p:attrNameLst>
                                          <p:attrName>style.visibility</p:attrName>
                                        </p:attrNameLst>
                                      </p:cBhvr>
                                      <p:to>
                                        <p:strVal val="visible"/>
                                      </p:to>
                                    </p:set>
                                    <p:animEffect transition="in" filter="dissolve">
                                      <p:cBhvr>
                                        <p:cTn id="31" dur="500"/>
                                        <p:tgtEl>
                                          <p:spTgt spid="7">
                                            <p:txEl>
                                              <p:pRg st="1" end="1"/>
                                            </p:txEl>
                                          </p:spTgt>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34"/>
                                        </p:tgtEl>
                                        <p:attrNameLst>
                                          <p:attrName>style.visibility</p:attrName>
                                        </p:attrNameLst>
                                      </p:cBhvr>
                                      <p:to>
                                        <p:strVal val="visible"/>
                                      </p:to>
                                    </p:set>
                                    <p:animEffect transition="in" filter="dissolve">
                                      <p:cBhvr>
                                        <p:cTn id="34" dur="500"/>
                                        <p:tgtEl>
                                          <p:spTgt spid="34"/>
                                        </p:tgtEl>
                                      </p:cBhvr>
                                    </p:animEffect>
                                  </p:childTnLst>
                                  <p:subTnLst>
                                    <p:set>
                                      <p:cBhvr override="childStyle">
                                        <p:cTn dur="1" fill="hold" display="0" masterRel="nextClick" afterEffect="1"/>
                                        <p:tgtEl>
                                          <p:spTgt spid="34"/>
                                        </p:tgtEl>
                                        <p:attrNameLst>
                                          <p:attrName>style.visibility</p:attrName>
                                        </p:attrNameLst>
                                      </p:cBhvr>
                                      <p:to>
                                        <p:strVal val="hidden"/>
                                      </p:to>
                                    </p:set>
                                  </p:subTnLst>
                                </p:cTn>
                              </p:par>
                            </p:childTnLst>
                          </p:cTn>
                        </p:par>
                      </p:childTnLst>
                    </p:cTn>
                  </p:par>
                  <p:par>
                    <p:cTn id="35" fill="hold">
                      <p:stCondLst>
                        <p:cond delay="indefinite"/>
                      </p:stCondLst>
                      <p:childTnLst>
                        <p:par>
                          <p:cTn id="36" fill="hold">
                            <p:stCondLst>
                              <p:cond delay="0"/>
                            </p:stCondLst>
                            <p:childTnLst>
                              <p:par>
                                <p:cTn id="37" presetID="9" presetClass="entr" presetSubtype="0" fill="hold" nodeType="clickEffect">
                                  <p:stCondLst>
                                    <p:cond delay="0"/>
                                  </p:stCondLst>
                                  <p:childTnLst>
                                    <p:set>
                                      <p:cBhvr>
                                        <p:cTn id="38" dur="1" fill="hold">
                                          <p:stCondLst>
                                            <p:cond delay="0"/>
                                          </p:stCondLst>
                                        </p:cTn>
                                        <p:tgtEl>
                                          <p:spTgt spid="8">
                                            <p:txEl>
                                              <p:pRg st="1" end="1"/>
                                            </p:txEl>
                                          </p:spTgt>
                                        </p:tgtEl>
                                        <p:attrNameLst>
                                          <p:attrName>style.visibility</p:attrName>
                                        </p:attrNameLst>
                                      </p:cBhvr>
                                      <p:to>
                                        <p:strVal val="visible"/>
                                      </p:to>
                                    </p:set>
                                    <p:animEffect transition="in" filter="dissolve">
                                      <p:cBhvr>
                                        <p:cTn id="39" dur="500"/>
                                        <p:tgtEl>
                                          <p:spTgt spid="8">
                                            <p:txEl>
                                              <p:pRg st="1" end="1"/>
                                            </p:txEl>
                                          </p:spTgt>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dissolve">
                                      <p:cBhvr>
                                        <p:cTn id="42" dur="500"/>
                                        <p:tgtEl>
                                          <p:spTgt spid="35"/>
                                        </p:tgtEl>
                                      </p:cBhvr>
                                    </p:animEffect>
                                  </p:childTnLst>
                                  <p:subTnLst>
                                    <p:set>
                                      <p:cBhvr override="childStyle">
                                        <p:cTn dur="1" fill="hold" display="0" masterRel="nextClick" afterEffect="1"/>
                                        <p:tgtEl>
                                          <p:spTgt spid="35"/>
                                        </p:tgtEl>
                                        <p:attrNameLst>
                                          <p:attrName>style.visibility</p:attrName>
                                        </p:attrNameLst>
                                      </p:cBhvr>
                                      <p:to>
                                        <p:strVal val="hidden"/>
                                      </p:to>
                                    </p:set>
                                  </p:subTnLst>
                                </p:cTn>
                              </p:par>
                              <p:par>
                                <p:cTn id="43" presetID="9" presetClass="entr" presetSubtype="0" fill="hold" nodeType="withEffect">
                                  <p:stCondLst>
                                    <p:cond delay="0"/>
                                  </p:stCondLst>
                                  <p:childTnLst>
                                    <p:set>
                                      <p:cBhvr>
                                        <p:cTn id="44" dur="1" fill="hold">
                                          <p:stCondLst>
                                            <p:cond delay="0"/>
                                          </p:stCondLst>
                                        </p:cTn>
                                        <p:tgtEl>
                                          <p:spTgt spid="4">
                                            <p:txEl>
                                              <p:pRg st="2" end="2"/>
                                            </p:txEl>
                                          </p:spTgt>
                                        </p:tgtEl>
                                        <p:attrNameLst>
                                          <p:attrName>style.visibility</p:attrName>
                                        </p:attrNameLst>
                                      </p:cBhvr>
                                      <p:to>
                                        <p:strVal val="visible"/>
                                      </p:to>
                                    </p:set>
                                    <p:animEffect transition="in" filter="dissolve">
                                      <p:cBhvr>
                                        <p:cTn id="45" dur="500"/>
                                        <p:tgtEl>
                                          <p:spTgt spid="4">
                                            <p:txEl>
                                              <p:pRg st="2" end="2"/>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nodeType="clickEffect">
                                  <p:stCondLst>
                                    <p:cond delay="0"/>
                                  </p:stCondLst>
                                  <p:childTnLst>
                                    <p:set>
                                      <p:cBhvr>
                                        <p:cTn id="49" dur="1" fill="hold">
                                          <p:stCondLst>
                                            <p:cond delay="0"/>
                                          </p:stCondLst>
                                        </p:cTn>
                                        <p:tgtEl>
                                          <p:spTgt spid="6">
                                            <p:txEl>
                                              <p:pRg st="2" end="2"/>
                                            </p:txEl>
                                          </p:spTgt>
                                        </p:tgtEl>
                                        <p:attrNameLst>
                                          <p:attrName>style.visibility</p:attrName>
                                        </p:attrNameLst>
                                      </p:cBhvr>
                                      <p:to>
                                        <p:strVal val="visible"/>
                                      </p:to>
                                    </p:set>
                                    <p:animEffect transition="in" filter="dissolve">
                                      <p:cBhvr>
                                        <p:cTn id="50" dur="500"/>
                                        <p:tgtEl>
                                          <p:spTgt spid="6">
                                            <p:txEl>
                                              <p:pRg st="2" end="2"/>
                                            </p:txEl>
                                          </p:spTgt>
                                        </p:tgtEl>
                                      </p:cBhvr>
                                    </p:animEffect>
                                  </p:childTnLst>
                                </p:cTn>
                              </p:par>
                              <p:par>
                                <p:cTn id="51" presetID="9" presetClass="entr" presetSubtype="0" fill="hold" grpId="0" nodeType="withEffect">
                                  <p:stCondLst>
                                    <p:cond delay="0"/>
                                  </p:stCondLst>
                                  <p:childTnLst>
                                    <p:set>
                                      <p:cBhvr>
                                        <p:cTn id="52" dur="1" fill="hold">
                                          <p:stCondLst>
                                            <p:cond delay="0"/>
                                          </p:stCondLst>
                                        </p:cTn>
                                        <p:tgtEl>
                                          <p:spTgt spid="36"/>
                                        </p:tgtEl>
                                        <p:attrNameLst>
                                          <p:attrName>style.visibility</p:attrName>
                                        </p:attrNameLst>
                                      </p:cBhvr>
                                      <p:to>
                                        <p:strVal val="visible"/>
                                      </p:to>
                                    </p:set>
                                    <p:animEffect transition="in" filter="dissolve">
                                      <p:cBhvr>
                                        <p:cTn id="53" dur="500"/>
                                        <p:tgtEl>
                                          <p:spTgt spid="36"/>
                                        </p:tgtEl>
                                      </p:cBhvr>
                                    </p:animEffect>
                                  </p:childTnLst>
                                  <p:subTnLst>
                                    <p:set>
                                      <p:cBhvr override="childStyle">
                                        <p:cTn dur="1" fill="hold" display="0" masterRel="nextClick" afterEffect="1"/>
                                        <p:tgtEl>
                                          <p:spTgt spid="36"/>
                                        </p:tgtEl>
                                        <p:attrNameLst>
                                          <p:attrName>style.visibility</p:attrName>
                                        </p:attrNameLst>
                                      </p:cBhvr>
                                      <p:to>
                                        <p:strVal val="hidden"/>
                                      </p:to>
                                    </p:set>
                                  </p:subTnLst>
                                </p:cTn>
                              </p:par>
                            </p:childTnLst>
                          </p:cTn>
                        </p:par>
                      </p:childTnLst>
                    </p:cTn>
                  </p:par>
                  <p:par>
                    <p:cTn id="54" fill="hold">
                      <p:stCondLst>
                        <p:cond delay="indefinite"/>
                      </p:stCondLst>
                      <p:childTnLst>
                        <p:par>
                          <p:cTn id="55" fill="hold">
                            <p:stCondLst>
                              <p:cond delay="0"/>
                            </p:stCondLst>
                            <p:childTnLst>
                              <p:par>
                                <p:cTn id="56" presetID="9" presetClass="entr" presetSubtype="0" fill="hold" nodeType="clickEffect">
                                  <p:stCondLst>
                                    <p:cond delay="0"/>
                                  </p:stCondLst>
                                  <p:childTnLst>
                                    <p:set>
                                      <p:cBhvr>
                                        <p:cTn id="57" dur="1" fill="hold">
                                          <p:stCondLst>
                                            <p:cond delay="0"/>
                                          </p:stCondLst>
                                        </p:cTn>
                                        <p:tgtEl>
                                          <p:spTgt spid="7">
                                            <p:txEl>
                                              <p:pRg st="2" end="2"/>
                                            </p:txEl>
                                          </p:spTgt>
                                        </p:tgtEl>
                                        <p:attrNameLst>
                                          <p:attrName>style.visibility</p:attrName>
                                        </p:attrNameLst>
                                      </p:cBhvr>
                                      <p:to>
                                        <p:strVal val="visible"/>
                                      </p:to>
                                    </p:set>
                                    <p:animEffect transition="in" filter="dissolve">
                                      <p:cBhvr>
                                        <p:cTn id="58" dur="500"/>
                                        <p:tgtEl>
                                          <p:spTgt spid="7">
                                            <p:txEl>
                                              <p:pRg st="2" end="2"/>
                                            </p:txEl>
                                          </p:spTgt>
                                        </p:tgtEl>
                                      </p:cBhvr>
                                    </p:animEffect>
                                  </p:childTnLst>
                                </p:cTn>
                              </p:par>
                              <p:par>
                                <p:cTn id="59" presetID="9" presetClass="entr" presetSubtype="0"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animEffect transition="in" filter="dissolve">
                                      <p:cBhvr>
                                        <p:cTn id="61" dur="500"/>
                                        <p:tgtEl>
                                          <p:spTgt spid="38"/>
                                        </p:tgtEl>
                                      </p:cBhvr>
                                    </p:animEffect>
                                  </p:childTnLst>
                                  <p:subTnLst>
                                    <p:set>
                                      <p:cBhvr override="childStyle">
                                        <p:cTn dur="1" fill="hold" display="0" masterRel="nextClick" afterEffect="1"/>
                                        <p:tgtEl>
                                          <p:spTgt spid="38"/>
                                        </p:tgtEl>
                                        <p:attrNameLst>
                                          <p:attrName>style.visibility</p:attrName>
                                        </p:attrNameLst>
                                      </p:cBhvr>
                                      <p:to>
                                        <p:strVal val="hidden"/>
                                      </p:to>
                                    </p:set>
                                  </p:subTnLst>
                                </p:cTn>
                              </p:par>
                            </p:childTnLst>
                          </p:cTn>
                        </p:par>
                      </p:childTnLst>
                    </p:cTn>
                  </p:par>
                  <p:par>
                    <p:cTn id="62" fill="hold">
                      <p:stCondLst>
                        <p:cond delay="indefinite"/>
                      </p:stCondLst>
                      <p:childTnLst>
                        <p:par>
                          <p:cTn id="63" fill="hold">
                            <p:stCondLst>
                              <p:cond delay="0"/>
                            </p:stCondLst>
                            <p:childTnLst>
                              <p:par>
                                <p:cTn id="64" presetID="9" presetClass="entr" presetSubtype="0" fill="hold" nodeType="clickEffect">
                                  <p:stCondLst>
                                    <p:cond delay="0"/>
                                  </p:stCondLst>
                                  <p:childTnLst>
                                    <p:set>
                                      <p:cBhvr>
                                        <p:cTn id="65" dur="1" fill="hold">
                                          <p:stCondLst>
                                            <p:cond delay="0"/>
                                          </p:stCondLst>
                                        </p:cTn>
                                        <p:tgtEl>
                                          <p:spTgt spid="8">
                                            <p:txEl>
                                              <p:pRg st="2" end="2"/>
                                            </p:txEl>
                                          </p:spTgt>
                                        </p:tgtEl>
                                        <p:attrNameLst>
                                          <p:attrName>style.visibility</p:attrName>
                                        </p:attrNameLst>
                                      </p:cBhvr>
                                      <p:to>
                                        <p:strVal val="visible"/>
                                      </p:to>
                                    </p:set>
                                    <p:animEffect transition="in" filter="dissolve">
                                      <p:cBhvr>
                                        <p:cTn id="66" dur="500"/>
                                        <p:tgtEl>
                                          <p:spTgt spid="8">
                                            <p:txEl>
                                              <p:pRg st="2" end="2"/>
                                            </p:txEl>
                                          </p:spTgt>
                                        </p:tgtEl>
                                      </p:cBhvr>
                                    </p:animEffect>
                                  </p:childTnLst>
                                </p:cTn>
                              </p:par>
                              <p:par>
                                <p:cTn id="67" presetID="9" presetClass="entr" presetSubtype="0" fill="hold" grpId="0" nodeType="withEffect">
                                  <p:stCondLst>
                                    <p:cond delay="0"/>
                                  </p:stCondLst>
                                  <p:childTnLst>
                                    <p:set>
                                      <p:cBhvr>
                                        <p:cTn id="68" dur="1" fill="hold">
                                          <p:stCondLst>
                                            <p:cond delay="0"/>
                                          </p:stCondLst>
                                        </p:cTn>
                                        <p:tgtEl>
                                          <p:spTgt spid="39"/>
                                        </p:tgtEl>
                                        <p:attrNameLst>
                                          <p:attrName>style.visibility</p:attrName>
                                        </p:attrNameLst>
                                      </p:cBhvr>
                                      <p:to>
                                        <p:strVal val="visible"/>
                                      </p:to>
                                    </p:set>
                                    <p:animEffect transition="in" filter="dissolve">
                                      <p:cBhvr>
                                        <p:cTn id="69" dur="500"/>
                                        <p:tgtEl>
                                          <p:spTgt spid="39"/>
                                        </p:tgtEl>
                                      </p:cBhvr>
                                    </p:animEffect>
                                  </p:childTnLst>
                                  <p:subTnLst>
                                    <p:set>
                                      <p:cBhvr override="childStyle">
                                        <p:cTn dur="1" fill="hold" display="0" masterRel="nextClick" afterEffect="1"/>
                                        <p:tgtEl>
                                          <p:spTgt spid="39"/>
                                        </p:tgtEl>
                                        <p:attrNameLst>
                                          <p:attrName>style.visibility</p:attrName>
                                        </p:attrNameLst>
                                      </p:cBhvr>
                                      <p:to>
                                        <p:strVal val="hidden"/>
                                      </p:to>
                                    </p:set>
                                  </p:subTnLst>
                                </p:cTn>
                              </p:par>
                              <p:par>
                                <p:cTn id="70" presetID="9" presetClass="entr" presetSubtype="0" fill="hold" nodeType="withEffect">
                                  <p:stCondLst>
                                    <p:cond delay="0"/>
                                  </p:stCondLst>
                                  <p:childTnLst>
                                    <p:set>
                                      <p:cBhvr>
                                        <p:cTn id="71" dur="1" fill="hold">
                                          <p:stCondLst>
                                            <p:cond delay="0"/>
                                          </p:stCondLst>
                                        </p:cTn>
                                        <p:tgtEl>
                                          <p:spTgt spid="4">
                                            <p:txEl>
                                              <p:pRg st="3" end="3"/>
                                            </p:txEl>
                                          </p:spTgt>
                                        </p:tgtEl>
                                        <p:attrNameLst>
                                          <p:attrName>style.visibility</p:attrName>
                                        </p:attrNameLst>
                                      </p:cBhvr>
                                      <p:to>
                                        <p:strVal val="visible"/>
                                      </p:to>
                                    </p:set>
                                    <p:animEffect transition="in" filter="dissolve">
                                      <p:cBhvr>
                                        <p:cTn id="72" dur="500"/>
                                        <p:tgtEl>
                                          <p:spTgt spid="4">
                                            <p:txEl>
                                              <p:pRg st="3" end="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nodeType="clickEffect">
                                  <p:stCondLst>
                                    <p:cond delay="0"/>
                                  </p:stCondLst>
                                  <p:childTnLst>
                                    <p:set>
                                      <p:cBhvr>
                                        <p:cTn id="76" dur="1" fill="hold">
                                          <p:stCondLst>
                                            <p:cond delay="0"/>
                                          </p:stCondLst>
                                        </p:cTn>
                                        <p:tgtEl>
                                          <p:spTgt spid="6">
                                            <p:txEl>
                                              <p:pRg st="3" end="3"/>
                                            </p:txEl>
                                          </p:spTgt>
                                        </p:tgtEl>
                                        <p:attrNameLst>
                                          <p:attrName>style.visibility</p:attrName>
                                        </p:attrNameLst>
                                      </p:cBhvr>
                                      <p:to>
                                        <p:strVal val="visible"/>
                                      </p:to>
                                    </p:set>
                                    <p:animEffect transition="in" filter="dissolve">
                                      <p:cBhvr>
                                        <p:cTn id="77" dur="500"/>
                                        <p:tgtEl>
                                          <p:spTgt spid="6">
                                            <p:txEl>
                                              <p:pRg st="3" end="3"/>
                                            </p:txEl>
                                          </p:spTgt>
                                        </p:tgtEl>
                                      </p:cBhvr>
                                    </p:animEffect>
                                  </p:childTnLst>
                                </p:cTn>
                              </p:par>
                              <p:par>
                                <p:cTn id="78" presetID="9" presetClass="entr" presetSubtype="0" fill="hold" grpId="0" nodeType="withEffect">
                                  <p:stCondLst>
                                    <p:cond delay="0"/>
                                  </p:stCondLst>
                                  <p:childTnLst>
                                    <p:set>
                                      <p:cBhvr>
                                        <p:cTn id="79" dur="1" fill="hold">
                                          <p:stCondLst>
                                            <p:cond delay="0"/>
                                          </p:stCondLst>
                                        </p:cTn>
                                        <p:tgtEl>
                                          <p:spTgt spid="40"/>
                                        </p:tgtEl>
                                        <p:attrNameLst>
                                          <p:attrName>style.visibility</p:attrName>
                                        </p:attrNameLst>
                                      </p:cBhvr>
                                      <p:to>
                                        <p:strVal val="visible"/>
                                      </p:to>
                                    </p:set>
                                    <p:animEffect transition="in" filter="dissolve">
                                      <p:cBhvr>
                                        <p:cTn id="80" dur="500"/>
                                        <p:tgtEl>
                                          <p:spTgt spid="40"/>
                                        </p:tgtEl>
                                      </p:cBhvr>
                                    </p:animEffect>
                                  </p:childTnLst>
                                  <p:subTnLst>
                                    <p:set>
                                      <p:cBhvr override="childStyle">
                                        <p:cTn dur="1" fill="hold" display="0" masterRel="nextClick" afterEffect="1"/>
                                        <p:tgtEl>
                                          <p:spTgt spid="40"/>
                                        </p:tgtEl>
                                        <p:attrNameLst>
                                          <p:attrName>style.visibility</p:attrName>
                                        </p:attrNameLst>
                                      </p:cBhvr>
                                      <p:to>
                                        <p:strVal val="hidden"/>
                                      </p:to>
                                    </p:set>
                                  </p:subTnLst>
                                </p:cTn>
                              </p:par>
                            </p:childTnLst>
                          </p:cTn>
                        </p:par>
                      </p:childTnLst>
                    </p:cTn>
                  </p:par>
                  <p:par>
                    <p:cTn id="81" fill="hold">
                      <p:stCondLst>
                        <p:cond delay="indefinite"/>
                      </p:stCondLst>
                      <p:childTnLst>
                        <p:par>
                          <p:cTn id="82" fill="hold">
                            <p:stCondLst>
                              <p:cond delay="0"/>
                            </p:stCondLst>
                            <p:childTnLst>
                              <p:par>
                                <p:cTn id="83" presetID="9" presetClass="entr" presetSubtype="0" fill="hold" nodeType="clickEffect">
                                  <p:stCondLst>
                                    <p:cond delay="0"/>
                                  </p:stCondLst>
                                  <p:childTnLst>
                                    <p:set>
                                      <p:cBhvr>
                                        <p:cTn id="84" dur="1" fill="hold">
                                          <p:stCondLst>
                                            <p:cond delay="0"/>
                                          </p:stCondLst>
                                        </p:cTn>
                                        <p:tgtEl>
                                          <p:spTgt spid="7">
                                            <p:txEl>
                                              <p:pRg st="3" end="3"/>
                                            </p:txEl>
                                          </p:spTgt>
                                        </p:tgtEl>
                                        <p:attrNameLst>
                                          <p:attrName>style.visibility</p:attrName>
                                        </p:attrNameLst>
                                      </p:cBhvr>
                                      <p:to>
                                        <p:strVal val="visible"/>
                                      </p:to>
                                    </p:set>
                                    <p:animEffect transition="in" filter="dissolve">
                                      <p:cBhvr>
                                        <p:cTn id="85" dur="500"/>
                                        <p:tgtEl>
                                          <p:spTgt spid="7">
                                            <p:txEl>
                                              <p:pRg st="3" end="3"/>
                                            </p:txEl>
                                          </p:spTgt>
                                        </p:tgtEl>
                                      </p:cBhvr>
                                    </p:animEffect>
                                  </p:childTnLst>
                                </p:cTn>
                              </p:par>
                              <p:par>
                                <p:cTn id="86" presetID="9" presetClass="entr" presetSubtype="0" fill="hold" grpId="0" nodeType="withEffect">
                                  <p:stCondLst>
                                    <p:cond delay="0"/>
                                  </p:stCondLst>
                                  <p:childTnLst>
                                    <p:set>
                                      <p:cBhvr>
                                        <p:cTn id="87" dur="1" fill="hold">
                                          <p:stCondLst>
                                            <p:cond delay="0"/>
                                          </p:stCondLst>
                                        </p:cTn>
                                        <p:tgtEl>
                                          <p:spTgt spid="42"/>
                                        </p:tgtEl>
                                        <p:attrNameLst>
                                          <p:attrName>style.visibility</p:attrName>
                                        </p:attrNameLst>
                                      </p:cBhvr>
                                      <p:to>
                                        <p:strVal val="visible"/>
                                      </p:to>
                                    </p:set>
                                    <p:animEffect transition="in" filter="dissolve">
                                      <p:cBhvr>
                                        <p:cTn id="88" dur="500"/>
                                        <p:tgtEl>
                                          <p:spTgt spid="42"/>
                                        </p:tgtEl>
                                      </p:cBhvr>
                                    </p:animEffect>
                                  </p:childTnLst>
                                  <p:subTnLst>
                                    <p:set>
                                      <p:cBhvr override="childStyle">
                                        <p:cTn dur="1" fill="hold" display="0" masterRel="nextClick" afterEffect="1"/>
                                        <p:tgtEl>
                                          <p:spTgt spid="42"/>
                                        </p:tgtEl>
                                        <p:attrNameLst>
                                          <p:attrName>style.visibility</p:attrName>
                                        </p:attrNameLst>
                                      </p:cBhvr>
                                      <p:to>
                                        <p:strVal val="hidden"/>
                                      </p:to>
                                    </p:set>
                                  </p:subTnLst>
                                </p:cTn>
                              </p:par>
                            </p:childTnLst>
                          </p:cTn>
                        </p:par>
                      </p:childTnLst>
                    </p:cTn>
                  </p:par>
                  <p:par>
                    <p:cTn id="89" fill="hold">
                      <p:stCondLst>
                        <p:cond delay="indefinite"/>
                      </p:stCondLst>
                      <p:childTnLst>
                        <p:par>
                          <p:cTn id="90" fill="hold">
                            <p:stCondLst>
                              <p:cond delay="0"/>
                            </p:stCondLst>
                            <p:childTnLst>
                              <p:par>
                                <p:cTn id="91" presetID="9" presetClass="entr" presetSubtype="0" fill="hold" nodeType="clickEffect">
                                  <p:stCondLst>
                                    <p:cond delay="0"/>
                                  </p:stCondLst>
                                  <p:childTnLst>
                                    <p:set>
                                      <p:cBhvr>
                                        <p:cTn id="92" dur="1" fill="hold">
                                          <p:stCondLst>
                                            <p:cond delay="0"/>
                                          </p:stCondLst>
                                        </p:cTn>
                                        <p:tgtEl>
                                          <p:spTgt spid="8">
                                            <p:txEl>
                                              <p:pRg st="3" end="3"/>
                                            </p:txEl>
                                          </p:spTgt>
                                        </p:tgtEl>
                                        <p:attrNameLst>
                                          <p:attrName>style.visibility</p:attrName>
                                        </p:attrNameLst>
                                      </p:cBhvr>
                                      <p:to>
                                        <p:strVal val="visible"/>
                                      </p:to>
                                    </p:set>
                                    <p:animEffect transition="in" filter="dissolve">
                                      <p:cBhvr>
                                        <p:cTn id="93" dur="500"/>
                                        <p:tgtEl>
                                          <p:spTgt spid="8">
                                            <p:txEl>
                                              <p:pRg st="3" end="3"/>
                                            </p:txEl>
                                          </p:spTgt>
                                        </p:tgtEl>
                                      </p:cBhvr>
                                    </p:animEffect>
                                  </p:childTnLst>
                                </p:cTn>
                              </p:par>
                              <p:par>
                                <p:cTn id="94" presetID="9" presetClass="entr" presetSubtype="0" fill="hold" grpId="0" nodeType="withEffect">
                                  <p:stCondLst>
                                    <p:cond delay="0"/>
                                  </p:stCondLst>
                                  <p:childTnLst>
                                    <p:set>
                                      <p:cBhvr>
                                        <p:cTn id="95" dur="1" fill="hold">
                                          <p:stCondLst>
                                            <p:cond delay="0"/>
                                          </p:stCondLst>
                                        </p:cTn>
                                        <p:tgtEl>
                                          <p:spTgt spid="43"/>
                                        </p:tgtEl>
                                        <p:attrNameLst>
                                          <p:attrName>style.visibility</p:attrName>
                                        </p:attrNameLst>
                                      </p:cBhvr>
                                      <p:to>
                                        <p:strVal val="visible"/>
                                      </p:to>
                                    </p:set>
                                    <p:animEffect transition="in" filter="dissolve">
                                      <p:cBhvr>
                                        <p:cTn id="96" dur="500"/>
                                        <p:tgtEl>
                                          <p:spTgt spid="43"/>
                                        </p:tgtEl>
                                      </p:cBhvr>
                                    </p:animEffect>
                                  </p:childTnLst>
                                  <p:subTnLst>
                                    <p:set>
                                      <p:cBhvr override="childStyle">
                                        <p:cTn dur="1" fill="hold" display="0" masterRel="nextClick" afterEffect="1"/>
                                        <p:tgtEl>
                                          <p:spTgt spid="43"/>
                                        </p:tgtEl>
                                        <p:attrNameLst>
                                          <p:attrName>style.visibility</p:attrName>
                                        </p:attrNameLst>
                                      </p:cBhvr>
                                      <p:to>
                                        <p:strVal val="hidden"/>
                                      </p:to>
                                    </p:set>
                                  </p:subTnLst>
                                </p:cTn>
                              </p:par>
                            </p:childTnLst>
                          </p:cTn>
                        </p:par>
                      </p:childTnLst>
                    </p:cTn>
                  </p:par>
                  <p:par>
                    <p:cTn id="97" fill="hold">
                      <p:stCondLst>
                        <p:cond delay="indefinite"/>
                      </p:stCondLst>
                      <p:childTnLst>
                        <p:par>
                          <p:cTn id="98" fill="hold">
                            <p:stCondLst>
                              <p:cond delay="0"/>
                            </p:stCondLst>
                            <p:childTnLst>
                              <p:par>
                                <p:cTn id="99" presetID="9" presetClass="entr" presetSubtype="0" fill="hold" nodeType="clickEffect">
                                  <p:stCondLst>
                                    <p:cond delay="0"/>
                                  </p:stCondLst>
                                  <p:childTnLst>
                                    <p:set>
                                      <p:cBhvr>
                                        <p:cTn id="100" dur="1" fill="hold">
                                          <p:stCondLst>
                                            <p:cond delay="0"/>
                                          </p:stCondLst>
                                        </p:cTn>
                                        <p:tgtEl>
                                          <p:spTgt spid="61">
                                            <p:txEl>
                                              <p:pRg st="1" end="1"/>
                                            </p:txEl>
                                          </p:spTgt>
                                        </p:tgtEl>
                                        <p:attrNameLst>
                                          <p:attrName>style.visibility</p:attrName>
                                        </p:attrNameLst>
                                      </p:cBhvr>
                                      <p:to>
                                        <p:strVal val="visible"/>
                                      </p:to>
                                    </p:set>
                                    <p:animEffect transition="in" filter="dissolve">
                                      <p:cBhvr>
                                        <p:cTn id="101" dur="500"/>
                                        <p:tgtEl>
                                          <p:spTgt spid="61">
                                            <p:txEl>
                                              <p:pRg st="1" end="1"/>
                                            </p:txEl>
                                          </p:spTgt>
                                        </p:tgtEl>
                                      </p:cBhvr>
                                    </p:animEffect>
                                  </p:childTnLst>
                                </p:cTn>
                              </p:par>
                            </p:childTnLst>
                          </p:cTn>
                        </p:par>
                      </p:childTnLst>
                    </p:cTn>
                  </p:par>
                  <p:par>
                    <p:cTn id="102" fill="hold">
                      <p:stCondLst>
                        <p:cond delay="indefinite"/>
                      </p:stCondLst>
                      <p:childTnLst>
                        <p:par>
                          <p:cTn id="103" fill="hold">
                            <p:stCondLst>
                              <p:cond delay="0"/>
                            </p:stCondLst>
                            <p:childTnLst>
                              <p:par>
                                <p:cTn id="104" presetID="9" presetClass="entr" presetSubtype="0" fill="hold" nodeType="clickEffect">
                                  <p:stCondLst>
                                    <p:cond delay="0"/>
                                  </p:stCondLst>
                                  <p:childTnLst>
                                    <p:set>
                                      <p:cBhvr>
                                        <p:cTn id="105" dur="1" fill="hold">
                                          <p:stCondLst>
                                            <p:cond delay="0"/>
                                          </p:stCondLst>
                                        </p:cTn>
                                        <p:tgtEl>
                                          <p:spTgt spid="62">
                                            <p:txEl>
                                              <p:pRg st="1" end="1"/>
                                            </p:txEl>
                                          </p:spTgt>
                                        </p:tgtEl>
                                        <p:attrNameLst>
                                          <p:attrName>style.visibility</p:attrName>
                                        </p:attrNameLst>
                                      </p:cBhvr>
                                      <p:to>
                                        <p:strVal val="visible"/>
                                      </p:to>
                                    </p:set>
                                    <p:animEffect transition="in" filter="dissolve">
                                      <p:cBhvr>
                                        <p:cTn id="106" dur="500"/>
                                        <p:tgtEl>
                                          <p:spTgt spid="62">
                                            <p:txEl>
                                              <p:pRg st="1" end="1"/>
                                            </p:txEl>
                                          </p:spTgt>
                                        </p:tgtEl>
                                      </p:cBhvr>
                                    </p:animEffect>
                                  </p:childTnLst>
                                </p:cTn>
                              </p:par>
                            </p:childTnLst>
                          </p:cTn>
                        </p:par>
                      </p:childTnLst>
                    </p:cTn>
                  </p:par>
                  <p:par>
                    <p:cTn id="107" fill="hold">
                      <p:stCondLst>
                        <p:cond delay="indefinite"/>
                      </p:stCondLst>
                      <p:childTnLst>
                        <p:par>
                          <p:cTn id="108" fill="hold">
                            <p:stCondLst>
                              <p:cond delay="0"/>
                            </p:stCondLst>
                            <p:childTnLst>
                              <p:par>
                                <p:cTn id="109" presetID="9" presetClass="entr" presetSubtype="0" fill="hold" nodeType="clickEffect">
                                  <p:stCondLst>
                                    <p:cond delay="0"/>
                                  </p:stCondLst>
                                  <p:childTnLst>
                                    <p:set>
                                      <p:cBhvr>
                                        <p:cTn id="110" dur="1" fill="hold">
                                          <p:stCondLst>
                                            <p:cond delay="0"/>
                                          </p:stCondLst>
                                        </p:cTn>
                                        <p:tgtEl>
                                          <p:spTgt spid="63">
                                            <p:txEl>
                                              <p:pRg st="1" end="1"/>
                                            </p:txEl>
                                          </p:spTgt>
                                        </p:tgtEl>
                                        <p:attrNameLst>
                                          <p:attrName>style.visibility</p:attrName>
                                        </p:attrNameLst>
                                      </p:cBhvr>
                                      <p:to>
                                        <p:strVal val="visible"/>
                                      </p:to>
                                    </p:set>
                                    <p:animEffect transition="in" filter="dissolve">
                                      <p:cBhvr>
                                        <p:cTn id="111" dur="500"/>
                                        <p:tgtEl>
                                          <p:spTgt spid="63">
                                            <p:txEl>
                                              <p:pRg st="1" end="1"/>
                                            </p:txEl>
                                          </p:spTgt>
                                        </p:tgtEl>
                                      </p:cBhvr>
                                    </p:animEffect>
                                  </p:childTnLst>
                                </p:cTn>
                              </p:par>
                            </p:childTnLst>
                          </p:cTn>
                        </p:par>
                      </p:childTnLst>
                    </p:cTn>
                  </p:par>
                  <p:par>
                    <p:cTn id="112" fill="hold">
                      <p:stCondLst>
                        <p:cond delay="indefinite"/>
                      </p:stCondLst>
                      <p:childTnLst>
                        <p:par>
                          <p:cTn id="113" fill="hold">
                            <p:stCondLst>
                              <p:cond delay="0"/>
                            </p:stCondLst>
                            <p:childTnLst>
                              <p:par>
                                <p:cTn id="114" presetID="9" presetClass="entr" presetSubtype="0" fill="hold" nodeType="clickEffect">
                                  <p:stCondLst>
                                    <p:cond delay="0"/>
                                  </p:stCondLst>
                                  <p:childTnLst>
                                    <p:set>
                                      <p:cBhvr>
                                        <p:cTn id="115" dur="1" fill="hold">
                                          <p:stCondLst>
                                            <p:cond delay="0"/>
                                          </p:stCondLst>
                                        </p:cTn>
                                        <p:tgtEl>
                                          <p:spTgt spid="61">
                                            <p:txEl>
                                              <p:pRg st="2" end="2"/>
                                            </p:txEl>
                                          </p:spTgt>
                                        </p:tgtEl>
                                        <p:attrNameLst>
                                          <p:attrName>style.visibility</p:attrName>
                                        </p:attrNameLst>
                                      </p:cBhvr>
                                      <p:to>
                                        <p:strVal val="visible"/>
                                      </p:to>
                                    </p:set>
                                    <p:animEffect transition="in" filter="dissolve">
                                      <p:cBhvr>
                                        <p:cTn id="116" dur="500"/>
                                        <p:tgtEl>
                                          <p:spTgt spid="61">
                                            <p:txEl>
                                              <p:pRg st="2" end="2"/>
                                            </p:txEl>
                                          </p:spTgt>
                                        </p:tgtEl>
                                      </p:cBhvr>
                                    </p:animEffect>
                                  </p:childTnLst>
                                </p:cTn>
                              </p:par>
                            </p:childTnLst>
                          </p:cTn>
                        </p:par>
                      </p:childTnLst>
                    </p:cTn>
                  </p:par>
                  <p:par>
                    <p:cTn id="117" fill="hold">
                      <p:stCondLst>
                        <p:cond delay="indefinite"/>
                      </p:stCondLst>
                      <p:childTnLst>
                        <p:par>
                          <p:cTn id="118" fill="hold">
                            <p:stCondLst>
                              <p:cond delay="0"/>
                            </p:stCondLst>
                            <p:childTnLst>
                              <p:par>
                                <p:cTn id="119" presetID="9" presetClass="entr" presetSubtype="0" fill="hold" nodeType="clickEffect">
                                  <p:stCondLst>
                                    <p:cond delay="0"/>
                                  </p:stCondLst>
                                  <p:childTnLst>
                                    <p:set>
                                      <p:cBhvr>
                                        <p:cTn id="120" dur="1" fill="hold">
                                          <p:stCondLst>
                                            <p:cond delay="0"/>
                                          </p:stCondLst>
                                        </p:cTn>
                                        <p:tgtEl>
                                          <p:spTgt spid="62">
                                            <p:txEl>
                                              <p:pRg st="2" end="2"/>
                                            </p:txEl>
                                          </p:spTgt>
                                        </p:tgtEl>
                                        <p:attrNameLst>
                                          <p:attrName>style.visibility</p:attrName>
                                        </p:attrNameLst>
                                      </p:cBhvr>
                                      <p:to>
                                        <p:strVal val="visible"/>
                                      </p:to>
                                    </p:set>
                                    <p:animEffect transition="in" filter="dissolve">
                                      <p:cBhvr>
                                        <p:cTn id="121" dur="500"/>
                                        <p:tgtEl>
                                          <p:spTgt spid="62">
                                            <p:txEl>
                                              <p:pRg st="2" end="2"/>
                                            </p:txEl>
                                          </p:spTgt>
                                        </p:tgtEl>
                                      </p:cBhvr>
                                    </p:animEffect>
                                  </p:childTnLst>
                                </p:cTn>
                              </p:par>
                            </p:childTnLst>
                          </p:cTn>
                        </p:par>
                      </p:childTnLst>
                    </p:cTn>
                  </p:par>
                  <p:par>
                    <p:cTn id="122" fill="hold">
                      <p:stCondLst>
                        <p:cond delay="indefinite"/>
                      </p:stCondLst>
                      <p:childTnLst>
                        <p:par>
                          <p:cTn id="123" fill="hold">
                            <p:stCondLst>
                              <p:cond delay="0"/>
                            </p:stCondLst>
                            <p:childTnLst>
                              <p:par>
                                <p:cTn id="124" presetID="9" presetClass="entr" presetSubtype="0" fill="hold" nodeType="clickEffect">
                                  <p:stCondLst>
                                    <p:cond delay="0"/>
                                  </p:stCondLst>
                                  <p:childTnLst>
                                    <p:set>
                                      <p:cBhvr>
                                        <p:cTn id="125" dur="1" fill="hold">
                                          <p:stCondLst>
                                            <p:cond delay="0"/>
                                          </p:stCondLst>
                                        </p:cTn>
                                        <p:tgtEl>
                                          <p:spTgt spid="63">
                                            <p:txEl>
                                              <p:pRg st="2" end="2"/>
                                            </p:txEl>
                                          </p:spTgt>
                                        </p:tgtEl>
                                        <p:attrNameLst>
                                          <p:attrName>style.visibility</p:attrName>
                                        </p:attrNameLst>
                                      </p:cBhvr>
                                      <p:to>
                                        <p:strVal val="visible"/>
                                      </p:to>
                                    </p:set>
                                    <p:animEffect transition="in" filter="dissolve">
                                      <p:cBhvr>
                                        <p:cTn id="126" dur="500"/>
                                        <p:tgtEl>
                                          <p:spTgt spid="63">
                                            <p:txEl>
                                              <p:pRg st="2" end="2"/>
                                            </p:txEl>
                                          </p:spTgt>
                                        </p:tgtEl>
                                      </p:cBhvr>
                                    </p:animEffect>
                                  </p:childTnLst>
                                </p:cTn>
                              </p:par>
                            </p:childTnLst>
                          </p:cTn>
                        </p:par>
                      </p:childTnLst>
                    </p:cTn>
                  </p:par>
                  <p:par>
                    <p:cTn id="127" fill="hold">
                      <p:stCondLst>
                        <p:cond delay="indefinite"/>
                      </p:stCondLst>
                      <p:childTnLst>
                        <p:par>
                          <p:cTn id="128" fill="hold">
                            <p:stCondLst>
                              <p:cond delay="0"/>
                            </p:stCondLst>
                            <p:childTnLst>
                              <p:par>
                                <p:cTn id="129" presetID="9" presetClass="entr" presetSubtype="0" fill="hold" nodeType="clickEffect">
                                  <p:stCondLst>
                                    <p:cond delay="0"/>
                                  </p:stCondLst>
                                  <p:childTnLst>
                                    <p:set>
                                      <p:cBhvr>
                                        <p:cTn id="130" dur="1" fill="hold">
                                          <p:stCondLst>
                                            <p:cond delay="0"/>
                                          </p:stCondLst>
                                        </p:cTn>
                                        <p:tgtEl>
                                          <p:spTgt spid="61">
                                            <p:txEl>
                                              <p:pRg st="3" end="3"/>
                                            </p:txEl>
                                          </p:spTgt>
                                        </p:tgtEl>
                                        <p:attrNameLst>
                                          <p:attrName>style.visibility</p:attrName>
                                        </p:attrNameLst>
                                      </p:cBhvr>
                                      <p:to>
                                        <p:strVal val="visible"/>
                                      </p:to>
                                    </p:set>
                                    <p:animEffect transition="in" filter="dissolve">
                                      <p:cBhvr>
                                        <p:cTn id="131" dur="500"/>
                                        <p:tgtEl>
                                          <p:spTgt spid="61">
                                            <p:txEl>
                                              <p:pRg st="3" end="3"/>
                                            </p:txEl>
                                          </p:spTgt>
                                        </p:tgtEl>
                                      </p:cBhvr>
                                    </p:animEffect>
                                  </p:childTnLst>
                                </p:cTn>
                              </p:par>
                            </p:childTnLst>
                          </p:cTn>
                        </p:par>
                      </p:childTnLst>
                    </p:cTn>
                  </p:par>
                  <p:par>
                    <p:cTn id="132" fill="hold">
                      <p:stCondLst>
                        <p:cond delay="indefinite"/>
                      </p:stCondLst>
                      <p:childTnLst>
                        <p:par>
                          <p:cTn id="133" fill="hold">
                            <p:stCondLst>
                              <p:cond delay="0"/>
                            </p:stCondLst>
                            <p:childTnLst>
                              <p:par>
                                <p:cTn id="134" presetID="9" presetClass="entr" presetSubtype="0" fill="hold" nodeType="clickEffect">
                                  <p:stCondLst>
                                    <p:cond delay="0"/>
                                  </p:stCondLst>
                                  <p:childTnLst>
                                    <p:set>
                                      <p:cBhvr>
                                        <p:cTn id="135" dur="1" fill="hold">
                                          <p:stCondLst>
                                            <p:cond delay="0"/>
                                          </p:stCondLst>
                                        </p:cTn>
                                        <p:tgtEl>
                                          <p:spTgt spid="62">
                                            <p:txEl>
                                              <p:pRg st="3" end="3"/>
                                            </p:txEl>
                                          </p:spTgt>
                                        </p:tgtEl>
                                        <p:attrNameLst>
                                          <p:attrName>style.visibility</p:attrName>
                                        </p:attrNameLst>
                                      </p:cBhvr>
                                      <p:to>
                                        <p:strVal val="visible"/>
                                      </p:to>
                                    </p:set>
                                    <p:animEffect transition="in" filter="dissolve">
                                      <p:cBhvr>
                                        <p:cTn id="136" dur="500"/>
                                        <p:tgtEl>
                                          <p:spTgt spid="62">
                                            <p:txEl>
                                              <p:pRg st="3" end="3"/>
                                            </p:txEl>
                                          </p:spTgt>
                                        </p:tgtEl>
                                      </p:cBhvr>
                                    </p:animEffect>
                                  </p:childTnLst>
                                </p:cTn>
                              </p:par>
                            </p:childTnLst>
                          </p:cTn>
                        </p:par>
                      </p:childTnLst>
                    </p:cTn>
                  </p:par>
                  <p:par>
                    <p:cTn id="137" fill="hold">
                      <p:stCondLst>
                        <p:cond delay="indefinite"/>
                      </p:stCondLst>
                      <p:childTnLst>
                        <p:par>
                          <p:cTn id="138" fill="hold">
                            <p:stCondLst>
                              <p:cond delay="0"/>
                            </p:stCondLst>
                            <p:childTnLst>
                              <p:par>
                                <p:cTn id="139" presetID="9" presetClass="entr" presetSubtype="0" fill="hold" nodeType="clickEffect">
                                  <p:stCondLst>
                                    <p:cond delay="0"/>
                                  </p:stCondLst>
                                  <p:childTnLst>
                                    <p:set>
                                      <p:cBhvr>
                                        <p:cTn id="140" dur="1" fill="hold">
                                          <p:stCondLst>
                                            <p:cond delay="0"/>
                                          </p:stCondLst>
                                        </p:cTn>
                                        <p:tgtEl>
                                          <p:spTgt spid="63">
                                            <p:txEl>
                                              <p:pRg st="3" end="3"/>
                                            </p:txEl>
                                          </p:spTgt>
                                        </p:tgtEl>
                                        <p:attrNameLst>
                                          <p:attrName>style.visibility</p:attrName>
                                        </p:attrNameLst>
                                      </p:cBhvr>
                                      <p:to>
                                        <p:strVal val="visible"/>
                                      </p:to>
                                    </p:set>
                                    <p:animEffect transition="in" filter="dissolve">
                                      <p:cBhvr>
                                        <p:cTn id="141" dur="500"/>
                                        <p:tgtEl>
                                          <p:spTgt spid="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4" grpId="0"/>
      <p:bldP spid="35" grpId="0"/>
      <p:bldP spid="36" grpId="0"/>
      <p:bldP spid="38" grpId="0"/>
      <p:bldP spid="39" grpId="0"/>
      <p:bldP spid="40" grpId="0"/>
      <p:bldP spid="42" grpId="0"/>
      <p:bldP spid="4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905000"/>
            <a:ext cx="8229600" cy="4419600"/>
          </a:xfrm>
        </p:spPr>
        <p:txBody>
          <a:bodyPr>
            <a:normAutofit fontScale="77500" lnSpcReduction="20000"/>
          </a:bodyPr>
          <a:lstStyle/>
          <a:p>
            <a:endParaRPr lang="en-US" sz="3200" dirty="0"/>
          </a:p>
          <a:p>
            <a:endParaRPr lang="en-US" sz="3200" dirty="0"/>
          </a:p>
          <a:p>
            <a:r>
              <a:rPr lang="en-US" sz="2800" dirty="0"/>
              <a:t>Assume a 10% discount rate</a:t>
            </a:r>
          </a:p>
          <a:p>
            <a:endParaRPr lang="en-US" sz="2800" dirty="0"/>
          </a:p>
          <a:p>
            <a:r>
              <a:rPr lang="en-US" sz="2800" dirty="0"/>
              <a:t>N = 1; I/Y = 10; FV = -55; PV = </a:t>
            </a:r>
            <a:r>
              <a:rPr lang="en-US" sz="2800" b="1" dirty="0">
                <a:solidFill>
                  <a:srgbClr val="FF0000"/>
                </a:solidFill>
              </a:rPr>
              <a:t>50.00</a:t>
            </a:r>
          </a:p>
          <a:p>
            <a:endParaRPr lang="en-US" sz="2800" dirty="0"/>
          </a:p>
          <a:p>
            <a:r>
              <a:rPr lang="en-US" sz="2800" dirty="0"/>
              <a:t>N = 2; I/Y = 10; FV = -(-16); PV = </a:t>
            </a:r>
            <a:r>
              <a:rPr lang="en-US" sz="2800" b="1" dirty="0">
                <a:solidFill>
                  <a:srgbClr val="FF0000"/>
                </a:solidFill>
              </a:rPr>
              <a:t>-13.22</a:t>
            </a:r>
          </a:p>
          <a:p>
            <a:endParaRPr lang="en-US" sz="2800" dirty="0"/>
          </a:p>
          <a:p>
            <a:r>
              <a:rPr lang="en-US" sz="2800" dirty="0"/>
              <a:t>N = 3; I/Y = 10; FV = -55; PV = </a:t>
            </a:r>
            <a:r>
              <a:rPr lang="en-US" sz="2800" b="1" dirty="0">
                <a:solidFill>
                  <a:srgbClr val="FF0000"/>
                </a:solidFill>
              </a:rPr>
              <a:t>41.32</a:t>
            </a:r>
          </a:p>
          <a:p>
            <a:endParaRPr lang="en-US" sz="2800" dirty="0"/>
          </a:p>
          <a:p>
            <a:r>
              <a:rPr lang="en-US" sz="2800" dirty="0"/>
              <a:t>N = 4; I/Y = 10; FV = -(-16); PV = </a:t>
            </a:r>
            <a:r>
              <a:rPr lang="en-US" sz="2800" b="1" dirty="0">
                <a:solidFill>
                  <a:srgbClr val="FF0000"/>
                </a:solidFill>
              </a:rPr>
              <a:t>-10.93</a:t>
            </a:r>
          </a:p>
          <a:p>
            <a:endParaRPr lang="en-US" sz="2800" dirty="0"/>
          </a:p>
          <a:p>
            <a:r>
              <a:rPr lang="en-US" sz="2800" dirty="0"/>
              <a:t>Sum: 50.00 – 13.22 + 41.32 – 10.93 = </a:t>
            </a:r>
            <a:r>
              <a:rPr lang="en-US" sz="2800" b="1" dirty="0">
                <a:solidFill>
                  <a:srgbClr val="FF0000"/>
                </a:solidFill>
              </a:rPr>
              <a:t>$67.20</a:t>
            </a:r>
          </a:p>
          <a:p>
            <a:pPr>
              <a:buNone/>
            </a:pPr>
            <a:r>
              <a:rPr lang="en-US" sz="3200" dirty="0"/>
              <a:t>		</a:t>
            </a:r>
          </a:p>
          <a:p>
            <a:pPr>
              <a:buNone/>
            </a:pPr>
            <a:r>
              <a:rPr lang="en-US" sz="3200" dirty="0"/>
              <a:t>          </a:t>
            </a:r>
            <a:r>
              <a:rPr lang="en-US" sz="2800" dirty="0"/>
              <a:t>Note: Easier Calculator Function Later.</a:t>
            </a:r>
            <a:endParaRPr lang="en-US" sz="3200" dirty="0"/>
          </a:p>
        </p:txBody>
      </p:sp>
      <p:sp>
        <p:nvSpPr>
          <p:cNvPr id="3" name="Title 2"/>
          <p:cNvSpPr>
            <a:spLocks noGrp="1"/>
          </p:cNvSpPr>
          <p:nvPr>
            <p:ph type="title"/>
          </p:nvPr>
        </p:nvSpPr>
        <p:spPr/>
        <p:txBody>
          <a:bodyPr/>
          <a:lstStyle/>
          <a:p>
            <a:r>
              <a:rPr lang="en-US" dirty="0"/>
              <a:t>Mixed Cash Flows: Example</a:t>
            </a:r>
          </a:p>
        </p:txBody>
      </p:sp>
      <p:graphicFrame>
        <p:nvGraphicFramePr>
          <p:cNvPr id="4" name="Table 3"/>
          <p:cNvGraphicFramePr>
            <a:graphicFrameLocks noGrp="1"/>
          </p:cNvGraphicFramePr>
          <p:nvPr/>
        </p:nvGraphicFramePr>
        <p:xfrm>
          <a:off x="1295400" y="1600200"/>
          <a:ext cx="6096000" cy="74168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370840">
                <a:tc>
                  <a:txBody>
                    <a:bodyPr/>
                    <a:lstStyle/>
                    <a:p>
                      <a:pPr algn="ctr"/>
                      <a:r>
                        <a:rPr lang="en-US" dirty="0">
                          <a:latin typeface="Century Gothic" pitchFamily="34" charset="0"/>
                        </a:rPr>
                        <a:t>1</a:t>
                      </a:r>
                    </a:p>
                  </a:txBody>
                  <a:tcPr/>
                </a:tc>
                <a:tc>
                  <a:txBody>
                    <a:bodyPr/>
                    <a:lstStyle/>
                    <a:p>
                      <a:pPr algn="ctr"/>
                      <a:r>
                        <a:rPr lang="en-US" dirty="0">
                          <a:latin typeface="Century Gothic" pitchFamily="34" charset="0"/>
                        </a:rPr>
                        <a:t>2</a:t>
                      </a:r>
                    </a:p>
                  </a:txBody>
                  <a:tcPr/>
                </a:tc>
                <a:tc>
                  <a:txBody>
                    <a:bodyPr/>
                    <a:lstStyle/>
                    <a:p>
                      <a:pPr algn="ctr"/>
                      <a:r>
                        <a:rPr lang="en-US" dirty="0">
                          <a:latin typeface="Century Gothic" pitchFamily="34" charset="0"/>
                        </a:rPr>
                        <a:t>3</a:t>
                      </a:r>
                    </a:p>
                  </a:txBody>
                  <a:tcPr/>
                </a:tc>
                <a:tc>
                  <a:txBody>
                    <a:bodyPr/>
                    <a:lstStyle/>
                    <a:p>
                      <a:pPr algn="ctr"/>
                      <a:r>
                        <a:rPr lang="en-US" dirty="0">
                          <a:latin typeface="Century Gothic" pitchFamily="34" charset="0"/>
                        </a:rPr>
                        <a:t>4</a:t>
                      </a:r>
                    </a:p>
                  </a:txBody>
                  <a:tcPr/>
                </a:tc>
                <a:extLst>
                  <a:ext uri="{0D108BD9-81ED-4DB2-BD59-A6C34878D82A}">
                    <a16:rowId xmlns:a16="http://schemas.microsoft.com/office/drawing/2014/main" val="10000"/>
                  </a:ext>
                </a:extLst>
              </a:tr>
              <a:tr h="370840">
                <a:tc>
                  <a:txBody>
                    <a:bodyPr/>
                    <a:lstStyle/>
                    <a:p>
                      <a:pPr algn="ctr"/>
                      <a:r>
                        <a:rPr lang="en-US" dirty="0">
                          <a:latin typeface="Century Gothic" pitchFamily="34" charset="0"/>
                        </a:rPr>
                        <a:t>$55.00</a:t>
                      </a:r>
                    </a:p>
                  </a:txBody>
                  <a:tcPr/>
                </a:tc>
                <a:tc>
                  <a:txBody>
                    <a:bodyPr/>
                    <a:lstStyle/>
                    <a:p>
                      <a:pPr algn="ctr"/>
                      <a:r>
                        <a:rPr lang="en-US" dirty="0">
                          <a:latin typeface="Century Gothic" pitchFamily="34" charset="0"/>
                        </a:rPr>
                        <a:t>-$16.00</a:t>
                      </a:r>
                    </a:p>
                  </a:txBody>
                  <a:tcPr/>
                </a:tc>
                <a:tc>
                  <a:txBody>
                    <a:bodyPr/>
                    <a:lstStyle/>
                    <a:p>
                      <a:pPr algn="ctr"/>
                      <a:r>
                        <a:rPr lang="en-US" dirty="0">
                          <a:latin typeface="Century Gothic" pitchFamily="34" charset="0"/>
                        </a:rPr>
                        <a:t>$55.00</a:t>
                      </a:r>
                    </a:p>
                  </a:txBody>
                  <a:tcPr/>
                </a:tc>
                <a:tc>
                  <a:txBody>
                    <a:bodyPr/>
                    <a:lstStyle/>
                    <a:p>
                      <a:pPr algn="ctr"/>
                      <a:r>
                        <a:rPr lang="en-US" dirty="0">
                          <a:latin typeface="Century Gothic" pitchFamily="34" charset="0"/>
                        </a:rPr>
                        <a:t>-$16.00</a:t>
                      </a:r>
                    </a:p>
                  </a:txBody>
                  <a:tcPr/>
                </a:tc>
                <a:extLst>
                  <a:ext uri="{0D108BD9-81ED-4DB2-BD59-A6C34878D82A}">
                    <a16:rowId xmlns:a16="http://schemas.microsoft.com/office/drawing/2014/main" val="10001"/>
                  </a:ext>
                </a:extLst>
              </a:tr>
            </a:tbl>
          </a:graphicData>
        </a:graphic>
      </p:graphicFrame>
    </p:spTree>
  </p:cSld>
  <p:clrMapOvr>
    <a:masterClrMapping/>
  </p:clrMapOvr>
</p:sld>
</file>

<file path=ppt/theme/theme1.xml><?xml version="1.0" encoding="utf-8"?>
<a:theme xmlns:a="http://schemas.openxmlformats.org/drawingml/2006/main" name="Contemporary 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Contemporary blue</Template>
  <TotalTime>987</TotalTime>
  <Words>2829</Words>
  <Application>Microsoft Office PowerPoint</Application>
  <PresentationFormat>On-screen Show (4:3)</PresentationFormat>
  <Paragraphs>797</Paragraphs>
  <Slides>88</Slides>
  <Notes>62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88</vt:i4>
      </vt:variant>
    </vt:vector>
  </HeadingPairs>
  <TitlesOfParts>
    <vt:vector size="97" baseType="lpstr">
      <vt:lpstr>Arial</vt:lpstr>
      <vt:lpstr>Calibri</vt:lpstr>
      <vt:lpstr>Century Gothic</vt:lpstr>
      <vt:lpstr>Corbel</vt:lpstr>
      <vt:lpstr>Symbol</vt:lpstr>
      <vt:lpstr>Wingdings</vt:lpstr>
      <vt:lpstr>Contemporary blue</vt:lpstr>
      <vt:lpstr>Equation</vt:lpstr>
      <vt:lpstr>MathType 6.0 Equation</vt:lpstr>
      <vt:lpstr>FIN 360: Corporate Finance</vt:lpstr>
      <vt:lpstr>Today’s Outline</vt:lpstr>
      <vt:lpstr>1. General Notes</vt:lpstr>
      <vt:lpstr>Time Lines </vt:lpstr>
      <vt:lpstr>Negatives</vt:lpstr>
      <vt:lpstr>‘Negatives’ Rule</vt:lpstr>
      <vt:lpstr>2. Time Value of Money  A. Mixed Cash Flows</vt:lpstr>
      <vt:lpstr>Mixed Cash Flows</vt:lpstr>
      <vt:lpstr>Mixed Cash Flows: Example</vt:lpstr>
      <vt:lpstr>B. Annuities</vt:lpstr>
      <vt:lpstr>Annuities</vt:lpstr>
      <vt:lpstr>Annuities</vt:lpstr>
      <vt:lpstr>Annuity Time Line</vt:lpstr>
      <vt:lpstr>Annuities</vt:lpstr>
      <vt:lpstr>Uses of Annuity: PV</vt:lpstr>
      <vt:lpstr>Uses of Annuity: FV</vt:lpstr>
      <vt:lpstr>Annuities: PV Formula</vt:lpstr>
      <vt:lpstr>Annuities: PV Example</vt:lpstr>
      <vt:lpstr>Annuities: FV Formula</vt:lpstr>
      <vt:lpstr>Annuities: FV Example</vt:lpstr>
      <vt:lpstr>Cash Flow Problems</vt:lpstr>
      <vt:lpstr>Cash Flow, Time and Interest Rates </vt:lpstr>
      <vt:lpstr>Cash Flow Problems</vt:lpstr>
      <vt:lpstr>PV Cash Flow Problems</vt:lpstr>
      <vt:lpstr>FV Cash Flow Problems</vt:lpstr>
      <vt:lpstr>Interest Rate Problems</vt:lpstr>
      <vt:lpstr>Interest Rate Problems</vt:lpstr>
      <vt:lpstr>PV Interest Rate Problems</vt:lpstr>
      <vt:lpstr>FV Interest Rate Problems</vt:lpstr>
      <vt:lpstr>Time Problems</vt:lpstr>
      <vt:lpstr>Time Problems</vt:lpstr>
      <vt:lpstr>PV Time Problems</vt:lpstr>
      <vt:lpstr>FV Time Problems</vt:lpstr>
      <vt:lpstr>Annuities Due</vt:lpstr>
      <vt:lpstr>Annuities Due</vt:lpstr>
      <vt:lpstr>Annuities Due</vt:lpstr>
      <vt:lpstr>Annuities Due</vt:lpstr>
      <vt:lpstr>C. Perpetuities</vt:lpstr>
      <vt:lpstr>Perpetuities</vt:lpstr>
      <vt:lpstr>Perpetuities</vt:lpstr>
      <vt:lpstr>Perpetuity Example</vt:lpstr>
      <vt:lpstr>Growing Perpetuities</vt:lpstr>
      <vt:lpstr>Growing Perpetuities</vt:lpstr>
      <vt:lpstr>Growing Perpetuities</vt:lpstr>
      <vt:lpstr>Growing Perpetuities</vt:lpstr>
      <vt:lpstr>Cash Flow and Interest Rate Problems</vt:lpstr>
      <vt:lpstr>Cash Flow and Interest Rate Problems</vt:lpstr>
      <vt:lpstr>D. Non-Annual Cash Flows</vt:lpstr>
      <vt:lpstr>Non-Annual Periods</vt:lpstr>
      <vt:lpstr>Calculator Adjustments</vt:lpstr>
      <vt:lpstr>Changing P/Y</vt:lpstr>
      <vt:lpstr>FV and Compounding Period</vt:lpstr>
      <vt:lpstr>PV and Compounding Period</vt:lpstr>
      <vt:lpstr>Single Dollar </vt:lpstr>
      <vt:lpstr>Non-Annual Annuities </vt:lpstr>
      <vt:lpstr>Annuity FV with a Calculator</vt:lpstr>
      <vt:lpstr>Annuity PV with a Calculator</vt:lpstr>
      <vt:lpstr>Non-Annual Practice Problems</vt:lpstr>
      <vt:lpstr>Non-Annual Perpetuities</vt:lpstr>
      <vt:lpstr>T-S-P</vt:lpstr>
      <vt:lpstr>3. Rates of Change </vt:lpstr>
      <vt:lpstr>Percentages</vt:lpstr>
      <vt:lpstr>Percentages</vt:lpstr>
      <vt:lpstr>Types of Rate of Change Problem</vt:lpstr>
      <vt:lpstr>Simple Rates (Interest)</vt:lpstr>
      <vt:lpstr>Compound Rates (Interest) </vt:lpstr>
      <vt:lpstr>Holding Period Return </vt:lpstr>
      <vt:lpstr>Holding Period Return </vt:lpstr>
      <vt:lpstr>Holding Period Return</vt:lpstr>
      <vt:lpstr>Non-Annual Rates</vt:lpstr>
      <vt:lpstr>Rate Conversions</vt:lpstr>
      <vt:lpstr>Rate Conversions</vt:lpstr>
      <vt:lpstr>Conversions</vt:lpstr>
      <vt:lpstr>Annual Percentage Rate (APR)</vt:lpstr>
      <vt:lpstr>APR Example</vt:lpstr>
      <vt:lpstr>Effective Annual Return (EAR)</vt:lpstr>
      <vt:lpstr>Effective Annual Return (EAR)</vt:lpstr>
      <vt:lpstr>Effective Annual Return (EAR)</vt:lpstr>
      <vt:lpstr>IMPORTANT DISTINCTION</vt:lpstr>
      <vt:lpstr>Effective Annual Return (EAR)</vt:lpstr>
      <vt:lpstr>Calculator Functions</vt:lpstr>
      <vt:lpstr>Rate Practice</vt:lpstr>
      <vt:lpstr>4. Amortization</vt:lpstr>
      <vt:lpstr>Amortization</vt:lpstr>
      <vt:lpstr>Amortization Graph</vt:lpstr>
      <vt:lpstr>Amortization Example</vt:lpstr>
      <vt:lpstr>Amortization Calculation</vt:lpstr>
      <vt:lpstr>Amortization Calculation</vt:lpstr>
    </vt:vector>
  </TitlesOfParts>
  <Company>American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 365 Business Finance</dc:title>
  <dc:creator>Lawrence Schrenk</dc:creator>
  <cp:lastModifiedBy>Lawrence Schrenk</cp:lastModifiedBy>
  <cp:revision>161</cp:revision>
  <dcterms:created xsi:type="dcterms:W3CDTF">2009-08-24T02:07:34Z</dcterms:created>
  <dcterms:modified xsi:type="dcterms:W3CDTF">2016-10-04T02:37:56Z</dcterms:modified>
</cp:coreProperties>
</file>