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6"/>
  </p:notesMasterIdLst>
  <p:sldIdLst>
    <p:sldId id="256" r:id="rId2"/>
    <p:sldId id="264" r:id="rId3"/>
    <p:sldId id="352" r:id="rId4"/>
    <p:sldId id="311" r:id="rId5"/>
    <p:sldId id="356" r:id="rId6"/>
    <p:sldId id="354" r:id="rId7"/>
    <p:sldId id="353" r:id="rId8"/>
    <p:sldId id="346" r:id="rId9"/>
    <p:sldId id="312" r:id="rId10"/>
    <p:sldId id="313" r:id="rId11"/>
    <p:sldId id="314" r:id="rId12"/>
    <p:sldId id="315" r:id="rId13"/>
    <p:sldId id="316" r:id="rId14"/>
    <p:sldId id="317" r:id="rId15"/>
    <p:sldId id="319" r:id="rId16"/>
    <p:sldId id="321" r:id="rId17"/>
    <p:sldId id="318" r:id="rId18"/>
    <p:sldId id="320" r:id="rId19"/>
    <p:sldId id="340" r:id="rId20"/>
    <p:sldId id="324" r:id="rId21"/>
    <p:sldId id="323" r:id="rId22"/>
    <p:sldId id="325" r:id="rId23"/>
    <p:sldId id="326" r:id="rId24"/>
    <p:sldId id="322" r:id="rId25"/>
    <p:sldId id="349" r:id="rId26"/>
    <p:sldId id="328" r:id="rId27"/>
    <p:sldId id="329" r:id="rId28"/>
    <p:sldId id="347" r:id="rId29"/>
    <p:sldId id="330" r:id="rId30"/>
    <p:sldId id="331" r:id="rId31"/>
    <p:sldId id="351" r:id="rId32"/>
    <p:sldId id="348" r:id="rId33"/>
    <p:sldId id="333" r:id="rId34"/>
    <p:sldId id="332" r:id="rId35"/>
    <p:sldId id="339" r:id="rId36"/>
    <p:sldId id="335" r:id="rId37"/>
    <p:sldId id="336" r:id="rId38"/>
    <p:sldId id="338" r:id="rId39"/>
    <p:sldId id="334" r:id="rId40"/>
    <p:sldId id="344" r:id="rId41"/>
    <p:sldId id="343" r:id="rId42"/>
    <p:sldId id="350" r:id="rId43"/>
    <p:sldId id="341" r:id="rId44"/>
    <p:sldId id="34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ry\Documents\TVM%20Graphs%20for%20Slid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ry\Documents\TVM%20Graphs%20for%20Sli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/>
              <a:t>Future Value of $1.00</a:t>
            </a:r>
          </a:p>
          <a:p>
            <a:pPr>
              <a:defRPr/>
            </a:pPr>
            <a:r>
              <a:rPr lang="en-US" sz="1600" b="0"/>
              <a:t>(r = 5%)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FV!$A$2:$A$102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FV!$B$2:$B$102</c:f>
              <c:numCache>
                <c:formatCode>"$"#,##0.00</c:formatCode>
                <c:ptCount val="101"/>
                <c:pt idx="0">
                  <c:v>1</c:v>
                </c:pt>
                <c:pt idx="1">
                  <c:v>1.05</c:v>
                </c:pt>
                <c:pt idx="2">
                  <c:v>1.1025</c:v>
                </c:pt>
                <c:pt idx="3">
                  <c:v>1.1576249999999997</c:v>
                </c:pt>
                <c:pt idx="4">
                  <c:v>1.2155062499999993</c:v>
                </c:pt>
                <c:pt idx="5">
                  <c:v>1.2762815625000001</c:v>
                </c:pt>
                <c:pt idx="6">
                  <c:v>1.340095640625</c:v>
                </c:pt>
                <c:pt idx="7">
                  <c:v>1.4071004226562502</c:v>
                </c:pt>
                <c:pt idx="8">
                  <c:v>1.4774554437890626</c:v>
                </c:pt>
                <c:pt idx="9">
                  <c:v>1.5513282159785158</c:v>
                </c:pt>
                <c:pt idx="10">
                  <c:v>1.6288946267774416</c:v>
                </c:pt>
                <c:pt idx="11">
                  <c:v>1.710339358116314</c:v>
                </c:pt>
                <c:pt idx="12">
                  <c:v>1.7958563260221296</c:v>
                </c:pt>
                <c:pt idx="13">
                  <c:v>1.885649142323236</c:v>
                </c:pt>
                <c:pt idx="14">
                  <c:v>1.9799315994393965</c:v>
                </c:pt>
                <c:pt idx="15">
                  <c:v>2.0789281794113679</c:v>
                </c:pt>
                <c:pt idx="16">
                  <c:v>2.1828745883819378</c:v>
                </c:pt>
                <c:pt idx="17">
                  <c:v>2.2920183178010332</c:v>
                </c:pt>
                <c:pt idx="18">
                  <c:v>2.4066192336910839</c:v>
                </c:pt>
                <c:pt idx="19">
                  <c:v>2.5269501953756381</c:v>
                </c:pt>
                <c:pt idx="20">
                  <c:v>2.6532977051444218</c:v>
                </c:pt>
                <c:pt idx="21">
                  <c:v>2.7859625904016418</c:v>
                </c:pt>
                <c:pt idx="22">
                  <c:v>2.9252607199217238</c:v>
                </c:pt>
                <c:pt idx="23">
                  <c:v>3.0715237559178115</c:v>
                </c:pt>
                <c:pt idx="24">
                  <c:v>3.2250999437137007</c:v>
                </c:pt>
                <c:pt idx="25">
                  <c:v>3.3863549408993858</c:v>
                </c:pt>
                <c:pt idx="26">
                  <c:v>3.5556726879443548</c:v>
                </c:pt>
                <c:pt idx="27">
                  <c:v>3.7334563223415742</c:v>
                </c:pt>
                <c:pt idx="28">
                  <c:v>3.9201291384586514</c:v>
                </c:pt>
                <c:pt idx="29">
                  <c:v>4.1161355953815848</c:v>
                </c:pt>
                <c:pt idx="30">
                  <c:v>4.3219423751506634</c:v>
                </c:pt>
                <c:pt idx="31">
                  <c:v>4.5380394939081992</c:v>
                </c:pt>
                <c:pt idx="32">
                  <c:v>4.7649414686036069</c:v>
                </c:pt>
                <c:pt idx="33">
                  <c:v>5.0031885420337865</c:v>
                </c:pt>
                <c:pt idx="34">
                  <c:v>5.2533479691354765</c:v>
                </c:pt>
                <c:pt idx="35">
                  <c:v>5.5160153675922476</c:v>
                </c:pt>
                <c:pt idx="36">
                  <c:v>5.7918161359718647</c:v>
                </c:pt>
                <c:pt idx="37">
                  <c:v>6.0814069427704567</c:v>
                </c:pt>
                <c:pt idx="38">
                  <c:v>6.3854772899089776</c:v>
                </c:pt>
                <c:pt idx="39">
                  <c:v>6.7047511544044305</c:v>
                </c:pt>
                <c:pt idx="40">
                  <c:v>7.0399887121246509</c:v>
                </c:pt>
                <c:pt idx="41">
                  <c:v>7.3919881477308804</c:v>
                </c:pt>
                <c:pt idx="42">
                  <c:v>7.7615875551174245</c:v>
                </c:pt>
                <c:pt idx="43">
                  <c:v>8.1496669328733002</c:v>
                </c:pt>
                <c:pt idx="44">
                  <c:v>8.5571502795169661</c:v>
                </c:pt>
                <c:pt idx="45">
                  <c:v>8.9850077934928123</c:v>
                </c:pt>
                <c:pt idx="46">
                  <c:v>9.4342581831674455</c:v>
                </c:pt>
                <c:pt idx="47">
                  <c:v>9.9059710923258226</c:v>
                </c:pt>
                <c:pt idx="48">
                  <c:v>10.401269646942117</c:v>
                </c:pt>
                <c:pt idx="49">
                  <c:v>10.921333129289224</c:v>
                </c:pt>
                <c:pt idx="50">
                  <c:v>11.467399785753685</c:v>
                </c:pt>
                <c:pt idx="51">
                  <c:v>12.040769775041369</c:v>
                </c:pt>
                <c:pt idx="52">
                  <c:v>12.642808263793434</c:v>
                </c:pt>
                <c:pt idx="53">
                  <c:v>13.274948676983108</c:v>
                </c:pt>
                <c:pt idx="54">
                  <c:v>13.938696110832264</c:v>
                </c:pt>
                <c:pt idx="55">
                  <c:v>14.635630916373879</c:v>
                </c:pt>
                <c:pt idx="56">
                  <c:v>15.367412462192569</c:v>
                </c:pt>
                <c:pt idx="57">
                  <c:v>16.135783085302194</c:v>
                </c:pt>
                <c:pt idx="58">
                  <c:v>16.942572239567287</c:v>
                </c:pt>
                <c:pt idx="59">
                  <c:v>17.789700851545664</c:v>
                </c:pt>
                <c:pt idx="60">
                  <c:v>18.679185894122959</c:v>
                </c:pt>
                <c:pt idx="61">
                  <c:v>19.613145188829115</c:v>
                </c:pt>
                <c:pt idx="62">
                  <c:v>20.593802448270566</c:v>
                </c:pt>
                <c:pt idx="63">
                  <c:v>21.623492570684089</c:v>
                </c:pt>
                <c:pt idx="64">
                  <c:v>22.704667199218306</c:v>
                </c:pt>
                <c:pt idx="65">
                  <c:v>23.839900559179217</c:v>
                </c:pt>
                <c:pt idx="66">
                  <c:v>25.031895587138184</c:v>
                </c:pt>
                <c:pt idx="67">
                  <c:v>26.283490366495087</c:v>
                </c:pt>
                <c:pt idx="68">
                  <c:v>27.597664884819839</c:v>
                </c:pt>
                <c:pt idx="69">
                  <c:v>28.977548129060832</c:v>
                </c:pt>
                <c:pt idx="70">
                  <c:v>30.426425535513861</c:v>
                </c:pt>
                <c:pt idx="71">
                  <c:v>31.947746812289562</c:v>
                </c:pt>
                <c:pt idx="72">
                  <c:v>33.545134152904062</c:v>
                </c:pt>
                <c:pt idx="73">
                  <c:v>35.222390860549268</c:v>
                </c:pt>
                <c:pt idx="74">
                  <c:v>36.983510403576709</c:v>
                </c:pt>
                <c:pt idx="75">
                  <c:v>38.832685923755548</c:v>
                </c:pt>
                <c:pt idx="76">
                  <c:v>40.77432021994332</c:v>
                </c:pt>
                <c:pt idx="77">
                  <c:v>42.813036230940497</c:v>
                </c:pt>
                <c:pt idx="78">
                  <c:v>44.953688042487492</c:v>
                </c:pt>
                <c:pt idx="79">
                  <c:v>47.201372444611913</c:v>
                </c:pt>
                <c:pt idx="80">
                  <c:v>49.561441066842463</c:v>
                </c:pt>
                <c:pt idx="81">
                  <c:v>52.039513120184637</c:v>
                </c:pt>
                <c:pt idx="82">
                  <c:v>54.641488776193846</c:v>
                </c:pt>
                <c:pt idx="83">
                  <c:v>57.373563215003529</c:v>
                </c:pt>
                <c:pt idx="84">
                  <c:v>60.242241375753721</c:v>
                </c:pt>
                <c:pt idx="85">
                  <c:v>63.254353444541401</c:v>
                </c:pt>
                <c:pt idx="86">
                  <c:v>66.41707111676844</c:v>
                </c:pt>
                <c:pt idx="87">
                  <c:v>69.737924672606923</c:v>
                </c:pt>
                <c:pt idx="88">
                  <c:v>73.224820906237269</c:v>
                </c:pt>
                <c:pt idx="89">
                  <c:v>76.886061951549109</c:v>
                </c:pt>
                <c:pt idx="90">
                  <c:v>80.730365049126561</c:v>
                </c:pt>
                <c:pt idx="91">
                  <c:v>84.766883301582908</c:v>
                </c:pt>
                <c:pt idx="92">
                  <c:v>89.005227466662035</c:v>
                </c:pt>
                <c:pt idx="93">
                  <c:v>93.455488839995127</c:v>
                </c:pt>
                <c:pt idx="94">
                  <c:v>98.128263281994876</c:v>
                </c:pt>
                <c:pt idx="95">
                  <c:v>103.03467644609465</c:v>
                </c:pt>
                <c:pt idx="96">
                  <c:v>108.18641026839938</c:v>
                </c:pt>
                <c:pt idx="97">
                  <c:v>113.59573078181936</c:v>
                </c:pt>
                <c:pt idx="98">
                  <c:v>119.27551732091031</c:v>
                </c:pt>
                <c:pt idx="99">
                  <c:v>125.23929318695586</c:v>
                </c:pt>
                <c:pt idx="100">
                  <c:v>131.50125784630364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36-49BA-BBCE-F4991AA71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smooth val="0"/>
        <c:axId val="366233000"/>
        <c:axId val="366238880"/>
      </c:lineChart>
      <c:catAx>
        <c:axId val="366233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/>
                  <a:t>Years Compounded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66238880"/>
        <c:crosses val="autoZero"/>
        <c:auto val="1"/>
        <c:lblAlgn val="ctr"/>
        <c:lblOffset val="100"/>
        <c:noMultiLvlLbl val="0"/>
      </c:catAx>
      <c:valAx>
        <c:axId val="366238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/>
                  <a:t>Value</a:t>
                </a:r>
              </a:p>
            </c:rich>
          </c:tx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66233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/>
              <a:t>Present Value of $100 </a:t>
            </a:r>
          </a:p>
          <a:p>
            <a:pPr>
              <a:defRPr/>
            </a:pPr>
            <a:r>
              <a:rPr lang="en-US" sz="1600" b="0"/>
              <a:t>(r = 5%)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PV!$A$2:$A$102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PV!$B$2:$B$102</c:f>
              <c:numCache>
                <c:formatCode>"$"#,##0.00</c:formatCode>
                <c:ptCount val="101"/>
                <c:pt idx="0">
                  <c:v>100</c:v>
                </c:pt>
                <c:pt idx="1">
                  <c:v>95.238095238095241</c:v>
                </c:pt>
                <c:pt idx="2">
                  <c:v>90.702947845804957</c:v>
                </c:pt>
                <c:pt idx="3">
                  <c:v>86.383759853147581</c:v>
                </c:pt>
                <c:pt idx="4">
                  <c:v>82.2702474791882</c:v>
                </c:pt>
                <c:pt idx="5">
                  <c:v>78.352616646845902</c:v>
                </c:pt>
                <c:pt idx="6">
                  <c:v>74.621539663662773</c:v>
                </c:pt>
                <c:pt idx="7">
                  <c:v>71.068133013012144</c:v>
                </c:pt>
                <c:pt idx="8">
                  <c:v>67.683936202868665</c:v>
                </c:pt>
                <c:pt idx="9">
                  <c:v>64.460891621779723</c:v>
                </c:pt>
                <c:pt idx="10">
                  <c:v>61.391325354075946</c:v>
                </c:pt>
                <c:pt idx="11">
                  <c:v>58.467928908643742</c:v>
                </c:pt>
                <c:pt idx="12">
                  <c:v>55.683741817755951</c:v>
                </c:pt>
                <c:pt idx="13">
                  <c:v>53.032135064529498</c:v>
                </c:pt>
                <c:pt idx="14">
                  <c:v>50.506795299551897</c:v>
                </c:pt>
                <c:pt idx="15">
                  <c:v>48.101709809097002</c:v>
                </c:pt>
                <c:pt idx="16">
                  <c:v>45.811152199140025</c:v>
                </c:pt>
                <c:pt idx="17">
                  <c:v>43.629668761085732</c:v>
                </c:pt>
                <c:pt idx="18">
                  <c:v>41.55206548674829</c:v>
                </c:pt>
                <c:pt idx="19">
                  <c:v>39.573395701665056</c:v>
                </c:pt>
                <c:pt idx="20">
                  <c:v>37.688948287300057</c:v>
                </c:pt>
                <c:pt idx="21">
                  <c:v>35.894236464095279</c:v>
                </c:pt>
                <c:pt idx="22">
                  <c:v>34.184987108662163</c:v>
                </c:pt>
                <c:pt idx="23">
                  <c:v>32.557130579678251</c:v>
                </c:pt>
                <c:pt idx="24">
                  <c:v>31.00679102826502</c:v>
                </c:pt>
                <c:pt idx="25">
                  <c:v>29.530277169776216</c:v>
                </c:pt>
                <c:pt idx="26">
                  <c:v>28.12407349502497</c:v>
                </c:pt>
                <c:pt idx="27">
                  <c:v>26.784831900023772</c:v>
                </c:pt>
                <c:pt idx="28">
                  <c:v>25.509363714308357</c:v>
                </c:pt>
                <c:pt idx="29">
                  <c:v>24.294632108865084</c:v>
                </c:pt>
                <c:pt idx="30">
                  <c:v>23.137744865585816</c:v>
                </c:pt>
                <c:pt idx="31">
                  <c:v>22.035947491034101</c:v>
                </c:pt>
                <c:pt idx="32">
                  <c:v>20.986616658127698</c:v>
                </c:pt>
                <c:pt idx="33">
                  <c:v>19.987253960121624</c:v>
                </c:pt>
                <c:pt idx="34">
                  <c:v>19.035479962020606</c:v>
                </c:pt>
                <c:pt idx="35">
                  <c:v>18.129028535257717</c:v>
                </c:pt>
                <c:pt idx="36">
                  <c:v>17.265741462150199</c:v>
                </c:pt>
                <c:pt idx="37">
                  <c:v>16.443563297285898</c:v>
                </c:pt>
                <c:pt idx="38">
                  <c:v>15.660536473605639</c:v>
                </c:pt>
                <c:pt idx="39">
                  <c:v>14.91479664152917</c:v>
                </c:pt>
                <c:pt idx="40">
                  <c:v>14.204568230027784</c:v>
                </c:pt>
                <c:pt idx="41">
                  <c:v>13.528160219074078</c:v>
                </c:pt>
                <c:pt idx="42">
                  <c:v>12.883962113403884</c:v>
                </c:pt>
                <c:pt idx="43">
                  <c:v>12.270440108003701</c:v>
                </c:pt>
                <c:pt idx="44">
                  <c:v>11.686133436194</c:v>
                </c:pt>
                <c:pt idx="45">
                  <c:v>11.129650891613332</c:v>
                </c:pt>
                <c:pt idx="46">
                  <c:v>10.599667515822226</c:v>
                </c:pt>
                <c:pt idx="47">
                  <c:v>10.094921443640205</c:v>
                </c:pt>
                <c:pt idx="48">
                  <c:v>9.6142108987049628</c:v>
                </c:pt>
                <c:pt idx="49">
                  <c:v>9.1563913320999628</c:v>
                </c:pt>
                <c:pt idx="50">
                  <c:v>8.7203726972380551</c:v>
                </c:pt>
                <c:pt idx="51">
                  <c:v>8.3051168545124412</c:v>
                </c:pt>
                <c:pt idx="52">
                  <c:v>7.9096350995356559</c:v>
                </c:pt>
                <c:pt idx="53">
                  <c:v>7.5329858090815742</c:v>
                </c:pt>
                <c:pt idx="54">
                  <c:v>7.1742721991253111</c:v>
                </c:pt>
                <c:pt idx="55">
                  <c:v>6.8326401896431541</c:v>
                </c:pt>
                <c:pt idx="56">
                  <c:v>6.5072763710887154</c:v>
                </c:pt>
                <c:pt idx="57">
                  <c:v>6.1974060677035379</c:v>
                </c:pt>
                <c:pt idx="58">
                  <c:v>5.9022914930509911</c:v>
                </c:pt>
                <c:pt idx="59">
                  <c:v>5.6212299933818972</c:v>
                </c:pt>
                <c:pt idx="60">
                  <c:v>5.353552374649424</c:v>
                </c:pt>
                <c:pt idx="61">
                  <c:v>5.0986213091899284</c:v>
                </c:pt>
                <c:pt idx="62">
                  <c:v>4.8558298182761215</c:v>
                </c:pt>
                <c:pt idx="63">
                  <c:v>4.6245998269296358</c:v>
                </c:pt>
                <c:pt idx="64">
                  <c:v>4.4043807875520384</c:v>
                </c:pt>
                <c:pt idx="65">
                  <c:v>4.1946483690971776</c:v>
                </c:pt>
                <c:pt idx="66">
                  <c:v>3.9949032086639797</c:v>
                </c:pt>
                <c:pt idx="67">
                  <c:v>3.8046697225371231</c:v>
                </c:pt>
                <c:pt idx="68">
                  <c:v>3.623494973844879</c:v>
                </c:pt>
                <c:pt idx="69">
                  <c:v>3.4509475941379799</c:v>
                </c:pt>
                <c:pt idx="70">
                  <c:v>3.2866167563218869</c:v>
                </c:pt>
                <c:pt idx="71">
                  <c:v>3.1301111964970345</c:v>
                </c:pt>
                <c:pt idx="72">
                  <c:v>2.9810582823781266</c:v>
                </c:pt>
                <c:pt idx="73">
                  <c:v>2.8391031260744066</c:v>
                </c:pt>
                <c:pt idx="74">
                  <c:v>2.7039077391184843</c:v>
                </c:pt>
                <c:pt idx="75">
                  <c:v>2.5751502277318883</c:v>
                </c:pt>
                <c:pt idx="76">
                  <c:v>2.4525240264113237</c:v>
                </c:pt>
                <c:pt idx="77">
                  <c:v>2.335737168010783</c:v>
                </c:pt>
                <c:pt idx="78">
                  <c:v>2.2245115885817004</c:v>
                </c:pt>
                <c:pt idx="79">
                  <c:v>2.1185824653159031</c:v>
                </c:pt>
                <c:pt idx="80">
                  <c:v>2.0176975860151458</c:v>
                </c:pt>
                <c:pt idx="81">
                  <c:v>1.9216167485858529</c:v>
                </c:pt>
                <c:pt idx="82">
                  <c:v>1.8301111891293835</c:v>
                </c:pt>
                <c:pt idx="83">
                  <c:v>1.7429630372660798</c:v>
                </c:pt>
                <c:pt idx="84">
                  <c:v>1.6599647973962657</c:v>
                </c:pt>
                <c:pt idx="85">
                  <c:v>1.5809188546631114</c:v>
                </c:pt>
                <c:pt idx="86">
                  <c:v>1.5056370044410581</c:v>
                </c:pt>
                <c:pt idx="87">
                  <c:v>1.4339400042295785</c:v>
                </c:pt>
                <c:pt idx="88">
                  <c:v>1.3656571468853143</c:v>
                </c:pt>
                <c:pt idx="89">
                  <c:v>1.3006258541764888</c:v>
                </c:pt>
                <c:pt idx="90">
                  <c:v>1.2386912896918938</c:v>
                </c:pt>
                <c:pt idx="91">
                  <c:v>1.179705990182756</c:v>
                </c:pt>
                <c:pt idx="92">
                  <c:v>1.1235295144597679</c:v>
                </c:pt>
                <c:pt idx="93">
                  <c:v>1.0700281090093027</c:v>
                </c:pt>
                <c:pt idx="94">
                  <c:v>1.019074389532669</c:v>
                </c:pt>
                <c:pt idx="95">
                  <c:v>0.97054703765016126</c:v>
                </c:pt>
                <c:pt idx="96">
                  <c:v>0.92433051204777261</c:v>
                </c:pt>
                <c:pt idx="97">
                  <c:v>0.88031477337883102</c:v>
                </c:pt>
                <c:pt idx="98">
                  <c:v>0.83839502226555374</c:v>
                </c:pt>
                <c:pt idx="99">
                  <c:v>0.79847144977671702</c:v>
                </c:pt>
                <c:pt idx="100">
                  <c:v>0.76044899978734981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93-4E02-937B-A8F37992E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smooth val="0"/>
        <c:axId val="366230256"/>
        <c:axId val="366228296"/>
      </c:lineChart>
      <c:catAx>
        <c:axId val="366230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/>
                  <a:t>Years Discounted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66228296"/>
        <c:crosses val="autoZero"/>
        <c:auto val="1"/>
        <c:lblAlgn val="ctr"/>
        <c:lblOffset val="100"/>
        <c:noMultiLvlLbl val="0"/>
      </c:catAx>
      <c:valAx>
        <c:axId val="366228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/>
                  <a:t>Value</a:t>
                </a:r>
              </a:p>
            </c:rich>
          </c:tx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66230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3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8BA28-DFCB-4A11-B9A0-51EA91B5EA4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A1251-626A-434C-BC3E-1F209D98C92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A1251-626A-434C-BC3E-1F209D98C92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8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44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4:09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06" y="6169681"/>
            <a:ext cx="1239388" cy="679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925223"/>
          </a:xfrm>
        </p:spPr>
        <p:txBody>
          <a:bodyPr>
            <a:normAutofit fontScale="92500"/>
          </a:bodyPr>
          <a:lstStyle/>
          <a:p>
            <a:r>
              <a:rPr lang="en-US"/>
              <a:t>Topic 4: </a:t>
            </a:r>
            <a:r>
              <a:rPr lang="en-US" dirty="0"/>
              <a:t>Time Value of Money I: Single Cash Flows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360: Corporate Finance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Future Value (FV) </a:t>
            </a:r>
          </a:p>
          <a:p>
            <a:pPr marL="1009650" lvl="1" indent="-609600"/>
            <a:r>
              <a:rPr lang="en-US" dirty="0"/>
              <a:t>What is it Worth Later? </a:t>
            </a:r>
          </a:p>
          <a:p>
            <a:pPr marL="609600" indent="-609600"/>
            <a:r>
              <a:rPr lang="en-US" dirty="0"/>
              <a:t>Present Value (PV) </a:t>
            </a:r>
          </a:p>
          <a:p>
            <a:pPr marL="1009650" lvl="1" indent="-609600"/>
            <a:r>
              <a:rPr lang="en-US" dirty="0"/>
              <a:t>What is it Worth Now?</a:t>
            </a:r>
          </a:p>
          <a:p>
            <a:pPr marL="609600" indent="-609600"/>
            <a:r>
              <a:rPr lang="en-US" dirty="0"/>
              <a:t>Time (N)</a:t>
            </a:r>
          </a:p>
          <a:p>
            <a:pPr marL="1009650" lvl="1" indent="-609600"/>
            <a:r>
              <a:rPr lang="en-US" dirty="0"/>
              <a:t>How Long will it Take?</a:t>
            </a:r>
          </a:p>
          <a:p>
            <a:pPr marL="609600" indent="-609600"/>
            <a:r>
              <a:rPr lang="en-US" dirty="0"/>
              <a:t>Interest Rate (r)</a:t>
            </a:r>
          </a:p>
          <a:p>
            <a:pPr marL="1009650" lvl="1" indent="-609600"/>
            <a:r>
              <a:rPr lang="en-US" dirty="0"/>
              <a:t>What is the Interest Rate?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Dollar Problem Types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Value (FV)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Compounding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One-Time Deposit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I put in $100.00 today, how much will I have in…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Year?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Ten Years?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Hundred Years?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NOTE: Assume Interest Rate Constant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FV: Basics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much do I have after one year?</a:t>
            </a:r>
          </a:p>
          <a:p>
            <a:pPr lvl="1"/>
            <a:r>
              <a:rPr lang="en-US" sz="2400" dirty="0"/>
              <a:t>Interest rate (r) is 10%, then 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$100.00 </a:t>
            </a:r>
            <a:r>
              <a:rPr lang="en-US" dirty="0">
                <a:cs typeface="Arial" charset="0"/>
              </a:rPr>
              <a:t>× (1 + 10%) = </a:t>
            </a:r>
            <a:r>
              <a:rPr lang="en-US" dirty="0"/>
              <a:t>$100.00 </a:t>
            </a:r>
            <a:r>
              <a:rPr lang="en-US" dirty="0">
                <a:cs typeface="Arial" charset="0"/>
              </a:rPr>
              <a:t>× 1.1 =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$110.00</a:t>
            </a:r>
          </a:p>
          <a:p>
            <a:pPr>
              <a:buFont typeface="Wingdings" pitchFamily="2" charset="2"/>
              <a:buNone/>
            </a:pPr>
            <a:endParaRPr lang="en-US" sz="3200" dirty="0">
              <a:cs typeface="Arial" charset="0"/>
            </a:endParaRPr>
          </a:p>
          <a:p>
            <a:r>
              <a:rPr lang="en-US" sz="3200" dirty="0">
                <a:cs typeface="Arial" charset="0"/>
              </a:rPr>
              <a:t>Reasoning:</a:t>
            </a:r>
          </a:p>
          <a:p>
            <a:pPr lvl="1"/>
            <a:r>
              <a:rPr lang="en-US" sz="2400" dirty="0">
                <a:cs typeface="Arial" charset="0"/>
              </a:rPr>
              <a:t>Multiply by 1 	      </a:t>
            </a:r>
            <a:r>
              <a:rPr lang="en-US" sz="2400" dirty="0">
                <a:cs typeface="Arial" charset="0"/>
                <a:sym typeface="Symbol"/>
              </a:rPr>
              <a:t>     </a:t>
            </a:r>
            <a:r>
              <a:rPr lang="en-US" sz="2400" dirty="0">
                <a:cs typeface="Arial" charset="0"/>
              </a:rPr>
              <a:t>Still have Original Deposit</a:t>
            </a:r>
          </a:p>
          <a:p>
            <a:pPr lvl="1"/>
            <a:r>
              <a:rPr lang="en-US" sz="2400" dirty="0">
                <a:cs typeface="Arial" charset="0"/>
              </a:rPr>
              <a:t>Multiply by 0.10   </a:t>
            </a:r>
            <a:r>
              <a:rPr lang="en-US" sz="2400" dirty="0">
                <a:cs typeface="Arial" charset="0"/>
                <a:sym typeface="Symbol"/>
              </a:rPr>
              <a:t>     </a:t>
            </a:r>
            <a:r>
              <a:rPr lang="en-US" sz="2400" dirty="0">
                <a:cs typeface="Arial" charset="0"/>
              </a:rPr>
              <a:t>Interest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FV: Calculation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much do I have in two years?</a:t>
            </a:r>
          </a:p>
          <a:p>
            <a:pPr lvl="1"/>
            <a:r>
              <a:rPr lang="en-US" dirty="0"/>
              <a:t>$110.00 at t = 1 and r = 10%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$110.00 </a:t>
            </a:r>
            <a:r>
              <a:rPr lang="en-US" sz="2800" dirty="0">
                <a:cs typeface="Arial" charset="0"/>
              </a:rPr>
              <a:t>× (1 + 10%) = </a:t>
            </a:r>
            <a:r>
              <a:rPr lang="en-US" sz="2800" dirty="0"/>
              <a:t>$110.00 </a:t>
            </a:r>
            <a:r>
              <a:rPr lang="en-US" sz="2800" dirty="0">
                <a:cs typeface="Arial" charset="0"/>
              </a:rPr>
              <a:t>× 1.1 = 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$121.00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FV: Multiple Years</a:t>
            </a:r>
          </a:p>
        </p:txBody>
      </p:sp>
      <p:graphicFrame>
        <p:nvGraphicFramePr>
          <p:cNvPr id="4" name="Group 81"/>
          <p:cNvGraphicFramePr>
            <a:graphicFrameLocks/>
          </p:cNvGraphicFramePr>
          <p:nvPr/>
        </p:nvGraphicFramePr>
        <p:xfrm>
          <a:off x="1828800" y="3886200"/>
          <a:ext cx="5181600" cy="20116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Calculation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$100.00(1.10)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$100.00(1.10)(1.10)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$121.00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$100.00(1.10)(1.10)(1.10)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$133.10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$100.00(1.10)(1.10)(1.10)(1.10)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$146.41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Year 2 we have $121.00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200" dirty="0"/>
              <a:t>	</a:t>
            </a:r>
            <a:r>
              <a:rPr lang="en-US" sz="2800" dirty="0"/>
              <a:t>$100	Original Deposit</a:t>
            </a:r>
          </a:p>
          <a:p>
            <a:pPr>
              <a:buNone/>
            </a:pPr>
            <a:r>
              <a:rPr lang="en-US" sz="2800" dirty="0"/>
              <a:t>	    10	Interest on Deposit in Year 1</a:t>
            </a:r>
          </a:p>
          <a:p>
            <a:pPr>
              <a:buNone/>
            </a:pPr>
            <a:r>
              <a:rPr lang="en-US" sz="2800" dirty="0"/>
              <a:t>	    10	Interest on Deposit in Year 2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u="sng" dirty="0">
                <a:solidFill>
                  <a:srgbClr val="FF0000"/>
                </a:solidFill>
              </a:rPr>
              <a:t>      1</a:t>
            </a:r>
            <a:r>
              <a:rPr lang="en-US" sz="2800" dirty="0">
                <a:solidFill>
                  <a:srgbClr val="FF0000"/>
                </a:solidFill>
              </a:rPr>
              <a:t>	Interest on ‘Year 1 Interest’ in Year 2</a:t>
            </a:r>
          </a:p>
          <a:p>
            <a:pPr>
              <a:buNone/>
            </a:pPr>
            <a:r>
              <a:rPr lang="en-US" sz="2800" dirty="0"/>
              <a:t>    $121	Total</a:t>
            </a:r>
          </a:p>
          <a:p>
            <a:pPr>
              <a:buNone/>
            </a:pPr>
            <a:endParaRPr lang="en-US" sz="2800" dirty="0"/>
          </a:p>
          <a:p>
            <a:pPr lvl="1"/>
            <a:r>
              <a:rPr lang="en-US" dirty="0"/>
              <a:t>‘Interest on Interest’</a:t>
            </a:r>
          </a:p>
          <a:p>
            <a:pPr lvl="1"/>
            <a:r>
              <a:rPr lang="en-US" dirty="0"/>
              <a:t>Simple Interest: $120 in Year 2</a:t>
            </a: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5638800"/>
            <a:ext cx="8229600" cy="487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	$1 Compounded 100 Years = $131.50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Increase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295400" y="1371601"/>
          <a:ext cx="6610350" cy="433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better we can construct a formula: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FV: Formula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361143"/>
              </p:ext>
            </p:extLst>
          </p:nvPr>
        </p:nvGraphicFramePr>
        <p:xfrm>
          <a:off x="1639888" y="2895600"/>
          <a:ext cx="35782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1079280" imgH="279360" progId="Equation.DSMT4">
                  <p:embed/>
                </p:oleObj>
              </mc:Choice>
              <mc:Fallback>
                <p:oleObj name="Equation" r:id="rId3" imgW="10792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895600"/>
                        <a:ext cx="357822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904350"/>
              </p:ext>
            </p:extLst>
          </p:nvPr>
        </p:nvGraphicFramePr>
        <p:xfrm>
          <a:off x="2514600" y="3962400"/>
          <a:ext cx="1744663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1384200" imgH="863280" progId="Equation.DSMT4">
                  <p:embed/>
                </p:oleObj>
              </mc:Choice>
              <mc:Fallback>
                <p:oleObj name="Equation" r:id="rId5" imgW="1384200" imgH="863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962400"/>
                        <a:ext cx="1744663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400" dirty="0"/>
              <a:t>What is the value of $140.00 in 7 years, if the interest rate is 8.1%?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FV: Example (Formula)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89063" y="3429000"/>
          <a:ext cx="62722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2705040" imgH="279360" progId="">
                  <p:embed/>
                </p:oleObj>
              </mc:Choice>
              <mc:Fallback>
                <p:oleObj name="Equation" r:id="rId3" imgW="2705040" imgH="279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3429000"/>
                        <a:ext cx="62722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800" dirty="0"/>
              <a:t>If the timing of cash flows is ever confusing, use a timeline:</a:t>
            </a:r>
          </a:p>
          <a:p>
            <a:pPr eaLnBrk="1" hangingPunct="1"/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54088" y="3471862"/>
            <a:ext cx="5522912" cy="3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7263" y="33321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8343900" y="33194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652963" y="33194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809875" y="3292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467475" y="33337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84225" y="29479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625725" y="29337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95800" y="29718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2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284913" y="29987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3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180388" y="3000375"/>
            <a:ext cx="382587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T</a:t>
            </a:r>
          </a:p>
        </p:txBody>
      </p:sp>
      <p:sp>
        <p:nvSpPr>
          <p:cNvPr id="16" name="AutoShape 15"/>
          <p:cNvSpPr>
            <a:spLocks/>
          </p:cNvSpPr>
          <p:nvPr/>
        </p:nvSpPr>
        <p:spPr bwMode="auto">
          <a:xfrm rot="5400000">
            <a:off x="1709738" y="23780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 rot="5400000">
            <a:off x="3563938" y="23780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 rot="5400000">
            <a:off x="5398294" y="2397919"/>
            <a:ext cx="319088" cy="1816100"/>
          </a:xfrm>
          <a:prstGeom prst="leftBrace">
            <a:avLst>
              <a:gd name="adj1" fmla="val 474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 rot="5400000">
            <a:off x="7221538" y="2363788"/>
            <a:ext cx="319087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27063" y="3756025"/>
            <a:ext cx="647700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PV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048625" y="3702050"/>
            <a:ext cx="647700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FV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954088" y="4919662"/>
            <a:ext cx="5522912" cy="3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957263" y="47799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8343900" y="47672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652963" y="47672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09875" y="47402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467475" y="4781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84225" y="43957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0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625725" y="43815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1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95800" y="44196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2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284913" y="44465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3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8180388" y="4448175"/>
            <a:ext cx="382587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7</a:t>
            </a:r>
          </a:p>
        </p:txBody>
      </p:sp>
      <p:sp>
        <p:nvSpPr>
          <p:cNvPr id="33" name="AutoShape 32"/>
          <p:cNvSpPr>
            <a:spLocks/>
          </p:cNvSpPr>
          <p:nvPr/>
        </p:nvSpPr>
        <p:spPr bwMode="auto">
          <a:xfrm rot="5400000">
            <a:off x="1709738" y="38258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4" name="AutoShape 33"/>
          <p:cNvSpPr>
            <a:spLocks/>
          </p:cNvSpPr>
          <p:nvPr/>
        </p:nvSpPr>
        <p:spPr bwMode="auto">
          <a:xfrm rot="5400000">
            <a:off x="3563938" y="38258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5" name="AutoShape 34"/>
          <p:cNvSpPr>
            <a:spLocks/>
          </p:cNvSpPr>
          <p:nvPr/>
        </p:nvSpPr>
        <p:spPr bwMode="auto">
          <a:xfrm rot="5400000">
            <a:off x="5398294" y="3845719"/>
            <a:ext cx="319088" cy="1816100"/>
          </a:xfrm>
          <a:prstGeom prst="leftBrace">
            <a:avLst>
              <a:gd name="adj1" fmla="val 474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6" name="AutoShape 35"/>
          <p:cNvSpPr>
            <a:spLocks/>
          </p:cNvSpPr>
          <p:nvPr/>
        </p:nvSpPr>
        <p:spPr bwMode="auto">
          <a:xfrm rot="5400000">
            <a:off x="7221538" y="3811588"/>
            <a:ext cx="319087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81000" y="5181600"/>
            <a:ext cx="1201738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$140.00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7848600" y="5149850"/>
            <a:ext cx="8477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entury Gothic" pitchFamily="34" charset="0"/>
              </a:rPr>
              <a:t>???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498600" y="26670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352800" y="26670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5167313" y="26670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7010400" y="2652713"/>
            <a:ext cx="7810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498600" y="41148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8.1%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3352800" y="41148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8.1%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167313" y="41148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8.1%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10400" y="4100513"/>
            <a:ext cx="7810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8.1%</a:t>
            </a:r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>
            <a:off x="6477000" y="4953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50" name="Line 37"/>
          <p:cNvSpPr>
            <a:spLocks noChangeShapeType="1"/>
          </p:cNvSpPr>
          <p:nvPr/>
        </p:nvSpPr>
        <p:spPr bwMode="auto">
          <a:xfrm>
            <a:off x="6477000" y="3505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Project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Time Value of Money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Single Dollar Calculations</a:t>
            </a:r>
          </a:p>
          <a:p>
            <a:pPr lvl="1"/>
            <a:r>
              <a:rPr lang="en-US" dirty="0"/>
              <a:t>Financial Calculators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Digression on Your Calculator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alculator (close up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411119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Now…</a:t>
            </a:r>
          </a:p>
          <a:p>
            <a:pPr lvl="1"/>
            <a:r>
              <a:rPr lang="en-US" dirty="0"/>
              <a:t>FV = Future Value</a:t>
            </a:r>
          </a:p>
          <a:p>
            <a:pPr lvl="1"/>
            <a:r>
              <a:rPr lang="en-US" dirty="0"/>
              <a:t>PV = Present Value</a:t>
            </a:r>
          </a:p>
          <a:p>
            <a:pPr lvl="1"/>
            <a:r>
              <a:rPr lang="en-US" dirty="0"/>
              <a:t>N = Number of Payments</a:t>
            </a:r>
          </a:p>
          <a:p>
            <a:pPr lvl="1"/>
            <a:r>
              <a:rPr lang="en-US" dirty="0"/>
              <a:t>I/Y, I % = Interest Rate </a:t>
            </a:r>
          </a:p>
          <a:p>
            <a:pPr lvl="1"/>
            <a:r>
              <a:rPr lang="en-US" dirty="0"/>
              <a:t>CPT = Compute (only on the TI)</a:t>
            </a:r>
          </a:p>
          <a:p>
            <a:r>
              <a:rPr lang="en-US" dirty="0"/>
              <a:t>Later…</a:t>
            </a:r>
          </a:p>
          <a:p>
            <a:pPr lvl="1"/>
            <a:r>
              <a:rPr lang="en-US" dirty="0"/>
              <a:t>PMT = Payment</a:t>
            </a:r>
          </a:p>
          <a:p>
            <a:pPr lvl="1"/>
            <a:r>
              <a:rPr lang="en-US" dirty="0"/>
              <a:t>P/Y = Payments per Year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Buttons</a:t>
            </a:r>
          </a:p>
        </p:txBody>
      </p:sp>
      <p:sp>
        <p:nvSpPr>
          <p:cNvPr id="5" name="Oval 4"/>
          <p:cNvSpPr/>
          <p:nvPr/>
        </p:nvSpPr>
        <p:spPr>
          <a:xfrm>
            <a:off x="4876800" y="220980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220980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53200" y="220980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29600" y="220980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P/Y Default</a:t>
            </a:r>
          </a:p>
          <a:p>
            <a:pPr lvl="1"/>
            <a:r>
              <a:rPr lang="en-US" dirty="0"/>
              <a:t>Press ‘1’</a:t>
            </a:r>
          </a:p>
          <a:p>
            <a:pPr lvl="1"/>
            <a:r>
              <a:rPr lang="en-US" dirty="0"/>
              <a:t>Press </a:t>
            </a:r>
            <a:r>
              <a:rPr lang="en-US" dirty="0">
                <a:solidFill>
                  <a:srgbClr val="FF9900"/>
                </a:solidFill>
              </a:rPr>
              <a:t>[Orange] </a:t>
            </a:r>
          </a:p>
          <a:p>
            <a:pPr lvl="1"/>
            <a:r>
              <a:rPr lang="en-US" dirty="0"/>
              <a:t>Press PMT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 Users (ONLY)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9465"/>
            <a:ext cx="8229600" cy="7073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Future Value on a Calculator</a:t>
            </a:r>
          </a:p>
        </p:txBody>
      </p:sp>
      <p:pic>
        <p:nvPicPr>
          <p:cNvPr id="39940" name="Picture 3" descr="Calculator (close up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19400"/>
            <a:ext cx="6700838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1295400" y="4191000"/>
            <a:ext cx="10668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 flipH="1">
            <a:off x="1295400" y="4572000"/>
            <a:ext cx="457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533400" y="5181600"/>
            <a:ext cx="152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Number of Periods</a:t>
            </a:r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590800" y="4191000"/>
            <a:ext cx="10668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 flipH="1">
            <a:off x="2590800" y="4572000"/>
            <a:ext cx="457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828800" y="5181600"/>
            <a:ext cx="152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Annual Interest</a:t>
            </a:r>
          </a:p>
        </p:txBody>
      </p:sp>
      <p:sp>
        <p:nvSpPr>
          <p:cNvPr id="39947" name="Oval 10"/>
          <p:cNvSpPr>
            <a:spLocks noChangeArrowheads="1"/>
          </p:cNvSpPr>
          <p:nvPr/>
        </p:nvSpPr>
        <p:spPr bwMode="auto">
          <a:xfrm>
            <a:off x="3962400" y="4191000"/>
            <a:ext cx="10668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>
            <a:off x="3962400" y="4572000"/>
            <a:ext cx="457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>
            <a:off x="3200400" y="5181600"/>
            <a:ext cx="152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Present Value</a:t>
            </a:r>
          </a:p>
        </p:txBody>
      </p:sp>
      <p:sp>
        <p:nvSpPr>
          <p:cNvPr id="39950" name="Oval 13"/>
          <p:cNvSpPr>
            <a:spLocks noChangeArrowheads="1"/>
          </p:cNvSpPr>
          <p:nvPr/>
        </p:nvSpPr>
        <p:spPr bwMode="auto">
          <a:xfrm>
            <a:off x="6553200" y="4191000"/>
            <a:ext cx="10668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flipH="1">
            <a:off x="6553200" y="4572000"/>
            <a:ext cx="457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5791200" y="5181600"/>
            <a:ext cx="152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Future Value</a:t>
            </a:r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 flipV="1">
            <a:off x="873125" y="1676400"/>
            <a:ext cx="5527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>
            <a:off x="876300" y="153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>
            <a:off x="8262938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>
            <a:off x="4572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>
            <a:off x="2728913" y="14970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>
            <a:off x="6386513" y="1538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59" name="Text Box 22"/>
          <p:cNvSpPr txBox="1">
            <a:spLocks noChangeArrowheads="1"/>
          </p:cNvSpPr>
          <p:nvPr/>
        </p:nvSpPr>
        <p:spPr bwMode="auto">
          <a:xfrm>
            <a:off x="703263" y="1152525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0</a:t>
            </a:r>
          </a:p>
        </p:txBody>
      </p:sp>
      <p:sp>
        <p:nvSpPr>
          <p:cNvPr id="39960" name="Text Box 23"/>
          <p:cNvSpPr txBox="1">
            <a:spLocks noChangeArrowheads="1"/>
          </p:cNvSpPr>
          <p:nvPr/>
        </p:nvSpPr>
        <p:spPr bwMode="auto">
          <a:xfrm>
            <a:off x="2544763" y="113823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1</a:t>
            </a:r>
          </a:p>
        </p:txBody>
      </p:sp>
      <p:sp>
        <p:nvSpPr>
          <p:cNvPr id="39961" name="Text Box 24"/>
          <p:cNvSpPr txBox="1">
            <a:spLocks noChangeArrowheads="1"/>
          </p:cNvSpPr>
          <p:nvPr/>
        </p:nvSpPr>
        <p:spPr bwMode="auto">
          <a:xfrm>
            <a:off x="4414838" y="117633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2</a:t>
            </a:r>
          </a:p>
        </p:txBody>
      </p:sp>
      <p:sp>
        <p:nvSpPr>
          <p:cNvPr id="39962" name="Text Box 25"/>
          <p:cNvSpPr txBox="1">
            <a:spLocks noChangeArrowheads="1"/>
          </p:cNvSpPr>
          <p:nvPr/>
        </p:nvSpPr>
        <p:spPr bwMode="auto">
          <a:xfrm>
            <a:off x="6203950" y="1203325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3</a:t>
            </a:r>
          </a:p>
        </p:txBody>
      </p:sp>
      <p:sp>
        <p:nvSpPr>
          <p:cNvPr id="39963" name="Text Box 26"/>
          <p:cNvSpPr txBox="1">
            <a:spLocks noChangeArrowheads="1"/>
          </p:cNvSpPr>
          <p:nvPr/>
        </p:nvSpPr>
        <p:spPr bwMode="auto">
          <a:xfrm>
            <a:off x="8099425" y="1204913"/>
            <a:ext cx="382588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N</a:t>
            </a:r>
          </a:p>
        </p:txBody>
      </p:sp>
      <p:sp>
        <p:nvSpPr>
          <p:cNvPr id="39964" name="AutoShape 27"/>
          <p:cNvSpPr>
            <a:spLocks/>
          </p:cNvSpPr>
          <p:nvPr/>
        </p:nvSpPr>
        <p:spPr bwMode="auto">
          <a:xfrm rot="5400000">
            <a:off x="1628775" y="582613"/>
            <a:ext cx="319087" cy="1855788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1431925" y="1006475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39966" name="AutoShape 29"/>
          <p:cNvSpPr>
            <a:spLocks/>
          </p:cNvSpPr>
          <p:nvPr/>
        </p:nvSpPr>
        <p:spPr bwMode="auto">
          <a:xfrm rot="5400000">
            <a:off x="3482975" y="582613"/>
            <a:ext cx="319087" cy="1855788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67" name="Text Box 30"/>
          <p:cNvSpPr txBox="1">
            <a:spLocks noChangeArrowheads="1"/>
          </p:cNvSpPr>
          <p:nvPr/>
        </p:nvSpPr>
        <p:spPr bwMode="auto">
          <a:xfrm>
            <a:off x="3286125" y="1006475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39968" name="AutoShape 31"/>
          <p:cNvSpPr>
            <a:spLocks/>
          </p:cNvSpPr>
          <p:nvPr/>
        </p:nvSpPr>
        <p:spPr bwMode="auto">
          <a:xfrm rot="5400000">
            <a:off x="5317331" y="602457"/>
            <a:ext cx="319087" cy="1816100"/>
          </a:xfrm>
          <a:prstGeom prst="leftBrace">
            <a:avLst>
              <a:gd name="adj1" fmla="val 474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69" name="Text Box 32"/>
          <p:cNvSpPr txBox="1">
            <a:spLocks noChangeArrowheads="1"/>
          </p:cNvSpPr>
          <p:nvPr/>
        </p:nvSpPr>
        <p:spPr bwMode="auto">
          <a:xfrm>
            <a:off x="5100638" y="1006475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39970" name="AutoShape 33"/>
          <p:cNvSpPr>
            <a:spLocks/>
          </p:cNvSpPr>
          <p:nvPr/>
        </p:nvSpPr>
        <p:spPr bwMode="auto">
          <a:xfrm rot="5400000">
            <a:off x="7140575" y="568325"/>
            <a:ext cx="319088" cy="1855788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971" name="Text Box 34"/>
          <p:cNvSpPr txBox="1">
            <a:spLocks noChangeArrowheads="1"/>
          </p:cNvSpPr>
          <p:nvPr/>
        </p:nvSpPr>
        <p:spPr bwMode="auto">
          <a:xfrm>
            <a:off x="6943725" y="992188"/>
            <a:ext cx="7810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39972" name="Text Box 35"/>
          <p:cNvSpPr txBox="1">
            <a:spLocks noChangeArrowheads="1"/>
          </p:cNvSpPr>
          <p:nvPr/>
        </p:nvSpPr>
        <p:spPr bwMode="auto">
          <a:xfrm>
            <a:off x="546100" y="1960563"/>
            <a:ext cx="647700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PV</a:t>
            </a:r>
          </a:p>
        </p:txBody>
      </p:sp>
      <p:sp>
        <p:nvSpPr>
          <p:cNvPr id="39973" name="Text Box 36"/>
          <p:cNvSpPr txBox="1">
            <a:spLocks noChangeArrowheads="1"/>
          </p:cNvSpPr>
          <p:nvPr/>
        </p:nvSpPr>
        <p:spPr bwMode="auto">
          <a:xfrm>
            <a:off x="7967663" y="1906588"/>
            <a:ext cx="647700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FV</a:t>
            </a:r>
          </a:p>
        </p:txBody>
      </p:sp>
      <p:sp>
        <p:nvSpPr>
          <p:cNvPr id="39974" name="Line 37"/>
          <p:cNvSpPr>
            <a:spLocks noChangeShapeType="1"/>
          </p:cNvSpPr>
          <p:nvPr/>
        </p:nvSpPr>
        <p:spPr bwMode="auto">
          <a:xfrm>
            <a:off x="6400800" y="16764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/>
              <a:t>What is the value of $140.00 in 7 years, if the interest rate is 8.1%?</a:t>
            </a:r>
          </a:p>
          <a:p>
            <a:pPr marL="571500" indent="-571500">
              <a:lnSpc>
                <a:spcPct val="90000"/>
              </a:lnSpc>
            </a:pPr>
            <a:endParaRPr lang="en-US" sz="1700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Input </a:t>
            </a:r>
            <a:r>
              <a:rPr lang="en-US" sz="2600" b="1" dirty="0"/>
              <a:t>7</a:t>
            </a:r>
            <a:r>
              <a:rPr lang="en-US" sz="2600" dirty="0"/>
              <a:t>, Press </a:t>
            </a:r>
            <a:r>
              <a:rPr lang="en-US" sz="2600" i="1" dirty="0"/>
              <a:t>N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Input </a:t>
            </a:r>
            <a:r>
              <a:rPr lang="en-US" sz="2600" b="1" dirty="0"/>
              <a:t>8.1</a:t>
            </a:r>
            <a:r>
              <a:rPr lang="en-US" sz="2600" dirty="0"/>
              <a:t>, Press </a:t>
            </a:r>
            <a:r>
              <a:rPr lang="en-US" sz="2600" i="1" dirty="0"/>
              <a:t>I/Y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Input </a:t>
            </a:r>
            <a:r>
              <a:rPr lang="en-US" sz="2600" b="1" dirty="0"/>
              <a:t>140</a:t>
            </a:r>
            <a:r>
              <a:rPr lang="en-US" sz="2600" dirty="0"/>
              <a:t>, press +/-, press </a:t>
            </a:r>
            <a:r>
              <a:rPr lang="en-US" sz="2600" i="1" dirty="0"/>
              <a:t>PV</a:t>
            </a:r>
            <a:r>
              <a:rPr lang="en-US" sz="2600" dirty="0"/>
              <a:t> (you get -140) (Why negative? In a minute)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Press </a:t>
            </a:r>
            <a:r>
              <a:rPr lang="en-US" sz="2600" i="1" dirty="0"/>
              <a:t>CPT</a:t>
            </a:r>
            <a:r>
              <a:rPr lang="en-US" sz="2600" dirty="0"/>
              <a:t>, </a:t>
            </a:r>
            <a:r>
              <a:rPr lang="en-US" sz="2600" i="1" dirty="0"/>
              <a:t>FV</a:t>
            </a:r>
            <a:r>
              <a:rPr lang="en-US" sz="2600" dirty="0"/>
              <a:t> to get </a:t>
            </a:r>
            <a:r>
              <a:rPr lang="en-US" sz="2600" b="1" dirty="0">
                <a:solidFill>
                  <a:srgbClr val="FF0000"/>
                </a:solidFill>
              </a:rPr>
              <a:t>241.49</a:t>
            </a:r>
            <a:r>
              <a:rPr lang="en-US" sz="2600" dirty="0"/>
              <a:t>, i.e., </a:t>
            </a:r>
            <a:r>
              <a:rPr lang="en-US" sz="2600" b="1" dirty="0">
                <a:solidFill>
                  <a:srgbClr val="FF0000"/>
                </a:solidFill>
              </a:rPr>
              <a:t>$241.49</a:t>
            </a:r>
          </a:p>
          <a:p>
            <a:pPr marL="839788" lvl="1" indent="-495300">
              <a:lnSpc>
                <a:spcPct val="90000"/>
              </a:lnSpc>
              <a:buNone/>
            </a:pPr>
            <a:endParaRPr lang="en-US" dirty="0"/>
          </a:p>
          <a:p>
            <a:pPr marL="839788" lvl="1" indent="-495300">
              <a:lnSpc>
                <a:spcPct val="90000"/>
              </a:lnSpc>
              <a:buNone/>
            </a:pPr>
            <a:r>
              <a:rPr lang="en-US" sz="2600" dirty="0"/>
              <a:t>NOTES: </a:t>
            </a:r>
          </a:p>
          <a:p>
            <a:pPr marL="1316038" lvl="2" indent="-571500">
              <a:lnSpc>
                <a:spcPct val="90000"/>
              </a:lnSpc>
              <a:buFont typeface="+mj-lt"/>
              <a:buAutoNum type="romanLcPeriod"/>
            </a:pPr>
            <a:r>
              <a:rPr lang="en-US" dirty="0"/>
              <a:t>Calculators assume the % when you press the I/Y key (</a:t>
            </a:r>
            <a:r>
              <a:rPr lang="en-US" i="1" dirty="0"/>
              <a:t>do not input 12% as 0.12</a:t>
            </a:r>
            <a:r>
              <a:rPr lang="en-US" dirty="0"/>
              <a:t>), </a:t>
            </a:r>
          </a:p>
          <a:p>
            <a:pPr marL="1316038" lvl="2" indent="-571500">
              <a:lnSpc>
                <a:spcPct val="90000"/>
              </a:lnSpc>
              <a:buFont typeface="+mj-lt"/>
              <a:buAutoNum type="romanLcPeriod"/>
            </a:pPr>
            <a:r>
              <a:rPr lang="en-US" dirty="0"/>
              <a:t>HP calculators do not require the </a:t>
            </a:r>
            <a:r>
              <a:rPr lang="en-US" i="1" dirty="0"/>
              <a:t>CPT </a:t>
            </a:r>
            <a:r>
              <a:rPr lang="en-US" dirty="0"/>
              <a:t>key, and </a:t>
            </a:r>
          </a:p>
          <a:p>
            <a:pPr marL="1316038" lvl="2" indent="-571500">
              <a:lnSpc>
                <a:spcPct val="90000"/>
              </a:lnSpc>
              <a:buFont typeface="+mj-lt"/>
              <a:buAutoNum type="romanLcPeriod"/>
            </a:pPr>
            <a:r>
              <a:rPr lang="en-US" dirty="0"/>
              <a:t>The order of the inputs does not matter.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FV: Example (Calculator)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TI-83 Plus:</a:t>
            </a:r>
          </a:p>
          <a:p>
            <a:pPr lvl="1"/>
            <a:r>
              <a:rPr lang="en-US" dirty="0"/>
              <a:t>Go to the TVM Solver (Press ‘apps’, 1, 1)</a:t>
            </a:r>
          </a:p>
          <a:p>
            <a:pPr lvl="1"/>
            <a:r>
              <a:rPr lang="en-US" dirty="0"/>
              <a:t>Input values</a:t>
            </a:r>
          </a:p>
          <a:p>
            <a:pPr lvl="1"/>
            <a:r>
              <a:rPr lang="en-US" dirty="0"/>
              <a:t>Put cursor on the result value.</a:t>
            </a:r>
          </a:p>
          <a:p>
            <a:pPr lvl="1"/>
            <a:r>
              <a:rPr lang="en-US" dirty="0"/>
              <a:t>Press </a:t>
            </a:r>
            <a:r>
              <a:rPr lang="en-US" dirty="0">
                <a:solidFill>
                  <a:srgbClr val="00B0F0"/>
                </a:solidFill>
              </a:rPr>
              <a:t>[alpha]</a:t>
            </a:r>
            <a:r>
              <a:rPr lang="en-US" dirty="0"/>
              <a:t> then SOLVE.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Calculators</a:t>
            </a:r>
          </a:p>
        </p:txBody>
      </p:sp>
    </p:spTree>
    <p:extLst>
      <p:ext uri="{BB962C8B-B14F-4D97-AF65-F5344CB8AC3E}">
        <p14:creationId xmlns:p14="http://schemas.microsoft.com/office/powerpoint/2010/main" val="863775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 dirty="0"/>
              <a:t>When you start a new problem:</a:t>
            </a:r>
          </a:p>
          <a:p>
            <a:pPr lvl="1"/>
            <a:r>
              <a:rPr lang="en-US" sz="2300" dirty="0"/>
              <a:t>You can ‘clear’ </a:t>
            </a:r>
            <a:r>
              <a:rPr lang="en-US" sz="2300" i="1" dirty="0"/>
              <a:t>selected values</a:t>
            </a:r>
            <a:r>
              <a:rPr lang="en-US" sz="2300" dirty="0"/>
              <a:t>. This is the process of returning them to the default </a:t>
            </a:r>
            <a:r>
              <a:rPr lang="en-US" sz="2300" dirty="0">
                <a:cs typeface="Arial" charset="0"/>
              </a:rPr>
              <a:t>(usually 0 for numeric values).</a:t>
            </a:r>
            <a:endParaRPr lang="en-US" sz="2300" dirty="0"/>
          </a:p>
          <a:p>
            <a:pPr lvl="1"/>
            <a:r>
              <a:rPr lang="en-US" sz="2300" dirty="0"/>
              <a:t>The more thorough solution is to ‘reset’ your calculator which clears </a:t>
            </a:r>
            <a:r>
              <a:rPr lang="en-US" sz="2300" i="1" dirty="0"/>
              <a:t>all values</a:t>
            </a:r>
            <a:r>
              <a:rPr lang="en-US" sz="2300" dirty="0"/>
              <a:t>, e.g., you will lose any numbers held in memory.</a:t>
            </a:r>
          </a:p>
          <a:p>
            <a:pPr lvl="1">
              <a:buNone/>
            </a:pPr>
            <a:endParaRPr lang="en-US" sz="2300" dirty="0"/>
          </a:p>
          <a:p>
            <a:r>
              <a:rPr lang="en-US" sz="2700" i="1" dirty="0"/>
              <a:t>Do not assume that turning your calculator off and on clears all the values.</a:t>
            </a:r>
            <a:endParaRPr lang="en-US" sz="18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Essential: Clearing/Resetting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Reset/Clear the TI</a:t>
            </a:r>
          </a:p>
          <a:p>
            <a:pPr lvl="1"/>
            <a:r>
              <a:rPr lang="en-US" dirty="0"/>
              <a:t>[2</a:t>
            </a:r>
            <a:r>
              <a:rPr lang="en-US" baseline="30000" dirty="0"/>
              <a:t>nd</a:t>
            </a:r>
            <a:r>
              <a:rPr lang="en-US" dirty="0"/>
              <a:t> ]</a:t>
            </a:r>
          </a:p>
          <a:p>
            <a:pPr lvl="1"/>
            <a:r>
              <a:rPr lang="en-US" dirty="0"/>
              <a:t>[RESET]</a:t>
            </a:r>
          </a:p>
          <a:p>
            <a:pPr lvl="1"/>
            <a:r>
              <a:rPr lang="en-US" dirty="0"/>
              <a:t>[ENTER]</a:t>
            </a:r>
          </a:p>
          <a:p>
            <a:pPr lvl="1"/>
            <a:r>
              <a:rPr lang="en-US" dirty="0"/>
              <a:t>“RST	</a:t>
            </a:r>
            <a:r>
              <a:rPr lang="en-US"/>
              <a:t>	0.00</a:t>
            </a:r>
            <a:r>
              <a:rPr lang="en-US" dirty="0"/>
              <a:t>” will be on the display.</a:t>
            </a:r>
          </a:p>
          <a:p>
            <a:r>
              <a:rPr lang="en-US" dirty="0"/>
              <a:t>Reset/Clear the HP</a:t>
            </a:r>
          </a:p>
          <a:p>
            <a:pPr lvl="1"/>
            <a:r>
              <a:rPr lang="en-US" dirty="0">
                <a:solidFill>
                  <a:srgbClr val="FF9900"/>
                </a:solidFill>
              </a:rPr>
              <a:t>[Orange] </a:t>
            </a:r>
          </a:p>
          <a:p>
            <a:pPr lvl="1"/>
            <a:r>
              <a:rPr lang="en-US" dirty="0"/>
              <a:t>[C ALL]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Clearing TI and HP Calculators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Exams require 4 decimal point precision</a:t>
            </a:r>
          </a:p>
          <a:p>
            <a:endParaRPr lang="en-US" dirty="0"/>
          </a:p>
          <a:p>
            <a:r>
              <a:rPr lang="en-US" dirty="0"/>
              <a:t>Check you calculator manual…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</a:t>
            </a:r>
          </a:p>
        </p:txBody>
      </p:sp>
    </p:spTree>
    <p:extLst>
      <p:ext uri="{BB962C8B-B14F-4D97-AF65-F5344CB8AC3E}">
        <p14:creationId xmlns:p14="http://schemas.microsoft.com/office/powerpoint/2010/main" val="2889477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We calculate: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The calculator calculates: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For the latter calculation, </a:t>
            </a:r>
            <a:r>
              <a:rPr lang="en-US" sz="2200" i="1" dirty="0"/>
              <a:t>one and only one</a:t>
            </a:r>
            <a:r>
              <a:rPr lang="en-US" sz="2200" dirty="0"/>
              <a:t> of the cash flows we </a:t>
            </a:r>
            <a:r>
              <a:rPr lang="en-US" sz="2200" i="1" dirty="0"/>
              <a:t>input</a:t>
            </a:r>
            <a:r>
              <a:rPr lang="en-US" sz="2200" dirty="0"/>
              <a:t> must be negative, but </a:t>
            </a:r>
            <a:r>
              <a:rPr lang="en-US" sz="2200" i="1" dirty="0"/>
              <a:t>it does not matter which one</a:t>
            </a:r>
            <a:r>
              <a:rPr lang="en-US" sz="2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Negative?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743200" y="2209800"/>
          <a:ext cx="3352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3" imgW="1295280" imgH="279360" progId="">
                  <p:embed/>
                </p:oleObj>
              </mc:Choice>
              <mc:Fallback>
                <p:oleObj name="Equation" r:id="rId3" imgW="1295280" imgH="2793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09800"/>
                        <a:ext cx="33528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743200" y="3657600"/>
          <a:ext cx="41148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5" imgW="1536480" imgH="279360" progId="">
                  <p:embed/>
                </p:oleObj>
              </mc:Choice>
              <mc:Fallback>
                <p:oleObj name="Equation" r:id="rId5" imgW="1536480" imgH="2793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57600"/>
                        <a:ext cx="411480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Project</a:t>
            </a:r>
          </a:p>
        </p:txBody>
      </p:sp>
    </p:spTree>
    <p:extLst>
      <p:ext uri="{BB962C8B-B14F-4D97-AF65-F5344CB8AC3E}">
        <p14:creationId xmlns:p14="http://schemas.microsoft.com/office/powerpoint/2010/main" val="2191034490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9465"/>
            <a:ext cx="8458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/>
              <a:t>FV</a:t>
            </a:r>
            <a:r>
              <a:rPr lang="en-US" dirty="0"/>
              <a:t> Practice Problems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How much is $350.00 worth in 5 years if the interest rate is 9%?</a:t>
            </a:r>
            <a:r>
              <a:rPr lang="en-US" sz="1600" dirty="0"/>
              <a:t>▪</a:t>
            </a:r>
            <a:r>
              <a:rPr lang="en-US" sz="32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$538.52</a:t>
            </a:r>
          </a:p>
          <a:p>
            <a:pPr eaLnBrk="1" hangingPunct="1"/>
            <a:r>
              <a:rPr lang="en-US" sz="3200" dirty="0"/>
              <a:t>How much is $400.00 worth in 15 years if the interest rate is 11%?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$1,913.84</a:t>
            </a:r>
            <a:endParaRPr lang="en-US" sz="3200" dirty="0"/>
          </a:p>
          <a:p>
            <a:pPr eaLnBrk="1" hangingPunct="1"/>
            <a:r>
              <a:rPr lang="en-US" sz="3200" dirty="0"/>
              <a:t>How much is $1.00 worth in 100 years if the interest rate is 15%?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$1,174,313.45</a:t>
            </a:r>
            <a:r>
              <a:rPr lang="en-US" sz="1600" dirty="0"/>
              <a:t>▪</a:t>
            </a:r>
          </a:p>
          <a:p>
            <a:pPr eaLnBrk="1" hangingPunct="1"/>
            <a:endParaRPr lang="en-US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9465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Time and Rate Practice Problems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How long will it take $350.00 to grow to $450.00 if the interest rate is 9%?</a:t>
            </a:r>
            <a:r>
              <a:rPr lang="en-US" sz="1600" dirty="0"/>
              <a:t>▪</a:t>
            </a:r>
            <a:r>
              <a:rPr lang="en-US" sz="32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2.92 year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0.92 x 12 = 11.04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2 years 11 months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3200" dirty="0"/>
              <a:t>If $400.00 grows to $500 in 7 years what is the interest rate?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			3.24%</a:t>
            </a:r>
            <a:endParaRPr lang="en-US" sz="3200" dirty="0"/>
          </a:p>
          <a:p>
            <a:pPr eaLnBrk="1" hangingPunct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75417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you double the time you invest, the final value will:</a:t>
            </a:r>
          </a:p>
          <a:p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Less than double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Double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More than double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Cannot tell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T-S-P</a:t>
            </a:r>
          </a:p>
        </p:txBody>
      </p:sp>
    </p:spTree>
    <p:extLst>
      <p:ext uri="{BB962C8B-B14F-4D97-AF65-F5344CB8AC3E}">
        <p14:creationId xmlns:p14="http://schemas.microsoft.com/office/powerpoint/2010/main" val="3551648025"/>
      </p:ext>
    </p:extLst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 Value (PV)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Discounting–The Reverse of Compounding</a:t>
            </a:r>
          </a:p>
          <a:p>
            <a:pPr lvl="1"/>
            <a:r>
              <a:rPr lang="en-US" dirty="0"/>
              <a:t>If we can find the value of x dollars in five year, then we can reverse the process to find the value of y dollars in five years now.</a:t>
            </a:r>
          </a:p>
          <a:p>
            <a:pPr lvl="1"/>
            <a:r>
              <a:rPr lang="en-US" dirty="0"/>
              <a:t>If someone promises me $100.00 next year how much is that worth today?</a:t>
            </a:r>
          </a:p>
          <a:p>
            <a:pPr lvl="1"/>
            <a:r>
              <a:rPr lang="en-US" dirty="0"/>
              <a:t>For simplicity, we again assume that the interest rate is constant.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 (PV)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much is money worth if I receive it in one year?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If the interest rate (I/Y) is 10%, then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$100.00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/</a:t>
            </a:r>
            <a:r>
              <a:rPr lang="en-US" dirty="0">
                <a:cs typeface="Arial" charset="0"/>
              </a:rPr>
              <a:t>(1 + 10%) = </a:t>
            </a:r>
            <a:r>
              <a:rPr lang="en-US" dirty="0"/>
              <a:t>$100.00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/</a:t>
            </a:r>
            <a:r>
              <a:rPr lang="en-US" dirty="0">
                <a:cs typeface="Arial" charset="0"/>
              </a:rPr>
              <a:t>1.1 =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$90.91</a:t>
            </a:r>
          </a:p>
          <a:p>
            <a:pPr>
              <a:buNone/>
            </a:pPr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All I did was change the ‘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×</a:t>
            </a:r>
            <a:r>
              <a:rPr lang="en-US" dirty="0">
                <a:cs typeface="Arial" charset="0"/>
              </a:rPr>
              <a:t>’ to ‘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/</a:t>
            </a:r>
            <a:r>
              <a:rPr lang="en-US" dirty="0">
                <a:cs typeface="Arial" charset="0"/>
              </a:rPr>
              <a:t>’ in the formula. </a:t>
            </a:r>
          </a:p>
          <a:p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I divide the original future value by 1 + 10%, because 10% is the growth of money over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Calculating the Present Value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compounding we can repeat this algorithm for multiple years.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PV: Multiple Years</a:t>
            </a:r>
          </a:p>
        </p:txBody>
      </p:sp>
      <p:graphicFrame>
        <p:nvGraphicFramePr>
          <p:cNvPr id="4" name="Group 77"/>
          <p:cNvGraphicFramePr>
            <a:graphicFrameLocks/>
          </p:cNvGraphicFramePr>
          <p:nvPr/>
        </p:nvGraphicFramePr>
        <p:xfrm>
          <a:off x="1676400" y="3657600"/>
          <a:ext cx="5105400" cy="20256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$100.00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(1.10)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$90.91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$100.00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[(1.10)(1.10)]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$82.64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$100.00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[(1.10)(1.10)(1.10)]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$75.13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$100.00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[(1.10)(1.10)(1.10)(1.10)]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$68.30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5638800"/>
            <a:ext cx="8229600" cy="487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	$100 Discounted100 Years </a:t>
            </a:r>
            <a:r>
              <a:rPr lang="en-US" sz="2400"/>
              <a:t>= $0.76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Decrease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1371599"/>
          <a:ext cx="6534150" cy="43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better we can construct a formula: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PV: Formula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55800" y="2586038"/>
          <a:ext cx="294640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7" name="Equation" r:id="rId3" imgW="888840" imgH="469800" progId="">
                  <p:embed/>
                </p:oleObj>
              </mc:Choice>
              <mc:Fallback>
                <p:oleObj name="Equation" r:id="rId3" imgW="888840" imgH="469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2586038"/>
                        <a:ext cx="2946400" cy="152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209054"/>
              </p:ext>
            </p:extLst>
          </p:nvPr>
        </p:nvGraphicFramePr>
        <p:xfrm>
          <a:off x="2895600" y="4267200"/>
          <a:ext cx="1744663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8" name="Equation" r:id="rId5" imgW="1384200" imgH="863280" progId="Equation.DSMT4">
                  <p:embed/>
                </p:oleObj>
              </mc:Choice>
              <mc:Fallback>
                <p:oleObj name="Equation" r:id="rId5" imgW="1384200" imgH="863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267200"/>
                        <a:ext cx="1744663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value of $100.00 promised in a one year?</a:t>
            </a:r>
          </a:p>
          <a:p>
            <a:pPr lvl="1"/>
            <a:r>
              <a:rPr lang="en-US" dirty="0"/>
              <a:t>r = 10%: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I have merely reversed the compounding formula.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PV: Calculation 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981200" y="3429000"/>
          <a:ext cx="53340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3" imgW="2095200" imgH="444240" progId="">
                  <p:embed/>
                </p:oleObj>
              </mc:Choice>
              <mc:Fallback>
                <p:oleObj name="Equation" r:id="rId3" imgW="2095200" imgH="4442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5334000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/>
            <a:r>
              <a:rPr lang="en-US" dirty="0"/>
              <a:t>Ideal Solution</a:t>
            </a:r>
          </a:p>
          <a:p>
            <a:pPr marL="1143000" lvl="1" indent="-742950"/>
            <a:r>
              <a:rPr lang="en-US" dirty="0"/>
              <a:t>But I’ll be practical</a:t>
            </a:r>
          </a:p>
          <a:p>
            <a:pPr marL="1143000" lvl="1" indent="-742950"/>
            <a:r>
              <a:rPr lang="en-US" dirty="0"/>
              <a:t>Everyone for ‘5. Data’</a:t>
            </a:r>
          </a:p>
          <a:p>
            <a:pPr marL="742950" indent="-742950"/>
            <a:endParaRPr lang="en-US" dirty="0"/>
          </a:p>
          <a:p>
            <a:pPr marL="742950" indent="-742950"/>
            <a:r>
              <a:rPr lang="en-US" dirty="0"/>
              <a:t>Worksheet Connections</a:t>
            </a:r>
          </a:p>
          <a:p>
            <a:pPr marL="1143000" lvl="1" indent="-742950"/>
            <a:r>
              <a:rPr lang="en-US" dirty="0"/>
              <a:t>Next slide</a:t>
            </a:r>
          </a:p>
          <a:p>
            <a:pPr marL="1143000" lvl="1" indent="-742950"/>
            <a:endParaRPr lang="en-US" dirty="0"/>
          </a:p>
          <a:p>
            <a:pPr marL="742950" indent="-742950"/>
            <a:r>
              <a:rPr lang="en-US" dirty="0"/>
              <a:t>Don’t separate worksheets</a:t>
            </a:r>
          </a:p>
          <a:p>
            <a:pPr marL="1143000" lvl="1" indent="-742950"/>
            <a:r>
              <a:rPr lang="en-US" dirty="0"/>
              <a:t>E.g. Google sheets</a:t>
            </a:r>
          </a:p>
          <a:p>
            <a:pPr marL="742950" indent="-742950"/>
            <a:endParaRPr lang="en-US" dirty="0"/>
          </a:p>
          <a:p>
            <a:pPr marL="742950" indent="-742950"/>
            <a:r>
              <a:rPr lang="en-US" dirty="0"/>
              <a:t>Must turn in as Excel spreadsheet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Advice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400" dirty="0"/>
              <a:t>How much is $200 received in 4 years worth now, if we the interest rate is 12%?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PV: Example (Formula)</a:t>
            </a: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836738" y="3397250"/>
          <a:ext cx="5624512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Equation" r:id="rId3" imgW="2209680" imgH="469800" progId="">
                  <p:embed/>
                </p:oleObj>
              </mc:Choice>
              <mc:Fallback>
                <p:oleObj name="Equation" r:id="rId3" imgW="2209680" imgH="469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397250"/>
                        <a:ext cx="5624512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/>
              <a:t>How much is $200 received in 4 years worth now, if we the interest rate is 12%?</a:t>
            </a:r>
          </a:p>
          <a:p>
            <a:pPr marL="571500" indent="-571500">
              <a:lnSpc>
                <a:spcPct val="90000"/>
              </a:lnSpc>
            </a:pPr>
            <a:endParaRPr lang="en-US" sz="1700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Input </a:t>
            </a:r>
            <a:r>
              <a:rPr lang="en-US" sz="2600" b="1" dirty="0"/>
              <a:t>4</a:t>
            </a:r>
            <a:r>
              <a:rPr lang="en-US" sz="2600" dirty="0"/>
              <a:t>, Press </a:t>
            </a:r>
            <a:r>
              <a:rPr lang="en-US" sz="2600" i="1" dirty="0"/>
              <a:t>N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Input </a:t>
            </a:r>
            <a:r>
              <a:rPr lang="en-US" sz="2600" b="1" dirty="0"/>
              <a:t>12</a:t>
            </a:r>
            <a:r>
              <a:rPr lang="en-US" sz="2600" dirty="0"/>
              <a:t>, Press </a:t>
            </a:r>
            <a:r>
              <a:rPr lang="en-US" sz="2600" i="1" dirty="0"/>
              <a:t>I/Y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Input </a:t>
            </a:r>
            <a:r>
              <a:rPr lang="en-US" sz="2600" b="1" dirty="0"/>
              <a:t>200</a:t>
            </a:r>
            <a:r>
              <a:rPr lang="en-US" sz="2600" dirty="0"/>
              <a:t>, press +/-, press </a:t>
            </a:r>
            <a:r>
              <a:rPr lang="en-US" sz="2600" i="1" dirty="0"/>
              <a:t>FV</a:t>
            </a:r>
            <a:r>
              <a:rPr lang="en-US" sz="2600" dirty="0"/>
              <a:t> (you get -200)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dirty="0"/>
              <a:t>Press </a:t>
            </a:r>
            <a:r>
              <a:rPr lang="en-US" sz="2600" i="1" dirty="0"/>
              <a:t>CPT</a:t>
            </a:r>
            <a:r>
              <a:rPr lang="en-US" sz="2600" dirty="0"/>
              <a:t>, </a:t>
            </a:r>
            <a:r>
              <a:rPr lang="en-US" sz="2600" i="1" dirty="0"/>
              <a:t>PV</a:t>
            </a:r>
            <a:r>
              <a:rPr lang="en-US" sz="2600" dirty="0"/>
              <a:t> to get </a:t>
            </a:r>
            <a:r>
              <a:rPr lang="en-US" sz="2600" b="1" dirty="0">
                <a:solidFill>
                  <a:srgbClr val="FF0000"/>
                </a:solidFill>
              </a:rPr>
              <a:t>127.10</a:t>
            </a:r>
            <a:r>
              <a:rPr lang="en-US" sz="2600" dirty="0"/>
              <a:t>, i.e., </a:t>
            </a:r>
            <a:r>
              <a:rPr lang="en-US" sz="2600" b="1" dirty="0">
                <a:solidFill>
                  <a:srgbClr val="FF0000"/>
                </a:solidFill>
              </a:rPr>
              <a:t>$127.10</a:t>
            </a:r>
          </a:p>
          <a:p>
            <a:pPr marL="839788" lvl="1" indent="-495300">
              <a:lnSpc>
                <a:spcPct val="90000"/>
              </a:lnSpc>
              <a:buNone/>
            </a:pPr>
            <a:endParaRPr lang="en-US" dirty="0"/>
          </a:p>
          <a:p>
            <a:pPr marL="839788" lvl="1" indent="-495300">
              <a:lnSpc>
                <a:spcPct val="90000"/>
              </a:lnSpc>
              <a:buNone/>
            </a:pPr>
            <a:r>
              <a:rPr lang="en-US" sz="2600" dirty="0"/>
              <a:t>NOTES: </a:t>
            </a:r>
          </a:p>
          <a:p>
            <a:pPr marL="1316038" lvl="2" indent="-571500">
              <a:lnSpc>
                <a:spcPct val="90000"/>
              </a:lnSpc>
              <a:buFont typeface="+mj-lt"/>
              <a:buAutoNum type="romanLcPeriod"/>
            </a:pPr>
            <a:r>
              <a:rPr lang="en-US" dirty="0"/>
              <a:t>Calculators assume the % when you press the I/Y key (</a:t>
            </a:r>
            <a:r>
              <a:rPr lang="en-US" i="1" dirty="0"/>
              <a:t>do not input 12% as 0.12</a:t>
            </a:r>
            <a:r>
              <a:rPr lang="en-US" dirty="0"/>
              <a:t>), </a:t>
            </a:r>
          </a:p>
          <a:p>
            <a:pPr marL="1316038" lvl="2" indent="-571500">
              <a:lnSpc>
                <a:spcPct val="90000"/>
              </a:lnSpc>
              <a:buFont typeface="+mj-lt"/>
              <a:buAutoNum type="romanLcPeriod"/>
            </a:pPr>
            <a:r>
              <a:rPr lang="en-US" dirty="0"/>
              <a:t>HP calculators do not require the </a:t>
            </a:r>
            <a:r>
              <a:rPr lang="en-US" i="1" dirty="0"/>
              <a:t>CPT </a:t>
            </a:r>
            <a:r>
              <a:rPr lang="en-US" dirty="0"/>
              <a:t>key, and </a:t>
            </a:r>
          </a:p>
          <a:p>
            <a:pPr marL="1316038" lvl="2" indent="-571500">
              <a:lnSpc>
                <a:spcPct val="90000"/>
              </a:lnSpc>
              <a:buFont typeface="+mj-lt"/>
              <a:buAutoNum type="romanLcPeriod"/>
            </a:pPr>
            <a:r>
              <a:rPr lang="en-US" dirty="0"/>
              <a:t>The order of the inputs does not matter.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PV: Example (Calculator)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TI-83 Plus:</a:t>
            </a:r>
          </a:p>
          <a:p>
            <a:pPr lvl="1"/>
            <a:r>
              <a:rPr lang="en-US" dirty="0"/>
              <a:t>Go to the TVM Solver (Press ‘apps’, 1, 1)</a:t>
            </a:r>
          </a:p>
          <a:p>
            <a:pPr lvl="1"/>
            <a:r>
              <a:rPr lang="en-US" dirty="0"/>
              <a:t>Input values</a:t>
            </a:r>
          </a:p>
          <a:p>
            <a:pPr lvl="1"/>
            <a:r>
              <a:rPr lang="en-US" dirty="0"/>
              <a:t>Put cursor on the result value.</a:t>
            </a:r>
          </a:p>
          <a:p>
            <a:pPr lvl="1"/>
            <a:r>
              <a:rPr lang="en-US" dirty="0"/>
              <a:t>Press </a:t>
            </a:r>
            <a:r>
              <a:rPr lang="en-US" dirty="0">
                <a:solidFill>
                  <a:srgbClr val="00B0F0"/>
                </a:solidFill>
              </a:rPr>
              <a:t>[alpha]</a:t>
            </a:r>
            <a:r>
              <a:rPr lang="en-US" dirty="0"/>
              <a:t> then SOLVE.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Calculators</a:t>
            </a:r>
          </a:p>
        </p:txBody>
      </p:sp>
    </p:spTree>
    <p:extLst>
      <p:ext uri="{BB962C8B-B14F-4D97-AF65-F5344CB8AC3E}">
        <p14:creationId xmlns:p14="http://schemas.microsoft.com/office/powerpoint/2010/main" val="36769422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800" dirty="0"/>
              <a:t>If the timing of cash flows is ever confusing, use a timeline:</a:t>
            </a:r>
          </a:p>
          <a:p>
            <a:pPr eaLnBrk="1" hangingPunct="1"/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54088" y="3471862"/>
            <a:ext cx="5522912" cy="33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7263" y="33321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8343900" y="33194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652963" y="33194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809875" y="3292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467475" y="33337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84225" y="29479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625725" y="29337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95800" y="29718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2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284913" y="29987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3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180388" y="3000375"/>
            <a:ext cx="382587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T</a:t>
            </a:r>
          </a:p>
        </p:txBody>
      </p:sp>
      <p:sp>
        <p:nvSpPr>
          <p:cNvPr id="16" name="AutoShape 15"/>
          <p:cNvSpPr>
            <a:spLocks/>
          </p:cNvSpPr>
          <p:nvPr/>
        </p:nvSpPr>
        <p:spPr bwMode="auto">
          <a:xfrm rot="5400000">
            <a:off x="1709738" y="23780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 rot="5400000">
            <a:off x="3563938" y="23780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 rot="5400000">
            <a:off x="5398294" y="2397919"/>
            <a:ext cx="319088" cy="1816100"/>
          </a:xfrm>
          <a:prstGeom prst="leftBrace">
            <a:avLst>
              <a:gd name="adj1" fmla="val 474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 rot="5400000">
            <a:off x="7221538" y="2363788"/>
            <a:ext cx="319087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27063" y="3756025"/>
            <a:ext cx="647700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PV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8048625" y="3702050"/>
            <a:ext cx="647700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FV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954088" y="4919662"/>
            <a:ext cx="7427912" cy="33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957263" y="47799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8343900" y="47672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652963" y="47672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09875" y="47402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467475" y="4781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84225" y="43957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0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625725" y="43815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1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95800" y="4419600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2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284913" y="4446588"/>
            <a:ext cx="2762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3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8180388" y="4448175"/>
            <a:ext cx="382587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4</a:t>
            </a:r>
          </a:p>
        </p:txBody>
      </p:sp>
      <p:sp>
        <p:nvSpPr>
          <p:cNvPr id="33" name="AutoShape 32"/>
          <p:cNvSpPr>
            <a:spLocks/>
          </p:cNvSpPr>
          <p:nvPr/>
        </p:nvSpPr>
        <p:spPr bwMode="auto">
          <a:xfrm rot="5400000">
            <a:off x="1709738" y="38258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4" name="AutoShape 33"/>
          <p:cNvSpPr>
            <a:spLocks/>
          </p:cNvSpPr>
          <p:nvPr/>
        </p:nvSpPr>
        <p:spPr bwMode="auto">
          <a:xfrm rot="5400000">
            <a:off x="3563938" y="3825875"/>
            <a:ext cx="319088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5" name="AutoShape 34"/>
          <p:cNvSpPr>
            <a:spLocks/>
          </p:cNvSpPr>
          <p:nvPr/>
        </p:nvSpPr>
        <p:spPr bwMode="auto">
          <a:xfrm rot="5400000">
            <a:off x="5398294" y="3845719"/>
            <a:ext cx="319088" cy="1816100"/>
          </a:xfrm>
          <a:prstGeom prst="leftBrace">
            <a:avLst>
              <a:gd name="adj1" fmla="val 474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6" name="AutoShape 35"/>
          <p:cNvSpPr>
            <a:spLocks/>
          </p:cNvSpPr>
          <p:nvPr/>
        </p:nvSpPr>
        <p:spPr bwMode="auto">
          <a:xfrm rot="5400000">
            <a:off x="7221538" y="3811588"/>
            <a:ext cx="319087" cy="1855787"/>
          </a:xfrm>
          <a:prstGeom prst="leftBrace">
            <a:avLst>
              <a:gd name="adj1" fmla="val 484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7696200" y="5181600"/>
            <a:ext cx="1201738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$200.00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533400" y="5181600"/>
            <a:ext cx="847725" cy="400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entury Gothic" pitchFamily="34" charset="0"/>
              </a:rPr>
              <a:t>???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498600" y="26670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352800" y="26670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5167313" y="26670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7010400" y="2652713"/>
            <a:ext cx="7810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I/Y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498600" y="41148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12%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3352800" y="41148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12%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167313" y="4114800"/>
            <a:ext cx="78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12%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10400" y="4100513"/>
            <a:ext cx="7810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12%</a:t>
            </a:r>
          </a:p>
        </p:txBody>
      </p:sp>
      <p:sp>
        <p:nvSpPr>
          <p:cNvPr id="50" name="Line 37"/>
          <p:cNvSpPr>
            <a:spLocks noChangeShapeType="1"/>
          </p:cNvSpPr>
          <p:nvPr/>
        </p:nvSpPr>
        <p:spPr bwMode="auto">
          <a:xfrm>
            <a:off x="6477000" y="3505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much is $350.00 received in 5 years worth now if the interest rate is 9%?</a:t>
            </a:r>
            <a:r>
              <a:rPr lang="en-US" sz="2000" dirty="0"/>
              <a:t>▪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	$227.48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much is $400.00 received in 15 years worth now if the interest rate is 11%?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	$83.60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How much is $1,000,000 received in 100 years worth now if the interest rate is 15%?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	85 cents!</a:t>
            </a:r>
            <a:r>
              <a:rPr lang="en-US" sz="2000" dirty="0"/>
              <a:t>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Discounting Practice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US" dirty="0"/>
              <a:t>Worksheet Connections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0" y="1502465"/>
            <a:ext cx="2124974" cy="784436"/>
            <a:chOff x="-600974" y="1425364"/>
            <a:chExt cx="2124974" cy="784436"/>
          </a:xfrm>
        </p:grpSpPr>
        <p:sp>
          <p:nvSpPr>
            <p:cNvPr id="5" name="Rectangle 4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1840468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2. </a:t>
              </a:r>
              <a:r>
                <a:rPr lang="en-US" sz="1050" b="1" dirty="0" err="1">
                  <a:latin typeface="Century Gothic" panose="020B0502020202020204" pitchFamily="34" charset="0"/>
                </a:rPr>
                <a:t>FinStat</a:t>
              </a:r>
              <a:endParaRPr lang="en-US" sz="105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-600974" y="1425364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-448574" y="1437032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1. Info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29774" y="2286901"/>
            <a:ext cx="1066800" cy="381000"/>
            <a:chOff x="457200" y="1828800"/>
            <a:chExt cx="1066800" cy="381000"/>
          </a:xfrm>
        </p:grpSpPr>
        <p:sp>
          <p:nvSpPr>
            <p:cNvPr id="16" name="Rectangle 15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1840468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3. Ratios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96574" y="2667901"/>
            <a:ext cx="1066800" cy="381000"/>
            <a:chOff x="457200" y="1828800"/>
            <a:chExt cx="1066800" cy="381000"/>
          </a:xfrm>
        </p:grpSpPr>
        <p:sp>
          <p:nvSpPr>
            <p:cNvPr id="19" name="Rectangle 18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840468"/>
              <a:ext cx="8683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4. </a:t>
              </a:r>
              <a:r>
                <a:rPr lang="en-US" sz="1050" b="1" dirty="0" err="1">
                  <a:latin typeface="Century Gothic" panose="020B0502020202020204" pitchFamily="34" charset="0"/>
                </a:rPr>
                <a:t>FinAnal</a:t>
              </a:r>
              <a:endParaRPr lang="en-US" sz="105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63374" y="3048901"/>
            <a:ext cx="1066800" cy="381000"/>
            <a:chOff x="457200" y="1828800"/>
            <a:chExt cx="1066800" cy="381000"/>
          </a:xfrm>
        </p:grpSpPr>
        <p:sp>
          <p:nvSpPr>
            <p:cNvPr id="22" name="Rectangle 21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1840468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5. Data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30174" y="3429901"/>
            <a:ext cx="1066800" cy="381000"/>
            <a:chOff x="457200" y="1828800"/>
            <a:chExt cx="1066800" cy="381000"/>
          </a:xfrm>
        </p:grpSpPr>
        <p:sp>
          <p:nvSpPr>
            <p:cNvPr id="25" name="Rectangle 24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" y="1840468"/>
              <a:ext cx="9144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6. </a:t>
              </a:r>
              <a:r>
                <a:rPr lang="en-US" sz="1050" b="1" dirty="0" err="1">
                  <a:latin typeface="Century Gothic" panose="020B0502020202020204" pitchFamily="34" charset="0"/>
                </a:rPr>
                <a:t>StatAnal</a:t>
              </a:r>
              <a:endParaRPr lang="en-US" sz="105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696974" y="3810901"/>
            <a:ext cx="1066800" cy="381000"/>
            <a:chOff x="457200" y="1828800"/>
            <a:chExt cx="1066800" cy="381000"/>
          </a:xfrm>
        </p:grpSpPr>
        <p:sp>
          <p:nvSpPr>
            <p:cNvPr id="28" name="Rectangle 27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9600" y="1840468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7. Beta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763774" y="4191901"/>
            <a:ext cx="1066800" cy="381000"/>
            <a:chOff x="457200" y="1828800"/>
            <a:chExt cx="1066800" cy="381000"/>
          </a:xfrm>
        </p:grpSpPr>
        <p:sp>
          <p:nvSpPr>
            <p:cNvPr id="31" name="Rectangle 30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1840468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8. CAPM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85072" y="4584372"/>
            <a:ext cx="4267200" cy="1512529"/>
            <a:chOff x="-2743200" y="1828800"/>
            <a:chExt cx="4267200" cy="1512529"/>
          </a:xfrm>
        </p:grpSpPr>
        <p:sp>
          <p:nvSpPr>
            <p:cNvPr id="34" name="Rectangle 33"/>
            <p:cNvSpPr/>
            <p:nvPr/>
          </p:nvSpPr>
          <p:spPr>
            <a:xfrm>
              <a:off x="457200" y="1828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9600" y="1840468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9. Bonds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-609600" y="2209800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-457200" y="2221468"/>
              <a:ext cx="8683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10. Stock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-1676400" y="2586269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-1524000" y="2597937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11. </a:t>
              </a:r>
              <a:r>
                <a:rPr lang="en-US" sz="1050" b="1" dirty="0" err="1">
                  <a:latin typeface="Century Gothic" panose="020B0502020202020204" pitchFamily="34" charset="0"/>
                </a:rPr>
                <a:t>CoC</a:t>
              </a:r>
              <a:endParaRPr lang="en-US" sz="105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-2743200" y="2960329"/>
              <a:ext cx="1066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latin typeface="Century Gothic" panose="020B0502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-2590800" y="2971997"/>
              <a:ext cx="762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Century Gothic" panose="020B0502020202020204" pitchFamily="34" charset="0"/>
                </a:rPr>
                <a:t>12. </a:t>
              </a:r>
              <a:r>
                <a:rPr lang="en-US" sz="1050" b="1" dirty="0" err="1">
                  <a:latin typeface="Century Gothic" panose="020B0502020202020204" pitchFamily="34" charset="0"/>
                </a:rPr>
                <a:t>Eval</a:t>
              </a:r>
              <a:endParaRPr lang="en-US" sz="1050" b="1" dirty="0">
                <a:latin typeface="Century Gothic" panose="020B0502020202020204" pitchFamily="34" charset="0"/>
              </a:endParaRPr>
            </a:p>
          </p:txBody>
        </p:sp>
      </p:grpSp>
      <p:cxnSp>
        <p:nvCxnSpPr>
          <p:cNvPr id="67" name="Curved Connector 66"/>
          <p:cNvCxnSpPr/>
          <p:nvPr/>
        </p:nvCxnSpPr>
        <p:spPr>
          <a:xfrm rot="16200000" flipH="1">
            <a:off x="2067824" y="2127119"/>
            <a:ext cx="190500" cy="533400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/>
          <p:nvPr/>
        </p:nvCxnSpPr>
        <p:spPr>
          <a:xfrm rot="16200000" flipH="1">
            <a:off x="3134624" y="2508119"/>
            <a:ext cx="190500" cy="533400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endCxn id="64" idx="0"/>
          </p:cNvCxnSpPr>
          <p:nvPr/>
        </p:nvCxnSpPr>
        <p:spPr>
          <a:xfrm rot="5400000">
            <a:off x="2703837" y="4372511"/>
            <a:ext cx="2658026" cy="28755"/>
          </a:xfrm>
          <a:prstGeom prst="curvedConnector3">
            <a:avLst>
              <a:gd name="adj1" fmla="val 50000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rot="16200000" flipH="1">
            <a:off x="5277570" y="3270119"/>
            <a:ext cx="190500" cy="533400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22" idx="2"/>
            <a:endCxn id="28" idx="1"/>
          </p:cNvCxnSpPr>
          <p:nvPr/>
        </p:nvCxnSpPr>
        <p:spPr>
          <a:xfrm rot="16200000" flipH="1">
            <a:off x="5611124" y="2915551"/>
            <a:ext cx="571500" cy="1600200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25" idx="2"/>
            <a:endCxn id="31" idx="1"/>
          </p:cNvCxnSpPr>
          <p:nvPr/>
        </p:nvCxnSpPr>
        <p:spPr>
          <a:xfrm rot="16200000" flipH="1">
            <a:off x="6677924" y="3296551"/>
            <a:ext cx="571500" cy="1600200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 rot="16200000" flipH="1">
            <a:off x="7414764" y="4020451"/>
            <a:ext cx="190500" cy="533400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31" idx="2"/>
            <a:endCxn id="62" idx="3"/>
          </p:cNvCxnSpPr>
          <p:nvPr/>
        </p:nvCxnSpPr>
        <p:spPr>
          <a:xfrm rot="5400000">
            <a:off x="6478203" y="3713370"/>
            <a:ext cx="959440" cy="2678502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31" idx="2"/>
          </p:cNvCxnSpPr>
          <p:nvPr/>
        </p:nvCxnSpPr>
        <p:spPr>
          <a:xfrm rot="5400000">
            <a:off x="7202698" y="4049925"/>
            <a:ext cx="571500" cy="1617453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34" idx="1"/>
            <a:endCxn id="62" idx="0"/>
          </p:cNvCxnSpPr>
          <p:nvPr/>
        </p:nvCxnSpPr>
        <p:spPr>
          <a:xfrm rot="10800000" flipV="1">
            <a:off x="5085272" y="4774871"/>
            <a:ext cx="1600200" cy="566969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stCxn id="5" idx="2"/>
            <a:endCxn id="62" idx="1"/>
          </p:cNvCxnSpPr>
          <p:nvPr/>
        </p:nvCxnSpPr>
        <p:spPr>
          <a:xfrm rot="16200000" flipH="1">
            <a:off x="1601403" y="2581872"/>
            <a:ext cx="3245440" cy="2655498"/>
          </a:xfrm>
          <a:prstGeom prst="curved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18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The Time Value of Money (TVM)</a:t>
            </a:r>
          </a:p>
        </p:txBody>
      </p:sp>
    </p:spTree>
    <p:extLst>
      <p:ext uri="{BB962C8B-B14F-4D97-AF65-F5344CB8AC3E}">
        <p14:creationId xmlns:p14="http://schemas.microsoft.com/office/powerpoint/2010/main" val="327688371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US" dirty="0"/>
              <a:t>Why a Time Value?</a:t>
            </a:r>
          </a:p>
          <a:p>
            <a:pPr marL="742950" indent="-742950"/>
            <a:endParaRPr lang="en-US" dirty="0"/>
          </a:p>
          <a:p>
            <a:pPr marL="742950" indent="-742950"/>
            <a:r>
              <a:rPr lang="en-US" dirty="0"/>
              <a:t>Components</a:t>
            </a:r>
            <a:r>
              <a:rPr lang="en-US" dirty="0">
                <a:latin typeface="Century Gothic"/>
              </a:rPr>
              <a:t>▪</a:t>
            </a:r>
            <a:endParaRPr lang="en-US" dirty="0"/>
          </a:p>
          <a:p>
            <a:pPr marL="1143000" lvl="1" indent="-742950"/>
            <a:r>
              <a:rPr lang="en-US" dirty="0"/>
              <a:t>Opportunity Cost</a:t>
            </a:r>
          </a:p>
          <a:p>
            <a:pPr marL="1143000" lvl="1" indent="-742950"/>
            <a:r>
              <a:rPr lang="en-US" dirty="0"/>
              <a:t>Inflation 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1143000" lvl="1" indent="-742950"/>
            <a:r>
              <a:rPr lang="en-US" dirty="0"/>
              <a:t>Risk</a:t>
            </a:r>
            <a:r>
              <a:rPr lang="en-US" dirty="0">
                <a:latin typeface="Century Gothic"/>
              </a:rPr>
              <a:t>▪</a:t>
            </a:r>
            <a:endParaRPr lang="en-US" dirty="0"/>
          </a:p>
          <a:p>
            <a:pPr marL="742950" indent="-742950"/>
            <a:endParaRPr lang="en-US" dirty="0"/>
          </a:p>
          <a:p>
            <a:pPr marL="742950" indent="-742950"/>
            <a:endParaRPr lang="en-US" dirty="0"/>
          </a:p>
          <a:p>
            <a:pPr marL="1143000" lvl="1" indent="-742950">
              <a:buNone/>
            </a:pPr>
            <a:r>
              <a:rPr lang="en-US" sz="2000" dirty="0"/>
              <a:t>NOTE: I will use ‘cash flow’ (C) as a general term to designate any flow of money positive or negative.</a:t>
            </a:r>
          </a:p>
          <a:p>
            <a:pPr marL="742950" indent="-74295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Value of Money: Theory </a:t>
            </a:r>
          </a:p>
        </p:txBody>
      </p:sp>
    </p:spTree>
    <p:extLst>
      <p:ext uri="{BB962C8B-B14F-4D97-AF65-F5344CB8AC3E}">
        <p14:creationId xmlns:p14="http://schemas.microsoft.com/office/powerpoint/2010/main" val="32189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 Single Dollar Problems</a:t>
            </a:r>
          </a:p>
        </p:txBody>
      </p:sp>
    </p:spTree>
    <p:extLst>
      <p:ext uri="{BB962C8B-B14F-4D97-AF65-F5344CB8AC3E}">
        <p14:creationId xmlns:p14="http://schemas.microsoft.com/office/powerpoint/2010/main" val="1485657965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Discounting versus Compounding</a:t>
            </a:r>
          </a:p>
          <a:p>
            <a:endParaRPr lang="en-US" dirty="0"/>
          </a:p>
          <a:p>
            <a:r>
              <a:rPr lang="en-US" dirty="0"/>
              <a:t>Financial Applications</a:t>
            </a:r>
          </a:p>
          <a:p>
            <a:endParaRPr lang="en-US" dirty="0"/>
          </a:p>
          <a:p>
            <a:r>
              <a:rPr lang="en-US" dirty="0"/>
              <a:t>Methods of Calculation</a:t>
            </a:r>
          </a:p>
          <a:p>
            <a:pPr lvl="1"/>
            <a:r>
              <a:rPr lang="en-US" dirty="0"/>
              <a:t>Tables (Forbidden in this Course!)</a:t>
            </a:r>
          </a:p>
          <a:p>
            <a:pPr lvl="1"/>
            <a:r>
              <a:rPr lang="en-US" dirty="0"/>
              <a:t>Formulae (Impractical)</a:t>
            </a:r>
          </a:p>
          <a:p>
            <a:pPr lvl="1"/>
            <a:r>
              <a:rPr lang="en-US" dirty="0"/>
              <a:t>Calculator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831</TotalTime>
  <Words>1395</Words>
  <Application>Microsoft Office PowerPoint</Application>
  <PresentationFormat>On-screen Show (4:3)</PresentationFormat>
  <Paragraphs>363</Paragraphs>
  <Slides>44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Century Gothic</vt:lpstr>
      <vt:lpstr>Corbel</vt:lpstr>
      <vt:lpstr>Symbol</vt:lpstr>
      <vt:lpstr>Wingdings</vt:lpstr>
      <vt:lpstr>Contemporary blue</vt:lpstr>
      <vt:lpstr>Equation</vt:lpstr>
      <vt:lpstr>FIN 360: Corporate Finance</vt:lpstr>
      <vt:lpstr>Today’s Outline</vt:lpstr>
      <vt:lpstr>2. Project</vt:lpstr>
      <vt:lpstr>Project Advice</vt:lpstr>
      <vt:lpstr>Worksheet Connections</vt:lpstr>
      <vt:lpstr>3. The Time Value of Money (TVM)</vt:lpstr>
      <vt:lpstr>Time Value of Money: Theory </vt:lpstr>
      <vt:lpstr>4. Single Dollar Problems</vt:lpstr>
      <vt:lpstr>Overview</vt:lpstr>
      <vt:lpstr>Single Dollar Problem Types</vt:lpstr>
      <vt:lpstr>Future Value (FV)</vt:lpstr>
      <vt:lpstr>FV: Basics</vt:lpstr>
      <vt:lpstr>FV: Calculation</vt:lpstr>
      <vt:lpstr>FV: Multiple Years</vt:lpstr>
      <vt:lpstr>Compound Interest</vt:lpstr>
      <vt:lpstr>Geometric Increase</vt:lpstr>
      <vt:lpstr>FV: Formula</vt:lpstr>
      <vt:lpstr>FV: Example (Formula)</vt:lpstr>
      <vt:lpstr>Timelines</vt:lpstr>
      <vt:lpstr>Digression on Your Calculator</vt:lpstr>
      <vt:lpstr>Calculator Buttons</vt:lpstr>
      <vt:lpstr>HP Users (ONLY)</vt:lpstr>
      <vt:lpstr>Future Value on a Calculator</vt:lpstr>
      <vt:lpstr>FV: Example (Calculator)</vt:lpstr>
      <vt:lpstr>Graphing Calculators</vt:lpstr>
      <vt:lpstr>Essential: Clearing/Resetting</vt:lpstr>
      <vt:lpstr>Clearing TI and HP Calculators</vt:lpstr>
      <vt:lpstr>Precision</vt:lpstr>
      <vt:lpstr>Why the Negative?</vt:lpstr>
      <vt:lpstr>FV Practice Problems</vt:lpstr>
      <vt:lpstr>Time and Rate Practice Problems</vt:lpstr>
      <vt:lpstr>T-S-P</vt:lpstr>
      <vt:lpstr>Present Value (PV)</vt:lpstr>
      <vt:lpstr>Present Value (PV) </vt:lpstr>
      <vt:lpstr>Calculating the Present Value</vt:lpstr>
      <vt:lpstr>PV: Multiple Years</vt:lpstr>
      <vt:lpstr>Geometric Decrease</vt:lpstr>
      <vt:lpstr>PV: Formula</vt:lpstr>
      <vt:lpstr>PV: Calculation </vt:lpstr>
      <vt:lpstr>PV: Example (Formula)</vt:lpstr>
      <vt:lpstr>PV: Example (Calculator)</vt:lpstr>
      <vt:lpstr>Graphing Calculators</vt:lpstr>
      <vt:lpstr>Timelines</vt:lpstr>
      <vt:lpstr>Discounting Practice Problems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143</cp:revision>
  <dcterms:created xsi:type="dcterms:W3CDTF">2009-08-24T02:07:34Z</dcterms:created>
  <dcterms:modified xsi:type="dcterms:W3CDTF">2016-09-18T21:14:38Z</dcterms:modified>
</cp:coreProperties>
</file>