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2"/>
  </p:notesMasterIdLst>
  <p:sldIdLst>
    <p:sldId id="257" r:id="rId4"/>
    <p:sldId id="259" r:id="rId5"/>
    <p:sldId id="263" r:id="rId6"/>
    <p:sldId id="265" r:id="rId7"/>
    <p:sldId id="274" r:id="rId8"/>
    <p:sldId id="275" r:id="rId9"/>
    <p:sldId id="276" r:id="rId10"/>
    <p:sldId id="264" r:id="rId11"/>
    <p:sldId id="266" r:id="rId12"/>
    <p:sldId id="267" r:id="rId13"/>
    <p:sldId id="268" r:id="rId14"/>
    <p:sldId id="269" r:id="rId15"/>
    <p:sldId id="270" r:id="rId16"/>
    <p:sldId id="271" r:id="rId17"/>
    <p:sldId id="273" r:id="rId18"/>
    <p:sldId id="277" r:id="rId19"/>
    <p:sldId id="278" r:id="rId20"/>
    <p:sldId id="262" r:id="rId21"/>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52" autoAdjust="0"/>
    <p:restoredTop sz="94660"/>
  </p:normalViewPr>
  <p:slideViewPr>
    <p:cSldViewPr>
      <p:cViewPr>
        <p:scale>
          <a:sx n="95" d="100"/>
          <a:sy n="95" d="100"/>
        </p:scale>
        <p:origin x="66" y="49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7/5/2014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7/5/2014 11:30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44744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7/5/2014 11:30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2442311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8 (Topic 2.2.5):</a:t>
            </a:r>
            <a:br>
              <a:rPr lang="en-US" dirty="0" smtClean="0"/>
            </a:br>
            <a:r>
              <a:rPr lang="en-US" dirty="0" smtClean="0">
                <a:effectLst/>
              </a:rPr>
              <a:t>Non-Annual Cash Flows</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30188"/>
            <a:ext cx="8534400" cy="1218795"/>
          </a:xfrm>
        </p:spPr>
        <p:txBody>
          <a:bodyPr/>
          <a:lstStyle/>
          <a:p>
            <a:r>
              <a:rPr lang="en-US" sz="4400" dirty="0" smtClean="0"/>
              <a:t>Second Adjustment: Interest Rate</a:t>
            </a:r>
            <a:endParaRPr lang="en-US" sz="4400" dirty="0"/>
          </a:p>
        </p:txBody>
      </p:sp>
      <p:sp>
        <p:nvSpPr>
          <p:cNvPr id="5" name="Text Placeholder 2"/>
          <p:cNvSpPr txBox="1">
            <a:spLocks/>
          </p:cNvSpPr>
          <p:nvPr/>
        </p:nvSpPr>
        <p:spPr>
          <a:xfrm>
            <a:off x="381000" y="1468538"/>
            <a:ext cx="8382000" cy="4398861"/>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Compound or Discount at the Period (</a:t>
            </a:r>
            <a:r>
              <a:rPr lang="en-US" i="1" dirty="0" smtClean="0"/>
              <a:t>Not</a:t>
            </a:r>
            <a:r>
              <a:rPr lang="en-US" dirty="0" smtClean="0"/>
              <a:t> the Annual) Interest Rate</a:t>
            </a:r>
          </a:p>
          <a:p>
            <a:endParaRPr lang="en-US" dirty="0"/>
          </a:p>
          <a:p>
            <a:pPr lvl="1"/>
            <a:r>
              <a:rPr lang="en-US" dirty="0" smtClean="0"/>
              <a:t>Method 1: Change P/Y</a:t>
            </a:r>
          </a:p>
          <a:p>
            <a:pPr lvl="1"/>
            <a:endParaRPr lang="en-US" dirty="0"/>
          </a:p>
          <a:p>
            <a:pPr lvl="1"/>
            <a:r>
              <a:rPr lang="en-US" dirty="0" smtClean="0"/>
              <a:t>Method 2: Adjust the Interest Rate</a:t>
            </a:r>
          </a:p>
          <a:p>
            <a:pPr lvl="1"/>
            <a:endParaRPr lang="en-US" dirty="0"/>
          </a:p>
          <a:p>
            <a:pPr lvl="1"/>
            <a:r>
              <a:rPr lang="en-US" dirty="0" smtClean="0"/>
              <a:t>NOTE: These are doing exactly the same thing, so it does not matter which you use.</a:t>
            </a:r>
          </a:p>
          <a:p>
            <a:pPr marL="517525" lvl="1" indent="0">
              <a:buNone/>
            </a:pPr>
            <a:r>
              <a:rPr lang="en-US" dirty="0" smtClean="0"/>
              <a:t>		</a:t>
            </a:r>
            <a:endParaRPr lang="en-US" dirty="0"/>
          </a:p>
        </p:txBody>
      </p:sp>
    </p:spTree>
    <p:extLst>
      <p:ext uri="{BB962C8B-B14F-4D97-AF65-F5344CB8AC3E}">
        <p14:creationId xmlns:p14="http://schemas.microsoft.com/office/powerpoint/2010/main" val="30965736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0188"/>
            <a:ext cx="8229600" cy="609398"/>
          </a:xfrm>
        </p:spPr>
        <p:txBody>
          <a:bodyPr/>
          <a:lstStyle/>
          <a:p>
            <a:r>
              <a:rPr lang="en-US" sz="4400" dirty="0"/>
              <a:t>Change P/Y</a:t>
            </a:r>
          </a:p>
        </p:txBody>
      </p:sp>
      <p:sp>
        <p:nvSpPr>
          <p:cNvPr id="5" name="Text Placeholder 2"/>
          <p:cNvSpPr txBox="1">
            <a:spLocks/>
          </p:cNvSpPr>
          <p:nvPr/>
        </p:nvSpPr>
        <p:spPr>
          <a:xfrm>
            <a:off x="381000" y="1468538"/>
            <a:ext cx="8382000" cy="4398861"/>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In the TVM section, change P/Y to m:</a:t>
            </a:r>
          </a:p>
          <a:p>
            <a:pPr marL="517525" lvl="1" indent="0">
              <a:buNone/>
            </a:pPr>
            <a:r>
              <a:rPr lang="da-DK" dirty="0" smtClean="0"/>
              <a:t>N=0</a:t>
            </a:r>
          </a:p>
          <a:p>
            <a:pPr marL="517525" lvl="1" indent="0">
              <a:buNone/>
            </a:pPr>
            <a:r>
              <a:rPr lang="da-DK" dirty="0" smtClean="0"/>
              <a:t>I%=0 </a:t>
            </a:r>
          </a:p>
          <a:p>
            <a:pPr marL="517525" lvl="1" indent="0">
              <a:buNone/>
            </a:pPr>
            <a:r>
              <a:rPr lang="da-DK" dirty="0" smtClean="0"/>
              <a:t>PV=0</a:t>
            </a:r>
            <a:endParaRPr lang="da-DK" dirty="0"/>
          </a:p>
          <a:p>
            <a:pPr marL="517525" lvl="1" indent="0">
              <a:buNone/>
            </a:pPr>
            <a:r>
              <a:rPr lang="da-DK" dirty="0"/>
              <a:t>PMT=0 	</a:t>
            </a:r>
          </a:p>
          <a:p>
            <a:pPr marL="517525" lvl="1" indent="0">
              <a:buNone/>
            </a:pPr>
            <a:r>
              <a:rPr lang="da-DK" dirty="0" smtClean="0"/>
              <a:t>FV=0</a:t>
            </a:r>
            <a:endParaRPr lang="da-DK" dirty="0"/>
          </a:p>
          <a:p>
            <a:pPr marL="517525" lvl="1" indent="0">
              <a:buNone/>
            </a:pPr>
            <a:r>
              <a:rPr lang="da-DK" dirty="0" smtClean="0"/>
              <a:t>P/Y=1</a:t>
            </a:r>
            <a:r>
              <a:rPr lang="da-DK" dirty="0"/>
              <a:t> </a:t>
            </a:r>
            <a:r>
              <a:rPr lang="da-DK" dirty="0">
                <a:solidFill>
                  <a:srgbClr val="FF0000"/>
                </a:solidFill>
              </a:rPr>
              <a:t>◄ </a:t>
            </a:r>
            <a:r>
              <a:rPr lang="da-DK" dirty="0" smtClean="0">
                <a:solidFill>
                  <a:srgbClr val="FF0000"/>
                </a:solidFill>
              </a:rPr>
              <a:t>Change to m</a:t>
            </a:r>
            <a:r>
              <a:rPr lang="da-DK" dirty="0"/>
              <a:t>	</a:t>
            </a:r>
          </a:p>
          <a:p>
            <a:pPr marL="517525" lvl="1" indent="0">
              <a:buNone/>
            </a:pPr>
            <a:r>
              <a:rPr lang="da-DK" dirty="0" smtClean="0"/>
              <a:t>C/Y=1</a:t>
            </a:r>
            <a:endParaRPr lang="da-DK" dirty="0"/>
          </a:p>
          <a:p>
            <a:pPr marL="517525" lvl="1" indent="0">
              <a:buNone/>
            </a:pPr>
            <a:r>
              <a:rPr lang="da-DK" dirty="0"/>
              <a:t>PMT: </a:t>
            </a:r>
            <a:r>
              <a:rPr lang="da-DK" b="1" dirty="0"/>
              <a:t>END</a:t>
            </a:r>
            <a:r>
              <a:rPr lang="da-DK" dirty="0"/>
              <a:t>   </a:t>
            </a:r>
            <a:r>
              <a:rPr lang="da-DK" dirty="0" smtClean="0"/>
              <a:t>BEGIN</a:t>
            </a:r>
            <a:endParaRPr lang="en-US" dirty="0"/>
          </a:p>
        </p:txBody>
      </p:sp>
    </p:spTree>
    <p:extLst>
      <p:ext uri="{BB962C8B-B14F-4D97-AF65-F5344CB8AC3E}">
        <p14:creationId xmlns:p14="http://schemas.microsoft.com/office/powerpoint/2010/main" val="19306181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0188"/>
            <a:ext cx="8229600" cy="609398"/>
          </a:xfrm>
        </p:spPr>
        <p:txBody>
          <a:bodyPr/>
          <a:lstStyle/>
          <a:p>
            <a:r>
              <a:rPr lang="en-US" sz="4400" dirty="0"/>
              <a:t>Adjust the Interest Rate</a:t>
            </a:r>
          </a:p>
        </p:txBody>
      </p:sp>
      <p:sp>
        <p:nvSpPr>
          <p:cNvPr id="5" name="Text Placeholder 2"/>
          <p:cNvSpPr txBox="1">
            <a:spLocks/>
          </p:cNvSpPr>
          <p:nvPr/>
        </p:nvSpPr>
        <p:spPr>
          <a:xfrm>
            <a:off x="381000" y="1468538"/>
            <a:ext cx="8382000" cy="4398861"/>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Adjustment</a:t>
            </a:r>
          </a:p>
          <a:p>
            <a:pPr marL="1031875" lvl="1" indent="-514350">
              <a:buFont typeface="+mj-lt"/>
              <a:buAutoNum type="arabicPeriod"/>
            </a:pPr>
            <a:r>
              <a:rPr lang="en-US" dirty="0" smtClean="0"/>
              <a:t>Find the Annual Interest Rate</a:t>
            </a:r>
          </a:p>
          <a:p>
            <a:pPr marL="1031875" lvl="1" indent="-514350">
              <a:buFont typeface="+mj-lt"/>
              <a:buAutoNum type="arabicPeriod"/>
            </a:pPr>
            <a:endParaRPr lang="en-US" dirty="0"/>
          </a:p>
          <a:p>
            <a:pPr marL="1031875" lvl="1" indent="-514350">
              <a:buFont typeface="+mj-lt"/>
              <a:buAutoNum type="arabicPeriod"/>
            </a:pPr>
            <a:r>
              <a:rPr lang="en-US" dirty="0" smtClean="0"/>
              <a:t>Divide It by m.</a:t>
            </a:r>
          </a:p>
          <a:p>
            <a:pPr marL="1031875" lvl="1" indent="-514350">
              <a:buFont typeface="+mj-lt"/>
              <a:buAutoNum type="arabicPeriod"/>
            </a:pPr>
            <a:endParaRPr lang="en-US" dirty="0"/>
          </a:p>
          <a:p>
            <a:pPr marL="1031875" lvl="1" indent="-514350">
              <a:buFont typeface="+mj-lt"/>
              <a:buAutoNum type="arabicPeriod"/>
            </a:pPr>
            <a:r>
              <a:rPr lang="en-US" dirty="0" smtClean="0"/>
              <a:t>Use the result for I%.</a:t>
            </a:r>
          </a:p>
        </p:txBody>
      </p:sp>
    </p:spTree>
    <p:extLst>
      <p:ext uri="{BB962C8B-B14F-4D97-AF65-F5344CB8AC3E}">
        <p14:creationId xmlns:p14="http://schemas.microsoft.com/office/powerpoint/2010/main" val="79534618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0188"/>
            <a:ext cx="8229600" cy="609398"/>
          </a:xfrm>
        </p:spPr>
        <p:txBody>
          <a:bodyPr/>
          <a:lstStyle/>
          <a:p>
            <a:r>
              <a:rPr lang="en-US" sz="4400" dirty="0" smtClean="0"/>
              <a:t>EXAMPLE 1: Change P/Y</a:t>
            </a:r>
            <a:endParaRPr lang="en-US" sz="4400" dirty="0"/>
          </a:p>
        </p:txBody>
      </p:sp>
      <p:sp>
        <p:nvSpPr>
          <p:cNvPr id="5" name="Text Placeholder 2"/>
          <p:cNvSpPr txBox="1">
            <a:spLocks/>
          </p:cNvSpPr>
          <p:nvPr/>
        </p:nvSpPr>
        <p:spPr>
          <a:xfrm>
            <a:off x="381000" y="1371600"/>
            <a:ext cx="8382000" cy="4856062"/>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a:t>You save </a:t>
            </a:r>
            <a:r>
              <a:rPr lang="en-US" sz="2800" dirty="0" smtClean="0"/>
              <a:t> $100 every month at </a:t>
            </a:r>
            <a:r>
              <a:rPr lang="en-US" sz="2800" dirty="0"/>
              <a:t>7%. How much do you have in 25 years</a:t>
            </a:r>
            <a:r>
              <a:rPr lang="en-US" sz="2800" dirty="0" smtClean="0"/>
              <a:t>?</a:t>
            </a:r>
            <a:endParaRPr lang="en-US" sz="2800" dirty="0"/>
          </a:p>
          <a:p>
            <a:pPr marL="517525" lvl="1" indent="0">
              <a:buNone/>
            </a:pPr>
            <a:r>
              <a:rPr lang="da-DK" sz="2400" dirty="0" smtClean="0">
                <a:solidFill>
                  <a:schemeClr val="tx2">
                    <a:lumMod val="75000"/>
                  </a:schemeClr>
                </a:solidFill>
              </a:rPr>
              <a:t>N=300 		(= 25 x 12)</a:t>
            </a:r>
            <a:r>
              <a:rPr lang="da-DK" sz="2400" dirty="0"/>
              <a:t>				</a:t>
            </a:r>
          </a:p>
          <a:p>
            <a:pPr marL="517525" lvl="1" indent="0">
              <a:buNone/>
            </a:pPr>
            <a:r>
              <a:rPr lang="da-DK" sz="2400" dirty="0"/>
              <a:t>I%=7</a:t>
            </a:r>
          </a:p>
          <a:p>
            <a:pPr marL="517525" lvl="1" indent="0">
              <a:buNone/>
            </a:pPr>
            <a:r>
              <a:rPr lang="da-DK" sz="2400" dirty="0" smtClean="0"/>
              <a:t>PV=</a:t>
            </a:r>
            <a:r>
              <a:rPr lang="da-DK" sz="2400" dirty="0"/>
              <a:t>0</a:t>
            </a:r>
          </a:p>
          <a:p>
            <a:pPr marL="517525" lvl="1" indent="0">
              <a:buNone/>
            </a:pPr>
            <a:r>
              <a:rPr lang="da-DK" sz="2400" dirty="0" smtClean="0"/>
              <a:t>PMT=-100 </a:t>
            </a:r>
            <a:endParaRPr lang="da-DK" sz="2400" dirty="0"/>
          </a:p>
          <a:p>
            <a:pPr marL="517525" lvl="1" indent="0">
              <a:buNone/>
            </a:pPr>
            <a:r>
              <a:rPr lang="da-DK" sz="2400" dirty="0" smtClean="0"/>
              <a:t>FV=</a:t>
            </a:r>
            <a:r>
              <a:rPr lang="da-DK" sz="2400" dirty="0"/>
              <a:t>0 </a:t>
            </a:r>
            <a:r>
              <a:rPr lang="da-DK" sz="2400" dirty="0" smtClean="0"/>
              <a:t> 		◄ </a:t>
            </a:r>
            <a:r>
              <a:rPr lang="da-DK" sz="2400" dirty="0"/>
              <a:t>Select </a:t>
            </a:r>
            <a:r>
              <a:rPr lang="da-DK" sz="2400" dirty="0" smtClean="0"/>
              <a:t>FV</a:t>
            </a:r>
            <a:r>
              <a:rPr lang="da-DK" sz="2400" dirty="0"/>
              <a:t>, then [ALPHA] [ENTER]</a:t>
            </a:r>
          </a:p>
          <a:p>
            <a:pPr marL="517525" lvl="1" indent="0">
              <a:buNone/>
            </a:pPr>
            <a:r>
              <a:rPr lang="da-DK" sz="2400" dirty="0" smtClean="0">
                <a:solidFill>
                  <a:schemeClr val="tx2">
                    <a:lumMod val="75000"/>
                  </a:schemeClr>
                </a:solidFill>
              </a:rPr>
              <a:t>P/Y=12		(= m)</a:t>
            </a:r>
            <a:endParaRPr lang="da-DK" sz="2400" dirty="0">
              <a:solidFill>
                <a:schemeClr val="tx2">
                  <a:lumMod val="75000"/>
                </a:schemeClr>
              </a:solidFill>
            </a:endParaRPr>
          </a:p>
          <a:p>
            <a:pPr marL="517525" lvl="1" indent="0">
              <a:buNone/>
            </a:pPr>
            <a:r>
              <a:rPr lang="da-DK" sz="2400" dirty="0" smtClean="0"/>
              <a:t>C/Y=12		(C/Y will automatically change to </a:t>
            </a:r>
          </a:p>
          <a:p>
            <a:pPr marL="517525" lvl="1" indent="0">
              <a:buNone/>
            </a:pPr>
            <a:r>
              <a:rPr lang="da-DK" sz="2400" dirty="0"/>
              <a:t>	</a:t>
            </a:r>
            <a:r>
              <a:rPr lang="da-DK" sz="2400" dirty="0" smtClean="0"/>
              <a:t>			the value of P/Y.)</a:t>
            </a:r>
            <a:endParaRPr lang="da-DK" sz="2400" dirty="0"/>
          </a:p>
          <a:p>
            <a:pPr marL="517525" lvl="1" indent="0">
              <a:buNone/>
            </a:pPr>
            <a:r>
              <a:rPr lang="da-DK" sz="2400" dirty="0"/>
              <a:t>PMT: </a:t>
            </a:r>
            <a:r>
              <a:rPr lang="da-DK" sz="2400" b="1" dirty="0"/>
              <a:t>END</a:t>
            </a:r>
            <a:r>
              <a:rPr lang="da-DK" sz="2400" dirty="0"/>
              <a:t>   BEGIN</a:t>
            </a:r>
          </a:p>
          <a:p>
            <a:pPr marL="517525" lvl="1" indent="0">
              <a:buNone/>
            </a:pPr>
            <a:r>
              <a:rPr lang="da-DK" sz="2400" dirty="0" smtClean="0">
                <a:solidFill>
                  <a:srgbClr val="FF0000"/>
                </a:solidFill>
              </a:rPr>
              <a:t>FV </a:t>
            </a:r>
            <a:r>
              <a:rPr lang="da-DK" sz="2400" dirty="0">
                <a:solidFill>
                  <a:srgbClr val="FF0000"/>
                </a:solidFill>
              </a:rPr>
              <a:t>= </a:t>
            </a:r>
            <a:r>
              <a:rPr lang="da-DK" sz="2400" dirty="0" smtClean="0">
                <a:solidFill>
                  <a:srgbClr val="FF0000"/>
                </a:solidFill>
              </a:rPr>
              <a:t>81,007.17</a:t>
            </a:r>
            <a:endParaRPr lang="da-DK" sz="2400" dirty="0">
              <a:solidFill>
                <a:srgbClr val="FF0000"/>
              </a:solidFill>
            </a:endParaRPr>
          </a:p>
        </p:txBody>
      </p:sp>
    </p:spTree>
    <p:extLst>
      <p:ext uri="{BB962C8B-B14F-4D97-AF65-F5344CB8AC3E}">
        <p14:creationId xmlns:p14="http://schemas.microsoft.com/office/powerpoint/2010/main" val="261475516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0188"/>
            <a:ext cx="8229600" cy="609398"/>
          </a:xfrm>
        </p:spPr>
        <p:txBody>
          <a:bodyPr/>
          <a:lstStyle/>
          <a:p>
            <a:r>
              <a:rPr lang="en-US" sz="4400" dirty="0" smtClean="0"/>
              <a:t>EXAMPLE 1: Adjust Interest Rate</a:t>
            </a:r>
            <a:endParaRPr lang="en-US" sz="4400" dirty="0"/>
          </a:p>
        </p:txBody>
      </p:sp>
      <p:sp>
        <p:nvSpPr>
          <p:cNvPr id="5" name="Text Placeholder 2"/>
          <p:cNvSpPr txBox="1">
            <a:spLocks/>
          </p:cNvSpPr>
          <p:nvPr/>
        </p:nvSpPr>
        <p:spPr>
          <a:xfrm>
            <a:off x="381000" y="1371600"/>
            <a:ext cx="8382000" cy="4856062"/>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a:t>You save </a:t>
            </a:r>
            <a:r>
              <a:rPr lang="en-US" sz="2800" dirty="0" smtClean="0"/>
              <a:t> $100 every month at </a:t>
            </a:r>
            <a:r>
              <a:rPr lang="en-US" sz="2800" dirty="0"/>
              <a:t>7%. How much do you have in 25 years</a:t>
            </a:r>
            <a:r>
              <a:rPr lang="en-US" sz="2800" dirty="0" smtClean="0"/>
              <a:t>?</a:t>
            </a:r>
            <a:endParaRPr lang="en-US" sz="2800" dirty="0"/>
          </a:p>
          <a:p>
            <a:pPr marL="517525" lvl="1" indent="0">
              <a:buNone/>
            </a:pPr>
            <a:r>
              <a:rPr lang="da-DK" sz="2400" dirty="0" smtClean="0">
                <a:solidFill>
                  <a:schemeClr val="tx2">
                    <a:lumMod val="75000"/>
                  </a:schemeClr>
                </a:solidFill>
              </a:rPr>
              <a:t>N=300 		(= 25 x 12)</a:t>
            </a:r>
            <a:r>
              <a:rPr lang="da-DK" sz="2400" dirty="0"/>
              <a:t>				</a:t>
            </a:r>
          </a:p>
          <a:p>
            <a:pPr marL="517525" lvl="1" indent="0">
              <a:buNone/>
            </a:pPr>
            <a:r>
              <a:rPr lang="da-DK" sz="2400" dirty="0">
                <a:solidFill>
                  <a:schemeClr val="tx2">
                    <a:lumMod val="75000"/>
                  </a:schemeClr>
                </a:solidFill>
              </a:rPr>
              <a:t>I</a:t>
            </a:r>
            <a:r>
              <a:rPr lang="da-DK" sz="2400" dirty="0" smtClean="0">
                <a:solidFill>
                  <a:schemeClr val="tx2">
                    <a:lumMod val="75000"/>
                  </a:schemeClr>
                </a:solidFill>
              </a:rPr>
              <a:t>%=7/12		(= 7/12)</a:t>
            </a:r>
            <a:endParaRPr lang="da-DK" sz="2400" dirty="0">
              <a:solidFill>
                <a:schemeClr val="tx2">
                  <a:lumMod val="75000"/>
                </a:schemeClr>
              </a:solidFill>
            </a:endParaRPr>
          </a:p>
          <a:p>
            <a:pPr marL="517525" lvl="1" indent="0">
              <a:buNone/>
            </a:pPr>
            <a:r>
              <a:rPr lang="da-DK" sz="2400" dirty="0" smtClean="0"/>
              <a:t>PV=</a:t>
            </a:r>
            <a:r>
              <a:rPr lang="da-DK" sz="2400" dirty="0"/>
              <a:t>0</a:t>
            </a:r>
          </a:p>
          <a:p>
            <a:pPr marL="517525" lvl="1" indent="0">
              <a:buNone/>
            </a:pPr>
            <a:r>
              <a:rPr lang="da-DK" sz="2400" dirty="0" smtClean="0"/>
              <a:t>PMT=-100 </a:t>
            </a:r>
            <a:endParaRPr lang="da-DK" sz="2400" dirty="0"/>
          </a:p>
          <a:p>
            <a:pPr marL="517525" lvl="1" indent="0">
              <a:buNone/>
            </a:pPr>
            <a:r>
              <a:rPr lang="da-DK" sz="2400" dirty="0" smtClean="0"/>
              <a:t>FV=</a:t>
            </a:r>
            <a:r>
              <a:rPr lang="da-DK" sz="2400" dirty="0"/>
              <a:t>0 </a:t>
            </a:r>
            <a:r>
              <a:rPr lang="da-DK" sz="2400" dirty="0" smtClean="0"/>
              <a:t> 		◄ </a:t>
            </a:r>
            <a:r>
              <a:rPr lang="da-DK" sz="2400" dirty="0"/>
              <a:t>Select </a:t>
            </a:r>
            <a:r>
              <a:rPr lang="da-DK" sz="2400" dirty="0" smtClean="0"/>
              <a:t>FV</a:t>
            </a:r>
            <a:r>
              <a:rPr lang="da-DK" sz="2400" dirty="0"/>
              <a:t>, then [ALPHA] [ENTER]</a:t>
            </a:r>
          </a:p>
          <a:p>
            <a:pPr marL="517525" lvl="1" indent="0">
              <a:buNone/>
            </a:pPr>
            <a:r>
              <a:rPr lang="da-DK" sz="2400" dirty="0" smtClean="0"/>
              <a:t>P/Y=1		(Do not change P/Y</a:t>
            </a:r>
            <a:r>
              <a:rPr lang="da-DK" sz="2400" dirty="0" smtClean="0"/>
              <a:t>)</a:t>
            </a:r>
            <a:endParaRPr lang="da-DK" sz="2400" dirty="0"/>
          </a:p>
          <a:p>
            <a:pPr marL="517525" lvl="1" indent="0">
              <a:buNone/>
            </a:pPr>
            <a:r>
              <a:rPr lang="da-DK" sz="2400" dirty="0" smtClean="0"/>
              <a:t>C/Y=1		</a:t>
            </a:r>
          </a:p>
          <a:p>
            <a:pPr marL="517525" lvl="1" indent="0">
              <a:buNone/>
            </a:pPr>
            <a:r>
              <a:rPr lang="da-DK" sz="2400" dirty="0" smtClean="0"/>
              <a:t>PMT</a:t>
            </a:r>
            <a:r>
              <a:rPr lang="da-DK" sz="2400" dirty="0"/>
              <a:t>: </a:t>
            </a:r>
            <a:r>
              <a:rPr lang="da-DK" sz="2400" b="1" dirty="0"/>
              <a:t>END</a:t>
            </a:r>
            <a:r>
              <a:rPr lang="da-DK" sz="2400" dirty="0"/>
              <a:t>   BEGIN</a:t>
            </a:r>
          </a:p>
          <a:p>
            <a:pPr marL="517525" lvl="1" indent="0">
              <a:buNone/>
            </a:pPr>
            <a:r>
              <a:rPr lang="da-DK" sz="2400" dirty="0" smtClean="0">
                <a:solidFill>
                  <a:srgbClr val="FF0000"/>
                </a:solidFill>
              </a:rPr>
              <a:t>FV </a:t>
            </a:r>
            <a:r>
              <a:rPr lang="da-DK" sz="2400" dirty="0">
                <a:solidFill>
                  <a:srgbClr val="FF0000"/>
                </a:solidFill>
              </a:rPr>
              <a:t>= </a:t>
            </a:r>
            <a:r>
              <a:rPr lang="da-DK" sz="2400" dirty="0" smtClean="0">
                <a:solidFill>
                  <a:srgbClr val="FF0000"/>
                </a:solidFill>
              </a:rPr>
              <a:t>81,007.17</a:t>
            </a:r>
            <a:endParaRPr lang="da-DK" sz="2400" dirty="0">
              <a:solidFill>
                <a:srgbClr val="FF0000"/>
              </a:solidFill>
            </a:endParaRPr>
          </a:p>
        </p:txBody>
      </p:sp>
    </p:spTree>
    <p:extLst>
      <p:ext uri="{BB962C8B-B14F-4D97-AF65-F5344CB8AC3E}">
        <p14:creationId xmlns:p14="http://schemas.microsoft.com/office/powerpoint/2010/main" val="68302226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0188"/>
            <a:ext cx="8229600" cy="609398"/>
          </a:xfrm>
        </p:spPr>
        <p:txBody>
          <a:bodyPr/>
          <a:lstStyle/>
          <a:p>
            <a:r>
              <a:rPr lang="en-US" sz="4400" dirty="0" smtClean="0"/>
              <a:t>A Warning</a:t>
            </a:r>
            <a:r>
              <a:rPr lang="en-US" sz="4400" baseline="-25000" dirty="0" smtClean="0"/>
              <a:t>▪</a:t>
            </a:r>
            <a:endParaRPr lang="en-US" sz="4400" baseline="-25000" dirty="0"/>
          </a:p>
        </p:txBody>
      </p:sp>
      <p:sp>
        <p:nvSpPr>
          <p:cNvPr id="5" name="Text Placeholder 2"/>
          <p:cNvSpPr txBox="1">
            <a:spLocks/>
          </p:cNvSpPr>
          <p:nvPr/>
        </p:nvSpPr>
        <p:spPr>
          <a:xfrm>
            <a:off x="381000" y="1468538"/>
            <a:ext cx="8382000" cy="4398861"/>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When you solve non-annual time or interest rate problems, the answer is in ‘periods’.</a:t>
            </a:r>
          </a:p>
          <a:p>
            <a:pPr marL="0" indent="0">
              <a:buNone/>
            </a:pPr>
            <a:endParaRPr lang="en-US" dirty="0" smtClean="0"/>
          </a:p>
          <a:p>
            <a:pPr marL="517525" lvl="1" indent="0">
              <a:buNone/>
            </a:pPr>
            <a:r>
              <a:rPr lang="en-US" sz="2400" dirty="0" smtClean="0"/>
              <a:t>I saved $100 monthly and have $1300 in my account. If my rate of return was 10%, how long did I hold the investment?</a:t>
            </a:r>
          </a:p>
          <a:p>
            <a:pPr marL="517525" lvl="1" indent="0">
              <a:buNone/>
            </a:pPr>
            <a:endParaRPr lang="en-US" sz="2400" dirty="0"/>
          </a:p>
          <a:p>
            <a:pPr marL="517525" lvl="1" indent="0">
              <a:buNone/>
            </a:pPr>
            <a:r>
              <a:rPr lang="en-US" sz="2400" dirty="0" smtClean="0"/>
              <a:t>Answer: </a:t>
            </a:r>
            <a:r>
              <a:rPr lang="en-US" sz="2400" dirty="0" smtClean="0"/>
              <a:t>12.39</a:t>
            </a:r>
            <a:endParaRPr lang="en-US" sz="2400" dirty="0"/>
          </a:p>
        </p:txBody>
      </p:sp>
      <p:sp>
        <p:nvSpPr>
          <p:cNvPr id="3" name="TextBox 2"/>
          <p:cNvSpPr txBox="1"/>
          <p:nvPr/>
        </p:nvSpPr>
        <p:spPr>
          <a:xfrm>
            <a:off x="5105400" y="5334000"/>
            <a:ext cx="762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8593036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0188"/>
            <a:ext cx="8229600" cy="609398"/>
          </a:xfrm>
        </p:spPr>
        <p:txBody>
          <a:bodyPr/>
          <a:lstStyle/>
          <a:p>
            <a:r>
              <a:rPr lang="en-US" sz="4400" dirty="0" smtClean="0"/>
              <a:t>A Warning</a:t>
            </a:r>
            <a:r>
              <a:rPr lang="en-US" sz="4400" baseline="-25000" dirty="0" smtClean="0"/>
              <a:t>▪</a:t>
            </a:r>
            <a:endParaRPr lang="en-US" sz="4400" baseline="-25000" dirty="0"/>
          </a:p>
        </p:txBody>
      </p:sp>
      <p:sp>
        <p:nvSpPr>
          <p:cNvPr id="5" name="Text Placeholder 2"/>
          <p:cNvSpPr txBox="1">
            <a:spLocks/>
          </p:cNvSpPr>
          <p:nvPr/>
        </p:nvSpPr>
        <p:spPr>
          <a:xfrm>
            <a:off x="381000" y="1468538"/>
            <a:ext cx="8382000" cy="4398861"/>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When you solve non-annual time or interest rate problems, the answer is in ‘periods’.</a:t>
            </a:r>
          </a:p>
          <a:p>
            <a:pPr marL="0" indent="0">
              <a:buNone/>
            </a:pPr>
            <a:endParaRPr lang="en-US" dirty="0" smtClean="0"/>
          </a:p>
          <a:p>
            <a:pPr marL="517525" lvl="1" indent="0">
              <a:buNone/>
            </a:pPr>
            <a:r>
              <a:rPr lang="en-US" sz="2400" dirty="0" smtClean="0"/>
              <a:t>I saved $100 monthly and have $1300 in my account. If my rate of return was 10%, how long did I hold the investment?</a:t>
            </a:r>
          </a:p>
          <a:p>
            <a:pPr marL="517525" lvl="1" indent="0">
              <a:buNone/>
            </a:pPr>
            <a:endParaRPr lang="en-US" sz="2400" dirty="0"/>
          </a:p>
          <a:p>
            <a:pPr marL="517525" lvl="1" indent="0">
              <a:buNone/>
            </a:pPr>
            <a:r>
              <a:rPr lang="en-US" sz="2400" dirty="0" smtClean="0"/>
              <a:t>Answer: 12.30</a:t>
            </a:r>
            <a:endParaRPr lang="en-US" sz="2400" dirty="0"/>
          </a:p>
        </p:txBody>
      </p:sp>
      <p:sp>
        <p:nvSpPr>
          <p:cNvPr id="3" name="TextBox 2"/>
          <p:cNvSpPr txBox="1"/>
          <p:nvPr/>
        </p:nvSpPr>
        <p:spPr>
          <a:xfrm>
            <a:off x="5105400" y="5334000"/>
            <a:ext cx="76200" cy="369332"/>
          </a:xfrm>
          <a:prstGeom prst="rect">
            <a:avLst/>
          </a:prstGeom>
          <a:noFill/>
        </p:spPr>
        <p:txBody>
          <a:bodyPr wrap="square" rtlCol="0">
            <a:spAutoFit/>
          </a:bodyPr>
          <a:lstStyle/>
          <a:p>
            <a:endParaRPr lang="en-US" dirty="0"/>
          </a:p>
        </p:txBody>
      </p:sp>
      <p:sp>
        <p:nvSpPr>
          <p:cNvPr id="4" name="TextBox 3"/>
          <p:cNvSpPr txBox="1"/>
          <p:nvPr/>
        </p:nvSpPr>
        <p:spPr>
          <a:xfrm>
            <a:off x="3048000" y="4819266"/>
            <a:ext cx="4419600" cy="461665"/>
          </a:xfrm>
          <a:prstGeom prst="rect">
            <a:avLst/>
          </a:prstGeom>
          <a:noFill/>
        </p:spPr>
        <p:txBody>
          <a:bodyPr wrap="square" rtlCol="0">
            <a:spAutoFit/>
          </a:bodyPr>
          <a:lstStyle/>
          <a:p>
            <a:r>
              <a:rPr lang="en-US" sz="2400" dirty="0" smtClean="0">
                <a:solidFill>
                  <a:srgbClr val="FF0000"/>
                </a:solidFill>
                <a:latin typeface="Century Gothic" panose="020B0502020202020204" pitchFamily="34" charset="0"/>
              </a:rPr>
              <a:t>Months, NOT years</a:t>
            </a:r>
            <a:endParaRPr lang="en-US" sz="2400"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40874944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0188"/>
            <a:ext cx="8229600" cy="609398"/>
          </a:xfrm>
        </p:spPr>
        <p:txBody>
          <a:bodyPr/>
          <a:lstStyle/>
          <a:p>
            <a:r>
              <a:rPr lang="en-US" sz="4400" dirty="0" smtClean="0"/>
              <a:t>A Warning</a:t>
            </a:r>
            <a:r>
              <a:rPr lang="en-US" sz="4400" baseline="-25000" dirty="0" smtClean="0"/>
              <a:t>▪</a:t>
            </a:r>
            <a:endParaRPr lang="en-US" sz="4400" baseline="-25000" dirty="0"/>
          </a:p>
        </p:txBody>
      </p:sp>
      <p:sp>
        <p:nvSpPr>
          <p:cNvPr id="5" name="Text Placeholder 2"/>
          <p:cNvSpPr txBox="1">
            <a:spLocks/>
          </p:cNvSpPr>
          <p:nvPr/>
        </p:nvSpPr>
        <p:spPr>
          <a:xfrm>
            <a:off x="381000" y="1468538"/>
            <a:ext cx="8382000" cy="4398861"/>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t>When you solve non-annual time or interest rate problems, the answer is in ‘periods’.</a:t>
            </a:r>
          </a:p>
          <a:p>
            <a:pPr marL="0" indent="0">
              <a:buNone/>
            </a:pPr>
            <a:endParaRPr lang="en-US" dirty="0" smtClean="0"/>
          </a:p>
          <a:p>
            <a:pPr marL="517525" lvl="1" indent="0">
              <a:buNone/>
            </a:pPr>
            <a:r>
              <a:rPr lang="en-US" sz="2400" dirty="0" smtClean="0"/>
              <a:t>I saved $100 monthly and have $1300 in my account. If my rate of return was 10%, how long did I hold the investment?</a:t>
            </a:r>
          </a:p>
          <a:p>
            <a:pPr marL="517525" lvl="1" indent="0">
              <a:buNone/>
            </a:pPr>
            <a:endParaRPr lang="en-US" sz="2400" dirty="0"/>
          </a:p>
          <a:p>
            <a:pPr marL="517525" lvl="1" indent="0">
              <a:buNone/>
            </a:pPr>
            <a:r>
              <a:rPr lang="en-US" sz="2400" dirty="0" smtClean="0"/>
              <a:t>Answer: 12.30</a:t>
            </a:r>
            <a:endParaRPr lang="en-US" sz="2400" dirty="0"/>
          </a:p>
        </p:txBody>
      </p:sp>
      <p:sp>
        <p:nvSpPr>
          <p:cNvPr id="3" name="TextBox 2"/>
          <p:cNvSpPr txBox="1"/>
          <p:nvPr/>
        </p:nvSpPr>
        <p:spPr>
          <a:xfrm>
            <a:off x="5105400" y="5334000"/>
            <a:ext cx="76200" cy="369332"/>
          </a:xfrm>
          <a:prstGeom prst="rect">
            <a:avLst/>
          </a:prstGeom>
          <a:noFill/>
        </p:spPr>
        <p:txBody>
          <a:bodyPr wrap="square" rtlCol="0">
            <a:spAutoFit/>
          </a:bodyPr>
          <a:lstStyle/>
          <a:p>
            <a:endParaRPr lang="en-US" dirty="0"/>
          </a:p>
        </p:txBody>
      </p:sp>
      <p:sp>
        <p:nvSpPr>
          <p:cNvPr id="4" name="TextBox 3"/>
          <p:cNvSpPr txBox="1"/>
          <p:nvPr/>
        </p:nvSpPr>
        <p:spPr>
          <a:xfrm>
            <a:off x="3048000" y="4819266"/>
            <a:ext cx="4419600" cy="461665"/>
          </a:xfrm>
          <a:prstGeom prst="rect">
            <a:avLst/>
          </a:prstGeom>
          <a:noFill/>
        </p:spPr>
        <p:txBody>
          <a:bodyPr wrap="square" rtlCol="0">
            <a:spAutoFit/>
          </a:bodyPr>
          <a:lstStyle/>
          <a:p>
            <a:r>
              <a:rPr lang="en-US" sz="2400" dirty="0" smtClean="0">
                <a:solidFill>
                  <a:srgbClr val="FF0000"/>
                </a:solidFill>
                <a:latin typeface="Century Gothic" panose="020B0502020202020204" pitchFamily="34" charset="0"/>
              </a:rPr>
              <a:t>Months, NOT years</a:t>
            </a:r>
            <a:endParaRPr lang="en-US" sz="2400"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4987791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8 (Topic 2.2.5):</a:t>
            </a:r>
            <a:br>
              <a:rPr lang="en-US" dirty="0" smtClean="0"/>
            </a:br>
            <a:r>
              <a:rPr lang="en-US" dirty="0" smtClean="0">
                <a:effectLst/>
              </a:rPr>
              <a:t>Non-Annual Cash Flows</a:t>
            </a:r>
            <a:r>
              <a:rPr lang="en-US" dirty="0" smtClean="0"/>
              <a:t/>
            </a:r>
            <a:br>
              <a:rPr lang="en-US" dirty="0" smtClean="0"/>
            </a:br>
            <a:endParaRPr lang="en-US" dirty="0"/>
          </a:p>
        </p:txBody>
      </p:sp>
    </p:spTree>
    <p:extLst>
      <p:ext uri="{BB962C8B-B14F-4D97-AF65-F5344CB8AC3E}">
        <p14:creationId xmlns:p14="http://schemas.microsoft.com/office/powerpoint/2010/main" val="230133719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2948499"/>
          </a:xfrm>
        </p:spPr>
        <p:txBody>
          <a:bodyPr/>
          <a:lstStyle/>
          <a:p>
            <a:pPr marL="514350" indent="-514350">
              <a:buFont typeface="+mj-lt"/>
              <a:buAutoNum type="arabicPeriod"/>
            </a:pPr>
            <a:r>
              <a:rPr lang="en-US" dirty="0" smtClean="0"/>
              <a:t>What are Non-Annual Cash Flows?</a:t>
            </a:r>
          </a:p>
          <a:p>
            <a:pPr marL="514350" indent="-514350">
              <a:buFont typeface="+mj-lt"/>
              <a:buAutoNum type="arabicPeriod"/>
            </a:pPr>
            <a:endParaRPr lang="en-US" dirty="0" smtClean="0"/>
          </a:p>
          <a:p>
            <a:pPr marL="514350" indent="-514350">
              <a:buFont typeface="+mj-lt"/>
              <a:buAutoNum type="arabicPeriod"/>
            </a:pPr>
            <a:r>
              <a:rPr lang="en-US" dirty="0" smtClean="0"/>
              <a:t>Valuing </a:t>
            </a:r>
            <a:r>
              <a:rPr lang="en-US" dirty="0"/>
              <a:t>Non-Annual Cash </a:t>
            </a:r>
            <a:r>
              <a:rPr lang="en-US" dirty="0" smtClean="0"/>
              <a:t>Flows</a:t>
            </a:r>
          </a:p>
          <a:p>
            <a:pPr marL="1031875" lvl="1" indent="-514350">
              <a:buFont typeface="+mj-lt"/>
              <a:buAutoNum type="arabicPeriod"/>
            </a:pPr>
            <a:r>
              <a:rPr lang="en-US" dirty="0" smtClean="0"/>
              <a:t>Using P/Y</a:t>
            </a:r>
          </a:p>
          <a:p>
            <a:pPr marL="1031875" lvl="1" indent="-514350">
              <a:buFont typeface="+mj-lt"/>
              <a:buAutoNum type="arabicPeriod"/>
            </a:pPr>
            <a:endParaRPr lang="en-US" dirty="0" smtClean="0"/>
          </a:p>
          <a:p>
            <a:pPr marL="1031875" lvl="1" indent="-514350">
              <a:buFont typeface="+mj-lt"/>
              <a:buAutoNum type="arabicPeriod"/>
            </a:pPr>
            <a:r>
              <a:rPr lang="en-US" dirty="0" smtClean="0"/>
              <a:t>Adjusting the Interest Rate</a:t>
            </a: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2362200"/>
            <a:ext cx="4343400" cy="1957459"/>
          </a:xfrm>
        </p:spPr>
        <p:txBody>
          <a:bodyPr/>
          <a:lstStyle/>
          <a:p>
            <a:pPr lvl="1"/>
            <a:r>
              <a:rPr lang="en-US" dirty="0" smtClean="0"/>
              <a:t>Cell Phone Bill</a:t>
            </a:r>
          </a:p>
          <a:p>
            <a:pPr lvl="1"/>
            <a:endParaRPr lang="en-US" dirty="0" smtClean="0"/>
          </a:p>
          <a:p>
            <a:pPr lvl="1"/>
            <a:r>
              <a:rPr lang="en-US" dirty="0" smtClean="0"/>
              <a:t>Car Insurance</a:t>
            </a:r>
          </a:p>
          <a:p>
            <a:pPr lvl="1"/>
            <a:endParaRPr lang="en-US" dirty="0" smtClean="0"/>
          </a:p>
          <a:p>
            <a:pPr lvl="1"/>
            <a:r>
              <a:rPr lang="en-US" dirty="0" smtClean="0"/>
              <a:t>Retirement Contribution</a:t>
            </a:r>
            <a:endParaRPr lang="en-US" dirty="0"/>
          </a:p>
        </p:txBody>
      </p:sp>
      <p:sp>
        <p:nvSpPr>
          <p:cNvPr id="4" name="Content Placeholder 3"/>
          <p:cNvSpPr>
            <a:spLocks noGrp="1"/>
          </p:cNvSpPr>
          <p:nvPr>
            <p:ph sz="half" idx="2"/>
          </p:nvPr>
        </p:nvSpPr>
        <p:spPr>
          <a:xfrm>
            <a:off x="4648200" y="2362200"/>
            <a:ext cx="4114800" cy="2954655"/>
          </a:xfrm>
        </p:spPr>
        <p:txBody>
          <a:bodyPr/>
          <a:lstStyle/>
          <a:p>
            <a:pPr marL="333362" lvl="1" indent="0">
              <a:buNone/>
            </a:pPr>
            <a:r>
              <a:rPr lang="en-US" dirty="0" smtClean="0"/>
              <a:t>Monthly</a:t>
            </a:r>
          </a:p>
          <a:p>
            <a:pPr marL="333362" lvl="1" indent="0">
              <a:buNone/>
            </a:pPr>
            <a:endParaRPr lang="en-US" dirty="0" smtClean="0"/>
          </a:p>
          <a:p>
            <a:pPr marL="333362" lvl="1" indent="0">
              <a:buNone/>
            </a:pPr>
            <a:r>
              <a:rPr lang="en-US" dirty="0" smtClean="0"/>
              <a:t>Quarterly</a:t>
            </a:r>
          </a:p>
          <a:p>
            <a:pPr marL="333362" lvl="1" indent="0">
              <a:buNone/>
            </a:pPr>
            <a:endParaRPr lang="en-US" dirty="0" smtClean="0"/>
          </a:p>
          <a:p>
            <a:pPr marL="333362" lvl="1" indent="0">
              <a:buNone/>
            </a:pPr>
            <a:r>
              <a:rPr lang="en-US" dirty="0" smtClean="0"/>
              <a:t>Weekly, Every Two Weeks, Monthly (depending on your pay period)</a:t>
            </a:r>
            <a:endParaRPr lang="en-US" dirty="0"/>
          </a:p>
        </p:txBody>
      </p:sp>
      <p:sp>
        <p:nvSpPr>
          <p:cNvPr id="5" name="Text Placeholder 2"/>
          <p:cNvSpPr txBox="1">
            <a:spLocks/>
          </p:cNvSpPr>
          <p:nvPr/>
        </p:nvSpPr>
        <p:spPr>
          <a:xfrm>
            <a:off x="381000" y="1411552"/>
            <a:ext cx="8382000" cy="443198"/>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Few Things are Paid Annually:</a:t>
            </a:r>
            <a:endParaRPr lang="en-US" dirty="0"/>
          </a:p>
        </p:txBody>
      </p:sp>
      <p:sp>
        <p:nvSpPr>
          <p:cNvPr id="6" name="Title 1"/>
          <p:cNvSpPr>
            <a:spLocks noGrp="1"/>
          </p:cNvSpPr>
          <p:nvPr>
            <p:ph type="title"/>
          </p:nvPr>
        </p:nvSpPr>
        <p:spPr>
          <a:xfrm>
            <a:off x="228600" y="230188"/>
            <a:ext cx="8839200" cy="1218795"/>
          </a:xfrm>
        </p:spPr>
        <p:txBody>
          <a:bodyPr/>
          <a:lstStyle/>
          <a:p>
            <a:r>
              <a:rPr lang="en-US" sz="4400" dirty="0"/>
              <a:t>What are Non-Annual Cash Flows?</a:t>
            </a:r>
          </a:p>
        </p:txBody>
      </p:sp>
    </p:spTree>
    <p:extLst>
      <p:ext uri="{BB962C8B-B14F-4D97-AF65-F5344CB8AC3E}">
        <p14:creationId xmlns:p14="http://schemas.microsoft.com/office/powerpoint/2010/main" val="309802708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a:t>
            </a:r>
            <a:r>
              <a:rPr lang="en-US" baseline="-25000" dirty="0" smtClean="0"/>
              <a:t>▪</a:t>
            </a:r>
            <a:endParaRPr lang="en-US" baseline="-25000" dirty="0"/>
          </a:p>
        </p:txBody>
      </p:sp>
      <p:sp>
        <p:nvSpPr>
          <p:cNvPr id="3" name="Text Placeholder 2"/>
          <p:cNvSpPr>
            <a:spLocks noGrp="1"/>
          </p:cNvSpPr>
          <p:nvPr>
            <p:ph type="body" sz="quarter" idx="10"/>
          </p:nvPr>
        </p:nvSpPr>
        <p:spPr>
          <a:xfrm>
            <a:off x="381000" y="1411552"/>
            <a:ext cx="8382000" cy="5053691"/>
          </a:xfrm>
        </p:spPr>
        <p:txBody>
          <a:bodyPr/>
          <a:lstStyle/>
          <a:p>
            <a:r>
              <a:rPr lang="en-US" dirty="0" smtClean="0"/>
              <a:t>You save a total of $1,200 every year at 7%. How much do you have in 25 years?</a:t>
            </a:r>
            <a:br>
              <a:rPr lang="en-US" dirty="0" smtClean="0"/>
            </a:br>
            <a:endParaRPr lang="en-US" dirty="0" smtClean="0"/>
          </a:p>
          <a:p>
            <a:pPr lvl="1"/>
            <a:r>
              <a:rPr lang="en-US" sz="2400" dirty="0" smtClean="0"/>
              <a:t>Pattern A: Save 1,200 at the end of each year.</a:t>
            </a:r>
          </a:p>
          <a:p>
            <a:pPr marL="517525" lvl="1" indent="0">
              <a:buNone/>
            </a:pPr>
            <a:r>
              <a:rPr lang="en-US" sz="2400" dirty="0"/>
              <a:t>	</a:t>
            </a:r>
            <a:r>
              <a:rPr lang="en-US" sz="2400" dirty="0" smtClean="0"/>
              <a:t>		</a:t>
            </a:r>
            <a:r>
              <a:rPr lang="en-US" sz="2400" dirty="0" smtClean="0"/>
              <a:t>Answer: </a:t>
            </a:r>
          </a:p>
          <a:p>
            <a:pPr marL="517525" lvl="1" indent="0">
              <a:buNone/>
            </a:pPr>
            <a:endParaRPr lang="en-US" sz="2400" dirty="0" smtClean="0"/>
          </a:p>
          <a:p>
            <a:pPr lvl="1"/>
            <a:r>
              <a:rPr lang="en-US" sz="2400" dirty="0" smtClean="0"/>
              <a:t>Pattern </a:t>
            </a:r>
            <a:r>
              <a:rPr lang="en-US" sz="2400" dirty="0" smtClean="0"/>
              <a:t>B: Save 100 at </a:t>
            </a:r>
            <a:r>
              <a:rPr lang="en-US" sz="2400" dirty="0"/>
              <a:t>the end of each </a:t>
            </a:r>
            <a:r>
              <a:rPr lang="en-US" sz="2400" dirty="0" smtClean="0"/>
              <a:t>month.</a:t>
            </a:r>
          </a:p>
          <a:p>
            <a:pPr marL="517525" lvl="1" indent="0">
              <a:buNone/>
            </a:pPr>
            <a:r>
              <a:rPr lang="en-US" sz="2400" dirty="0" smtClean="0"/>
              <a:t>			Answer</a:t>
            </a:r>
            <a:r>
              <a:rPr lang="en-US" sz="2400" dirty="0"/>
              <a:t>: </a:t>
            </a:r>
          </a:p>
          <a:p>
            <a:pPr lvl="1"/>
            <a:endParaRPr lang="en-US" sz="2400" dirty="0" smtClean="0"/>
          </a:p>
          <a:p>
            <a:pPr lvl="1"/>
            <a:r>
              <a:rPr lang="en-US" sz="2400" dirty="0" smtClean="0"/>
              <a:t>Difference: </a:t>
            </a:r>
          </a:p>
          <a:p>
            <a:pPr marL="517525" lvl="1" indent="0">
              <a:buNone/>
            </a:pPr>
            <a:r>
              <a:rPr lang="en-US" sz="2400" dirty="0"/>
              <a:t>	</a:t>
            </a:r>
            <a:r>
              <a:rPr lang="en-US" sz="2400" dirty="0" smtClean="0"/>
              <a:t>		</a:t>
            </a:r>
            <a:endParaRPr lang="en-US" sz="2400" dirty="0"/>
          </a:p>
          <a:p>
            <a:pPr lvl="1"/>
            <a:endParaRPr lang="en-US" dirty="0"/>
          </a:p>
        </p:txBody>
      </p:sp>
    </p:spTree>
    <p:extLst>
      <p:ext uri="{BB962C8B-B14F-4D97-AF65-F5344CB8AC3E}">
        <p14:creationId xmlns:p14="http://schemas.microsoft.com/office/powerpoint/2010/main" val="18368808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a:t>
            </a:r>
            <a:r>
              <a:rPr lang="en-US" baseline="-25000" dirty="0" smtClean="0"/>
              <a:t>▪</a:t>
            </a:r>
            <a:endParaRPr lang="en-US" baseline="-25000" dirty="0"/>
          </a:p>
        </p:txBody>
      </p:sp>
      <p:sp>
        <p:nvSpPr>
          <p:cNvPr id="3" name="Text Placeholder 2"/>
          <p:cNvSpPr>
            <a:spLocks noGrp="1"/>
          </p:cNvSpPr>
          <p:nvPr>
            <p:ph type="body" sz="quarter" idx="10"/>
          </p:nvPr>
        </p:nvSpPr>
        <p:spPr>
          <a:xfrm>
            <a:off x="381000" y="1411552"/>
            <a:ext cx="8382000" cy="5053691"/>
          </a:xfrm>
        </p:spPr>
        <p:txBody>
          <a:bodyPr/>
          <a:lstStyle/>
          <a:p>
            <a:r>
              <a:rPr lang="en-US" dirty="0" smtClean="0"/>
              <a:t>You save a total of $1,200 every year at 7%. How much do you have in 25 years?</a:t>
            </a:r>
            <a:br>
              <a:rPr lang="en-US" dirty="0" smtClean="0"/>
            </a:br>
            <a:endParaRPr lang="en-US" dirty="0" smtClean="0"/>
          </a:p>
          <a:p>
            <a:pPr lvl="1"/>
            <a:r>
              <a:rPr lang="en-US" sz="2400" dirty="0" smtClean="0"/>
              <a:t>Pattern A: Save 1,200 at the end of each year.</a:t>
            </a:r>
          </a:p>
          <a:p>
            <a:pPr marL="517525" lvl="1" indent="0">
              <a:buNone/>
            </a:pPr>
            <a:r>
              <a:rPr lang="en-US" sz="2400" dirty="0"/>
              <a:t>	</a:t>
            </a:r>
            <a:r>
              <a:rPr lang="en-US" sz="2400" dirty="0" smtClean="0"/>
              <a:t>		Answer: $75,898.85</a:t>
            </a:r>
          </a:p>
          <a:p>
            <a:pPr marL="517525" lvl="1" indent="0">
              <a:buNone/>
            </a:pPr>
            <a:endParaRPr lang="en-US" sz="2400" dirty="0" smtClean="0"/>
          </a:p>
          <a:p>
            <a:pPr lvl="1"/>
            <a:r>
              <a:rPr lang="en-US" sz="2400" dirty="0" smtClean="0"/>
              <a:t>Pattern B: Save 100 at </a:t>
            </a:r>
            <a:r>
              <a:rPr lang="en-US" sz="2400" dirty="0"/>
              <a:t>the end of each </a:t>
            </a:r>
            <a:r>
              <a:rPr lang="en-US" sz="2400" dirty="0" smtClean="0"/>
              <a:t>month.</a:t>
            </a:r>
          </a:p>
          <a:p>
            <a:pPr marL="517525" lvl="1" indent="0">
              <a:buNone/>
            </a:pPr>
            <a:r>
              <a:rPr lang="en-US" sz="2400" dirty="0" smtClean="0"/>
              <a:t>			Answer</a:t>
            </a:r>
            <a:r>
              <a:rPr lang="en-US" sz="2400" dirty="0" smtClean="0"/>
              <a:t>:</a:t>
            </a:r>
            <a:endParaRPr lang="en-US" sz="2400" dirty="0"/>
          </a:p>
          <a:p>
            <a:pPr lvl="1"/>
            <a:endParaRPr lang="en-US" sz="2400" dirty="0" smtClean="0"/>
          </a:p>
          <a:p>
            <a:pPr lvl="1"/>
            <a:r>
              <a:rPr lang="en-US" sz="2400" dirty="0" smtClean="0"/>
              <a:t>Difference</a:t>
            </a:r>
            <a:r>
              <a:rPr lang="en-US" sz="2400" dirty="0" smtClean="0"/>
              <a:t>:</a:t>
            </a:r>
            <a:endParaRPr lang="en-US" sz="2400" dirty="0" smtClean="0"/>
          </a:p>
          <a:p>
            <a:pPr marL="517525" lvl="1" indent="0">
              <a:buNone/>
            </a:pPr>
            <a:r>
              <a:rPr lang="en-US" sz="2400" dirty="0"/>
              <a:t>	</a:t>
            </a:r>
            <a:r>
              <a:rPr lang="en-US" sz="2400" dirty="0" smtClean="0"/>
              <a:t>		</a:t>
            </a:r>
            <a:endParaRPr lang="en-US" sz="2400" dirty="0"/>
          </a:p>
          <a:p>
            <a:pPr lvl="1"/>
            <a:endParaRPr lang="en-US" dirty="0"/>
          </a:p>
        </p:txBody>
      </p:sp>
    </p:spTree>
    <p:extLst>
      <p:ext uri="{BB962C8B-B14F-4D97-AF65-F5344CB8AC3E}">
        <p14:creationId xmlns:p14="http://schemas.microsoft.com/office/powerpoint/2010/main" val="300023798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a:t>
            </a:r>
            <a:r>
              <a:rPr lang="en-US" baseline="-25000" dirty="0" smtClean="0"/>
              <a:t>▪</a:t>
            </a:r>
            <a:endParaRPr lang="en-US" baseline="-25000" dirty="0"/>
          </a:p>
        </p:txBody>
      </p:sp>
      <p:sp>
        <p:nvSpPr>
          <p:cNvPr id="3" name="Text Placeholder 2"/>
          <p:cNvSpPr>
            <a:spLocks noGrp="1"/>
          </p:cNvSpPr>
          <p:nvPr>
            <p:ph type="body" sz="quarter" idx="10"/>
          </p:nvPr>
        </p:nvSpPr>
        <p:spPr>
          <a:xfrm>
            <a:off x="381000" y="1411552"/>
            <a:ext cx="8382000" cy="5053691"/>
          </a:xfrm>
        </p:spPr>
        <p:txBody>
          <a:bodyPr/>
          <a:lstStyle/>
          <a:p>
            <a:r>
              <a:rPr lang="en-US" dirty="0" smtClean="0"/>
              <a:t>You save a total of $1,200 every year at 7%. How much do you have in 25 years?</a:t>
            </a:r>
            <a:br>
              <a:rPr lang="en-US" dirty="0" smtClean="0"/>
            </a:br>
            <a:endParaRPr lang="en-US" dirty="0" smtClean="0"/>
          </a:p>
          <a:p>
            <a:pPr lvl="1"/>
            <a:r>
              <a:rPr lang="en-US" sz="2400" dirty="0" smtClean="0"/>
              <a:t>Pattern A: Save 1,200 at the end of each year.</a:t>
            </a:r>
          </a:p>
          <a:p>
            <a:pPr marL="517525" lvl="1" indent="0">
              <a:buNone/>
            </a:pPr>
            <a:r>
              <a:rPr lang="en-US" sz="2400" dirty="0"/>
              <a:t>	</a:t>
            </a:r>
            <a:r>
              <a:rPr lang="en-US" sz="2400" dirty="0" smtClean="0"/>
              <a:t>		Answer: $75,898.85</a:t>
            </a:r>
          </a:p>
          <a:p>
            <a:pPr marL="517525" lvl="1" indent="0">
              <a:buNone/>
            </a:pPr>
            <a:endParaRPr lang="en-US" sz="2400" dirty="0" smtClean="0"/>
          </a:p>
          <a:p>
            <a:pPr lvl="1"/>
            <a:r>
              <a:rPr lang="en-US" sz="2400" dirty="0" smtClean="0"/>
              <a:t>Pattern B: Save 100 at </a:t>
            </a:r>
            <a:r>
              <a:rPr lang="en-US" sz="2400" dirty="0"/>
              <a:t>the end of each </a:t>
            </a:r>
            <a:r>
              <a:rPr lang="en-US" sz="2400" dirty="0" smtClean="0"/>
              <a:t>month.</a:t>
            </a:r>
          </a:p>
          <a:p>
            <a:pPr marL="517525" lvl="1" indent="0">
              <a:buNone/>
            </a:pPr>
            <a:r>
              <a:rPr lang="en-US" sz="2400" dirty="0" smtClean="0"/>
              <a:t>			Answer</a:t>
            </a:r>
            <a:r>
              <a:rPr lang="en-US" sz="2400" dirty="0"/>
              <a:t>: $</a:t>
            </a:r>
            <a:r>
              <a:rPr lang="en-US" sz="2400" dirty="0" smtClean="0"/>
              <a:t>81,007.17</a:t>
            </a:r>
            <a:endParaRPr lang="en-US" sz="2400" dirty="0"/>
          </a:p>
          <a:p>
            <a:pPr lvl="1"/>
            <a:endParaRPr lang="en-US" sz="2400" dirty="0" smtClean="0"/>
          </a:p>
          <a:p>
            <a:pPr lvl="1"/>
            <a:r>
              <a:rPr lang="en-US" sz="2400" dirty="0" smtClean="0"/>
              <a:t>Difference: </a:t>
            </a:r>
          </a:p>
          <a:p>
            <a:pPr marL="517525" lvl="1" indent="0">
              <a:buNone/>
            </a:pPr>
            <a:r>
              <a:rPr lang="en-US" sz="2400" dirty="0"/>
              <a:t>	</a:t>
            </a:r>
            <a:r>
              <a:rPr lang="en-US" sz="2400" dirty="0" smtClean="0"/>
              <a:t>		</a:t>
            </a:r>
            <a:endParaRPr lang="en-US" sz="2400" dirty="0"/>
          </a:p>
          <a:p>
            <a:pPr lvl="1"/>
            <a:endParaRPr lang="en-US" dirty="0"/>
          </a:p>
        </p:txBody>
      </p:sp>
    </p:spTree>
    <p:extLst>
      <p:ext uri="{BB962C8B-B14F-4D97-AF65-F5344CB8AC3E}">
        <p14:creationId xmlns:p14="http://schemas.microsoft.com/office/powerpoint/2010/main" val="29299358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a:t>
            </a:r>
            <a:r>
              <a:rPr lang="en-US" baseline="-25000" dirty="0" smtClean="0"/>
              <a:t>▪</a:t>
            </a:r>
            <a:endParaRPr lang="en-US" baseline="-25000" dirty="0"/>
          </a:p>
        </p:txBody>
      </p:sp>
      <p:sp>
        <p:nvSpPr>
          <p:cNvPr id="3" name="Text Placeholder 2"/>
          <p:cNvSpPr>
            <a:spLocks noGrp="1"/>
          </p:cNvSpPr>
          <p:nvPr>
            <p:ph type="body" sz="quarter" idx="10"/>
          </p:nvPr>
        </p:nvSpPr>
        <p:spPr>
          <a:xfrm>
            <a:off x="381000" y="1411552"/>
            <a:ext cx="8382000" cy="5053691"/>
          </a:xfrm>
        </p:spPr>
        <p:txBody>
          <a:bodyPr/>
          <a:lstStyle/>
          <a:p>
            <a:r>
              <a:rPr lang="en-US" dirty="0" smtClean="0"/>
              <a:t>You save a total of $1,200 every year at 7%. How much do you have in 25 years?</a:t>
            </a:r>
            <a:br>
              <a:rPr lang="en-US" dirty="0" smtClean="0"/>
            </a:br>
            <a:endParaRPr lang="en-US" dirty="0" smtClean="0"/>
          </a:p>
          <a:p>
            <a:pPr lvl="1"/>
            <a:r>
              <a:rPr lang="en-US" sz="2400" dirty="0" smtClean="0"/>
              <a:t>Pattern A: Save 1,200 at the end of each year.</a:t>
            </a:r>
          </a:p>
          <a:p>
            <a:pPr marL="517525" lvl="1" indent="0">
              <a:buNone/>
            </a:pPr>
            <a:r>
              <a:rPr lang="en-US" sz="2400" dirty="0"/>
              <a:t>	</a:t>
            </a:r>
            <a:r>
              <a:rPr lang="en-US" sz="2400" dirty="0" smtClean="0"/>
              <a:t>		Answer: $75,898.85</a:t>
            </a:r>
          </a:p>
          <a:p>
            <a:pPr marL="517525" lvl="1" indent="0">
              <a:buNone/>
            </a:pPr>
            <a:endParaRPr lang="en-US" sz="2400" dirty="0" smtClean="0"/>
          </a:p>
          <a:p>
            <a:pPr lvl="1"/>
            <a:r>
              <a:rPr lang="en-US" sz="2400" dirty="0" smtClean="0"/>
              <a:t>Pattern B: Save 100 at </a:t>
            </a:r>
            <a:r>
              <a:rPr lang="en-US" sz="2400" dirty="0"/>
              <a:t>the end of each </a:t>
            </a:r>
            <a:r>
              <a:rPr lang="en-US" sz="2400" dirty="0" smtClean="0"/>
              <a:t>month.</a:t>
            </a:r>
          </a:p>
          <a:p>
            <a:pPr marL="517525" lvl="1" indent="0">
              <a:buNone/>
            </a:pPr>
            <a:r>
              <a:rPr lang="en-US" sz="2400" dirty="0" smtClean="0"/>
              <a:t>			Answer</a:t>
            </a:r>
            <a:r>
              <a:rPr lang="en-US" sz="2400" dirty="0"/>
              <a:t>: $</a:t>
            </a:r>
            <a:r>
              <a:rPr lang="en-US" sz="2400" dirty="0" smtClean="0"/>
              <a:t>81,007.17</a:t>
            </a:r>
            <a:endParaRPr lang="en-US" sz="2400" dirty="0"/>
          </a:p>
          <a:p>
            <a:pPr lvl="1"/>
            <a:endParaRPr lang="en-US" sz="2400" dirty="0" smtClean="0"/>
          </a:p>
          <a:p>
            <a:pPr lvl="1"/>
            <a:r>
              <a:rPr lang="en-US" sz="2400" dirty="0" smtClean="0"/>
              <a:t>Difference: $5,108.32 or 6.73%</a:t>
            </a:r>
          </a:p>
          <a:p>
            <a:pPr marL="517525" lvl="1" indent="0">
              <a:buNone/>
            </a:pPr>
            <a:r>
              <a:rPr lang="en-US" sz="2400" dirty="0"/>
              <a:t>	</a:t>
            </a:r>
            <a:r>
              <a:rPr lang="en-US" sz="2400" dirty="0" smtClean="0"/>
              <a:t>		</a:t>
            </a:r>
            <a:endParaRPr lang="en-US" sz="2400" dirty="0"/>
          </a:p>
          <a:p>
            <a:pPr lvl="1"/>
            <a:endParaRPr lang="en-US" dirty="0"/>
          </a:p>
        </p:txBody>
      </p:sp>
    </p:spTree>
    <p:extLst>
      <p:ext uri="{BB962C8B-B14F-4D97-AF65-F5344CB8AC3E}">
        <p14:creationId xmlns:p14="http://schemas.microsoft.com/office/powerpoint/2010/main" val="5570163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Variable, ‘m’</a:t>
            </a:r>
            <a:endParaRPr lang="en-US" dirty="0"/>
          </a:p>
        </p:txBody>
      </p:sp>
      <p:sp>
        <p:nvSpPr>
          <p:cNvPr id="5" name="Text Placeholder 2"/>
          <p:cNvSpPr txBox="1">
            <a:spLocks/>
          </p:cNvSpPr>
          <p:nvPr/>
        </p:nvSpPr>
        <p:spPr>
          <a:xfrm>
            <a:off x="381000" y="1411552"/>
            <a:ext cx="8382000" cy="443198"/>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Introducing ‘m’</a:t>
            </a:r>
          </a:p>
          <a:p>
            <a:pPr lvl="1"/>
            <a:r>
              <a:rPr lang="en-US" dirty="0" smtClean="0"/>
              <a:t>Number of Periods in a Year</a:t>
            </a:r>
          </a:p>
          <a:p>
            <a:pPr lvl="1"/>
            <a:endParaRPr lang="en-US" dirty="0"/>
          </a:p>
          <a:p>
            <a:pPr marL="517525" lvl="1" indent="0">
              <a:buNone/>
            </a:pPr>
            <a:r>
              <a:rPr lang="en-US" dirty="0" smtClean="0"/>
              <a:t>		</a:t>
            </a:r>
            <a:endParaRPr lang="en-US" dirty="0"/>
          </a:p>
        </p:txBody>
      </p:sp>
      <p:sp>
        <p:nvSpPr>
          <p:cNvPr id="7" name="Text Placeholder 2"/>
          <p:cNvSpPr>
            <a:spLocks noGrp="1"/>
          </p:cNvSpPr>
          <p:nvPr>
            <p:ph type="body" idx="4294967295"/>
          </p:nvPr>
        </p:nvSpPr>
        <p:spPr>
          <a:xfrm>
            <a:off x="2679910" y="2996822"/>
            <a:ext cx="2468267" cy="2819400"/>
          </a:xfrm>
          <a:prstGeom prst="rect">
            <a:avLst/>
          </a:prstGeom>
        </p:spPr>
        <p:txBody>
          <a:bodyPr/>
          <a:lstStyle/>
          <a:p>
            <a:pPr marL="0" indent="0">
              <a:buNone/>
            </a:pPr>
            <a:r>
              <a:rPr lang="en-US" sz="2800" dirty="0" smtClean="0"/>
              <a:t>Annual</a:t>
            </a:r>
          </a:p>
          <a:p>
            <a:pPr marL="0" indent="0">
              <a:buNone/>
            </a:pPr>
            <a:r>
              <a:rPr lang="en-US" sz="2800" dirty="0" smtClean="0"/>
              <a:t>Semiannual</a:t>
            </a:r>
          </a:p>
          <a:p>
            <a:pPr marL="0" indent="0">
              <a:buNone/>
            </a:pPr>
            <a:r>
              <a:rPr lang="en-US" sz="2800" dirty="0" smtClean="0"/>
              <a:t>Quarterly</a:t>
            </a:r>
          </a:p>
          <a:p>
            <a:pPr marL="0" indent="0">
              <a:buNone/>
            </a:pPr>
            <a:r>
              <a:rPr lang="en-US" sz="2800" dirty="0" smtClean="0"/>
              <a:t>Monthly</a:t>
            </a:r>
          </a:p>
          <a:p>
            <a:pPr marL="0" indent="0">
              <a:buNone/>
            </a:pPr>
            <a:r>
              <a:rPr lang="en-US" sz="2800" dirty="0" smtClean="0"/>
              <a:t>Weekly</a:t>
            </a:r>
          </a:p>
          <a:p>
            <a:pPr marL="0" indent="0">
              <a:buNone/>
            </a:pPr>
            <a:r>
              <a:rPr lang="en-US" sz="2800" dirty="0" smtClean="0"/>
              <a:t>Daily</a:t>
            </a:r>
            <a:endParaRPr lang="en-US" dirty="0"/>
          </a:p>
        </p:txBody>
      </p:sp>
      <p:sp>
        <p:nvSpPr>
          <p:cNvPr id="8" name="Text Placeholder 4"/>
          <p:cNvSpPr>
            <a:spLocks noGrp="1"/>
          </p:cNvSpPr>
          <p:nvPr>
            <p:ph type="body" sz="quarter" idx="4294967295"/>
          </p:nvPr>
        </p:nvSpPr>
        <p:spPr>
          <a:xfrm>
            <a:off x="6035505" y="3007683"/>
            <a:ext cx="1906545" cy="2915376"/>
          </a:xfrm>
          <a:prstGeom prst="rect">
            <a:avLst/>
          </a:prstGeom>
        </p:spPr>
        <p:txBody>
          <a:bodyPr/>
          <a:lstStyle/>
          <a:p>
            <a:pPr marL="0" indent="0">
              <a:buNone/>
            </a:pPr>
            <a:r>
              <a:rPr lang="en-US" sz="2800" dirty="0" smtClean="0"/>
              <a:t>1</a:t>
            </a:r>
          </a:p>
          <a:p>
            <a:pPr marL="0" indent="0">
              <a:buNone/>
            </a:pPr>
            <a:r>
              <a:rPr lang="en-US" sz="2800" dirty="0" smtClean="0"/>
              <a:t>2</a:t>
            </a:r>
          </a:p>
          <a:p>
            <a:pPr marL="0" indent="0">
              <a:buNone/>
            </a:pPr>
            <a:r>
              <a:rPr lang="en-US" sz="2800" dirty="0" smtClean="0"/>
              <a:t>4</a:t>
            </a:r>
          </a:p>
          <a:p>
            <a:pPr marL="0" indent="0">
              <a:buNone/>
            </a:pPr>
            <a:r>
              <a:rPr lang="en-US" sz="2800" dirty="0" smtClean="0"/>
              <a:t>12</a:t>
            </a:r>
          </a:p>
          <a:p>
            <a:pPr marL="0" indent="0">
              <a:buNone/>
            </a:pPr>
            <a:r>
              <a:rPr lang="en-US" sz="2800" dirty="0" smtClean="0"/>
              <a:t>52</a:t>
            </a:r>
          </a:p>
          <a:p>
            <a:pPr marL="0" indent="0">
              <a:buNone/>
            </a:pPr>
            <a:r>
              <a:rPr lang="en-US" sz="2800" dirty="0" smtClean="0"/>
              <a:t>365 or 360</a:t>
            </a:r>
            <a:endParaRPr lang="en-US" dirty="0"/>
          </a:p>
        </p:txBody>
      </p:sp>
      <p:sp>
        <p:nvSpPr>
          <p:cNvPr id="9" name="Text Placeholder 2"/>
          <p:cNvSpPr>
            <a:spLocks noGrp="1"/>
          </p:cNvSpPr>
          <p:nvPr>
            <p:ph type="body" idx="4294967295"/>
          </p:nvPr>
        </p:nvSpPr>
        <p:spPr>
          <a:xfrm>
            <a:off x="1295400" y="2548033"/>
            <a:ext cx="4114800" cy="692498"/>
          </a:xfrm>
          <a:prstGeom prst="rect">
            <a:avLst/>
          </a:prstGeom>
        </p:spPr>
        <p:txBody>
          <a:bodyPr/>
          <a:lstStyle/>
          <a:p>
            <a:pPr marL="0" indent="0" algn="ctr">
              <a:buNone/>
            </a:pPr>
            <a:r>
              <a:rPr lang="en-US" sz="2800" u="sng" dirty="0" smtClean="0"/>
              <a:t>Period</a:t>
            </a:r>
            <a:endParaRPr lang="en-US" u="sng" dirty="0"/>
          </a:p>
        </p:txBody>
      </p:sp>
      <p:sp>
        <p:nvSpPr>
          <p:cNvPr id="10" name="Text Placeholder 4"/>
          <p:cNvSpPr>
            <a:spLocks noGrp="1"/>
          </p:cNvSpPr>
          <p:nvPr>
            <p:ph type="body" sz="quarter" idx="4294967295"/>
          </p:nvPr>
        </p:nvSpPr>
        <p:spPr>
          <a:xfrm>
            <a:off x="4191000" y="2548033"/>
            <a:ext cx="4117019" cy="692498"/>
          </a:xfrm>
          <a:prstGeom prst="rect">
            <a:avLst/>
          </a:prstGeom>
        </p:spPr>
        <p:txBody>
          <a:bodyPr/>
          <a:lstStyle/>
          <a:p>
            <a:pPr marL="0" indent="0" algn="ctr">
              <a:buNone/>
            </a:pPr>
            <a:r>
              <a:rPr lang="en-US" sz="2800" u="sng" dirty="0" smtClean="0"/>
              <a:t>m</a:t>
            </a:r>
            <a:endParaRPr lang="en-US" u="sng" dirty="0"/>
          </a:p>
        </p:txBody>
      </p:sp>
    </p:spTree>
    <p:extLst>
      <p:ext uri="{BB962C8B-B14F-4D97-AF65-F5344CB8AC3E}">
        <p14:creationId xmlns:p14="http://schemas.microsoft.com/office/powerpoint/2010/main" val="240347933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Adjustment: N</a:t>
            </a:r>
            <a:endParaRPr lang="en-US" dirty="0"/>
          </a:p>
        </p:txBody>
      </p:sp>
      <p:sp>
        <p:nvSpPr>
          <p:cNvPr id="5" name="Text Placeholder 2"/>
          <p:cNvSpPr txBox="1">
            <a:spLocks/>
          </p:cNvSpPr>
          <p:nvPr/>
        </p:nvSpPr>
        <p:spPr>
          <a:xfrm>
            <a:off x="381000" y="1411552"/>
            <a:ext cx="8382000" cy="4151048"/>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Recall, N = Number of Periods (</a:t>
            </a:r>
            <a:r>
              <a:rPr lang="en-US" i="1" dirty="0" smtClean="0"/>
              <a:t>Not</a:t>
            </a:r>
            <a:r>
              <a:rPr lang="en-US" dirty="0" smtClean="0"/>
              <a:t> Years)</a:t>
            </a:r>
          </a:p>
          <a:p>
            <a:pPr marL="517525" lvl="1" indent="0">
              <a:buNone/>
            </a:pPr>
            <a:r>
              <a:rPr lang="en-US" dirty="0" smtClean="0"/>
              <a:t>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807398730"/>
              </p:ext>
            </p:extLst>
          </p:nvPr>
        </p:nvGraphicFramePr>
        <p:xfrm>
          <a:off x="1752600" y="3048000"/>
          <a:ext cx="5257801" cy="1854200"/>
        </p:xfrm>
        <a:graphic>
          <a:graphicData uri="http://schemas.openxmlformats.org/drawingml/2006/table">
            <a:tbl>
              <a:tblPr firstRow="1" bandRow="1">
                <a:tableStyleId>{5C22544A-7EE6-4342-B048-85BDC9FD1C3A}</a:tableStyleId>
              </a:tblPr>
              <a:tblGrid>
                <a:gridCol w="1248728"/>
                <a:gridCol w="1380173"/>
                <a:gridCol w="723898"/>
                <a:gridCol w="1905002"/>
              </a:tblGrid>
              <a:tr h="370840">
                <a:tc>
                  <a:txBody>
                    <a:bodyPr/>
                    <a:lstStyle/>
                    <a:p>
                      <a:pPr algn="ctr"/>
                      <a:r>
                        <a:rPr lang="en-US" dirty="0" smtClean="0">
                          <a:solidFill>
                            <a:schemeClr val="bg1"/>
                          </a:solidFill>
                        </a:rPr>
                        <a:t>Time</a:t>
                      </a:r>
                      <a:endParaRPr lang="en-US" dirty="0">
                        <a:solidFill>
                          <a:schemeClr val="bg1"/>
                        </a:solidFill>
                      </a:endParaRPr>
                    </a:p>
                  </a:txBody>
                  <a:tcPr/>
                </a:tc>
                <a:tc>
                  <a:txBody>
                    <a:bodyPr/>
                    <a:lstStyle/>
                    <a:p>
                      <a:pPr algn="ctr"/>
                      <a:r>
                        <a:rPr lang="en-US" dirty="0" smtClean="0">
                          <a:solidFill>
                            <a:schemeClr val="bg1"/>
                          </a:solidFill>
                        </a:rPr>
                        <a:t>Period</a:t>
                      </a:r>
                      <a:endParaRPr lang="en-US" dirty="0">
                        <a:solidFill>
                          <a:schemeClr val="bg1"/>
                        </a:solidFill>
                      </a:endParaRPr>
                    </a:p>
                  </a:txBody>
                  <a:tcPr/>
                </a:tc>
                <a:tc>
                  <a:txBody>
                    <a:bodyPr/>
                    <a:lstStyle/>
                    <a:p>
                      <a:pPr algn="ctr"/>
                      <a:r>
                        <a:rPr lang="en-US" dirty="0" smtClean="0">
                          <a:solidFill>
                            <a:schemeClr val="bg1"/>
                          </a:solidFill>
                        </a:rPr>
                        <a:t>m</a:t>
                      </a:r>
                      <a:endParaRPr lang="en-US" dirty="0">
                        <a:solidFill>
                          <a:schemeClr val="bg1"/>
                        </a:solidFill>
                      </a:endParaRPr>
                    </a:p>
                  </a:txBody>
                  <a:tcPr/>
                </a:tc>
                <a:tc>
                  <a:txBody>
                    <a:bodyPr/>
                    <a:lstStyle/>
                    <a:p>
                      <a:pPr algn="ctr"/>
                      <a:r>
                        <a:rPr lang="en-US" dirty="0" smtClean="0">
                          <a:solidFill>
                            <a:schemeClr val="bg1"/>
                          </a:solidFill>
                        </a:rPr>
                        <a:t>N</a:t>
                      </a:r>
                      <a:endParaRPr lang="en-US" dirty="0">
                        <a:solidFill>
                          <a:schemeClr val="bg1"/>
                        </a:solidFill>
                      </a:endParaRPr>
                    </a:p>
                  </a:txBody>
                  <a:tcPr/>
                </a:tc>
              </a:tr>
              <a:tr h="370840">
                <a:tc>
                  <a:txBody>
                    <a:bodyPr/>
                    <a:lstStyle/>
                    <a:p>
                      <a:r>
                        <a:rPr lang="en-US" dirty="0" smtClean="0"/>
                        <a:t>3 years</a:t>
                      </a:r>
                      <a:endParaRPr lang="en-US" dirty="0"/>
                    </a:p>
                  </a:txBody>
                  <a:tcPr/>
                </a:tc>
                <a:tc>
                  <a:txBody>
                    <a:bodyPr/>
                    <a:lstStyle/>
                    <a:p>
                      <a:r>
                        <a:rPr lang="en-US" dirty="0" smtClean="0"/>
                        <a:t>Semiannual</a:t>
                      </a:r>
                      <a:endParaRPr lang="en-US" dirty="0"/>
                    </a:p>
                  </a:txBody>
                  <a:tcPr/>
                </a:tc>
                <a:tc>
                  <a:txBody>
                    <a:bodyPr/>
                    <a:lstStyle/>
                    <a:p>
                      <a:r>
                        <a:rPr lang="en-US" dirty="0" smtClean="0"/>
                        <a:t>   2</a:t>
                      </a:r>
                      <a:endParaRPr lang="en-US" dirty="0"/>
                    </a:p>
                  </a:txBody>
                  <a:tcPr/>
                </a:tc>
                <a:tc>
                  <a:txBody>
                    <a:bodyPr/>
                    <a:lstStyle/>
                    <a:p>
                      <a:r>
                        <a:rPr lang="en-US" dirty="0" smtClean="0"/>
                        <a:t>6 (= 3 x 2)</a:t>
                      </a:r>
                      <a:endParaRPr lang="en-US" dirty="0"/>
                    </a:p>
                  </a:txBody>
                  <a:tcPr/>
                </a:tc>
              </a:tr>
              <a:tr h="370840">
                <a:tc>
                  <a:txBody>
                    <a:bodyPr/>
                    <a:lstStyle/>
                    <a:p>
                      <a:r>
                        <a:rPr lang="en-US" dirty="0" smtClean="0"/>
                        <a:t>25 years</a:t>
                      </a:r>
                      <a:endParaRPr lang="en-US" dirty="0"/>
                    </a:p>
                  </a:txBody>
                  <a:tcPr/>
                </a:tc>
                <a:tc>
                  <a:txBody>
                    <a:bodyPr/>
                    <a:lstStyle/>
                    <a:p>
                      <a:r>
                        <a:rPr lang="en-US" dirty="0" smtClean="0"/>
                        <a:t>Monthly</a:t>
                      </a:r>
                      <a:endParaRPr lang="en-US" dirty="0"/>
                    </a:p>
                  </a:txBody>
                  <a:tcPr/>
                </a:tc>
                <a:tc>
                  <a:txBody>
                    <a:bodyPr/>
                    <a:lstStyle/>
                    <a:p>
                      <a:r>
                        <a:rPr lang="en-US" dirty="0" smtClean="0"/>
                        <a:t> 12</a:t>
                      </a:r>
                      <a:endParaRPr lang="en-US" dirty="0"/>
                    </a:p>
                  </a:txBody>
                  <a:tcPr/>
                </a:tc>
                <a:tc>
                  <a:txBody>
                    <a:bodyPr/>
                    <a:lstStyle/>
                    <a:p>
                      <a:r>
                        <a:rPr lang="en-US" dirty="0" smtClean="0"/>
                        <a:t>300</a:t>
                      </a:r>
                      <a:r>
                        <a:rPr lang="en-US" baseline="0" dirty="0" smtClean="0"/>
                        <a:t> (= 25 x 12)</a:t>
                      </a:r>
                      <a:endParaRPr lang="en-US" dirty="0"/>
                    </a:p>
                  </a:txBody>
                  <a:tcPr/>
                </a:tc>
              </a:tr>
              <a:tr h="370840">
                <a:tc>
                  <a:txBody>
                    <a:bodyPr/>
                    <a:lstStyle/>
                    <a:p>
                      <a:r>
                        <a:rPr lang="en-US" dirty="0" smtClean="0"/>
                        <a:t>1½ years</a:t>
                      </a:r>
                      <a:endParaRPr lang="en-US" dirty="0"/>
                    </a:p>
                  </a:txBody>
                  <a:tcPr/>
                </a:tc>
                <a:tc>
                  <a:txBody>
                    <a:bodyPr/>
                    <a:lstStyle/>
                    <a:p>
                      <a:r>
                        <a:rPr lang="en-US" dirty="0" smtClean="0"/>
                        <a:t>Quarterly</a:t>
                      </a:r>
                      <a:endParaRPr lang="en-US" dirty="0"/>
                    </a:p>
                  </a:txBody>
                  <a:tcPr/>
                </a:tc>
                <a:tc>
                  <a:txBody>
                    <a:bodyPr/>
                    <a:lstStyle/>
                    <a:p>
                      <a:r>
                        <a:rPr lang="en-US" dirty="0" smtClean="0"/>
                        <a:t>   4</a:t>
                      </a:r>
                      <a:endParaRPr lang="en-US"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dirty="0" smtClean="0"/>
                        <a:t>6 (= 1½ x 4)</a:t>
                      </a:r>
                      <a:endParaRPr lang="en-US" dirty="0"/>
                    </a:p>
                  </a:txBody>
                  <a:tcPr/>
                </a:tc>
              </a:tr>
              <a:tr h="370840">
                <a:tc>
                  <a:txBody>
                    <a:bodyPr/>
                    <a:lstStyle/>
                    <a:p>
                      <a:r>
                        <a:rPr lang="en-US" dirty="0" smtClean="0"/>
                        <a:t>5 Quarters</a:t>
                      </a:r>
                      <a:endParaRPr lang="en-US" dirty="0"/>
                    </a:p>
                  </a:txBody>
                  <a:tcPr/>
                </a:tc>
                <a:tc>
                  <a:txBody>
                    <a:bodyPr/>
                    <a:lstStyle/>
                    <a:p>
                      <a:r>
                        <a:rPr lang="en-US" dirty="0" smtClean="0"/>
                        <a:t>Monthly</a:t>
                      </a:r>
                      <a:endParaRPr lang="en-US" dirty="0"/>
                    </a:p>
                  </a:txBody>
                  <a:tcPr/>
                </a:tc>
                <a:tc>
                  <a:txBody>
                    <a:bodyPr/>
                    <a:lstStyle/>
                    <a:p>
                      <a:r>
                        <a:rPr lang="en-US" dirty="0" smtClean="0"/>
                        <a:t> 12</a:t>
                      </a:r>
                      <a:endParaRPr lang="en-US" dirty="0"/>
                    </a:p>
                  </a:txBody>
                  <a:tcPr/>
                </a:tc>
                <a:tc>
                  <a:txBody>
                    <a:bodyPr/>
                    <a:lstStyle/>
                    <a:p>
                      <a:r>
                        <a:rPr lang="en-US" dirty="0" smtClean="0"/>
                        <a:t>15</a:t>
                      </a:r>
                      <a:r>
                        <a:rPr lang="en-US" baseline="0" dirty="0" smtClean="0"/>
                        <a:t> (= 12 + 3)</a:t>
                      </a:r>
                      <a:endParaRPr lang="en-US" dirty="0"/>
                    </a:p>
                  </a:txBody>
                  <a:tcPr/>
                </a:tc>
              </a:tr>
            </a:tbl>
          </a:graphicData>
        </a:graphic>
      </p:graphicFrame>
    </p:spTree>
    <p:extLst>
      <p:ext uri="{BB962C8B-B14F-4D97-AF65-F5344CB8AC3E}">
        <p14:creationId xmlns:p14="http://schemas.microsoft.com/office/powerpoint/2010/main" val="822943692"/>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1008</TotalTime>
  <Words>777</Words>
  <Application>Microsoft Office PowerPoint</Application>
  <PresentationFormat>On-screen Show (4:3)</PresentationFormat>
  <Paragraphs>186</Paragraphs>
  <Slides>18</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Calibri</vt:lpstr>
      <vt:lpstr>Century Gothic</vt:lpstr>
      <vt:lpstr>Courier New</vt:lpstr>
      <vt:lpstr>Wingdings</vt:lpstr>
      <vt:lpstr>Blue Segoe 4-3 template-template_April-17-2007</vt:lpstr>
      <vt:lpstr>White with Courier font for code slides</vt:lpstr>
      <vt:lpstr>Video 8 (Topic 2.2.5): Non-Annual Cash Flows </vt:lpstr>
      <vt:lpstr>Topics</vt:lpstr>
      <vt:lpstr>What are Non-Annual Cash Flows?</vt:lpstr>
      <vt:lpstr>Importance ▪</vt:lpstr>
      <vt:lpstr>Importance ▪</vt:lpstr>
      <vt:lpstr>Importance ▪</vt:lpstr>
      <vt:lpstr>Importance ▪</vt:lpstr>
      <vt:lpstr>A New Variable, ‘m’</vt:lpstr>
      <vt:lpstr>First Adjustment: N</vt:lpstr>
      <vt:lpstr>Second Adjustment: Interest Rate</vt:lpstr>
      <vt:lpstr>Change P/Y</vt:lpstr>
      <vt:lpstr>Adjust the Interest Rate</vt:lpstr>
      <vt:lpstr>EXAMPLE 1: Change P/Y</vt:lpstr>
      <vt:lpstr>EXAMPLE 1: Adjust Interest Rate</vt:lpstr>
      <vt:lpstr>A Warning▪</vt:lpstr>
      <vt:lpstr>A Warning▪</vt:lpstr>
      <vt:lpstr>A Warning▪</vt:lpstr>
      <vt:lpstr>Video 8 (Topic 2.2.5): Non-Annual Cash Flows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Microsoft account</cp:lastModifiedBy>
  <cp:revision>80</cp:revision>
  <dcterms:created xsi:type="dcterms:W3CDTF">2014-06-29T21:19:00Z</dcterms:created>
  <dcterms:modified xsi:type="dcterms:W3CDTF">2014-07-06T13:29:58Z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