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1"/>
  </p:notesMasterIdLst>
  <p:sldIdLst>
    <p:sldId id="279" r:id="rId4"/>
    <p:sldId id="259" r:id="rId5"/>
    <p:sldId id="304" r:id="rId6"/>
    <p:sldId id="284" r:id="rId7"/>
    <p:sldId id="298" r:id="rId8"/>
    <p:sldId id="299" r:id="rId9"/>
    <p:sldId id="300" r:id="rId10"/>
    <p:sldId id="324" r:id="rId11"/>
    <p:sldId id="302" r:id="rId12"/>
    <p:sldId id="325" r:id="rId13"/>
    <p:sldId id="289" r:id="rId14"/>
    <p:sldId id="306" r:id="rId15"/>
    <p:sldId id="303" r:id="rId16"/>
    <p:sldId id="307" r:id="rId17"/>
    <p:sldId id="326" r:id="rId18"/>
    <p:sldId id="305" r:id="rId19"/>
    <p:sldId id="291" r:id="rId20"/>
    <p:sldId id="309" r:id="rId21"/>
    <p:sldId id="295" r:id="rId22"/>
    <p:sldId id="292" r:id="rId23"/>
    <p:sldId id="310" r:id="rId24"/>
    <p:sldId id="296" r:id="rId25"/>
    <p:sldId id="311" r:id="rId26"/>
    <p:sldId id="312" r:id="rId27"/>
    <p:sldId id="327" r:id="rId28"/>
    <p:sldId id="328" r:id="rId29"/>
    <p:sldId id="280" r:id="rId30"/>
  </p:sldIdLst>
  <p:sldSz cx="9144000" cy="6858000" type="screen4x3"/>
  <p:notesSz cx="7315200" cy="96012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7/31/2014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7/31/2014 1:21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45567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B980BEA-1B15-4FAC-9C73-BD0634B2B8DB}" type="slidenum">
              <a:rPr lang="en-US"/>
              <a:pPr/>
              <a:t>10</a:t>
            </a:fld>
            <a:endParaRPr lang="en-US" dirty="0"/>
          </a:p>
        </p:txBody>
      </p:sp>
      <p:sp>
        <p:nvSpPr>
          <p:cNvPr id="15362" name="Rectangle 2"/>
          <p:cNvSpPr>
            <a:spLocks noGrp="1" noRot="1" noChangeAspect="1" noChangeArrowheads="1" noTextEdit="1"/>
          </p:cNvSpPr>
          <p:nvPr>
            <p:ph type="sldImg"/>
          </p:nvPr>
        </p:nvSpPr>
        <p:spPr>
          <a:xfrm>
            <a:off x="1204913" y="698500"/>
            <a:ext cx="4600575" cy="3451225"/>
          </a:xfrm>
          <a:ln cap="flat"/>
        </p:spPr>
      </p:sp>
      <p:sp>
        <p:nvSpPr>
          <p:cNvPr id="15363"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4180145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C172CA8-C3BE-443E-9CF4-607642E7E3B3}" type="slidenum">
              <a:rPr lang="en-US"/>
              <a:pPr/>
              <a:t>11</a:t>
            </a:fld>
            <a:endParaRPr lang="en-US" dirty="0"/>
          </a:p>
        </p:txBody>
      </p:sp>
      <p:sp>
        <p:nvSpPr>
          <p:cNvPr id="111618" name="Rectangle 2"/>
          <p:cNvSpPr>
            <a:spLocks noGrp="1" noRot="1" noChangeAspect="1" noChangeArrowheads="1"/>
          </p:cNvSpPr>
          <p:nvPr>
            <p:ph type="sldImg"/>
          </p:nvPr>
        </p:nvSpPr>
        <p:spPr bwMode="auto">
          <a:xfrm>
            <a:off x="1204913" y="698500"/>
            <a:ext cx="4600575" cy="3451225"/>
          </a:xfrm>
          <a:prstGeom prst="rect">
            <a:avLst/>
          </a:prstGeom>
          <a:noFill/>
          <a:ln w="12700" cap="flat">
            <a:solidFill>
              <a:schemeClr val="tx1"/>
            </a:solidFill>
            <a:miter lim="800000"/>
            <a:headEnd/>
            <a:tailEnd/>
          </a:ln>
        </p:spPr>
      </p:sp>
      <p:sp>
        <p:nvSpPr>
          <p:cNvPr id="111619" name="Rectangle 3"/>
          <p:cNvSpPr>
            <a:spLocks noGrp="1" noChangeArrowheads="1"/>
          </p:cNvSpPr>
          <p:nvPr>
            <p:ph type="body" idx="1"/>
          </p:nvPr>
        </p:nvSpPr>
        <p:spPr bwMode="auto">
          <a:xfrm>
            <a:off x="935039" y="4387768"/>
            <a:ext cx="5140325" cy="4155919"/>
          </a:xfrm>
          <a:prstGeom prst="rect">
            <a:avLst/>
          </a:prstGeom>
          <a:noFill/>
          <a:ln>
            <a:miter lim="800000"/>
            <a:headEnd/>
            <a:tailEnd/>
          </a:ln>
        </p:spPr>
        <p:txBody>
          <a:bodyPr lIns="93662" tIns="47625" rIns="93662" bIns="47625"/>
          <a:lstStyle/>
          <a:p>
            <a:endParaRPr lang="en-US" dirty="0"/>
          </a:p>
        </p:txBody>
      </p:sp>
    </p:spTree>
    <p:extLst>
      <p:ext uri="{BB962C8B-B14F-4D97-AF65-F5344CB8AC3E}">
        <p14:creationId xmlns:p14="http://schemas.microsoft.com/office/powerpoint/2010/main" val="257824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B59A48-5057-4B2C-989D-5A1E86C5AFDF}" type="slidenum">
              <a:rPr lang="en-US"/>
              <a:pPr/>
              <a:t>13</a:t>
            </a:fld>
            <a:endParaRPr lang="en-US"/>
          </a:p>
        </p:txBody>
      </p:sp>
      <p:sp>
        <p:nvSpPr>
          <p:cNvPr id="889858" name="Rectangle 2"/>
          <p:cNvSpPr>
            <a:spLocks noGrp="1" noRot="1" noChangeAspect="1" noChangeArrowheads="1" noTextEdit="1"/>
          </p:cNvSpPr>
          <p:nvPr>
            <p:ph type="sldImg"/>
          </p:nvPr>
        </p:nvSpPr>
        <p:spPr>
          <a:ln/>
        </p:spPr>
      </p:sp>
      <p:sp>
        <p:nvSpPr>
          <p:cNvPr id="8898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41060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ltLang="en-US"/>
              <a:t>14.</a:t>
            </a:r>
            <a:fld id="{3E0C09DD-EABC-4186-B74E-61CBDE7628CC}" type="slidenum">
              <a:rPr lang="en-US" altLang="en-US"/>
              <a:pPr/>
              <a:t>14</a:t>
            </a:fld>
            <a:endParaRPr lang="en-US" alt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altLang="en-US"/>
              <a:t>If a firm changes its policy, it will just have different investors. Consequently, dividend policy won’t affect the value of the stock.</a:t>
            </a:r>
          </a:p>
        </p:txBody>
      </p:sp>
    </p:spTree>
    <p:extLst>
      <p:ext uri="{BB962C8B-B14F-4D97-AF65-F5344CB8AC3E}">
        <p14:creationId xmlns:p14="http://schemas.microsoft.com/office/powerpoint/2010/main" val="12905853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627B68D-18B4-4279-BC43-EB26B5C49E05}" type="slidenum">
              <a:rPr lang="en-US"/>
              <a:pPr/>
              <a:t>15</a:t>
            </a:fld>
            <a:endParaRPr lang="en-US" dirty="0"/>
          </a:p>
        </p:txBody>
      </p:sp>
      <p:sp>
        <p:nvSpPr>
          <p:cNvPr id="25602" name="Rectangle 2"/>
          <p:cNvSpPr>
            <a:spLocks noGrp="1" noRot="1" noChangeAspect="1" noChangeArrowheads="1" noTextEdit="1"/>
          </p:cNvSpPr>
          <p:nvPr>
            <p:ph type="sldImg"/>
          </p:nvPr>
        </p:nvSpPr>
        <p:spPr>
          <a:xfrm>
            <a:off x="1204913" y="698500"/>
            <a:ext cx="4600575" cy="3451225"/>
          </a:xfrm>
          <a:ln cap="flat"/>
        </p:spPr>
      </p:sp>
      <p:sp>
        <p:nvSpPr>
          <p:cNvPr id="25603"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33330274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370A612-F99E-4E82-AD96-4F16D41AE1F7}" type="slidenum">
              <a:rPr lang="en-US"/>
              <a:pPr/>
              <a:t>17</a:t>
            </a:fld>
            <a:endParaRPr lang="en-US" dirty="0"/>
          </a:p>
        </p:txBody>
      </p:sp>
      <p:sp>
        <p:nvSpPr>
          <p:cNvPr id="29698" name="Rectangle 2"/>
          <p:cNvSpPr>
            <a:spLocks noGrp="1" noRot="1" noChangeAspect="1" noChangeArrowheads="1" noTextEdit="1"/>
          </p:cNvSpPr>
          <p:nvPr>
            <p:ph type="sldImg"/>
          </p:nvPr>
        </p:nvSpPr>
        <p:spPr>
          <a:xfrm>
            <a:off x="1204913" y="698500"/>
            <a:ext cx="4600575" cy="3451225"/>
          </a:xfrm>
          <a:ln cap="flat"/>
        </p:spPr>
      </p:sp>
      <p:sp>
        <p:nvSpPr>
          <p:cNvPr id="29699"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3601977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D9D34FD-C527-45F3-91A7-5A6FF7B5E339}" type="slidenum">
              <a:rPr lang="en-US"/>
              <a:pPr/>
              <a:t>19</a:t>
            </a:fld>
            <a:endParaRPr lang="en-US" dirty="0"/>
          </a:p>
        </p:txBody>
      </p:sp>
      <p:sp>
        <p:nvSpPr>
          <p:cNvPr id="39938" name="Rectangle 2"/>
          <p:cNvSpPr>
            <a:spLocks noGrp="1" noRot="1" noChangeAspect="1" noChangeArrowheads="1" noTextEdit="1"/>
          </p:cNvSpPr>
          <p:nvPr>
            <p:ph type="sldImg"/>
          </p:nvPr>
        </p:nvSpPr>
        <p:spPr>
          <a:xfrm>
            <a:off x="1204913" y="698500"/>
            <a:ext cx="4600575" cy="3451225"/>
          </a:xfrm>
          <a:ln cap="flat"/>
        </p:spPr>
      </p:sp>
      <p:sp>
        <p:nvSpPr>
          <p:cNvPr id="39939"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19433838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ltLang="en-US"/>
              <a:t>14.</a:t>
            </a:r>
            <a:fld id="{378171E1-4698-46FF-B565-EC9EDA703220}" type="slidenum">
              <a:rPr lang="en-US" altLang="en-US"/>
              <a:pPr/>
              <a:t>21</a:t>
            </a:fld>
            <a:endParaRPr lang="en-US" alt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altLang="en-US"/>
              <a:t>Remind students how to get % debt and % equity given D/E:</a:t>
            </a:r>
          </a:p>
          <a:p>
            <a:endParaRPr lang="en-US" altLang="en-US"/>
          </a:p>
          <a:p>
            <a:r>
              <a:rPr lang="en-US" altLang="en-US"/>
              <a:t>If D/E = 2/3, then V = 2 + 3 = 5, so D/V = 2/5 = 40% and E/V = 3/5 = 60%</a:t>
            </a:r>
          </a:p>
        </p:txBody>
      </p:sp>
    </p:spTree>
    <p:extLst>
      <p:ext uri="{BB962C8B-B14F-4D97-AF65-F5344CB8AC3E}">
        <p14:creationId xmlns:p14="http://schemas.microsoft.com/office/powerpoint/2010/main" val="5510573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EAED2D3-9FF7-4DF9-BEE9-2E5FF26A1091}" type="slidenum">
              <a:rPr lang="en-US"/>
              <a:pPr/>
              <a:t>22</a:t>
            </a:fld>
            <a:endParaRPr lang="en-US" dirty="0"/>
          </a:p>
        </p:txBody>
      </p:sp>
      <p:sp>
        <p:nvSpPr>
          <p:cNvPr id="83970" name="Rectangle 2"/>
          <p:cNvSpPr>
            <a:spLocks noGrp="1" noRot="1" noChangeAspect="1" noChangeArrowheads="1"/>
          </p:cNvSpPr>
          <p:nvPr>
            <p:ph type="sldImg"/>
          </p:nvPr>
        </p:nvSpPr>
        <p:spPr bwMode="auto">
          <a:xfrm>
            <a:off x="1204913" y="698500"/>
            <a:ext cx="4600575" cy="3451225"/>
          </a:xfrm>
          <a:prstGeom prst="rect">
            <a:avLst/>
          </a:prstGeom>
          <a:noFill/>
          <a:ln w="12700" cap="flat">
            <a:solidFill>
              <a:schemeClr val="tx1"/>
            </a:solidFill>
            <a:miter lim="800000"/>
            <a:headEnd/>
            <a:tailEnd/>
          </a:ln>
        </p:spPr>
      </p:sp>
      <p:sp>
        <p:nvSpPr>
          <p:cNvPr id="83971" name="Rectangle 3"/>
          <p:cNvSpPr>
            <a:spLocks noGrp="1" noChangeArrowheads="1"/>
          </p:cNvSpPr>
          <p:nvPr>
            <p:ph type="body" idx="1"/>
          </p:nvPr>
        </p:nvSpPr>
        <p:spPr bwMode="auto">
          <a:xfrm>
            <a:off x="935039" y="4387768"/>
            <a:ext cx="5140325" cy="4155919"/>
          </a:xfrm>
          <a:prstGeom prst="rect">
            <a:avLst/>
          </a:prstGeom>
          <a:noFill/>
          <a:ln>
            <a:miter lim="800000"/>
            <a:headEnd/>
            <a:tailEnd/>
          </a:ln>
        </p:spPr>
        <p:txBody>
          <a:bodyPr lIns="93662" tIns="47625" rIns="93662" bIns="47625"/>
          <a:lstStyle/>
          <a:p>
            <a:endParaRPr lang="en-US" dirty="0"/>
          </a:p>
        </p:txBody>
      </p:sp>
    </p:spTree>
    <p:extLst>
      <p:ext uri="{BB962C8B-B14F-4D97-AF65-F5344CB8AC3E}">
        <p14:creationId xmlns:p14="http://schemas.microsoft.com/office/powerpoint/2010/main" val="4168618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ltLang="en-US"/>
              <a:t>14.</a:t>
            </a:r>
            <a:fld id="{7BEA46AC-9D20-4172-948D-2111FC254E4C}" type="slidenum">
              <a:rPr lang="en-US" altLang="en-US"/>
              <a:pPr/>
              <a:t>24</a:t>
            </a:fld>
            <a:endParaRPr lang="en-US" alt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r>
              <a:rPr lang="en-US" altLang="en-US"/>
              <a:t>See Tables 18.2 and 18.3</a:t>
            </a:r>
          </a:p>
        </p:txBody>
      </p:sp>
    </p:spTree>
    <p:extLst>
      <p:ext uri="{BB962C8B-B14F-4D97-AF65-F5344CB8AC3E}">
        <p14:creationId xmlns:p14="http://schemas.microsoft.com/office/powerpoint/2010/main" val="1745840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19301421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1949C75-759E-4ADF-9EA6-58662290AE49}" type="slidenum">
              <a:rPr lang="en-US"/>
              <a:pPr/>
              <a:t>26</a:t>
            </a:fld>
            <a:endParaRPr lang="en-US" dirty="0"/>
          </a:p>
        </p:txBody>
      </p:sp>
      <p:sp>
        <p:nvSpPr>
          <p:cNvPr id="23554" name="Rectangle 2"/>
          <p:cNvSpPr>
            <a:spLocks noGrp="1" noRot="1" noChangeAspect="1" noChangeArrowheads="1" noTextEdit="1"/>
          </p:cNvSpPr>
          <p:nvPr>
            <p:ph type="sldImg"/>
          </p:nvPr>
        </p:nvSpPr>
        <p:spPr>
          <a:xfrm>
            <a:off x="1204913" y="698500"/>
            <a:ext cx="4600575" cy="3451225"/>
          </a:xfrm>
          <a:ln cap="flat"/>
        </p:spPr>
      </p:sp>
      <p:sp>
        <p:nvSpPr>
          <p:cNvPr id="23555"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1123347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7/31/2014 1:21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27</a:t>
            </a:fld>
            <a:endParaRPr lang="en-US" dirty="0"/>
          </a:p>
        </p:txBody>
      </p:sp>
    </p:spTree>
    <p:extLst>
      <p:ext uri="{BB962C8B-B14F-4D97-AF65-F5344CB8AC3E}">
        <p14:creationId xmlns:p14="http://schemas.microsoft.com/office/powerpoint/2010/main" val="2810369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9EFC96-436D-4A25-991B-929DCC406625}" type="slidenum">
              <a:rPr lang="en-US"/>
              <a:pPr/>
              <a:t>3</a:t>
            </a:fld>
            <a:endParaRPr lang="en-US"/>
          </a:p>
        </p:txBody>
      </p:sp>
      <p:sp>
        <p:nvSpPr>
          <p:cNvPr id="890882" name="Rectangle 2"/>
          <p:cNvSpPr>
            <a:spLocks noGrp="1" noRot="1" noChangeAspect="1" noChangeArrowheads="1" noTextEdit="1"/>
          </p:cNvSpPr>
          <p:nvPr>
            <p:ph type="sldImg"/>
          </p:nvPr>
        </p:nvSpPr>
        <p:spPr>
          <a:ln/>
        </p:spPr>
      </p:sp>
      <p:sp>
        <p:nvSpPr>
          <p:cNvPr id="8908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77478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3698D73-051A-483B-A3D2-893F491AF07B}" type="slidenum">
              <a:rPr lang="en-US"/>
              <a:pPr/>
              <a:t>4</a:t>
            </a:fld>
            <a:endParaRPr lang="en-US" dirty="0"/>
          </a:p>
        </p:txBody>
      </p:sp>
      <p:sp>
        <p:nvSpPr>
          <p:cNvPr id="9218" name="Rectangle 2"/>
          <p:cNvSpPr>
            <a:spLocks noGrp="1" noRot="1" noChangeAspect="1" noChangeArrowheads="1" noTextEdit="1"/>
          </p:cNvSpPr>
          <p:nvPr>
            <p:ph type="sldImg"/>
          </p:nvPr>
        </p:nvSpPr>
        <p:spPr>
          <a:xfrm>
            <a:off x="1204913" y="698500"/>
            <a:ext cx="4600575" cy="3451225"/>
          </a:xfrm>
          <a:ln cap="flat"/>
        </p:spPr>
      </p:sp>
      <p:sp>
        <p:nvSpPr>
          <p:cNvPr id="9219"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2401961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41EE35-CE8B-4A16-BB63-4CAE3FEAF0FC}" type="slidenum">
              <a:rPr lang="en-US"/>
              <a:pPr/>
              <a:t>5</a:t>
            </a:fld>
            <a:endParaRPr lang="en-US"/>
          </a:p>
        </p:txBody>
      </p:sp>
      <p:sp>
        <p:nvSpPr>
          <p:cNvPr id="880642" name="Rectangle 2"/>
          <p:cNvSpPr>
            <a:spLocks noGrp="1" noRot="1" noChangeAspect="1" noChangeArrowheads="1" noTextEdit="1"/>
          </p:cNvSpPr>
          <p:nvPr>
            <p:ph type="sldImg"/>
          </p:nvPr>
        </p:nvSpPr>
        <p:spPr>
          <a:ln/>
        </p:spPr>
      </p:sp>
      <p:sp>
        <p:nvSpPr>
          <p:cNvPr id="8806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46698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6C5DB9-8D35-4F13-8B7E-F24D1114C2E9}" type="slidenum">
              <a:rPr lang="en-US"/>
              <a:pPr/>
              <a:t>6</a:t>
            </a:fld>
            <a:endParaRPr lang="en-US"/>
          </a:p>
        </p:txBody>
      </p:sp>
      <p:sp>
        <p:nvSpPr>
          <p:cNvPr id="881666" name="Rectangle 2"/>
          <p:cNvSpPr>
            <a:spLocks noGrp="1" noRot="1" noChangeAspect="1" noChangeArrowheads="1" noTextEdit="1"/>
          </p:cNvSpPr>
          <p:nvPr>
            <p:ph type="sldImg"/>
          </p:nvPr>
        </p:nvSpPr>
        <p:spPr>
          <a:ln/>
        </p:spPr>
      </p:sp>
      <p:sp>
        <p:nvSpPr>
          <p:cNvPr id="881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18790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25245233-F614-4478-83D2-E211FC8C0B36}" type="slidenum">
              <a:rPr lang="en-US"/>
              <a:pPr/>
              <a:t>7</a:t>
            </a:fld>
            <a:endParaRPr lang="en-US"/>
          </a:p>
        </p:txBody>
      </p:sp>
      <p:sp>
        <p:nvSpPr>
          <p:cNvPr id="831490" name="Rectangle 2"/>
          <p:cNvSpPr>
            <a:spLocks noChangeArrowheads="1"/>
          </p:cNvSpPr>
          <p:nvPr/>
        </p:nvSpPr>
        <p:spPr bwMode="auto">
          <a:xfrm>
            <a:off x="3886408" y="0"/>
            <a:ext cx="2971593" cy="45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867" tIns="44934" rIns="89867" bIns="44934" anchor="ctr"/>
          <a:lstStyle/>
          <a:p>
            <a:endParaRPr lang="en-US"/>
          </a:p>
        </p:txBody>
      </p:sp>
      <p:sp>
        <p:nvSpPr>
          <p:cNvPr id="831491" name="Rectangle 3"/>
          <p:cNvSpPr>
            <a:spLocks noChangeArrowheads="1"/>
          </p:cNvSpPr>
          <p:nvPr/>
        </p:nvSpPr>
        <p:spPr bwMode="auto">
          <a:xfrm>
            <a:off x="3886408" y="8687425"/>
            <a:ext cx="2971593" cy="45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8" tIns="0" rIns="19048" bIns="0" anchor="b"/>
          <a:lstStyle/>
          <a:p>
            <a:pPr algn="r" defTabSz="914274"/>
            <a:r>
              <a:rPr lang="en-US" sz="1000" i="1"/>
              <a:t>19</a:t>
            </a:r>
          </a:p>
        </p:txBody>
      </p:sp>
      <p:sp>
        <p:nvSpPr>
          <p:cNvPr id="831492" name="Rectangle 4"/>
          <p:cNvSpPr>
            <a:spLocks noChangeArrowheads="1"/>
          </p:cNvSpPr>
          <p:nvPr/>
        </p:nvSpPr>
        <p:spPr bwMode="auto">
          <a:xfrm>
            <a:off x="0" y="8687425"/>
            <a:ext cx="2971593" cy="45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867" tIns="44934" rIns="89867" bIns="44934" anchor="ctr"/>
          <a:lstStyle/>
          <a:p>
            <a:endParaRPr lang="en-US"/>
          </a:p>
        </p:txBody>
      </p:sp>
      <p:sp>
        <p:nvSpPr>
          <p:cNvPr id="831493" name="Rectangle 5"/>
          <p:cNvSpPr>
            <a:spLocks noChangeArrowheads="1"/>
          </p:cNvSpPr>
          <p:nvPr/>
        </p:nvSpPr>
        <p:spPr bwMode="auto">
          <a:xfrm>
            <a:off x="0" y="0"/>
            <a:ext cx="2971593" cy="45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867" tIns="44934" rIns="89867" bIns="44934" anchor="ctr"/>
          <a:lstStyle/>
          <a:p>
            <a:endParaRPr lang="en-US"/>
          </a:p>
        </p:txBody>
      </p:sp>
      <p:sp>
        <p:nvSpPr>
          <p:cNvPr id="831494" name="Rectangle 6"/>
          <p:cNvSpPr>
            <a:spLocks noGrp="1" noRot="1" noChangeAspect="1" noChangeArrowheads="1"/>
          </p:cNvSpPr>
          <p:nvPr>
            <p:ph type="sldImg"/>
          </p:nvPr>
        </p:nvSpPr>
        <p:spPr bwMode="auto">
          <a:xfrm>
            <a:off x="1152525" y="692150"/>
            <a:ext cx="4554538"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31495" name="Rectangle 7"/>
          <p:cNvSpPr>
            <a:spLocks noGrp="1" noChangeArrowheads="1"/>
          </p:cNvSpPr>
          <p:nvPr>
            <p:ph type="body" idx="1"/>
          </p:nvPr>
        </p:nvSpPr>
        <p:spPr bwMode="auto">
          <a:xfrm>
            <a:off x="914815" y="4343713"/>
            <a:ext cx="5028370" cy="41138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79" tIns="44445" rIns="90479" bIns="44445"/>
          <a:lstStyle/>
          <a:p>
            <a:endParaRPr lang="en-US"/>
          </a:p>
        </p:txBody>
      </p:sp>
    </p:spTree>
    <p:extLst>
      <p:ext uri="{BB962C8B-B14F-4D97-AF65-F5344CB8AC3E}">
        <p14:creationId xmlns:p14="http://schemas.microsoft.com/office/powerpoint/2010/main" val="3257886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DDD4DFB-8AEC-4719-9E1A-24D890518482}" type="slidenum">
              <a:rPr lang="en-US"/>
              <a:pPr/>
              <a:t>8</a:t>
            </a:fld>
            <a:endParaRPr lang="en-US" dirty="0"/>
          </a:p>
        </p:txBody>
      </p:sp>
      <p:sp>
        <p:nvSpPr>
          <p:cNvPr id="13314" name="Rectangle 2"/>
          <p:cNvSpPr>
            <a:spLocks noGrp="1" noRot="1" noChangeAspect="1" noChangeArrowheads="1" noTextEdit="1"/>
          </p:cNvSpPr>
          <p:nvPr>
            <p:ph type="sldImg"/>
          </p:nvPr>
        </p:nvSpPr>
        <p:spPr>
          <a:xfrm>
            <a:off x="1204913" y="698500"/>
            <a:ext cx="4600575" cy="3451225"/>
          </a:xfrm>
          <a:ln cap="flat"/>
        </p:spPr>
      </p:sp>
      <p:sp>
        <p:nvSpPr>
          <p:cNvPr id="13315"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945640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D331EE-0385-4183-943B-F4DA8604E4F7}" type="slidenum">
              <a:rPr lang="en-US"/>
              <a:pPr/>
              <a:t>9</a:t>
            </a:fld>
            <a:endParaRPr lang="en-US"/>
          </a:p>
        </p:txBody>
      </p:sp>
      <p:sp>
        <p:nvSpPr>
          <p:cNvPr id="899074" name="Rectangle 2"/>
          <p:cNvSpPr>
            <a:spLocks noGrp="1" noRot="1" noChangeAspect="1" noChangeArrowheads="1" noTextEdit="1"/>
          </p:cNvSpPr>
          <p:nvPr>
            <p:ph type="sldImg"/>
          </p:nvPr>
        </p:nvSpPr>
        <p:spPr>
          <a:ln/>
        </p:spPr>
      </p:sp>
      <p:sp>
        <p:nvSpPr>
          <p:cNvPr id="8990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15154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7.xml"/><Relationship Id="rId7" Type="http://schemas.openxmlformats.org/officeDocument/2006/relationships/image" Target="../media/image8.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4" Type="http://schemas.openxmlformats.org/officeDocument/2006/relationships/oleObject" Target="../embeddings/oleObject1.bin"/><Relationship Id="rId9" Type="http://schemas.openxmlformats.org/officeDocument/2006/relationships/image" Target="../media/image9.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dirty="0" smtClean="0"/>
              <a:t>Video 47 (Topic 9.2):</a:t>
            </a:r>
            <a:br>
              <a:rPr lang="en-US" dirty="0" smtClean="0"/>
            </a:br>
            <a:r>
              <a:rPr lang="en-US" dirty="0"/>
              <a:t>Dividend </a:t>
            </a:r>
            <a:r>
              <a:rPr lang="en-US" dirty="0" smtClean="0"/>
              <a:t>Policies</a:t>
            </a:r>
            <a:endParaRPr lang="en-US" dirty="0"/>
          </a:p>
        </p:txBody>
      </p:sp>
    </p:spTree>
    <p:extLst>
      <p:ext uri="{BB962C8B-B14F-4D97-AF65-F5344CB8AC3E}">
        <p14:creationId xmlns:p14="http://schemas.microsoft.com/office/powerpoint/2010/main" val="425086122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Grp="1" noChangeArrowheads="1"/>
          </p:cNvSpPr>
          <p:nvPr>
            <p:ph type="title"/>
          </p:nvPr>
        </p:nvSpPr>
        <p:spPr>
          <a:xfrm>
            <a:off x="381000" y="230188"/>
            <a:ext cx="8382000" cy="1329595"/>
          </a:xfrm>
        </p:spPr>
        <p:txBody>
          <a:bodyPr/>
          <a:lstStyle/>
          <a:p>
            <a:r>
              <a:rPr lang="en-US" dirty="0" smtClean="0"/>
              <a:t>Low Dividends: Tax </a:t>
            </a:r>
            <a:r>
              <a:rPr lang="en-US" dirty="0"/>
              <a:t>Effect Theory</a:t>
            </a:r>
          </a:p>
        </p:txBody>
      </p:sp>
      <p:sp>
        <p:nvSpPr>
          <p:cNvPr id="14342" name="Rectangle 6"/>
          <p:cNvSpPr>
            <a:spLocks noGrp="1" noChangeArrowheads="1"/>
          </p:cNvSpPr>
          <p:nvPr>
            <p:ph type="body" idx="1"/>
          </p:nvPr>
        </p:nvSpPr>
        <p:spPr>
          <a:xfrm>
            <a:off x="381000" y="1676400"/>
            <a:ext cx="8382000" cy="4105739"/>
          </a:xfrm>
        </p:spPr>
        <p:txBody>
          <a:bodyPr/>
          <a:lstStyle/>
          <a:p>
            <a:r>
              <a:rPr lang="en-US" dirty="0"/>
              <a:t>Low payouts mean higher capital </a:t>
            </a:r>
            <a:r>
              <a:rPr lang="en-US" dirty="0" smtClean="0"/>
              <a:t>gains.</a:t>
            </a:r>
          </a:p>
          <a:p>
            <a:pPr lvl="1"/>
            <a:r>
              <a:rPr lang="en-US" dirty="0" smtClean="0"/>
              <a:t>Capital </a:t>
            </a:r>
            <a:r>
              <a:rPr lang="en-US" dirty="0"/>
              <a:t>gains taxes are deferred until they are realized, so they are taxed at a lower effective rate than dividends.</a:t>
            </a:r>
          </a:p>
          <a:p>
            <a:endParaRPr lang="en-US" dirty="0" smtClean="0"/>
          </a:p>
          <a:p>
            <a:r>
              <a:rPr lang="en-US" dirty="0" smtClean="0"/>
              <a:t>Investors </a:t>
            </a:r>
            <a:r>
              <a:rPr lang="en-US" dirty="0"/>
              <a:t>to require a higher pre-tax return to induce them to buy a high payout stock, which would result in a lower stock price.</a:t>
            </a:r>
          </a:p>
        </p:txBody>
      </p:sp>
    </p:spTree>
    <p:extLst>
      <p:ext uri="{BB962C8B-B14F-4D97-AF65-F5344CB8AC3E}">
        <p14:creationId xmlns:p14="http://schemas.microsoft.com/office/powerpoint/2010/main" val="336503617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7" name="Rectangle 5"/>
          <p:cNvSpPr>
            <a:spLocks noGrp="1" noChangeArrowheads="1"/>
          </p:cNvSpPr>
          <p:nvPr>
            <p:ph type="title"/>
          </p:nvPr>
        </p:nvSpPr>
        <p:spPr/>
        <p:txBody>
          <a:bodyPr/>
          <a:lstStyle/>
          <a:p>
            <a:r>
              <a:rPr lang="en-US" dirty="0" smtClean="0"/>
              <a:t>Clientele Effect</a:t>
            </a:r>
            <a:endParaRPr lang="en-US" dirty="0"/>
          </a:p>
        </p:txBody>
      </p:sp>
      <p:sp>
        <p:nvSpPr>
          <p:cNvPr id="110598" name="Rectangle 6"/>
          <p:cNvSpPr>
            <a:spLocks noGrp="1" noChangeArrowheads="1"/>
          </p:cNvSpPr>
          <p:nvPr>
            <p:ph type="body" idx="1"/>
          </p:nvPr>
        </p:nvSpPr>
        <p:spPr>
          <a:xfrm>
            <a:off x="304800" y="1371600"/>
            <a:ext cx="8382000" cy="4222694"/>
          </a:xfrm>
        </p:spPr>
        <p:txBody>
          <a:bodyPr/>
          <a:lstStyle/>
          <a:p>
            <a:r>
              <a:rPr lang="en-US" sz="2800" dirty="0"/>
              <a:t>Different groups of investors, or clienteles, prefer different dividend </a:t>
            </a:r>
            <a:r>
              <a:rPr lang="en-US" sz="2800" dirty="0" smtClean="0"/>
              <a:t>policies</a:t>
            </a:r>
          </a:p>
          <a:p>
            <a:endParaRPr lang="en-US" sz="2800" dirty="0"/>
          </a:p>
          <a:p>
            <a:r>
              <a:rPr lang="en-US" sz="2800" dirty="0"/>
              <a:t>Firm’s past dividend policy determines its current clientele of </a:t>
            </a:r>
            <a:r>
              <a:rPr lang="en-US" sz="2800" dirty="0" smtClean="0"/>
              <a:t>investors</a:t>
            </a:r>
          </a:p>
          <a:p>
            <a:endParaRPr lang="en-US" sz="2800" dirty="0"/>
          </a:p>
          <a:p>
            <a:r>
              <a:rPr lang="en-US" sz="2800" dirty="0"/>
              <a:t>Clientele effects impede changing dividend policy.  Taxes &amp; brokerage costs hurt investors who have to switch companies due to a change in payout policy.</a:t>
            </a:r>
          </a:p>
        </p:txBody>
      </p:sp>
    </p:spTree>
    <p:extLst>
      <p:ext uri="{BB962C8B-B14F-4D97-AF65-F5344CB8AC3E}">
        <p14:creationId xmlns:p14="http://schemas.microsoft.com/office/powerpoint/2010/main" val="147877983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Clientele Effect</a:t>
            </a:r>
          </a:p>
        </p:txBody>
      </p:sp>
      <p:sp>
        <p:nvSpPr>
          <p:cNvPr id="17411" name="Rectangle 3"/>
          <p:cNvSpPr>
            <a:spLocks noGrp="1" noChangeArrowheads="1"/>
          </p:cNvSpPr>
          <p:nvPr>
            <p:ph type="body" idx="1"/>
          </p:nvPr>
        </p:nvSpPr>
        <p:spPr>
          <a:xfrm>
            <a:off x="304800" y="1371600"/>
            <a:ext cx="8382000" cy="4185761"/>
          </a:xfrm>
        </p:spPr>
        <p:txBody>
          <a:bodyPr/>
          <a:lstStyle/>
          <a:p>
            <a:r>
              <a:rPr lang="en-US" altLang="en-US" dirty="0"/>
              <a:t>Some investors prefer low dividend payouts and will buy stock in those companies that offer low dividend payouts</a:t>
            </a:r>
          </a:p>
          <a:p>
            <a:endParaRPr lang="en-US" altLang="en-US" dirty="0" smtClean="0"/>
          </a:p>
          <a:p>
            <a:r>
              <a:rPr lang="en-US" altLang="en-US" dirty="0" smtClean="0"/>
              <a:t>Some </a:t>
            </a:r>
            <a:r>
              <a:rPr lang="en-US" altLang="en-US" dirty="0"/>
              <a:t>investors prefer high dividend payouts and will buy stock in those companies that offer high dividend payouts</a:t>
            </a:r>
          </a:p>
        </p:txBody>
      </p:sp>
    </p:spTree>
    <p:extLst>
      <p:ext uri="{BB962C8B-B14F-4D97-AF65-F5344CB8AC3E}">
        <p14:creationId xmlns:p14="http://schemas.microsoft.com/office/powerpoint/2010/main" val="361904831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59138" name="Rectangle 2"/>
          <p:cNvSpPr>
            <a:spLocks noGrp="1" noChangeArrowheads="1"/>
          </p:cNvSpPr>
          <p:nvPr>
            <p:ph type="title"/>
          </p:nvPr>
        </p:nvSpPr>
        <p:spPr>
          <a:xfrm>
            <a:off x="304800" y="152400"/>
            <a:ext cx="8316913" cy="627864"/>
          </a:xfrm>
        </p:spPr>
        <p:txBody>
          <a:bodyPr/>
          <a:lstStyle/>
          <a:p>
            <a:pPr algn="just">
              <a:lnSpc>
                <a:spcPct val="85000"/>
              </a:lnSpc>
              <a:spcAft>
                <a:spcPts val="600"/>
              </a:spcAft>
            </a:pPr>
            <a:r>
              <a:rPr lang="en-US" dirty="0" smtClean="0"/>
              <a:t>Clientele </a:t>
            </a:r>
            <a:r>
              <a:rPr lang="en-US" dirty="0"/>
              <a:t>Effect</a:t>
            </a:r>
          </a:p>
        </p:txBody>
      </p:sp>
      <p:sp>
        <p:nvSpPr>
          <p:cNvPr id="859139" name="Rectangle 3"/>
          <p:cNvSpPr>
            <a:spLocks noGrp="1" noChangeArrowheads="1"/>
          </p:cNvSpPr>
          <p:nvPr>
            <p:ph type="body" idx="1"/>
          </p:nvPr>
        </p:nvSpPr>
        <p:spPr>
          <a:xfrm>
            <a:off x="457200" y="1447800"/>
            <a:ext cx="8610600" cy="1219200"/>
          </a:xfrm>
        </p:spPr>
        <p:txBody>
          <a:bodyPr>
            <a:normAutofit lnSpcReduction="10000"/>
          </a:bodyPr>
          <a:lstStyle/>
          <a:p>
            <a:pPr marL="0" indent="0">
              <a:spcBef>
                <a:spcPct val="0"/>
              </a:spcBef>
              <a:buNone/>
            </a:pPr>
            <a:r>
              <a:rPr lang="en-US" dirty="0"/>
              <a:t>Clienteles for various dividend payout policies are likely to form in the following way:</a:t>
            </a:r>
          </a:p>
          <a:p>
            <a:pPr>
              <a:buFont typeface="Wingdings" pitchFamily="2" charset="2"/>
              <a:buNone/>
            </a:pPr>
            <a:endParaRPr lang="en-US" dirty="0"/>
          </a:p>
        </p:txBody>
      </p:sp>
      <p:sp>
        <p:nvSpPr>
          <p:cNvPr id="859140" name="Text Box 4"/>
          <p:cNvSpPr txBox="1">
            <a:spLocks noChangeArrowheads="1"/>
          </p:cNvSpPr>
          <p:nvPr/>
        </p:nvSpPr>
        <p:spPr bwMode="auto">
          <a:xfrm>
            <a:off x="1371600" y="2819400"/>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00" b="1">
                <a:latin typeface="Arial" charset="0"/>
              </a:rPr>
              <a:t>Group</a:t>
            </a:r>
          </a:p>
        </p:txBody>
      </p:sp>
      <p:sp>
        <p:nvSpPr>
          <p:cNvPr id="859141" name="Text Box 5"/>
          <p:cNvSpPr txBox="1">
            <a:spLocks noChangeArrowheads="1"/>
          </p:cNvSpPr>
          <p:nvPr/>
        </p:nvSpPr>
        <p:spPr bwMode="auto">
          <a:xfrm>
            <a:off x="5257800" y="2819400"/>
            <a:ext cx="2590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00" b="1">
                <a:latin typeface="Arial" charset="0"/>
              </a:rPr>
              <a:t>Stock Type</a:t>
            </a:r>
          </a:p>
        </p:txBody>
      </p:sp>
      <p:sp>
        <p:nvSpPr>
          <p:cNvPr id="859142" name="Text Box 6"/>
          <p:cNvSpPr txBox="1">
            <a:spLocks noChangeArrowheads="1"/>
          </p:cNvSpPr>
          <p:nvPr/>
        </p:nvSpPr>
        <p:spPr bwMode="auto">
          <a:xfrm>
            <a:off x="533400" y="3276600"/>
            <a:ext cx="426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000">
                <a:latin typeface="Arial" charset="0"/>
              </a:rPr>
              <a:t>High Tax Bracket Individuals</a:t>
            </a:r>
          </a:p>
        </p:txBody>
      </p:sp>
      <p:sp>
        <p:nvSpPr>
          <p:cNvPr id="859143" name="Text Box 7"/>
          <p:cNvSpPr txBox="1">
            <a:spLocks noChangeArrowheads="1"/>
          </p:cNvSpPr>
          <p:nvPr/>
        </p:nvSpPr>
        <p:spPr bwMode="auto">
          <a:xfrm>
            <a:off x="533400" y="3733800"/>
            <a:ext cx="426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000">
                <a:latin typeface="Arial" charset="0"/>
              </a:rPr>
              <a:t>Low Tax Bracket Individuals</a:t>
            </a:r>
          </a:p>
        </p:txBody>
      </p:sp>
      <p:sp>
        <p:nvSpPr>
          <p:cNvPr id="859144" name="Text Box 8"/>
          <p:cNvSpPr txBox="1">
            <a:spLocks noChangeArrowheads="1"/>
          </p:cNvSpPr>
          <p:nvPr/>
        </p:nvSpPr>
        <p:spPr bwMode="auto">
          <a:xfrm>
            <a:off x="533400" y="4191000"/>
            <a:ext cx="426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000">
                <a:latin typeface="Arial" charset="0"/>
              </a:rPr>
              <a:t>Tax-Free Institutions</a:t>
            </a:r>
          </a:p>
        </p:txBody>
      </p:sp>
      <p:sp>
        <p:nvSpPr>
          <p:cNvPr id="859145" name="Text Box 9"/>
          <p:cNvSpPr txBox="1">
            <a:spLocks noChangeArrowheads="1"/>
          </p:cNvSpPr>
          <p:nvPr/>
        </p:nvSpPr>
        <p:spPr bwMode="auto">
          <a:xfrm>
            <a:off x="533400" y="4648200"/>
            <a:ext cx="426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000">
                <a:latin typeface="Arial" charset="0"/>
              </a:rPr>
              <a:t>Corporations </a:t>
            </a:r>
          </a:p>
        </p:txBody>
      </p:sp>
      <p:sp>
        <p:nvSpPr>
          <p:cNvPr id="859146" name="Text Box 10"/>
          <p:cNvSpPr txBox="1">
            <a:spLocks noChangeArrowheads="1"/>
          </p:cNvSpPr>
          <p:nvPr/>
        </p:nvSpPr>
        <p:spPr bwMode="auto">
          <a:xfrm>
            <a:off x="5181600" y="3276600"/>
            <a:ext cx="3657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000">
                <a:latin typeface="Arial" charset="0"/>
              </a:rPr>
              <a:t>Zero-to-Low payout</a:t>
            </a:r>
          </a:p>
        </p:txBody>
      </p:sp>
      <p:sp>
        <p:nvSpPr>
          <p:cNvPr id="859147" name="Text Box 11"/>
          <p:cNvSpPr txBox="1">
            <a:spLocks noChangeArrowheads="1"/>
          </p:cNvSpPr>
          <p:nvPr/>
        </p:nvSpPr>
        <p:spPr bwMode="auto">
          <a:xfrm>
            <a:off x="5181600" y="3733800"/>
            <a:ext cx="3429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000">
                <a:latin typeface="Arial" charset="0"/>
              </a:rPr>
              <a:t>Low-to-Medium payout</a:t>
            </a:r>
          </a:p>
        </p:txBody>
      </p:sp>
      <p:sp>
        <p:nvSpPr>
          <p:cNvPr id="859148" name="Text Box 12"/>
          <p:cNvSpPr txBox="1">
            <a:spLocks noChangeArrowheads="1"/>
          </p:cNvSpPr>
          <p:nvPr/>
        </p:nvSpPr>
        <p:spPr bwMode="auto">
          <a:xfrm>
            <a:off x="5181600" y="4191000"/>
            <a:ext cx="3657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000">
                <a:latin typeface="Arial" charset="0"/>
              </a:rPr>
              <a:t>Medium payout</a:t>
            </a:r>
          </a:p>
        </p:txBody>
      </p:sp>
      <p:sp>
        <p:nvSpPr>
          <p:cNvPr id="859149" name="Text Box 13"/>
          <p:cNvSpPr txBox="1">
            <a:spLocks noChangeArrowheads="1"/>
          </p:cNvSpPr>
          <p:nvPr/>
        </p:nvSpPr>
        <p:spPr bwMode="auto">
          <a:xfrm>
            <a:off x="5181600" y="4648200"/>
            <a:ext cx="3657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000">
                <a:latin typeface="Arial" charset="0"/>
              </a:rPr>
              <a:t>High payout</a:t>
            </a:r>
          </a:p>
        </p:txBody>
      </p:sp>
      <p:sp>
        <p:nvSpPr>
          <p:cNvPr id="859150" name="Line 14"/>
          <p:cNvSpPr>
            <a:spLocks noChangeShapeType="1"/>
          </p:cNvSpPr>
          <p:nvPr/>
        </p:nvSpPr>
        <p:spPr bwMode="auto">
          <a:xfrm>
            <a:off x="609600" y="3200400"/>
            <a:ext cx="8001000" cy="0"/>
          </a:xfrm>
          <a:prstGeom prst="line">
            <a:avLst/>
          </a:prstGeom>
          <a:noFill/>
          <a:ln w="57150" cap="sq" cmpd="thinThick">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59151" name="Text Box 15"/>
          <p:cNvSpPr txBox="1">
            <a:spLocks noChangeArrowheads="1"/>
          </p:cNvSpPr>
          <p:nvPr/>
        </p:nvSpPr>
        <p:spPr bwMode="auto">
          <a:xfrm>
            <a:off x="685800" y="5105400"/>
            <a:ext cx="800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000" b="1" dirty="0">
                <a:latin typeface="Arial" charset="0"/>
              </a:rPr>
              <a:t>Once the clienteles have been satisfied, a corporation is unlikely to create value by </a:t>
            </a:r>
            <a:r>
              <a:rPr lang="en-US" sz="2000" b="1" i="1" dirty="0">
                <a:latin typeface="Arial" charset="0"/>
              </a:rPr>
              <a:t>changing</a:t>
            </a:r>
            <a:r>
              <a:rPr lang="en-US" sz="2000" b="1" dirty="0">
                <a:latin typeface="Arial" charset="0"/>
              </a:rPr>
              <a:t> its dividend policy.</a:t>
            </a:r>
          </a:p>
        </p:txBody>
      </p:sp>
    </p:spTree>
    <p:extLst>
      <p:ext uri="{BB962C8B-B14F-4D97-AF65-F5344CB8AC3E}">
        <p14:creationId xmlns:p14="http://schemas.microsoft.com/office/powerpoint/2010/main" val="87396674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dirty="0"/>
              <a:t>Implications of </a:t>
            </a:r>
            <a:r>
              <a:rPr lang="en-US" altLang="en-US" dirty="0" smtClean="0"/>
              <a:t>Clientele </a:t>
            </a:r>
            <a:r>
              <a:rPr lang="en-US" altLang="en-US" dirty="0"/>
              <a:t>Effect</a:t>
            </a:r>
          </a:p>
        </p:txBody>
      </p:sp>
      <p:sp>
        <p:nvSpPr>
          <p:cNvPr id="15363" name="Rectangle 3"/>
          <p:cNvSpPr>
            <a:spLocks noGrp="1" noChangeArrowheads="1"/>
          </p:cNvSpPr>
          <p:nvPr>
            <p:ph type="body" idx="1"/>
          </p:nvPr>
        </p:nvSpPr>
        <p:spPr>
          <a:xfrm>
            <a:off x="228600" y="1219200"/>
            <a:ext cx="8382000" cy="4825937"/>
          </a:xfrm>
        </p:spPr>
        <p:txBody>
          <a:bodyPr/>
          <a:lstStyle/>
          <a:p>
            <a:r>
              <a:rPr lang="en-US" altLang="en-US" dirty="0"/>
              <a:t>What do you think will happen if a firm changes its policy from a high payout to a low payout</a:t>
            </a:r>
            <a:r>
              <a:rPr lang="en-US" altLang="en-US" dirty="0" smtClean="0"/>
              <a:t>?</a:t>
            </a:r>
          </a:p>
          <a:p>
            <a:endParaRPr lang="en-US" altLang="en-US" dirty="0"/>
          </a:p>
          <a:p>
            <a:r>
              <a:rPr lang="en-US" altLang="en-US" dirty="0"/>
              <a:t>What do you think will happen if a firm changes its policy from a low payout to a high payout</a:t>
            </a:r>
            <a:r>
              <a:rPr lang="en-US" altLang="en-US" dirty="0" smtClean="0"/>
              <a:t>?</a:t>
            </a:r>
          </a:p>
          <a:p>
            <a:endParaRPr lang="en-US" altLang="en-US" dirty="0"/>
          </a:p>
          <a:p>
            <a:r>
              <a:rPr lang="en-US" altLang="en-US" dirty="0"/>
              <a:t>If this is the case, does dividend POLICY matter?</a:t>
            </a:r>
          </a:p>
        </p:txBody>
      </p:sp>
    </p:spTree>
    <p:extLst>
      <p:ext uri="{BB962C8B-B14F-4D97-AF65-F5344CB8AC3E}">
        <p14:creationId xmlns:p14="http://schemas.microsoft.com/office/powerpoint/2010/main" val="198820925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Grp="1" noChangeArrowheads="1"/>
          </p:cNvSpPr>
          <p:nvPr>
            <p:ph type="title"/>
          </p:nvPr>
        </p:nvSpPr>
        <p:spPr>
          <a:xfrm>
            <a:off x="381000" y="230188"/>
            <a:ext cx="8382000" cy="664797"/>
          </a:xfrm>
        </p:spPr>
        <p:txBody>
          <a:bodyPr/>
          <a:lstStyle/>
          <a:p>
            <a:r>
              <a:rPr lang="en-US" altLang="en-US" dirty="0"/>
              <a:t>Signaling Theory</a:t>
            </a:r>
            <a:endParaRPr lang="en-US" dirty="0"/>
          </a:p>
        </p:txBody>
      </p:sp>
      <p:sp>
        <p:nvSpPr>
          <p:cNvPr id="24582" name="Rectangle 6"/>
          <p:cNvSpPr>
            <a:spLocks noGrp="1" noChangeArrowheads="1"/>
          </p:cNvSpPr>
          <p:nvPr>
            <p:ph type="body" idx="1"/>
          </p:nvPr>
        </p:nvSpPr>
        <p:spPr>
          <a:xfrm>
            <a:off x="374930" y="1295400"/>
            <a:ext cx="8235669" cy="4548938"/>
          </a:xfrm>
        </p:spPr>
        <p:txBody>
          <a:bodyPr/>
          <a:lstStyle/>
          <a:p>
            <a:r>
              <a:rPr lang="en-US" dirty="0" smtClean="0"/>
              <a:t>Dividend </a:t>
            </a:r>
            <a:r>
              <a:rPr lang="en-US" dirty="0"/>
              <a:t>changes </a:t>
            </a:r>
            <a:r>
              <a:rPr lang="en-US" dirty="0" smtClean="0"/>
              <a:t>are </a:t>
            </a:r>
            <a:r>
              <a:rPr lang="en-US" dirty="0"/>
              <a:t>signals of management’s view of the future.  </a:t>
            </a:r>
            <a:endParaRPr lang="en-US" dirty="0" smtClean="0"/>
          </a:p>
          <a:p>
            <a:pPr lvl="1"/>
            <a:r>
              <a:rPr lang="en-US" dirty="0" smtClean="0"/>
              <a:t>Managers </a:t>
            </a:r>
            <a:r>
              <a:rPr lang="en-US" dirty="0"/>
              <a:t>hate to cut dividends, so won’t raise dividends unless they think raise is sustainable.</a:t>
            </a:r>
          </a:p>
          <a:p>
            <a:endParaRPr lang="en-US" dirty="0" smtClean="0"/>
          </a:p>
          <a:p>
            <a:r>
              <a:rPr lang="en-US" dirty="0" smtClean="0"/>
              <a:t>Therefore</a:t>
            </a:r>
            <a:r>
              <a:rPr lang="en-US" dirty="0"/>
              <a:t>, a stock price increase at time of a dividend increase could reflect higher expectations for future EPS, not a desire for dividends.</a:t>
            </a:r>
          </a:p>
        </p:txBody>
      </p:sp>
    </p:spTree>
    <p:extLst>
      <p:ext uri="{BB962C8B-B14F-4D97-AF65-F5344CB8AC3E}">
        <p14:creationId xmlns:p14="http://schemas.microsoft.com/office/powerpoint/2010/main" val="2289813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dirty="0" smtClean="0"/>
              <a:t>Signaling Theory</a:t>
            </a:r>
            <a:endParaRPr lang="en-US" altLang="en-US" dirty="0"/>
          </a:p>
        </p:txBody>
      </p:sp>
      <p:sp>
        <p:nvSpPr>
          <p:cNvPr id="40963" name="Rectangle 3"/>
          <p:cNvSpPr>
            <a:spLocks noGrp="1" noChangeArrowheads="1"/>
          </p:cNvSpPr>
          <p:nvPr>
            <p:ph type="body" idx="1"/>
          </p:nvPr>
        </p:nvSpPr>
        <p:spPr>
          <a:xfrm>
            <a:off x="268287" y="1066800"/>
            <a:ext cx="8607425" cy="5121402"/>
          </a:xfrm>
        </p:spPr>
        <p:txBody>
          <a:bodyPr/>
          <a:lstStyle/>
          <a:p>
            <a:pPr>
              <a:lnSpc>
                <a:spcPct val="80000"/>
              </a:lnSpc>
            </a:pPr>
            <a:r>
              <a:rPr lang="en-US" altLang="en-US" sz="3200" dirty="0"/>
              <a:t>Asymmetric </a:t>
            </a:r>
            <a:r>
              <a:rPr lang="en-US" altLang="en-US" sz="3200" dirty="0" smtClean="0"/>
              <a:t>Information–Managers </a:t>
            </a:r>
            <a:r>
              <a:rPr lang="en-US" altLang="en-US" sz="3200" dirty="0"/>
              <a:t>have more information about the </a:t>
            </a:r>
            <a:r>
              <a:rPr lang="en-US" altLang="en-US" sz="3200" dirty="0" smtClean="0"/>
              <a:t>firm than </a:t>
            </a:r>
            <a:r>
              <a:rPr lang="en-US" altLang="en-US" sz="3200" dirty="0"/>
              <a:t>investors</a:t>
            </a:r>
          </a:p>
          <a:p>
            <a:pPr>
              <a:lnSpc>
                <a:spcPct val="80000"/>
              </a:lnSpc>
            </a:pPr>
            <a:r>
              <a:rPr lang="en-US" altLang="en-US" sz="3200" dirty="0"/>
              <a:t>Changes in dividends convey information</a:t>
            </a:r>
          </a:p>
          <a:p>
            <a:pPr lvl="1">
              <a:lnSpc>
                <a:spcPct val="80000"/>
              </a:lnSpc>
            </a:pPr>
            <a:r>
              <a:rPr lang="en-US" altLang="en-US" sz="2800" dirty="0"/>
              <a:t>Dividend increases</a:t>
            </a:r>
          </a:p>
          <a:p>
            <a:pPr lvl="2">
              <a:lnSpc>
                <a:spcPct val="80000"/>
              </a:lnSpc>
            </a:pPr>
            <a:r>
              <a:rPr lang="en-US" altLang="en-US" sz="2000" dirty="0"/>
              <a:t>Management believes it can be sustained</a:t>
            </a:r>
          </a:p>
          <a:p>
            <a:pPr lvl="2">
              <a:lnSpc>
                <a:spcPct val="80000"/>
              </a:lnSpc>
            </a:pPr>
            <a:r>
              <a:rPr lang="en-US" altLang="en-US" sz="2000" dirty="0"/>
              <a:t>Expectation of higher future dividends, increasing present value</a:t>
            </a:r>
          </a:p>
          <a:p>
            <a:pPr lvl="2">
              <a:lnSpc>
                <a:spcPct val="80000"/>
              </a:lnSpc>
            </a:pPr>
            <a:r>
              <a:rPr lang="en-US" altLang="en-US" sz="2000" dirty="0"/>
              <a:t>Signal of a healthy, growing firm</a:t>
            </a:r>
          </a:p>
          <a:p>
            <a:pPr lvl="1">
              <a:lnSpc>
                <a:spcPct val="80000"/>
              </a:lnSpc>
            </a:pPr>
            <a:r>
              <a:rPr lang="en-US" altLang="en-US" sz="2800" dirty="0"/>
              <a:t>Dividend decreases</a:t>
            </a:r>
          </a:p>
          <a:p>
            <a:pPr lvl="2">
              <a:lnSpc>
                <a:spcPct val="80000"/>
              </a:lnSpc>
            </a:pPr>
            <a:r>
              <a:rPr lang="en-US" altLang="en-US" sz="2000" dirty="0"/>
              <a:t>Management believes it can no longer sustain the current level of dividends</a:t>
            </a:r>
          </a:p>
          <a:p>
            <a:pPr lvl="2">
              <a:lnSpc>
                <a:spcPct val="80000"/>
              </a:lnSpc>
            </a:pPr>
            <a:r>
              <a:rPr lang="en-US" altLang="en-US" sz="2000" dirty="0"/>
              <a:t>Expectation of lower dividends indefinitely; decreasing present value</a:t>
            </a:r>
          </a:p>
          <a:p>
            <a:pPr lvl="2">
              <a:lnSpc>
                <a:spcPct val="80000"/>
              </a:lnSpc>
            </a:pPr>
            <a:r>
              <a:rPr lang="en-US" altLang="en-US" sz="2000" dirty="0"/>
              <a:t>Signal of a firm that is having financial difficulties</a:t>
            </a:r>
          </a:p>
        </p:txBody>
      </p:sp>
    </p:spTree>
    <p:extLst>
      <p:ext uri="{BB962C8B-B14F-4D97-AF65-F5344CB8AC3E}">
        <p14:creationId xmlns:p14="http://schemas.microsoft.com/office/powerpoint/2010/main" val="96860358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8" name="Rectangle 6"/>
          <p:cNvSpPr>
            <a:spLocks noGrp="1" noChangeArrowheads="1"/>
          </p:cNvSpPr>
          <p:nvPr>
            <p:ph type="title"/>
          </p:nvPr>
        </p:nvSpPr>
        <p:spPr/>
        <p:txBody>
          <a:bodyPr/>
          <a:lstStyle/>
          <a:p>
            <a:r>
              <a:rPr lang="en-US" dirty="0" smtClean="0"/>
              <a:t>Residual Distribution Model</a:t>
            </a:r>
            <a:endParaRPr lang="en-US" dirty="0"/>
          </a:p>
        </p:txBody>
      </p:sp>
      <p:sp>
        <p:nvSpPr>
          <p:cNvPr id="28679" name="Rectangle 7"/>
          <p:cNvSpPr>
            <a:spLocks noGrp="1" noChangeArrowheads="1"/>
          </p:cNvSpPr>
          <p:nvPr>
            <p:ph type="body" idx="1"/>
          </p:nvPr>
        </p:nvSpPr>
        <p:spPr>
          <a:xfrm>
            <a:off x="228600" y="1219200"/>
            <a:ext cx="8382000" cy="4825937"/>
          </a:xfrm>
        </p:spPr>
        <p:txBody>
          <a:bodyPr/>
          <a:lstStyle/>
          <a:p>
            <a:r>
              <a:rPr lang="en-US" dirty="0"/>
              <a:t>Find the reinvested earnings needed for the capital budget.</a:t>
            </a:r>
          </a:p>
          <a:p>
            <a:endParaRPr lang="en-US" dirty="0" smtClean="0"/>
          </a:p>
          <a:p>
            <a:r>
              <a:rPr lang="en-US" dirty="0" smtClean="0"/>
              <a:t>Pay </a:t>
            </a:r>
            <a:r>
              <a:rPr lang="en-US" dirty="0"/>
              <a:t>out any leftover earnings (the residual) as either dividends or stock repurchases.</a:t>
            </a:r>
          </a:p>
          <a:p>
            <a:endParaRPr lang="en-US" dirty="0" smtClean="0"/>
          </a:p>
          <a:p>
            <a:r>
              <a:rPr lang="en-US" dirty="0" smtClean="0"/>
              <a:t>This </a:t>
            </a:r>
            <a:r>
              <a:rPr lang="en-US" dirty="0"/>
              <a:t>policy minimizes flotation and equity signaling costs, hence minimizes the WACC.</a:t>
            </a:r>
          </a:p>
        </p:txBody>
      </p:sp>
    </p:spTree>
    <p:extLst>
      <p:ext uri="{BB962C8B-B14F-4D97-AF65-F5344CB8AC3E}">
        <p14:creationId xmlns:p14="http://schemas.microsoft.com/office/powerpoint/2010/main" val="429102353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dirty="0"/>
              <a:t>Residual </a:t>
            </a:r>
            <a:r>
              <a:rPr lang="en-US" dirty="0"/>
              <a:t>Distribution </a:t>
            </a:r>
            <a:r>
              <a:rPr lang="en-US" altLang="en-US" dirty="0" smtClean="0"/>
              <a:t>Policy</a:t>
            </a:r>
            <a:endParaRPr lang="en-US" altLang="en-US" dirty="0"/>
          </a:p>
        </p:txBody>
      </p:sp>
      <p:sp>
        <p:nvSpPr>
          <p:cNvPr id="22531" name="Rectangle 3"/>
          <p:cNvSpPr>
            <a:spLocks noGrp="1" noChangeArrowheads="1"/>
          </p:cNvSpPr>
          <p:nvPr>
            <p:ph type="body" idx="1"/>
          </p:nvPr>
        </p:nvSpPr>
        <p:spPr>
          <a:xfrm>
            <a:off x="561975" y="1066800"/>
            <a:ext cx="8020050" cy="5181600"/>
          </a:xfrm>
        </p:spPr>
        <p:txBody>
          <a:bodyPr/>
          <a:lstStyle/>
          <a:p>
            <a:pPr>
              <a:lnSpc>
                <a:spcPct val="90000"/>
              </a:lnSpc>
            </a:pPr>
            <a:r>
              <a:rPr lang="en-US" altLang="en-US" sz="3200" dirty="0"/>
              <a:t>Determine capital budget</a:t>
            </a:r>
          </a:p>
          <a:p>
            <a:pPr>
              <a:lnSpc>
                <a:spcPct val="90000"/>
              </a:lnSpc>
            </a:pPr>
            <a:r>
              <a:rPr lang="en-US" altLang="en-US" sz="3200" dirty="0"/>
              <a:t>Determine target capital structure</a:t>
            </a:r>
          </a:p>
          <a:p>
            <a:pPr>
              <a:lnSpc>
                <a:spcPct val="90000"/>
              </a:lnSpc>
            </a:pPr>
            <a:r>
              <a:rPr lang="en-US" altLang="en-US" sz="3200" dirty="0"/>
              <a:t>Finance investments with a combination of debt and equity in line with the target capital structure</a:t>
            </a:r>
          </a:p>
          <a:p>
            <a:pPr lvl="1">
              <a:lnSpc>
                <a:spcPct val="90000"/>
              </a:lnSpc>
            </a:pPr>
            <a:r>
              <a:rPr lang="en-US" altLang="en-US" sz="2800" dirty="0"/>
              <a:t>Remember that retained earnings are equity</a:t>
            </a:r>
          </a:p>
          <a:p>
            <a:pPr lvl="1">
              <a:lnSpc>
                <a:spcPct val="90000"/>
              </a:lnSpc>
            </a:pPr>
            <a:r>
              <a:rPr lang="en-US" altLang="en-US" sz="2800" dirty="0"/>
              <a:t>If additional equity is needed, issue new shares</a:t>
            </a:r>
          </a:p>
          <a:p>
            <a:pPr>
              <a:lnSpc>
                <a:spcPct val="90000"/>
              </a:lnSpc>
            </a:pPr>
            <a:r>
              <a:rPr lang="en-US" altLang="en-US" sz="3200" dirty="0"/>
              <a:t>If there are excess earnings, then pay the remainder out in dividends</a:t>
            </a:r>
          </a:p>
        </p:txBody>
      </p:sp>
    </p:spTree>
    <p:extLst>
      <p:ext uri="{BB962C8B-B14F-4D97-AF65-F5344CB8AC3E}">
        <p14:creationId xmlns:p14="http://schemas.microsoft.com/office/powerpoint/2010/main" val="3879494379"/>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1" name="Rectangle 9"/>
          <p:cNvSpPr>
            <a:spLocks noGrp="1" noChangeArrowheads="1"/>
          </p:cNvSpPr>
          <p:nvPr>
            <p:ph type="title"/>
          </p:nvPr>
        </p:nvSpPr>
        <p:spPr/>
        <p:txBody>
          <a:bodyPr/>
          <a:lstStyle/>
          <a:p>
            <a:r>
              <a:rPr lang="en-US" dirty="0"/>
              <a:t>Investment Opportunities and Residual Dividends</a:t>
            </a:r>
          </a:p>
        </p:txBody>
      </p:sp>
      <p:sp>
        <p:nvSpPr>
          <p:cNvPr id="38922" name="Rectangle 10"/>
          <p:cNvSpPr>
            <a:spLocks noGrp="1" noChangeArrowheads="1"/>
          </p:cNvSpPr>
          <p:nvPr>
            <p:ph type="body" idx="1"/>
          </p:nvPr>
        </p:nvSpPr>
        <p:spPr>
          <a:xfrm>
            <a:off x="367513" y="2057400"/>
            <a:ext cx="8382000" cy="2856167"/>
          </a:xfrm>
        </p:spPr>
        <p:txBody>
          <a:bodyPr/>
          <a:lstStyle/>
          <a:p>
            <a:r>
              <a:rPr lang="en-US" dirty="0"/>
              <a:t>Fewer good investments would lead to smaller capital budget, hence to a higher dividend payout.</a:t>
            </a:r>
          </a:p>
          <a:p>
            <a:endParaRPr lang="en-US" dirty="0" smtClean="0"/>
          </a:p>
          <a:p>
            <a:r>
              <a:rPr lang="en-US" dirty="0" smtClean="0"/>
              <a:t>More </a:t>
            </a:r>
            <a:r>
              <a:rPr lang="en-US" dirty="0"/>
              <a:t>good investments would lead to a  lower dividend payout.</a:t>
            </a:r>
          </a:p>
        </p:txBody>
      </p:sp>
    </p:spTree>
    <p:extLst>
      <p:ext uri="{BB962C8B-B14F-4D97-AF65-F5344CB8AC3E}">
        <p14:creationId xmlns:p14="http://schemas.microsoft.com/office/powerpoint/2010/main" val="292217775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990600"/>
            <a:ext cx="8382000" cy="5127558"/>
          </a:xfrm>
        </p:spPr>
        <p:txBody>
          <a:bodyPr/>
          <a:lstStyle/>
          <a:p>
            <a:pPr marL="1031875" lvl="1" indent="-514350">
              <a:buFont typeface="+mj-lt"/>
              <a:buAutoNum type="arabicPeriod"/>
            </a:pPr>
            <a:r>
              <a:rPr lang="en-US" dirty="0" smtClean="0"/>
              <a:t>Facts about Dividends</a:t>
            </a:r>
          </a:p>
          <a:p>
            <a:pPr marL="1031875" lvl="1" indent="-514350">
              <a:buFont typeface="+mj-lt"/>
              <a:buAutoNum type="arabicPeriod"/>
            </a:pPr>
            <a:endParaRPr lang="en-US" dirty="0"/>
          </a:p>
          <a:p>
            <a:pPr marL="1031875" lvl="1" indent="-514350">
              <a:buFont typeface="+mj-lt"/>
              <a:buAutoNum type="arabicPeriod"/>
            </a:pPr>
            <a:r>
              <a:rPr lang="en-US" dirty="0" smtClean="0"/>
              <a:t>Classes of Dividend Theories</a:t>
            </a:r>
          </a:p>
          <a:p>
            <a:pPr marL="1031875" lvl="1" indent="-514350">
              <a:buFont typeface="+mj-lt"/>
              <a:buAutoNum type="arabicPeriod"/>
            </a:pPr>
            <a:endParaRPr lang="en-US" dirty="0"/>
          </a:p>
          <a:p>
            <a:pPr marL="1031875" lvl="1" indent="-514350">
              <a:buFont typeface="+mj-lt"/>
              <a:buAutoNum type="arabicPeriod"/>
            </a:pPr>
            <a:r>
              <a:rPr lang="en-US" dirty="0" smtClean="0"/>
              <a:t>Clientele Effect</a:t>
            </a:r>
          </a:p>
          <a:p>
            <a:pPr marL="1031875" lvl="1" indent="-514350">
              <a:buFont typeface="+mj-lt"/>
              <a:buAutoNum type="arabicPeriod"/>
            </a:pPr>
            <a:endParaRPr lang="en-US" dirty="0" smtClean="0"/>
          </a:p>
          <a:p>
            <a:pPr marL="1031875" lvl="1" indent="-514350">
              <a:buFont typeface="+mj-lt"/>
              <a:buAutoNum type="arabicPeriod"/>
            </a:pPr>
            <a:r>
              <a:rPr lang="en-US" dirty="0" smtClean="0"/>
              <a:t>Signaling Theory</a:t>
            </a:r>
          </a:p>
          <a:p>
            <a:pPr marL="1031875" lvl="1" indent="-514350">
              <a:buFont typeface="+mj-lt"/>
              <a:buAutoNum type="arabicPeriod"/>
            </a:pPr>
            <a:endParaRPr lang="en-US" dirty="0"/>
          </a:p>
          <a:p>
            <a:pPr marL="1031875" lvl="1" indent="-514350">
              <a:buFont typeface="+mj-lt"/>
              <a:buAutoNum type="arabicPeriod"/>
            </a:pPr>
            <a:r>
              <a:rPr lang="en-US" dirty="0" smtClean="0"/>
              <a:t>Residual Distribution Policy</a:t>
            </a:r>
          </a:p>
          <a:p>
            <a:pPr marL="1031875" lvl="1" indent="-514350">
              <a:buFont typeface="+mj-lt"/>
              <a:buAutoNum type="arabicPeriod"/>
            </a:pPr>
            <a:endParaRPr lang="en-US" dirty="0"/>
          </a:p>
          <a:p>
            <a:pPr marL="1031875" lvl="1" indent="-514350">
              <a:buFont typeface="+mj-lt"/>
              <a:buAutoNum type="arabicPeriod"/>
            </a:pPr>
            <a:r>
              <a:rPr lang="en-US" dirty="0" smtClean="0"/>
              <a:t>Final Comments</a:t>
            </a: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50" name="Rectangle 18"/>
          <p:cNvSpPr>
            <a:spLocks noGrp="1" noChangeArrowheads="1"/>
          </p:cNvSpPr>
          <p:nvPr>
            <p:ph type="title"/>
          </p:nvPr>
        </p:nvSpPr>
        <p:spPr/>
        <p:txBody>
          <a:bodyPr/>
          <a:lstStyle/>
          <a:p>
            <a:r>
              <a:rPr lang="en-US" dirty="0"/>
              <a:t>Using the Residual Model to </a:t>
            </a:r>
            <a:br>
              <a:rPr lang="en-US" dirty="0"/>
            </a:br>
            <a:r>
              <a:rPr lang="en-US" dirty="0"/>
              <a:t>Calculate Distributions Paid</a:t>
            </a:r>
          </a:p>
        </p:txBody>
      </p:sp>
      <p:grpSp>
        <p:nvGrpSpPr>
          <p:cNvPr id="69664" name="Group 32"/>
          <p:cNvGrpSpPr>
            <a:grpSpLocks/>
          </p:cNvGrpSpPr>
          <p:nvPr/>
        </p:nvGrpSpPr>
        <p:grpSpPr bwMode="auto">
          <a:xfrm>
            <a:off x="533400" y="2362200"/>
            <a:ext cx="7953375" cy="3200400"/>
            <a:chOff x="336" y="1488"/>
            <a:chExt cx="5010" cy="2016"/>
          </a:xfrm>
        </p:grpSpPr>
        <p:sp>
          <p:nvSpPr>
            <p:cNvPr id="69637" name="Text Box 5"/>
            <p:cNvSpPr txBox="1">
              <a:spLocks noChangeArrowheads="1"/>
            </p:cNvSpPr>
            <p:nvPr/>
          </p:nvSpPr>
          <p:spPr bwMode="auto">
            <a:xfrm>
              <a:off x="336" y="1863"/>
              <a:ext cx="4961" cy="346"/>
            </a:xfrm>
            <a:prstGeom prst="rect">
              <a:avLst/>
            </a:prstGeom>
            <a:noFill/>
            <a:ln w="12700">
              <a:noFill/>
              <a:miter lim="800000"/>
              <a:headEnd type="none" w="sm" len="sm"/>
              <a:tailEnd type="none" w="sm" len="sm"/>
            </a:ln>
            <a:effectLst/>
          </p:spPr>
          <p:txBody>
            <a:bodyPr wrap="none">
              <a:spAutoFit/>
            </a:bodyPr>
            <a:lstStyle/>
            <a:p>
              <a:r>
                <a:rPr lang="en-US" sz="3000" dirty="0">
                  <a:latin typeface="Tahoma" pitchFamily="34" charset="0"/>
                </a:rPr>
                <a:t>Distr. =              –                                      </a:t>
              </a:r>
            </a:p>
          </p:txBody>
        </p:sp>
        <p:sp>
          <p:nvSpPr>
            <p:cNvPr id="69638" name="Text Box 6"/>
            <p:cNvSpPr txBox="1">
              <a:spLocks noChangeArrowheads="1"/>
            </p:cNvSpPr>
            <p:nvPr/>
          </p:nvSpPr>
          <p:spPr bwMode="auto">
            <a:xfrm>
              <a:off x="1170" y="1747"/>
              <a:ext cx="1200" cy="577"/>
            </a:xfrm>
            <a:prstGeom prst="rect">
              <a:avLst/>
            </a:prstGeom>
            <a:noFill/>
            <a:ln w="12700">
              <a:noFill/>
              <a:miter lim="800000"/>
              <a:headEnd type="none" w="sm" len="sm"/>
              <a:tailEnd type="none" w="sm" len="sm"/>
            </a:ln>
            <a:effectLst/>
          </p:spPr>
          <p:txBody>
            <a:bodyPr>
              <a:spAutoFit/>
            </a:bodyPr>
            <a:lstStyle/>
            <a:p>
              <a:pPr algn="ctr">
                <a:lnSpc>
                  <a:spcPct val="90000"/>
                </a:lnSpc>
              </a:pPr>
              <a:r>
                <a:rPr lang="en-US" sz="3000" dirty="0">
                  <a:latin typeface="Tahoma" pitchFamily="34" charset="0"/>
                </a:rPr>
                <a:t>Net</a:t>
              </a:r>
            </a:p>
            <a:p>
              <a:pPr algn="ctr">
                <a:lnSpc>
                  <a:spcPct val="90000"/>
                </a:lnSpc>
              </a:pPr>
              <a:r>
                <a:rPr lang="en-US" sz="3000" dirty="0">
                  <a:latin typeface="Tahoma" pitchFamily="34" charset="0"/>
                </a:rPr>
                <a:t>income</a:t>
              </a:r>
            </a:p>
          </p:txBody>
        </p:sp>
        <p:sp>
          <p:nvSpPr>
            <p:cNvPr id="69639" name="Text Box 7"/>
            <p:cNvSpPr txBox="1">
              <a:spLocks noChangeArrowheads="1"/>
            </p:cNvSpPr>
            <p:nvPr/>
          </p:nvSpPr>
          <p:spPr bwMode="auto">
            <a:xfrm>
              <a:off x="2706" y="1661"/>
              <a:ext cx="1200" cy="835"/>
            </a:xfrm>
            <a:prstGeom prst="rect">
              <a:avLst/>
            </a:prstGeom>
            <a:noFill/>
            <a:ln w="12700">
              <a:noFill/>
              <a:miter lim="800000"/>
              <a:headEnd type="none" w="sm" len="sm"/>
              <a:tailEnd type="none" w="sm" len="sm"/>
            </a:ln>
            <a:effectLst/>
          </p:spPr>
          <p:txBody>
            <a:bodyPr>
              <a:spAutoFit/>
            </a:bodyPr>
            <a:lstStyle/>
            <a:p>
              <a:pPr algn="ctr">
                <a:lnSpc>
                  <a:spcPct val="90000"/>
                </a:lnSpc>
              </a:pPr>
              <a:r>
                <a:rPr lang="en-US" sz="3000" dirty="0">
                  <a:latin typeface="Tahoma" pitchFamily="34" charset="0"/>
                </a:rPr>
                <a:t>Target</a:t>
              </a:r>
            </a:p>
            <a:p>
              <a:pPr algn="ctr">
                <a:lnSpc>
                  <a:spcPct val="90000"/>
                </a:lnSpc>
              </a:pPr>
              <a:r>
                <a:rPr lang="en-US" sz="3000" dirty="0">
                  <a:latin typeface="Tahoma" pitchFamily="34" charset="0"/>
                </a:rPr>
                <a:t>equity</a:t>
              </a:r>
            </a:p>
            <a:p>
              <a:pPr algn="ctr">
                <a:lnSpc>
                  <a:spcPct val="90000"/>
                </a:lnSpc>
              </a:pPr>
              <a:r>
                <a:rPr lang="en-US" sz="3000" dirty="0">
                  <a:latin typeface="Tahoma" pitchFamily="34" charset="0"/>
                </a:rPr>
                <a:t>ratio</a:t>
              </a:r>
            </a:p>
          </p:txBody>
        </p:sp>
        <p:sp>
          <p:nvSpPr>
            <p:cNvPr id="69640" name="Text Box 8"/>
            <p:cNvSpPr txBox="1">
              <a:spLocks noChangeArrowheads="1"/>
            </p:cNvSpPr>
            <p:nvPr/>
          </p:nvSpPr>
          <p:spPr bwMode="auto">
            <a:xfrm>
              <a:off x="3954" y="1659"/>
              <a:ext cx="1200" cy="835"/>
            </a:xfrm>
            <a:prstGeom prst="rect">
              <a:avLst/>
            </a:prstGeom>
            <a:noFill/>
            <a:ln w="12700">
              <a:noFill/>
              <a:miter lim="800000"/>
              <a:headEnd type="none" w="sm" len="sm"/>
              <a:tailEnd type="none" w="sm" len="sm"/>
            </a:ln>
            <a:effectLst/>
          </p:spPr>
          <p:txBody>
            <a:bodyPr>
              <a:spAutoFit/>
            </a:bodyPr>
            <a:lstStyle/>
            <a:p>
              <a:pPr algn="ctr">
                <a:lnSpc>
                  <a:spcPct val="90000"/>
                </a:lnSpc>
              </a:pPr>
              <a:r>
                <a:rPr lang="en-US" sz="3000" dirty="0">
                  <a:latin typeface="Tahoma" pitchFamily="34" charset="0"/>
                </a:rPr>
                <a:t>Total</a:t>
              </a:r>
            </a:p>
            <a:p>
              <a:pPr algn="ctr">
                <a:lnSpc>
                  <a:spcPct val="90000"/>
                </a:lnSpc>
              </a:pPr>
              <a:r>
                <a:rPr lang="en-US" sz="3000" dirty="0">
                  <a:latin typeface="Tahoma" pitchFamily="34" charset="0"/>
                </a:rPr>
                <a:t>capital</a:t>
              </a:r>
            </a:p>
            <a:p>
              <a:pPr algn="ctr">
                <a:lnSpc>
                  <a:spcPct val="90000"/>
                </a:lnSpc>
              </a:pPr>
              <a:r>
                <a:rPr lang="en-US" sz="3000" dirty="0">
                  <a:latin typeface="Tahoma" pitchFamily="34" charset="0"/>
                </a:rPr>
                <a:t>budget</a:t>
              </a:r>
            </a:p>
          </p:txBody>
        </p:sp>
        <p:sp>
          <p:nvSpPr>
            <p:cNvPr id="69652" name="AutoShape 20"/>
            <p:cNvSpPr>
              <a:spLocks noChangeArrowheads="1"/>
            </p:cNvSpPr>
            <p:nvPr/>
          </p:nvSpPr>
          <p:spPr bwMode="auto">
            <a:xfrm>
              <a:off x="2802" y="1618"/>
              <a:ext cx="1008" cy="972"/>
            </a:xfrm>
            <a:prstGeom prst="bracketPair">
              <a:avLst>
                <a:gd name="adj" fmla="val 16667"/>
              </a:avLst>
            </a:prstGeom>
            <a:noFill/>
            <a:ln w="25400">
              <a:solidFill>
                <a:schemeClr val="tx1"/>
              </a:solidFill>
              <a:round/>
              <a:headEnd type="none" w="sm" len="sm"/>
              <a:tailEnd type="none" w="sm" len="sm"/>
            </a:ln>
            <a:effectLst/>
          </p:spPr>
          <p:txBody>
            <a:bodyPr wrap="none" anchor="ctr"/>
            <a:lstStyle/>
            <a:p>
              <a:endParaRPr lang="en-US" dirty="0"/>
            </a:p>
          </p:txBody>
        </p:sp>
        <p:sp>
          <p:nvSpPr>
            <p:cNvPr id="69653" name="AutoShape 21"/>
            <p:cNvSpPr>
              <a:spLocks noChangeArrowheads="1"/>
            </p:cNvSpPr>
            <p:nvPr/>
          </p:nvSpPr>
          <p:spPr bwMode="auto">
            <a:xfrm>
              <a:off x="4002" y="1618"/>
              <a:ext cx="1104" cy="972"/>
            </a:xfrm>
            <a:prstGeom prst="bracketPair">
              <a:avLst>
                <a:gd name="adj" fmla="val 16667"/>
              </a:avLst>
            </a:prstGeom>
            <a:noFill/>
            <a:ln w="25400">
              <a:solidFill>
                <a:schemeClr val="tx1"/>
              </a:solidFill>
              <a:round/>
              <a:headEnd type="none" w="sm" len="sm"/>
              <a:tailEnd type="none" w="sm" len="sm"/>
            </a:ln>
            <a:effectLst/>
          </p:spPr>
          <p:txBody>
            <a:bodyPr wrap="none" anchor="ctr"/>
            <a:lstStyle/>
            <a:p>
              <a:endParaRPr lang="en-US" dirty="0"/>
            </a:p>
          </p:txBody>
        </p:sp>
        <p:sp>
          <p:nvSpPr>
            <p:cNvPr id="69654" name="AutoShape 22"/>
            <p:cNvSpPr>
              <a:spLocks noChangeArrowheads="1"/>
            </p:cNvSpPr>
            <p:nvPr/>
          </p:nvSpPr>
          <p:spPr bwMode="auto">
            <a:xfrm>
              <a:off x="2610" y="1488"/>
              <a:ext cx="2736" cy="1296"/>
            </a:xfrm>
            <a:prstGeom prst="bracketPair">
              <a:avLst>
                <a:gd name="adj" fmla="val 16667"/>
              </a:avLst>
            </a:prstGeom>
            <a:noFill/>
            <a:ln w="38100">
              <a:solidFill>
                <a:schemeClr val="tx1"/>
              </a:solidFill>
              <a:round/>
              <a:headEnd type="none" w="sm" len="sm"/>
              <a:tailEnd type="none" w="sm" len="sm"/>
            </a:ln>
            <a:effectLst/>
          </p:spPr>
          <p:txBody>
            <a:bodyPr wrap="none" anchor="ctr"/>
            <a:lstStyle/>
            <a:p>
              <a:endParaRPr lang="en-US" dirty="0"/>
            </a:p>
          </p:txBody>
        </p:sp>
        <p:sp>
          <p:nvSpPr>
            <p:cNvPr id="69657" name="Text Box 25"/>
            <p:cNvSpPr txBox="1">
              <a:spLocks noChangeArrowheads="1"/>
            </p:cNvSpPr>
            <p:nvPr/>
          </p:nvSpPr>
          <p:spPr bwMode="auto">
            <a:xfrm>
              <a:off x="336" y="3014"/>
              <a:ext cx="3926" cy="346"/>
            </a:xfrm>
            <a:prstGeom prst="rect">
              <a:avLst/>
            </a:prstGeom>
            <a:noFill/>
            <a:ln w="12700">
              <a:noFill/>
              <a:miter lim="800000"/>
              <a:headEnd type="none" w="sm" len="sm"/>
              <a:tailEnd type="none" w="sm" len="sm"/>
            </a:ln>
            <a:effectLst/>
          </p:spPr>
          <p:txBody>
            <a:bodyPr wrap="none">
              <a:spAutoFit/>
            </a:bodyPr>
            <a:lstStyle/>
            <a:p>
              <a:r>
                <a:rPr lang="en-US" sz="3000" dirty="0">
                  <a:latin typeface="Tahoma" pitchFamily="34" charset="0"/>
                </a:rPr>
                <a:t>Distr. =              –  Required equity</a:t>
              </a:r>
            </a:p>
          </p:txBody>
        </p:sp>
        <p:sp>
          <p:nvSpPr>
            <p:cNvPr id="69658" name="Text Box 26"/>
            <p:cNvSpPr txBox="1">
              <a:spLocks noChangeArrowheads="1"/>
            </p:cNvSpPr>
            <p:nvPr/>
          </p:nvSpPr>
          <p:spPr bwMode="auto">
            <a:xfrm>
              <a:off x="1170" y="2928"/>
              <a:ext cx="1200" cy="576"/>
            </a:xfrm>
            <a:prstGeom prst="rect">
              <a:avLst/>
            </a:prstGeom>
            <a:noFill/>
            <a:ln w="12700">
              <a:noFill/>
              <a:miter lim="800000"/>
              <a:headEnd type="none" w="sm" len="sm"/>
              <a:tailEnd type="none" w="sm" len="sm"/>
            </a:ln>
            <a:effectLst/>
          </p:spPr>
          <p:txBody>
            <a:bodyPr>
              <a:spAutoFit/>
            </a:bodyPr>
            <a:lstStyle/>
            <a:p>
              <a:pPr algn="ctr">
                <a:lnSpc>
                  <a:spcPct val="90000"/>
                </a:lnSpc>
              </a:pPr>
              <a:r>
                <a:rPr lang="en-US" sz="3000" dirty="0">
                  <a:latin typeface="Tahoma" pitchFamily="34" charset="0"/>
                </a:rPr>
                <a:t>Net</a:t>
              </a:r>
            </a:p>
            <a:p>
              <a:pPr algn="ctr">
                <a:lnSpc>
                  <a:spcPct val="90000"/>
                </a:lnSpc>
              </a:pPr>
              <a:r>
                <a:rPr lang="en-US" sz="3000" dirty="0">
                  <a:latin typeface="Tahoma" pitchFamily="34" charset="0"/>
                </a:rPr>
                <a:t>income</a:t>
              </a:r>
            </a:p>
          </p:txBody>
        </p:sp>
      </p:grpSp>
    </p:spTree>
    <p:extLst>
      <p:ext uri="{BB962C8B-B14F-4D97-AF65-F5344CB8AC3E}">
        <p14:creationId xmlns:p14="http://schemas.microsoft.com/office/powerpoint/2010/main" val="2573774306"/>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230188"/>
            <a:ext cx="8534400" cy="1218795"/>
          </a:xfrm>
        </p:spPr>
        <p:txBody>
          <a:bodyPr/>
          <a:lstStyle/>
          <a:p>
            <a:r>
              <a:rPr lang="en-US" altLang="en-US" sz="4400" dirty="0" smtClean="0"/>
              <a:t>Residual </a:t>
            </a:r>
            <a:r>
              <a:rPr lang="en-US" altLang="en-US" sz="4400" dirty="0"/>
              <a:t>Dividend </a:t>
            </a:r>
            <a:r>
              <a:rPr lang="en-US" altLang="en-US" sz="4400" dirty="0" smtClean="0"/>
              <a:t>Policy Example</a:t>
            </a:r>
            <a:endParaRPr lang="en-US" altLang="en-US" sz="4400" dirty="0"/>
          </a:p>
        </p:txBody>
      </p:sp>
      <p:sp>
        <p:nvSpPr>
          <p:cNvPr id="23555" name="Rectangle 3"/>
          <p:cNvSpPr>
            <a:spLocks noGrp="1" noChangeArrowheads="1"/>
          </p:cNvSpPr>
          <p:nvPr>
            <p:ph type="body" idx="1"/>
          </p:nvPr>
        </p:nvSpPr>
        <p:spPr>
          <a:xfrm>
            <a:off x="638175" y="1143000"/>
            <a:ext cx="8020050" cy="4758226"/>
          </a:xfrm>
        </p:spPr>
        <p:txBody>
          <a:bodyPr/>
          <a:lstStyle/>
          <a:p>
            <a:r>
              <a:rPr lang="en-US" altLang="en-US" sz="3200" dirty="0"/>
              <a:t>Given</a:t>
            </a:r>
          </a:p>
          <a:p>
            <a:pPr lvl="1"/>
            <a:r>
              <a:rPr lang="en-US" altLang="en-US" sz="2800" dirty="0"/>
              <a:t>Need $5 million for new investments</a:t>
            </a:r>
          </a:p>
          <a:p>
            <a:pPr lvl="1"/>
            <a:r>
              <a:rPr lang="en-US" altLang="en-US" sz="2800" dirty="0"/>
              <a:t>Target capital structure: D/E = 2/3</a:t>
            </a:r>
          </a:p>
          <a:p>
            <a:pPr lvl="1"/>
            <a:r>
              <a:rPr lang="en-US" altLang="en-US" sz="2800" dirty="0"/>
              <a:t>Net Income = $4 million</a:t>
            </a:r>
          </a:p>
          <a:p>
            <a:endParaRPr lang="en-US" altLang="en-US" sz="3200" dirty="0" smtClean="0"/>
          </a:p>
          <a:p>
            <a:r>
              <a:rPr lang="en-US" altLang="en-US" sz="3200" dirty="0" smtClean="0"/>
              <a:t>Finding </a:t>
            </a:r>
            <a:r>
              <a:rPr lang="en-US" altLang="en-US" sz="3200" dirty="0"/>
              <a:t>dividend</a:t>
            </a:r>
          </a:p>
          <a:p>
            <a:pPr lvl="1"/>
            <a:r>
              <a:rPr lang="en-US" altLang="en-US" sz="2800" dirty="0"/>
              <a:t>40% financed with debt (2 million)</a:t>
            </a:r>
          </a:p>
          <a:p>
            <a:pPr lvl="1"/>
            <a:r>
              <a:rPr lang="en-US" altLang="en-US" sz="2800" dirty="0"/>
              <a:t>60% financed with equity (3 million)</a:t>
            </a:r>
          </a:p>
          <a:p>
            <a:pPr lvl="1"/>
            <a:r>
              <a:rPr lang="en-US" altLang="en-US" sz="2800" dirty="0"/>
              <a:t>NI – equity financing = $1 million, paid out as dividends</a:t>
            </a:r>
          </a:p>
        </p:txBody>
      </p:sp>
    </p:spTree>
    <p:extLst>
      <p:ext uri="{BB962C8B-B14F-4D97-AF65-F5344CB8AC3E}">
        <p14:creationId xmlns:p14="http://schemas.microsoft.com/office/powerpoint/2010/main" val="1484949105"/>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9" name="Rectangle 5"/>
          <p:cNvSpPr>
            <a:spLocks noGrp="1" noChangeArrowheads="1"/>
          </p:cNvSpPr>
          <p:nvPr>
            <p:ph type="title"/>
          </p:nvPr>
        </p:nvSpPr>
        <p:spPr/>
        <p:txBody>
          <a:bodyPr/>
          <a:lstStyle/>
          <a:p>
            <a:r>
              <a:rPr lang="en-US" sz="4000" dirty="0"/>
              <a:t>Advantages and Disadvantages of the Residual Dividend Policy</a:t>
            </a:r>
          </a:p>
        </p:txBody>
      </p:sp>
      <p:sp>
        <p:nvSpPr>
          <p:cNvPr id="82950" name="Rectangle 6"/>
          <p:cNvSpPr>
            <a:spLocks noGrp="1" noChangeArrowheads="1"/>
          </p:cNvSpPr>
          <p:nvPr>
            <p:ph type="body" idx="1"/>
          </p:nvPr>
        </p:nvSpPr>
        <p:spPr>
          <a:xfrm>
            <a:off x="381000" y="1676400"/>
            <a:ext cx="8382000" cy="4284250"/>
          </a:xfrm>
        </p:spPr>
        <p:txBody>
          <a:bodyPr/>
          <a:lstStyle/>
          <a:p>
            <a:r>
              <a:rPr lang="en-US" dirty="0"/>
              <a:t>Advantages:  </a:t>
            </a:r>
            <a:endParaRPr lang="en-US" dirty="0" smtClean="0"/>
          </a:p>
          <a:p>
            <a:pPr lvl="1"/>
            <a:r>
              <a:rPr lang="en-US" dirty="0" smtClean="0"/>
              <a:t>Minimizes </a:t>
            </a:r>
            <a:r>
              <a:rPr lang="en-US" dirty="0"/>
              <a:t>new stock issues and flotation costs.</a:t>
            </a:r>
          </a:p>
          <a:p>
            <a:endParaRPr lang="en-US" dirty="0" smtClean="0"/>
          </a:p>
          <a:p>
            <a:r>
              <a:rPr lang="en-US" dirty="0" smtClean="0"/>
              <a:t>Disadvantages</a:t>
            </a:r>
            <a:r>
              <a:rPr lang="en-US" dirty="0"/>
              <a:t>:  </a:t>
            </a:r>
            <a:endParaRPr lang="en-US" dirty="0" smtClean="0"/>
          </a:p>
          <a:p>
            <a:pPr lvl="1"/>
            <a:r>
              <a:rPr lang="en-US" dirty="0" smtClean="0"/>
              <a:t>Results </a:t>
            </a:r>
            <a:r>
              <a:rPr lang="en-US" dirty="0"/>
              <a:t>in variable </a:t>
            </a:r>
            <a:r>
              <a:rPr lang="en-US" dirty="0" smtClean="0"/>
              <a:t>dividends</a:t>
            </a:r>
          </a:p>
          <a:p>
            <a:pPr lvl="1"/>
            <a:r>
              <a:rPr lang="en-US" dirty="0" smtClean="0"/>
              <a:t>Sends </a:t>
            </a:r>
            <a:r>
              <a:rPr lang="en-US" dirty="0"/>
              <a:t>conflicting </a:t>
            </a:r>
            <a:r>
              <a:rPr lang="en-US" dirty="0" smtClean="0"/>
              <a:t>signals</a:t>
            </a:r>
          </a:p>
          <a:p>
            <a:pPr lvl="1"/>
            <a:r>
              <a:rPr lang="en-US" dirty="0" smtClean="0"/>
              <a:t>Increases risk</a:t>
            </a:r>
          </a:p>
          <a:p>
            <a:pPr lvl="1"/>
            <a:r>
              <a:rPr lang="en-US" dirty="0" smtClean="0"/>
              <a:t>Doesn’t </a:t>
            </a:r>
            <a:r>
              <a:rPr lang="en-US" dirty="0"/>
              <a:t>appeal to any specific clientele</a:t>
            </a:r>
            <a:r>
              <a:rPr lang="en-US" dirty="0" smtClean="0"/>
              <a:t>.</a:t>
            </a:r>
            <a:endParaRPr lang="en-US" dirty="0"/>
          </a:p>
        </p:txBody>
      </p:sp>
    </p:spTree>
    <p:extLst>
      <p:ext uri="{BB962C8B-B14F-4D97-AF65-F5344CB8AC3E}">
        <p14:creationId xmlns:p14="http://schemas.microsoft.com/office/powerpoint/2010/main" val="413498920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Compromise Dividend Policy</a:t>
            </a:r>
          </a:p>
        </p:txBody>
      </p:sp>
      <p:sp>
        <p:nvSpPr>
          <p:cNvPr id="25603" name="Rectangle 3"/>
          <p:cNvSpPr>
            <a:spLocks noGrp="1" noChangeArrowheads="1"/>
          </p:cNvSpPr>
          <p:nvPr>
            <p:ph type="body" idx="1"/>
          </p:nvPr>
        </p:nvSpPr>
        <p:spPr>
          <a:xfrm>
            <a:off x="381000" y="1143000"/>
            <a:ext cx="8382000" cy="5170646"/>
          </a:xfrm>
        </p:spPr>
        <p:txBody>
          <a:bodyPr/>
          <a:lstStyle/>
          <a:p>
            <a:r>
              <a:rPr lang="en-US" altLang="en-US" sz="3200" dirty="0"/>
              <a:t>Goals, ranked in order of importance</a:t>
            </a:r>
          </a:p>
          <a:p>
            <a:pPr lvl="1"/>
            <a:r>
              <a:rPr lang="en-US" altLang="en-US" sz="2800" dirty="0"/>
              <a:t>Avoid cutting back on positive NPV projects to pay a dividend</a:t>
            </a:r>
          </a:p>
          <a:p>
            <a:pPr lvl="1"/>
            <a:r>
              <a:rPr lang="en-US" altLang="en-US" sz="2800" dirty="0"/>
              <a:t>Avoid dividend cuts</a:t>
            </a:r>
          </a:p>
          <a:p>
            <a:pPr lvl="1"/>
            <a:r>
              <a:rPr lang="en-US" altLang="en-US" sz="2800" dirty="0"/>
              <a:t>Avoid the need to sell equity</a:t>
            </a:r>
          </a:p>
          <a:p>
            <a:pPr lvl="1"/>
            <a:r>
              <a:rPr lang="en-US" altLang="en-US" sz="2800" dirty="0"/>
              <a:t>Maintain a target debt/equity ratio</a:t>
            </a:r>
          </a:p>
          <a:p>
            <a:pPr lvl="1"/>
            <a:r>
              <a:rPr lang="en-US" altLang="en-US" sz="2800" dirty="0"/>
              <a:t>Maintain a target dividend payout ratio</a:t>
            </a:r>
          </a:p>
          <a:p>
            <a:endParaRPr lang="en-US" altLang="en-US" sz="3200" dirty="0" smtClean="0"/>
          </a:p>
          <a:p>
            <a:r>
              <a:rPr lang="en-US" altLang="en-US" sz="3200" dirty="0" smtClean="0"/>
              <a:t>Companies </a:t>
            </a:r>
            <a:r>
              <a:rPr lang="en-US" altLang="en-US" sz="3200" dirty="0"/>
              <a:t>want to accept positive NPV projects, while avoiding negative signals</a:t>
            </a:r>
          </a:p>
        </p:txBody>
      </p:sp>
    </p:spTree>
    <p:extLst>
      <p:ext uri="{BB962C8B-B14F-4D97-AF65-F5344CB8AC3E}">
        <p14:creationId xmlns:p14="http://schemas.microsoft.com/office/powerpoint/2010/main" val="3889539798"/>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81000" y="230189"/>
            <a:ext cx="8534400" cy="760412"/>
          </a:xfrm>
        </p:spPr>
        <p:txBody>
          <a:bodyPr/>
          <a:lstStyle/>
          <a:p>
            <a:r>
              <a:rPr lang="en-US" altLang="en-US" dirty="0" smtClean="0"/>
              <a:t>Managers and Dividend </a:t>
            </a:r>
            <a:r>
              <a:rPr lang="en-US" altLang="en-US" dirty="0"/>
              <a:t>Policy</a:t>
            </a:r>
          </a:p>
        </p:txBody>
      </p:sp>
      <p:sp>
        <p:nvSpPr>
          <p:cNvPr id="49155" name="Rectangle 3"/>
          <p:cNvSpPr>
            <a:spLocks noGrp="1" noChangeArrowheads="1"/>
          </p:cNvSpPr>
          <p:nvPr>
            <p:ph type="body" idx="1"/>
          </p:nvPr>
        </p:nvSpPr>
        <p:spPr>
          <a:xfrm>
            <a:off x="383023" y="1219200"/>
            <a:ext cx="8020050" cy="4770537"/>
          </a:xfrm>
        </p:spPr>
        <p:txBody>
          <a:bodyPr/>
          <a:lstStyle/>
          <a:p>
            <a:r>
              <a:rPr lang="en-US" altLang="en-US" sz="2800" dirty="0"/>
              <a:t>Agree or Strongly Agree</a:t>
            </a:r>
          </a:p>
          <a:p>
            <a:pPr lvl="1"/>
            <a:r>
              <a:rPr lang="en-US" altLang="en-US" sz="2400" dirty="0"/>
              <a:t>93.8% Try to avoid reducing dividends per share</a:t>
            </a:r>
          </a:p>
          <a:p>
            <a:pPr lvl="1"/>
            <a:r>
              <a:rPr lang="en-US" altLang="en-US" sz="2400" dirty="0"/>
              <a:t>89.6% Try to maintain a smooth dividend from year to year</a:t>
            </a:r>
          </a:p>
          <a:p>
            <a:pPr lvl="1"/>
            <a:r>
              <a:rPr lang="en-US" altLang="en-US" sz="2400" dirty="0"/>
              <a:t>41.7% pay dividends to attract investors subject to “prudent man” restrictions</a:t>
            </a:r>
          </a:p>
          <a:p>
            <a:endParaRPr lang="en-US" altLang="en-US" sz="2800" dirty="0" smtClean="0"/>
          </a:p>
          <a:p>
            <a:r>
              <a:rPr lang="en-US" altLang="en-US" sz="2800" dirty="0" smtClean="0"/>
              <a:t>Important </a:t>
            </a:r>
            <a:r>
              <a:rPr lang="en-US" altLang="en-US" sz="2800" dirty="0"/>
              <a:t>or Very Important</a:t>
            </a:r>
          </a:p>
          <a:p>
            <a:pPr lvl="1"/>
            <a:r>
              <a:rPr lang="en-US" altLang="en-US" sz="2400" dirty="0"/>
              <a:t>84.1% Maintaining consistency with historic dividend policy</a:t>
            </a:r>
          </a:p>
          <a:p>
            <a:pPr lvl="1"/>
            <a:r>
              <a:rPr lang="en-US" altLang="en-US" sz="2400" dirty="0"/>
              <a:t>71.9% Stability of future earnings</a:t>
            </a:r>
          </a:p>
          <a:p>
            <a:pPr lvl="1"/>
            <a:r>
              <a:rPr lang="en-US" altLang="en-US" sz="2400" dirty="0"/>
              <a:t>9.3% Flotation costs to issue new equity</a:t>
            </a:r>
          </a:p>
        </p:txBody>
      </p:sp>
    </p:spTree>
    <p:extLst>
      <p:ext uri="{BB962C8B-B14F-4D97-AF65-F5344CB8AC3E}">
        <p14:creationId xmlns:p14="http://schemas.microsoft.com/office/powerpoint/2010/main" val="3969692917"/>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228600"/>
            <a:ext cx="8839200" cy="699166"/>
          </a:xfr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sz="4400" dirty="0">
                <a:effectLst/>
              </a:rPr>
              <a:t>Some </a:t>
            </a:r>
            <a:r>
              <a:rPr lang="en-US" altLang="en-US" sz="4400" dirty="0" smtClean="0">
                <a:effectLst/>
              </a:rPr>
              <a:t>Additional Considerations</a:t>
            </a:r>
            <a:endParaRPr lang="en-US" altLang="en-US" sz="4400" dirty="0">
              <a:effectLst/>
            </a:endParaRPr>
          </a:p>
        </p:txBody>
      </p:sp>
      <p:sp>
        <p:nvSpPr>
          <p:cNvPr id="15363" name="Rectangle 3"/>
          <p:cNvSpPr>
            <a:spLocks noGrp="1" noChangeArrowheads="1"/>
          </p:cNvSpPr>
          <p:nvPr>
            <p:ph type="body" idx="1"/>
          </p:nvPr>
        </p:nvSpPr>
        <p:spPr>
          <a:xfrm>
            <a:off x="381000" y="1143000"/>
            <a:ext cx="7772400" cy="5044971"/>
          </a:xfr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sz="2800" dirty="0"/>
              <a:t>Legal Restrictions: Dividends cannot be paid </a:t>
            </a:r>
            <a:r>
              <a:rPr lang="en-US" altLang="en-US" sz="2800" dirty="0" smtClean="0"/>
              <a:t>from permanent </a:t>
            </a:r>
            <a:r>
              <a:rPr lang="en-US" altLang="en-US" sz="2800" dirty="0"/>
              <a:t>capital </a:t>
            </a:r>
            <a:r>
              <a:rPr lang="en-US" altLang="en-US" sz="2800" dirty="0" smtClean="0"/>
              <a:t>accounts</a:t>
            </a:r>
          </a:p>
          <a:p>
            <a:endParaRPr lang="en-US" altLang="en-US" sz="2800" dirty="0"/>
          </a:p>
          <a:p>
            <a:r>
              <a:rPr lang="en-US" altLang="en-US" sz="2800" dirty="0"/>
              <a:t>Liquidity: Retained earnings and cash are not </a:t>
            </a:r>
            <a:r>
              <a:rPr lang="en-US" altLang="en-US" sz="2800" dirty="0" smtClean="0"/>
              <a:t>identical</a:t>
            </a:r>
          </a:p>
          <a:p>
            <a:endParaRPr lang="en-US" altLang="en-US" sz="2800" dirty="0"/>
          </a:p>
          <a:p>
            <a:r>
              <a:rPr lang="en-US" altLang="en-US" sz="2800" dirty="0"/>
              <a:t>Access to other sources of </a:t>
            </a:r>
            <a:r>
              <a:rPr lang="en-US" altLang="en-US" sz="2800" dirty="0" smtClean="0"/>
              <a:t>financing</a:t>
            </a:r>
          </a:p>
          <a:p>
            <a:endParaRPr lang="en-US" altLang="en-US" sz="2800" dirty="0"/>
          </a:p>
          <a:p>
            <a:r>
              <a:rPr lang="en-US" altLang="en-US" sz="2800" dirty="0"/>
              <a:t>Stability of </a:t>
            </a:r>
            <a:r>
              <a:rPr lang="en-US" altLang="en-US" sz="2800" dirty="0" smtClean="0"/>
              <a:t>earnings</a:t>
            </a:r>
          </a:p>
          <a:p>
            <a:endParaRPr lang="en-US" altLang="en-US" sz="2800" dirty="0"/>
          </a:p>
          <a:p>
            <a:r>
              <a:rPr lang="en-US" altLang="en-US" sz="2800" dirty="0"/>
              <a:t>Restrictions in debt </a:t>
            </a:r>
            <a:r>
              <a:rPr lang="en-US" altLang="en-US" sz="2800" dirty="0" smtClean="0"/>
              <a:t>contracts</a:t>
            </a:r>
            <a:endParaRPr lang="en-US" altLang="en-US" sz="2800" dirty="0"/>
          </a:p>
        </p:txBody>
      </p:sp>
    </p:spTree>
    <p:extLst>
      <p:ext uri="{BB962C8B-B14F-4D97-AF65-F5344CB8AC3E}">
        <p14:creationId xmlns:p14="http://schemas.microsoft.com/office/powerpoint/2010/main" val="131282093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5"/>
          <p:cNvSpPr>
            <a:spLocks noGrp="1" noChangeArrowheads="1"/>
          </p:cNvSpPr>
          <p:nvPr>
            <p:ph type="title"/>
          </p:nvPr>
        </p:nvSpPr>
        <p:spPr>
          <a:xfrm>
            <a:off x="381000" y="230188"/>
            <a:ext cx="8566150" cy="664797"/>
          </a:xfrm>
        </p:spPr>
        <p:txBody>
          <a:bodyPr/>
          <a:lstStyle/>
          <a:p>
            <a:r>
              <a:rPr lang="en-US" dirty="0"/>
              <a:t>Which </a:t>
            </a:r>
            <a:r>
              <a:rPr lang="en-US" dirty="0" smtClean="0"/>
              <a:t>Theory </a:t>
            </a:r>
            <a:r>
              <a:rPr lang="en-US" dirty="0"/>
              <a:t>is </a:t>
            </a:r>
            <a:r>
              <a:rPr lang="en-US" dirty="0" smtClean="0"/>
              <a:t>Most Correct</a:t>
            </a:r>
            <a:r>
              <a:rPr lang="en-US" dirty="0"/>
              <a:t>?</a:t>
            </a:r>
          </a:p>
        </p:txBody>
      </p:sp>
      <p:sp>
        <p:nvSpPr>
          <p:cNvPr id="22534" name="Rectangle 6"/>
          <p:cNvSpPr>
            <a:spLocks noGrp="1" noChangeArrowheads="1"/>
          </p:cNvSpPr>
          <p:nvPr>
            <p:ph type="body" idx="1"/>
          </p:nvPr>
        </p:nvSpPr>
        <p:spPr>
          <a:xfrm>
            <a:off x="381000" y="1143000"/>
            <a:ext cx="8382000" cy="4912114"/>
          </a:xfrm>
        </p:spPr>
        <p:txBody>
          <a:bodyPr/>
          <a:lstStyle/>
          <a:p>
            <a:pPr>
              <a:lnSpc>
                <a:spcPct val="90000"/>
              </a:lnSpc>
            </a:pPr>
            <a:r>
              <a:rPr lang="en-US" sz="2800" dirty="0"/>
              <a:t>Some research suggests that high payout companies have higher required returns on stock, supporting the tax effect hypothesis.</a:t>
            </a:r>
          </a:p>
          <a:p>
            <a:pPr>
              <a:lnSpc>
                <a:spcPct val="90000"/>
              </a:lnSpc>
            </a:pPr>
            <a:r>
              <a:rPr lang="en-US" sz="2800" dirty="0"/>
              <a:t>But other research using an international sample shows that in countries with poor investor protection (where agency costs are most severe), high payout companies are valued more highly than low payout companies.</a:t>
            </a:r>
          </a:p>
          <a:p>
            <a:pPr>
              <a:lnSpc>
                <a:spcPct val="90000"/>
              </a:lnSpc>
            </a:pPr>
            <a:r>
              <a:rPr lang="en-US" sz="2800" dirty="0"/>
              <a:t>Empirical testing has produced mixed </a:t>
            </a:r>
            <a:r>
              <a:rPr lang="en-US" sz="2800" dirty="0" smtClean="0"/>
              <a:t>results</a:t>
            </a:r>
            <a:endParaRPr lang="en-US" sz="2800" dirty="0"/>
          </a:p>
          <a:p>
            <a:pPr>
              <a:lnSpc>
                <a:spcPct val="90000"/>
              </a:lnSpc>
            </a:pPr>
            <a:r>
              <a:rPr lang="en-US" sz="2800" dirty="0" smtClean="0"/>
              <a:t>Theories may apply differently to different firms</a:t>
            </a:r>
            <a:endParaRPr lang="en-US" sz="2800" dirty="0"/>
          </a:p>
        </p:txBody>
      </p:sp>
    </p:spTree>
    <p:extLst>
      <p:ext uri="{BB962C8B-B14F-4D97-AF65-F5344CB8AC3E}">
        <p14:creationId xmlns:p14="http://schemas.microsoft.com/office/powerpoint/2010/main" val="49083088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dirty="0" smtClean="0"/>
              <a:t>Video 47 (Topic 9.2):</a:t>
            </a:r>
            <a:br>
              <a:rPr lang="en-US" dirty="0" smtClean="0"/>
            </a:br>
            <a:r>
              <a:rPr lang="en-US" dirty="0"/>
              <a:t>Dividend </a:t>
            </a:r>
            <a:r>
              <a:rPr lang="en-US" dirty="0" smtClean="0"/>
              <a:t>Policies</a:t>
            </a:r>
            <a:endParaRPr lang="en-US" dirty="0"/>
          </a:p>
        </p:txBody>
      </p:sp>
    </p:spTree>
    <p:extLst>
      <p:ext uri="{BB962C8B-B14F-4D97-AF65-F5344CB8AC3E}">
        <p14:creationId xmlns:p14="http://schemas.microsoft.com/office/powerpoint/2010/main" val="60277893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7874" name="Rectangle 2"/>
          <p:cNvSpPr>
            <a:spLocks noGrp="1" noChangeArrowheads="1"/>
          </p:cNvSpPr>
          <p:nvPr>
            <p:ph type="title"/>
          </p:nvPr>
        </p:nvSpPr>
        <p:spPr>
          <a:xfrm>
            <a:off x="304800" y="228600"/>
            <a:ext cx="8458200" cy="685800"/>
          </a:xfrm>
        </p:spPr>
        <p:txBody>
          <a:bodyPr>
            <a:normAutofit/>
          </a:bodyPr>
          <a:lstStyle/>
          <a:p>
            <a:pPr>
              <a:lnSpc>
                <a:spcPct val="85000"/>
              </a:lnSpc>
              <a:spcAft>
                <a:spcPts val="600"/>
              </a:spcAft>
            </a:pPr>
            <a:r>
              <a:rPr lang="en-US" dirty="0" smtClean="0"/>
              <a:t>Facts about Dividends</a:t>
            </a:r>
            <a:endParaRPr lang="en-US" dirty="0"/>
          </a:p>
        </p:txBody>
      </p:sp>
      <p:sp>
        <p:nvSpPr>
          <p:cNvPr id="847875" name="Rectangle 3"/>
          <p:cNvSpPr>
            <a:spLocks noGrp="1" noChangeArrowheads="1"/>
          </p:cNvSpPr>
          <p:nvPr>
            <p:ph type="body" idx="1"/>
          </p:nvPr>
        </p:nvSpPr>
        <p:spPr>
          <a:xfrm>
            <a:off x="228600" y="1066800"/>
            <a:ext cx="8382000" cy="5115246"/>
          </a:xfrm>
        </p:spPr>
        <p:txBody>
          <a:bodyPr/>
          <a:lstStyle/>
          <a:p>
            <a:r>
              <a:rPr lang="en-US" sz="2800" dirty="0"/>
              <a:t>Corporations </a:t>
            </a:r>
            <a:r>
              <a:rPr lang="en-US" sz="2800" dirty="0" smtClean="0"/>
              <a:t>‘smooth’ dividends</a:t>
            </a:r>
            <a:endParaRPr lang="en-US" sz="2800" dirty="0"/>
          </a:p>
          <a:p>
            <a:endParaRPr lang="en-US" sz="2800" dirty="0" smtClean="0"/>
          </a:p>
          <a:p>
            <a:r>
              <a:rPr lang="en-US" sz="2800" dirty="0" smtClean="0"/>
              <a:t>Dividends </a:t>
            </a:r>
            <a:r>
              <a:rPr lang="en-US" sz="2800" dirty="0"/>
              <a:t>provide information to the </a:t>
            </a:r>
            <a:r>
              <a:rPr lang="en-US" sz="2800" dirty="0" smtClean="0"/>
              <a:t>market</a:t>
            </a:r>
          </a:p>
          <a:p>
            <a:endParaRPr lang="en-US" sz="2800" dirty="0" smtClean="0"/>
          </a:p>
          <a:p>
            <a:r>
              <a:rPr lang="en-US" sz="2800" dirty="0" smtClean="0"/>
              <a:t>Significant amounts are paid out in dividends</a:t>
            </a:r>
            <a:endParaRPr lang="en-US" sz="2800" dirty="0"/>
          </a:p>
          <a:p>
            <a:endParaRPr lang="en-US" sz="2800" dirty="0" smtClean="0"/>
          </a:p>
          <a:p>
            <a:r>
              <a:rPr lang="en-US" sz="2800" dirty="0" smtClean="0"/>
              <a:t>Firms </a:t>
            </a:r>
            <a:r>
              <a:rPr lang="en-US" sz="2800" dirty="0"/>
              <a:t>should follow a sensible dividend policy:</a:t>
            </a:r>
          </a:p>
          <a:p>
            <a:pPr lvl="1"/>
            <a:r>
              <a:rPr lang="en-US" sz="2400" dirty="0"/>
              <a:t>Don’t forgo positive NPV projects just to pay a dividend.</a:t>
            </a:r>
          </a:p>
          <a:p>
            <a:pPr lvl="1"/>
            <a:r>
              <a:rPr lang="en-US" sz="2400" dirty="0"/>
              <a:t>Avoid issuing stock to pay dividends.</a:t>
            </a:r>
          </a:p>
          <a:p>
            <a:pPr lvl="1"/>
            <a:r>
              <a:rPr lang="en-US" sz="2400" dirty="0"/>
              <a:t>Consider share repurchase when there are few better uses for the cash.</a:t>
            </a:r>
          </a:p>
        </p:txBody>
      </p:sp>
    </p:spTree>
    <p:extLst>
      <p:ext uri="{BB962C8B-B14F-4D97-AF65-F5344CB8AC3E}">
        <p14:creationId xmlns:p14="http://schemas.microsoft.com/office/powerpoint/2010/main" val="308328048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5"/>
          <p:cNvSpPr>
            <a:spLocks noGrp="1" noChangeArrowheads="1"/>
          </p:cNvSpPr>
          <p:nvPr>
            <p:ph type="title"/>
          </p:nvPr>
        </p:nvSpPr>
        <p:spPr>
          <a:xfrm>
            <a:off x="381000" y="230188"/>
            <a:ext cx="8382000" cy="553998"/>
          </a:xfrm>
        </p:spPr>
        <p:txBody>
          <a:bodyPr/>
          <a:lstStyle/>
          <a:p>
            <a:r>
              <a:rPr lang="en-US" sz="4000" dirty="0" smtClean="0"/>
              <a:t>Three Classes of Dividend Theory</a:t>
            </a:r>
            <a:endParaRPr lang="en-US" sz="4000" dirty="0"/>
          </a:p>
        </p:txBody>
      </p:sp>
      <p:sp>
        <p:nvSpPr>
          <p:cNvPr id="8198" name="Rectangle 6"/>
          <p:cNvSpPr>
            <a:spLocks noGrp="1" noChangeArrowheads="1"/>
          </p:cNvSpPr>
          <p:nvPr>
            <p:ph type="body" idx="1"/>
          </p:nvPr>
        </p:nvSpPr>
        <p:spPr>
          <a:xfrm>
            <a:off x="381000" y="1676400"/>
            <a:ext cx="8382000" cy="3557897"/>
          </a:xfrm>
        </p:spPr>
        <p:txBody>
          <a:bodyPr/>
          <a:lstStyle/>
          <a:p>
            <a:r>
              <a:rPr lang="en-US" dirty="0" smtClean="0"/>
              <a:t>Dividends </a:t>
            </a:r>
            <a:r>
              <a:rPr lang="en-US" dirty="0"/>
              <a:t>are </a:t>
            </a:r>
            <a:r>
              <a:rPr lang="en-US" dirty="0" smtClean="0"/>
              <a:t>Irrelevant</a:t>
            </a:r>
          </a:p>
          <a:p>
            <a:pPr lvl="1"/>
            <a:r>
              <a:rPr lang="en-US" dirty="0" smtClean="0"/>
              <a:t>Investors </a:t>
            </a:r>
            <a:r>
              <a:rPr lang="en-US" dirty="0"/>
              <a:t>don’t care about </a:t>
            </a:r>
            <a:r>
              <a:rPr lang="en-US" dirty="0" smtClean="0"/>
              <a:t>payout</a:t>
            </a:r>
          </a:p>
          <a:p>
            <a:pPr lvl="1"/>
            <a:endParaRPr lang="en-US" dirty="0"/>
          </a:p>
          <a:p>
            <a:r>
              <a:rPr lang="en-US" dirty="0" smtClean="0"/>
              <a:t>High Dividends are Preferred</a:t>
            </a:r>
          </a:p>
          <a:p>
            <a:endParaRPr lang="en-US" dirty="0"/>
          </a:p>
          <a:p>
            <a:r>
              <a:rPr lang="en-US" dirty="0" smtClean="0"/>
              <a:t>Low Dividends </a:t>
            </a:r>
            <a:r>
              <a:rPr lang="en-US" dirty="0"/>
              <a:t>are Preferred</a:t>
            </a:r>
          </a:p>
          <a:p>
            <a:endParaRPr lang="en-US" dirty="0"/>
          </a:p>
        </p:txBody>
      </p:sp>
    </p:spTree>
    <p:extLst>
      <p:ext uri="{BB962C8B-B14F-4D97-AF65-F5344CB8AC3E}">
        <p14:creationId xmlns:p14="http://schemas.microsoft.com/office/powerpoint/2010/main" val="253939284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8418" name="Rectangle 2"/>
          <p:cNvSpPr>
            <a:spLocks noGrp="1" noChangeArrowheads="1"/>
          </p:cNvSpPr>
          <p:nvPr>
            <p:ph type="title"/>
          </p:nvPr>
        </p:nvSpPr>
        <p:spPr>
          <a:xfrm>
            <a:off x="420786" y="228600"/>
            <a:ext cx="8686800" cy="685800"/>
          </a:xfrm>
        </p:spPr>
        <p:txBody>
          <a:bodyPr>
            <a:normAutofit/>
          </a:bodyPr>
          <a:lstStyle/>
          <a:p>
            <a:pPr>
              <a:lnSpc>
                <a:spcPct val="85000"/>
              </a:lnSpc>
              <a:spcAft>
                <a:spcPts val="600"/>
              </a:spcAft>
            </a:pPr>
            <a:r>
              <a:rPr lang="en-US" dirty="0" smtClean="0"/>
              <a:t>Irrelevance </a:t>
            </a:r>
            <a:r>
              <a:rPr lang="en-US" dirty="0"/>
              <a:t>of Dividend Policy</a:t>
            </a:r>
          </a:p>
        </p:txBody>
      </p:sp>
      <p:sp>
        <p:nvSpPr>
          <p:cNvPr id="828419" name="Rectangle 3"/>
          <p:cNvSpPr>
            <a:spLocks noGrp="1" noChangeArrowheads="1"/>
          </p:cNvSpPr>
          <p:nvPr>
            <p:ph type="body" idx="1"/>
          </p:nvPr>
        </p:nvSpPr>
        <p:spPr>
          <a:xfrm>
            <a:off x="304800" y="1104900"/>
            <a:ext cx="8382000" cy="5096780"/>
          </a:xfrm>
        </p:spPr>
        <p:txBody>
          <a:bodyPr/>
          <a:lstStyle/>
          <a:p>
            <a:r>
              <a:rPr lang="en-US" sz="2400" dirty="0"/>
              <a:t>A compelling case can be made that dividend </a:t>
            </a:r>
            <a:r>
              <a:rPr lang="en-US" sz="2400" i="1" dirty="0"/>
              <a:t>policy</a:t>
            </a:r>
            <a:r>
              <a:rPr lang="en-US" sz="2400" dirty="0"/>
              <a:t> is irrelevant.</a:t>
            </a:r>
          </a:p>
          <a:p>
            <a:endParaRPr lang="en-US" sz="2400" dirty="0" smtClean="0"/>
          </a:p>
          <a:p>
            <a:r>
              <a:rPr lang="en-US" sz="2400" dirty="0" smtClean="0"/>
              <a:t>Since </a:t>
            </a:r>
            <a:r>
              <a:rPr lang="en-US" sz="2400" dirty="0"/>
              <a:t>investors do not need dividends to convert shares to cash; they will not pay higher prices for firms with higher dividends.</a:t>
            </a:r>
          </a:p>
          <a:p>
            <a:endParaRPr lang="en-US" sz="2400" dirty="0" smtClean="0"/>
          </a:p>
          <a:p>
            <a:r>
              <a:rPr lang="en-US" sz="2400" dirty="0" smtClean="0"/>
              <a:t>In </a:t>
            </a:r>
            <a:r>
              <a:rPr lang="en-US" sz="2400" dirty="0"/>
              <a:t>other words, dividend policy will have no impact on the value of the firm because investors can create whatever income stream they prefer by using homemade dividends</a:t>
            </a:r>
            <a:r>
              <a:rPr lang="en-US" sz="2400" dirty="0" smtClean="0"/>
              <a:t>.</a:t>
            </a:r>
          </a:p>
          <a:p>
            <a:endParaRPr lang="en-US" sz="2400" dirty="0"/>
          </a:p>
          <a:p>
            <a:r>
              <a:rPr lang="en-US" sz="2400" dirty="0"/>
              <a:t>Theory is based on unrealistic assumptions (no taxes or brokerage costs</a:t>
            </a:r>
            <a:r>
              <a:rPr lang="en-US" sz="2400" dirty="0" smtClean="0"/>
              <a:t>).</a:t>
            </a:r>
            <a:endParaRPr lang="en-US" sz="2400" dirty="0"/>
          </a:p>
        </p:txBody>
      </p:sp>
    </p:spTree>
    <p:extLst>
      <p:ext uri="{BB962C8B-B14F-4D97-AF65-F5344CB8AC3E}">
        <p14:creationId xmlns:p14="http://schemas.microsoft.com/office/powerpoint/2010/main" val="74091815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42" name="Rectangle 2"/>
          <p:cNvSpPr>
            <a:spLocks noGrp="1" noChangeArrowheads="1"/>
          </p:cNvSpPr>
          <p:nvPr>
            <p:ph type="title"/>
          </p:nvPr>
        </p:nvSpPr>
        <p:spPr/>
        <p:txBody>
          <a:bodyPr/>
          <a:lstStyle/>
          <a:p>
            <a:r>
              <a:rPr lang="en-US" dirty="0"/>
              <a:t>Homemade </a:t>
            </a:r>
            <a:r>
              <a:rPr lang="en-US" dirty="0" smtClean="0"/>
              <a:t>Dividends</a:t>
            </a:r>
            <a:r>
              <a:rPr lang="en-US" baseline="-25000" dirty="0" smtClean="0"/>
              <a:t>▪</a:t>
            </a:r>
            <a:endParaRPr lang="en-US" baseline="-25000" dirty="0"/>
          </a:p>
        </p:txBody>
      </p:sp>
      <p:sp>
        <p:nvSpPr>
          <p:cNvPr id="829443" name="Rectangle 3"/>
          <p:cNvSpPr>
            <a:spLocks noGrp="1" noChangeArrowheads="1"/>
          </p:cNvSpPr>
          <p:nvPr>
            <p:ph type="body" idx="1"/>
          </p:nvPr>
        </p:nvSpPr>
        <p:spPr>
          <a:xfrm>
            <a:off x="381000" y="1309687"/>
            <a:ext cx="8686800" cy="1890713"/>
          </a:xfrm>
        </p:spPr>
        <p:txBody>
          <a:bodyPr/>
          <a:lstStyle/>
          <a:p>
            <a:pPr>
              <a:lnSpc>
                <a:spcPct val="90000"/>
              </a:lnSpc>
              <a:tabLst>
                <a:tab pos="4572000" algn="r"/>
                <a:tab pos="6858000" algn="r"/>
              </a:tabLst>
            </a:pPr>
            <a:r>
              <a:rPr lang="en-US" sz="2400" dirty="0"/>
              <a:t>Bianchi Inc. is a $42 stock about to pay a $2 cash dividend.</a:t>
            </a:r>
          </a:p>
          <a:p>
            <a:pPr>
              <a:lnSpc>
                <a:spcPct val="90000"/>
              </a:lnSpc>
              <a:tabLst>
                <a:tab pos="4572000" algn="r"/>
                <a:tab pos="6858000" algn="r"/>
              </a:tabLst>
            </a:pPr>
            <a:r>
              <a:rPr lang="en-US" sz="2400" dirty="0"/>
              <a:t>Bob Investor owns 80 shares and prefers a $3 dividend.</a:t>
            </a:r>
          </a:p>
          <a:p>
            <a:pPr>
              <a:lnSpc>
                <a:spcPct val="90000"/>
              </a:lnSpc>
              <a:tabLst>
                <a:tab pos="4572000" algn="r"/>
                <a:tab pos="6858000" algn="r"/>
              </a:tabLst>
            </a:pPr>
            <a:r>
              <a:rPr lang="en-US" sz="2400" dirty="0"/>
              <a:t>Bob’s homemade dividend strategy:</a:t>
            </a:r>
          </a:p>
          <a:p>
            <a:pPr lvl="1">
              <a:lnSpc>
                <a:spcPct val="90000"/>
              </a:lnSpc>
              <a:tabLst>
                <a:tab pos="4572000" algn="r"/>
                <a:tab pos="6858000" algn="r"/>
              </a:tabLst>
            </a:pPr>
            <a:r>
              <a:rPr lang="en-US" sz="2400" dirty="0"/>
              <a:t>Sell 2 shares ex-dividend                   </a:t>
            </a:r>
          </a:p>
        </p:txBody>
      </p:sp>
      <p:sp>
        <p:nvSpPr>
          <p:cNvPr id="829444" name="Rectangle 4"/>
          <p:cNvSpPr>
            <a:spLocks noChangeArrowheads="1"/>
          </p:cNvSpPr>
          <p:nvPr/>
        </p:nvSpPr>
        <p:spPr bwMode="auto">
          <a:xfrm>
            <a:off x="457199" y="2971800"/>
            <a:ext cx="8413423"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nSpc>
                <a:spcPct val="90000"/>
              </a:lnSpc>
              <a:spcBef>
                <a:spcPct val="20000"/>
              </a:spcBef>
              <a:buSzPct val="90000"/>
              <a:buFont typeface="Symbol" pitchFamily="18" charset="2"/>
              <a:buNone/>
              <a:tabLst>
                <a:tab pos="4572000" algn="r"/>
                <a:tab pos="6858000" algn="r"/>
              </a:tabLst>
            </a:pPr>
            <a:r>
              <a:rPr lang="en-US" sz="2400" dirty="0">
                <a:latin typeface="Arial" charset="0"/>
              </a:rPr>
              <a:t>		</a:t>
            </a:r>
          </a:p>
          <a:p>
            <a:pPr marL="342900" indent="-342900" algn="ctr">
              <a:lnSpc>
                <a:spcPct val="90000"/>
              </a:lnSpc>
              <a:spcBef>
                <a:spcPct val="20000"/>
              </a:spcBef>
              <a:buSzPct val="90000"/>
              <a:buFont typeface="Symbol" pitchFamily="18" charset="2"/>
              <a:buNone/>
              <a:tabLst>
                <a:tab pos="4572000" algn="r"/>
                <a:tab pos="6858000" algn="r"/>
              </a:tabLst>
            </a:pPr>
            <a:r>
              <a:rPr lang="en-US" sz="2400" u="sng" dirty="0">
                <a:latin typeface="Arial" charset="0"/>
              </a:rPr>
              <a:t>		</a:t>
            </a:r>
            <a:r>
              <a:rPr lang="en-US" sz="2400" u="sng" dirty="0" smtClean="0">
                <a:latin typeface="Arial" charset="0"/>
              </a:rPr>
              <a:t>      Homemade </a:t>
            </a:r>
            <a:r>
              <a:rPr lang="en-US" sz="2400" u="sng" dirty="0">
                <a:latin typeface="Arial" charset="0"/>
              </a:rPr>
              <a:t>D</a:t>
            </a:r>
            <a:r>
              <a:rPr lang="en-US" sz="2400" u="sng" dirty="0" smtClean="0">
                <a:latin typeface="Arial" charset="0"/>
              </a:rPr>
              <a:t>ividends</a:t>
            </a:r>
            <a:r>
              <a:rPr lang="en-US" sz="2400" u="sng" dirty="0">
                <a:latin typeface="Arial" charset="0"/>
              </a:rPr>
              <a:t>	</a:t>
            </a:r>
            <a:endParaRPr lang="en-US" sz="2400" dirty="0">
              <a:latin typeface="Arial" charset="0"/>
            </a:endParaRPr>
          </a:p>
          <a:p>
            <a:pPr marL="342900" indent="-342900">
              <a:lnSpc>
                <a:spcPct val="90000"/>
              </a:lnSpc>
              <a:spcBef>
                <a:spcPct val="20000"/>
              </a:spcBef>
              <a:buSzPct val="90000"/>
              <a:buFont typeface="Symbol" pitchFamily="18" charset="2"/>
              <a:buNone/>
              <a:tabLst>
                <a:tab pos="4572000" algn="r"/>
                <a:tab pos="6858000" algn="r"/>
              </a:tabLst>
            </a:pPr>
            <a:r>
              <a:rPr lang="en-US" sz="2400" dirty="0">
                <a:latin typeface="Arial" charset="0"/>
              </a:rPr>
              <a:t>Cash from dividend	$160	</a:t>
            </a:r>
          </a:p>
          <a:p>
            <a:pPr marL="342900" indent="-342900">
              <a:lnSpc>
                <a:spcPct val="90000"/>
              </a:lnSpc>
              <a:spcBef>
                <a:spcPct val="20000"/>
              </a:spcBef>
              <a:buSzPct val="90000"/>
              <a:buFont typeface="Symbol" pitchFamily="18" charset="2"/>
              <a:buNone/>
              <a:tabLst>
                <a:tab pos="4572000" algn="r"/>
                <a:tab pos="6858000" algn="r"/>
              </a:tabLst>
            </a:pPr>
            <a:r>
              <a:rPr lang="en-US" sz="2400" u="sng" dirty="0">
                <a:latin typeface="Arial" charset="0"/>
              </a:rPr>
              <a:t>Cash from selling stock	$80	</a:t>
            </a:r>
            <a:endParaRPr lang="en-US" sz="2400" dirty="0">
              <a:latin typeface="Arial" charset="0"/>
            </a:endParaRPr>
          </a:p>
          <a:p>
            <a:pPr marL="342900" indent="-342900">
              <a:lnSpc>
                <a:spcPct val="90000"/>
              </a:lnSpc>
              <a:spcBef>
                <a:spcPct val="20000"/>
              </a:spcBef>
              <a:buSzPct val="90000"/>
              <a:buFont typeface="Symbol" pitchFamily="18" charset="2"/>
              <a:buNone/>
              <a:tabLst>
                <a:tab pos="4572000" algn="r"/>
                <a:tab pos="6858000" algn="r"/>
              </a:tabLst>
            </a:pPr>
            <a:r>
              <a:rPr lang="en-US" sz="2400" u="sng" dirty="0">
                <a:latin typeface="Arial" charset="0"/>
              </a:rPr>
              <a:t>Total Cash	$240	</a:t>
            </a:r>
          </a:p>
          <a:p>
            <a:pPr marL="342900" indent="-342900">
              <a:lnSpc>
                <a:spcPct val="90000"/>
              </a:lnSpc>
              <a:spcBef>
                <a:spcPct val="20000"/>
              </a:spcBef>
              <a:buSzPct val="90000"/>
              <a:buFont typeface="Symbol" pitchFamily="18" charset="2"/>
              <a:buNone/>
              <a:tabLst>
                <a:tab pos="4572000" algn="r"/>
                <a:tab pos="6858000" algn="r"/>
              </a:tabLst>
            </a:pPr>
            <a:r>
              <a:rPr lang="en-US" sz="2400" dirty="0">
                <a:latin typeface="Arial" charset="0"/>
              </a:rPr>
              <a:t>Value of Stock Holdings	    $40 </a:t>
            </a:r>
            <a:r>
              <a:rPr lang="en-US" sz="2400" dirty="0">
                <a:latin typeface="Arial" charset="0"/>
                <a:cs typeface="Times New Roman" pitchFamily="18" charset="0"/>
              </a:rPr>
              <a:t>×</a:t>
            </a:r>
            <a:r>
              <a:rPr lang="en-US" sz="2400" dirty="0">
                <a:latin typeface="Arial" charset="0"/>
              </a:rPr>
              <a:t> 78 =	</a:t>
            </a:r>
          </a:p>
          <a:p>
            <a:pPr marL="342900" indent="-342900">
              <a:lnSpc>
                <a:spcPct val="90000"/>
              </a:lnSpc>
              <a:spcBef>
                <a:spcPct val="20000"/>
              </a:spcBef>
              <a:buSzPct val="90000"/>
              <a:buFont typeface="Symbol" pitchFamily="18" charset="2"/>
              <a:buNone/>
              <a:tabLst>
                <a:tab pos="4572000" algn="r"/>
                <a:tab pos="6858000" algn="r"/>
              </a:tabLst>
            </a:pPr>
            <a:r>
              <a:rPr lang="en-US" sz="2400" dirty="0">
                <a:latin typeface="Arial" charset="0"/>
              </a:rPr>
              <a:t>		$3,120	</a:t>
            </a:r>
          </a:p>
        </p:txBody>
      </p:sp>
      <p:sp>
        <p:nvSpPr>
          <p:cNvPr id="829445" name="Rectangle 5"/>
          <p:cNvSpPr>
            <a:spLocks noChangeArrowheads="1"/>
          </p:cNvSpPr>
          <p:nvPr/>
        </p:nvSpPr>
        <p:spPr bwMode="auto">
          <a:xfrm>
            <a:off x="1180763" y="2971800"/>
            <a:ext cx="7582237"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nSpc>
                <a:spcPct val="90000"/>
              </a:lnSpc>
              <a:spcBef>
                <a:spcPct val="20000"/>
              </a:spcBef>
              <a:buSzPct val="90000"/>
              <a:buFont typeface="Symbol" pitchFamily="18" charset="2"/>
              <a:buNone/>
              <a:tabLst>
                <a:tab pos="4572000" algn="r"/>
                <a:tab pos="6858000" algn="r"/>
              </a:tabLst>
            </a:pPr>
            <a:r>
              <a:rPr lang="en-US" sz="2400" dirty="0">
                <a:latin typeface="Arial" charset="0"/>
              </a:rPr>
              <a:t>		</a:t>
            </a:r>
            <a:endParaRPr lang="en-US" sz="2400" dirty="0" smtClean="0">
              <a:latin typeface="Arial" charset="0"/>
            </a:endParaRPr>
          </a:p>
          <a:p>
            <a:pPr marL="342900" indent="-342900">
              <a:lnSpc>
                <a:spcPct val="90000"/>
              </a:lnSpc>
              <a:spcBef>
                <a:spcPct val="20000"/>
              </a:spcBef>
              <a:buSzPct val="90000"/>
              <a:buFont typeface="Symbol" pitchFamily="18" charset="2"/>
              <a:buNone/>
              <a:tabLst>
                <a:tab pos="4572000" algn="r"/>
                <a:tab pos="6858000" algn="r"/>
              </a:tabLst>
            </a:pPr>
            <a:r>
              <a:rPr lang="en-US" sz="2400" u="sng" dirty="0" smtClean="0">
                <a:latin typeface="Arial" charset="0"/>
              </a:rPr>
              <a:t>	   		 $3 Dividend</a:t>
            </a:r>
            <a:endParaRPr lang="en-US" sz="2400" dirty="0" smtClean="0">
              <a:latin typeface="Arial" charset="0"/>
            </a:endParaRPr>
          </a:p>
          <a:p>
            <a:pPr marL="342900" indent="-342900">
              <a:lnSpc>
                <a:spcPct val="90000"/>
              </a:lnSpc>
              <a:spcBef>
                <a:spcPct val="20000"/>
              </a:spcBef>
              <a:buSzPct val="90000"/>
              <a:buFont typeface="Symbol" pitchFamily="18" charset="2"/>
              <a:buNone/>
              <a:tabLst>
                <a:tab pos="4572000" algn="r"/>
                <a:tab pos="6858000" algn="r"/>
              </a:tabLst>
            </a:pPr>
            <a:r>
              <a:rPr lang="en-US" sz="2400" dirty="0">
                <a:latin typeface="Arial" charset="0"/>
              </a:rPr>
              <a:t>			$240</a:t>
            </a:r>
          </a:p>
          <a:p>
            <a:pPr marL="342900" indent="-342900">
              <a:lnSpc>
                <a:spcPct val="90000"/>
              </a:lnSpc>
              <a:spcBef>
                <a:spcPct val="20000"/>
              </a:spcBef>
              <a:buSzPct val="90000"/>
              <a:buFont typeface="Symbol" pitchFamily="18" charset="2"/>
              <a:buNone/>
              <a:tabLst>
                <a:tab pos="4572000" algn="r"/>
                <a:tab pos="6858000" algn="r"/>
              </a:tabLst>
            </a:pPr>
            <a:r>
              <a:rPr lang="en-US" sz="2400" u="sng" dirty="0">
                <a:latin typeface="Arial" charset="0"/>
              </a:rPr>
              <a:t>			$0</a:t>
            </a:r>
            <a:endParaRPr lang="en-US" sz="2400" dirty="0">
              <a:latin typeface="Arial" charset="0"/>
            </a:endParaRPr>
          </a:p>
          <a:p>
            <a:pPr marL="342900" indent="-342900">
              <a:lnSpc>
                <a:spcPct val="90000"/>
              </a:lnSpc>
              <a:spcBef>
                <a:spcPct val="20000"/>
              </a:spcBef>
              <a:buSzPct val="90000"/>
              <a:buFont typeface="Symbol" pitchFamily="18" charset="2"/>
              <a:buNone/>
              <a:tabLst>
                <a:tab pos="4572000" algn="r"/>
                <a:tab pos="6858000" algn="r"/>
              </a:tabLst>
            </a:pPr>
            <a:r>
              <a:rPr lang="en-US" sz="2400" u="sng" dirty="0">
                <a:latin typeface="Arial" charset="0"/>
              </a:rPr>
              <a:t>			$240</a:t>
            </a:r>
          </a:p>
          <a:p>
            <a:pPr marL="342900" indent="-342900">
              <a:lnSpc>
                <a:spcPct val="90000"/>
              </a:lnSpc>
              <a:spcBef>
                <a:spcPct val="20000"/>
              </a:spcBef>
              <a:buSzPct val="90000"/>
              <a:buFont typeface="Symbol" pitchFamily="18" charset="2"/>
              <a:buNone/>
              <a:tabLst>
                <a:tab pos="4572000" algn="r"/>
                <a:tab pos="6858000" algn="r"/>
              </a:tabLst>
            </a:pPr>
            <a:r>
              <a:rPr lang="en-US" sz="2400" dirty="0">
                <a:latin typeface="Arial" charset="0"/>
              </a:rPr>
              <a:t>			$39 </a:t>
            </a:r>
            <a:r>
              <a:rPr lang="en-US" sz="2400" dirty="0">
                <a:latin typeface="Arial" charset="0"/>
                <a:cs typeface="Times New Roman" pitchFamily="18" charset="0"/>
              </a:rPr>
              <a:t>×</a:t>
            </a:r>
            <a:r>
              <a:rPr lang="en-US" sz="2400" dirty="0">
                <a:latin typeface="Arial" charset="0"/>
              </a:rPr>
              <a:t> 80 =</a:t>
            </a:r>
          </a:p>
          <a:p>
            <a:pPr marL="342900" indent="-342900">
              <a:lnSpc>
                <a:spcPct val="90000"/>
              </a:lnSpc>
              <a:spcBef>
                <a:spcPct val="20000"/>
              </a:spcBef>
              <a:buSzPct val="90000"/>
              <a:buFont typeface="Symbol" pitchFamily="18" charset="2"/>
              <a:buNone/>
              <a:tabLst>
                <a:tab pos="4572000" algn="r"/>
                <a:tab pos="6858000" algn="r"/>
              </a:tabLst>
            </a:pPr>
            <a:r>
              <a:rPr lang="en-US" sz="2400" dirty="0">
                <a:latin typeface="Arial" charset="0"/>
              </a:rPr>
              <a:t>			$3,120</a:t>
            </a:r>
          </a:p>
        </p:txBody>
      </p:sp>
    </p:spTree>
    <p:extLst>
      <p:ext uri="{BB962C8B-B14F-4D97-AF65-F5344CB8AC3E}">
        <p14:creationId xmlns:p14="http://schemas.microsoft.com/office/powerpoint/2010/main" val="39088693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45"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0466" name="Rectangle 2"/>
          <p:cNvSpPr>
            <a:spLocks noChangeArrowheads="1"/>
          </p:cNvSpPr>
          <p:nvPr/>
        </p:nvSpPr>
        <p:spPr bwMode="auto">
          <a:xfrm>
            <a:off x="2819400" y="57150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0467" name="Rectangle 3"/>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noAutofit/>
          </a:bodyPr>
          <a:lstStyle/>
          <a:p>
            <a:r>
              <a:rPr lang="en-US" dirty="0"/>
              <a:t>Homemade Dividends</a:t>
            </a:r>
          </a:p>
        </p:txBody>
      </p:sp>
      <p:sp>
        <p:nvSpPr>
          <p:cNvPr id="830468" name="Rectangle 4"/>
          <p:cNvSpPr>
            <a:spLocks noGrp="1" noChangeArrowheads="1"/>
          </p:cNvSpPr>
          <p:nvPr>
            <p:ph type="body" idx="1"/>
          </p:nvPr>
        </p:nvSpPr>
        <p:spPr>
          <a:xfrm>
            <a:off x="35065" y="1047385"/>
            <a:ext cx="8001000" cy="86536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517525" lvl="1" indent="0">
              <a:buNone/>
            </a:pPr>
            <a:r>
              <a:rPr lang="en-US" dirty="0"/>
              <a:t>In the above example, Bob Investor began with a total wealth of $3,360:</a:t>
            </a:r>
          </a:p>
        </p:txBody>
      </p:sp>
      <p:graphicFrame>
        <p:nvGraphicFramePr>
          <p:cNvPr id="830469" name="Object 5"/>
          <p:cNvGraphicFramePr>
            <a:graphicFrameLocks noChangeAspect="1"/>
          </p:cNvGraphicFramePr>
          <p:nvPr>
            <p:extLst>
              <p:ext uri="{D42A27DB-BD31-4B8C-83A1-F6EECF244321}">
                <p14:modId xmlns:p14="http://schemas.microsoft.com/office/powerpoint/2010/main" val="2585696826"/>
              </p:ext>
            </p:extLst>
          </p:nvPr>
        </p:nvGraphicFramePr>
        <p:xfrm>
          <a:off x="2201863" y="2003425"/>
          <a:ext cx="3475037" cy="733425"/>
        </p:xfrm>
        <a:graphic>
          <a:graphicData uri="http://schemas.openxmlformats.org/presentationml/2006/ole">
            <mc:AlternateContent xmlns:mc="http://schemas.openxmlformats.org/markup-compatibility/2006">
              <mc:Choice xmlns:v="urn:schemas-microsoft-com:vml" Requires="v">
                <p:oleObj spid="_x0000_s1056" name="Equation" r:id="rId4" imgW="1866600" imgH="393480" progId="Equation.DSMT4">
                  <p:embed/>
                </p:oleObj>
              </mc:Choice>
              <mc:Fallback>
                <p:oleObj name="Equation" r:id="rId4" imgW="1866600" imgH="393480" progId="Equation.DSMT4">
                  <p:embed/>
                  <p:pic>
                    <p:nvPicPr>
                      <p:cNvPr id="0" name=""/>
                      <p:cNvPicPr>
                        <a:picLocks noChangeAspect="1" noChangeArrowheads="1"/>
                      </p:cNvPicPr>
                      <p:nvPr/>
                    </p:nvPicPr>
                    <p:blipFill>
                      <a:blip r:embed="rId5"/>
                      <a:srcRect/>
                      <a:stretch>
                        <a:fillRect/>
                      </a:stretch>
                    </p:blipFill>
                    <p:spPr bwMode="auto">
                      <a:xfrm>
                        <a:off x="2201863" y="2003425"/>
                        <a:ext cx="3475037"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30470" name="Object 6"/>
          <p:cNvGraphicFramePr>
            <a:graphicFrameLocks noChangeAspect="1"/>
          </p:cNvGraphicFramePr>
          <p:nvPr>
            <p:extLst>
              <p:ext uri="{D42A27DB-BD31-4B8C-83A1-F6EECF244321}">
                <p14:modId xmlns:p14="http://schemas.microsoft.com/office/powerpoint/2010/main" val="4079287931"/>
              </p:ext>
            </p:extLst>
          </p:nvPr>
        </p:nvGraphicFramePr>
        <p:xfrm>
          <a:off x="2179638" y="3533775"/>
          <a:ext cx="4344987" cy="733425"/>
        </p:xfrm>
        <a:graphic>
          <a:graphicData uri="http://schemas.openxmlformats.org/presentationml/2006/ole">
            <mc:AlternateContent xmlns:mc="http://schemas.openxmlformats.org/markup-compatibility/2006">
              <mc:Choice xmlns:v="urn:schemas-microsoft-com:vml" Requires="v">
                <p:oleObj spid="_x0000_s1057" name="Equation" r:id="rId6" imgW="2336760" imgH="393480" progId="Equation.DSMT4">
                  <p:embed/>
                </p:oleObj>
              </mc:Choice>
              <mc:Fallback>
                <p:oleObj name="Equation" r:id="rId6" imgW="2336760" imgH="393480" progId="Equation.DSMT4">
                  <p:embed/>
                  <p:pic>
                    <p:nvPicPr>
                      <p:cNvPr id="0" name=""/>
                      <p:cNvPicPr>
                        <a:picLocks noChangeAspect="1" noChangeArrowheads="1"/>
                      </p:cNvPicPr>
                      <p:nvPr/>
                    </p:nvPicPr>
                    <p:blipFill>
                      <a:blip r:embed="rId7"/>
                      <a:srcRect/>
                      <a:stretch>
                        <a:fillRect/>
                      </a:stretch>
                    </p:blipFill>
                    <p:spPr bwMode="auto">
                      <a:xfrm>
                        <a:off x="2179638" y="3533775"/>
                        <a:ext cx="4344987"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30471" name="Object 7"/>
          <p:cNvGraphicFramePr>
            <a:graphicFrameLocks noChangeAspect="1"/>
          </p:cNvGraphicFramePr>
          <p:nvPr>
            <p:extLst>
              <p:ext uri="{D42A27DB-BD31-4B8C-83A1-F6EECF244321}">
                <p14:modId xmlns:p14="http://schemas.microsoft.com/office/powerpoint/2010/main" val="3941533922"/>
              </p:ext>
            </p:extLst>
          </p:nvPr>
        </p:nvGraphicFramePr>
        <p:xfrm>
          <a:off x="2179638" y="5438775"/>
          <a:ext cx="5054600" cy="733425"/>
        </p:xfrm>
        <a:graphic>
          <a:graphicData uri="http://schemas.openxmlformats.org/presentationml/2006/ole">
            <mc:AlternateContent xmlns:mc="http://schemas.openxmlformats.org/markup-compatibility/2006">
              <mc:Choice xmlns:v="urn:schemas-microsoft-com:vml" Requires="v">
                <p:oleObj spid="_x0000_s1058" name="Equation" r:id="rId8" imgW="2717640" imgH="393480" progId="Equation.DSMT4">
                  <p:embed/>
                </p:oleObj>
              </mc:Choice>
              <mc:Fallback>
                <p:oleObj name="Equation" r:id="rId8" imgW="2717640" imgH="393480" progId="Equation.DSMT4">
                  <p:embed/>
                  <p:pic>
                    <p:nvPicPr>
                      <p:cNvPr id="0" name=""/>
                      <p:cNvPicPr>
                        <a:picLocks noChangeAspect="1" noChangeArrowheads="1"/>
                      </p:cNvPicPr>
                      <p:nvPr/>
                    </p:nvPicPr>
                    <p:blipFill>
                      <a:blip r:embed="rId9"/>
                      <a:srcRect/>
                      <a:stretch>
                        <a:fillRect/>
                      </a:stretch>
                    </p:blipFill>
                    <p:spPr bwMode="auto">
                      <a:xfrm>
                        <a:off x="2179638" y="5438775"/>
                        <a:ext cx="5054600"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30472" name="Rectangle 8"/>
          <p:cNvSpPr>
            <a:spLocks noChangeArrowheads="1"/>
          </p:cNvSpPr>
          <p:nvPr/>
        </p:nvSpPr>
        <p:spPr bwMode="auto">
          <a:xfrm>
            <a:off x="592742" y="2816131"/>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nSpc>
                <a:spcPct val="90000"/>
              </a:lnSpc>
              <a:spcBef>
                <a:spcPct val="20000"/>
              </a:spcBef>
              <a:buSzPct val="90000"/>
            </a:pPr>
            <a:r>
              <a:rPr lang="en-US" sz="2800" dirty="0">
                <a:latin typeface="Arial" charset="0"/>
              </a:rPr>
              <a:t>After a $3 dividend, his total wealth is still $3,360:</a:t>
            </a:r>
          </a:p>
        </p:txBody>
      </p:sp>
      <p:sp>
        <p:nvSpPr>
          <p:cNvPr id="830473" name="Rectangle 9"/>
          <p:cNvSpPr>
            <a:spLocks noChangeArrowheads="1"/>
          </p:cNvSpPr>
          <p:nvPr/>
        </p:nvSpPr>
        <p:spPr bwMode="auto">
          <a:xfrm>
            <a:off x="592742" y="4395624"/>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nSpc>
                <a:spcPct val="90000"/>
              </a:lnSpc>
              <a:spcBef>
                <a:spcPct val="20000"/>
              </a:spcBef>
              <a:buSzPct val="90000"/>
            </a:pPr>
            <a:r>
              <a:rPr lang="en-US" sz="2800" dirty="0">
                <a:latin typeface="Arial" charset="0"/>
              </a:rPr>
              <a:t>After a $2 dividend and sale of 2 ex-dividend shares, his total wealth is still $3,360:</a:t>
            </a:r>
          </a:p>
        </p:txBody>
      </p:sp>
    </p:spTree>
    <p:extLst>
      <p:ext uri="{BB962C8B-B14F-4D97-AF65-F5344CB8AC3E}">
        <p14:creationId xmlns:p14="http://schemas.microsoft.com/office/powerpoint/2010/main" val="306641826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p:cNvSpPr>
            <a:spLocks noGrp="1" noChangeArrowheads="1"/>
          </p:cNvSpPr>
          <p:nvPr>
            <p:ph type="title"/>
          </p:nvPr>
        </p:nvSpPr>
        <p:spPr>
          <a:xfrm>
            <a:off x="381000" y="230188"/>
            <a:ext cx="8382000" cy="1329595"/>
          </a:xfrm>
        </p:spPr>
        <p:txBody>
          <a:bodyPr/>
          <a:lstStyle/>
          <a:p>
            <a:r>
              <a:rPr lang="en-US" dirty="0" smtClean="0"/>
              <a:t>High Dividends (Bird-in-the-Hand Theory)</a:t>
            </a:r>
            <a:endParaRPr lang="en-US" dirty="0"/>
          </a:p>
        </p:txBody>
      </p:sp>
      <p:sp>
        <p:nvSpPr>
          <p:cNvPr id="12294" name="Rectangle 6"/>
          <p:cNvSpPr>
            <a:spLocks noGrp="1" noChangeArrowheads="1"/>
          </p:cNvSpPr>
          <p:nvPr>
            <p:ph type="body" idx="1"/>
          </p:nvPr>
        </p:nvSpPr>
        <p:spPr>
          <a:xfrm>
            <a:off x="304800" y="2057400"/>
            <a:ext cx="8382000" cy="3447098"/>
          </a:xfrm>
        </p:spPr>
        <p:txBody>
          <a:bodyPr/>
          <a:lstStyle/>
          <a:p>
            <a:pPr>
              <a:lnSpc>
                <a:spcPct val="80000"/>
              </a:lnSpc>
            </a:pPr>
            <a:r>
              <a:rPr lang="en-US" sz="2800" dirty="0"/>
              <a:t>Investors might think dividends (i.e., the-bird-in-the-hand) are less risky than potential future capital gains.</a:t>
            </a:r>
          </a:p>
          <a:p>
            <a:pPr>
              <a:lnSpc>
                <a:spcPct val="80000"/>
              </a:lnSpc>
            </a:pPr>
            <a:endParaRPr lang="en-US" sz="2800" dirty="0" smtClean="0"/>
          </a:p>
          <a:p>
            <a:pPr>
              <a:lnSpc>
                <a:spcPct val="80000"/>
              </a:lnSpc>
            </a:pPr>
            <a:r>
              <a:rPr lang="en-US" sz="2800" dirty="0" smtClean="0"/>
              <a:t>High </a:t>
            </a:r>
            <a:r>
              <a:rPr lang="en-US" sz="2800" dirty="0"/>
              <a:t>payouts help reduce agency costs </a:t>
            </a:r>
            <a:endParaRPr lang="en-US" sz="2800" dirty="0" smtClean="0"/>
          </a:p>
          <a:p>
            <a:pPr>
              <a:lnSpc>
                <a:spcPct val="80000"/>
              </a:lnSpc>
            </a:pPr>
            <a:endParaRPr lang="en-US" sz="2800" dirty="0"/>
          </a:p>
          <a:p>
            <a:pPr>
              <a:lnSpc>
                <a:spcPct val="80000"/>
              </a:lnSpc>
            </a:pPr>
            <a:r>
              <a:rPr lang="en-US" sz="2800" dirty="0" smtClean="0"/>
              <a:t>Therefore</a:t>
            </a:r>
            <a:r>
              <a:rPr lang="en-US" sz="2800" dirty="0"/>
              <a:t>, investors would value high payout firms more highly and would require a lower return to induce them to buy its stock.</a:t>
            </a:r>
          </a:p>
        </p:txBody>
      </p:sp>
    </p:spTree>
    <p:extLst>
      <p:ext uri="{BB962C8B-B14F-4D97-AF65-F5344CB8AC3E}">
        <p14:creationId xmlns:p14="http://schemas.microsoft.com/office/powerpoint/2010/main" val="129330471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8050" name="Rectangle 2"/>
          <p:cNvSpPr>
            <a:spLocks noGrp="1" noChangeArrowheads="1"/>
          </p:cNvSpPr>
          <p:nvPr>
            <p:ph type="title"/>
          </p:nvPr>
        </p:nvSpPr>
        <p:spPr>
          <a:xfrm>
            <a:off x="228600" y="304800"/>
            <a:ext cx="8853361" cy="838200"/>
          </a:xfrm>
        </p:spPr>
        <p:txBody>
          <a:bodyPr/>
          <a:lstStyle/>
          <a:p>
            <a:pPr>
              <a:lnSpc>
                <a:spcPct val="85000"/>
              </a:lnSpc>
              <a:spcAft>
                <a:spcPts val="600"/>
              </a:spcAft>
            </a:pPr>
            <a:r>
              <a:rPr lang="en-US" dirty="0" smtClean="0"/>
              <a:t>Factors </a:t>
            </a:r>
            <a:r>
              <a:rPr lang="en-US" dirty="0"/>
              <a:t>Favoring High Dividends</a:t>
            </a:r>
          </a:p>
        </p:txBody>
      </p:sp>
      <p:sp>
        <p:nvSpPr>
          <p:cNvPr id="898051" name="Rectangle 3"/>
          <p:cNvSpPr>
            <a:spLocks noGrp="1" noChangeArrowheads="1"/>
          </p:cNvSpPr>
          <p:nvPr>
            <p:ph type="body" idx="1"/>
          </p:nvPr>
        </p:nvSpPr>
        <p:spPr>
          <a:xfrm>
            <a:off x="381000" y="1295400"/>
            <a:ext cx="8382000" cy="4343400"/>
          </a:xfrm>
        </p:spPr>
        <p:txBody>
          <a:bodyPr/>
          <a:lstStyle/>
          <a:p>
            <a:r>
              <a:rPr lang="en-US" dirty="0"/>
              <a:t>Desire for Current Income</a:t>
            </a:r>
          </a:p>
          <a:p>
            <a:r>
              <a:rPr lang="en-US" dirty="0"/>
              <a:t>Behavioral Finance</a:t>
            </a:r>
          </a:p>
          <a:p>
            <a:pPr lvl="1"/>
            <a:r>
              <a:rPr lang="en-US" dirty="0"/>
              <a:t>It forces investors to be disciplined.</a:t>
            </a:r>
          </a:p>
          <a:p>
            <a:r>
              <a:rPr lang="en-US" dirty="0"/>
              <a:t>Tax Arbitrage</a:t>
            </a:r>
          </a:p>
          <a:p>
            <a:pPr lvl="1"/>
            <a:r>
              <a:rPr lang="en-US" dirty="0"/>
              <a:t>Investors can create positions in high dividend yield securities that avoid tax liabilities.</a:t>
            </a:r>
          </a:p>
          <a:p>
            <a:r>
              <a:rPr lang="en-US" dirty="0"/>
              <a:t>Agency Costs</a:t>
            </a:r>
          </a:p>
          <a:p>
            <a:pPr lvl="1"/>
            <a:r>
              <a:rPr lang="en-US" dirty="0"/>
              <a:t>High dividends reduce free cash flow.</a:t>
            </a:r>
          </a:p>
        </p:txBody>
      </p:sp>
    </p:spTree>
    <p:extLst>
      <p:ext uri="{BB962C8B-B14F-4D97-AF65-F5344CB8AC3E}">
        <p14:creationId xmlns:p14="http://schemas.microsoft.com/office/powerpoint/2010/main" val="4123418197"/>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1910</TotalTime>
  <Words>1571</Words>
  <Application>Microsoft Office PowerPoint</Application>
  <PresentationFormat>On-screen Show (4:3)</PresentationFormat>
  <Paragraphs>249</Paragraphs>
  <Slides>27</Slides>
  <Notes>21</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8" baseType="lpstr">
      <vt:lpstr>Arial</vt:lpstr>
      <vt:lpstr>Calibri</vt:lpstr>
      <vt:lpstr>Century Gothic</vt:lpstr>
      <vt:lpstr>Courier New</vt:lpstr>
      <vt:lpstr>Symbol</vt:lpstr>
      <vt:lpstr>Tahoma</vt:lpstr>
      <vt:lpstr>Times New Roman</vt:lpstr>
      <vt:lpstr>Wingdings</vt:lpstr>
      <vt:lpstr>Blue Segoe 4-3 template-template_April-17-2007</vt:lpstr>
      <vt:lpstr>White with Courier font for code slides</vt:lpstr>
      <vt:lpstr>Equation</vt:lpstr>
      <vt:lpstr>Video 47 (Topic 9.2): Dividend Policies</vt:lpstr>
      <vt:lpstr>Topics</vt:lpstr>
      <vt:lpstr>Facts about Dividends</vt:lpstr>
      <vt:lpstr>Three Classes of Dividend Theory</vt:lpstr>
      <vt:lpstr>Irrelevance of Dividend Policy</vt:lpstr>
      <vt:lpstr>Homemade Dividends▪</vt:lpstr>
      <vt:lpstr>Homemade Dividends</vt:lpstr>
      <vt:lpstr>High Dividends (Bird-in-the-Hand Theory)</vt:lpstr>
      <vt:lpstr>Factors Favoring High Dividends</vt:lpstr>
      <vt:lpstr>Low Dividends: Tax Effect Theory</vt:lpstr>
      <vt:lpstr>Clientele Effect</vt:lpstr>
      <vt:lpstr>Clientele Effect</vt:lpstr>
      <vt:lpstr>Clientele Effect</vt:lpstr>
      <vt:lpstr>Implications of Clientele Effect</vt:lpstr>
      <vt:lpstr>Signaling Theory</vt:lpstr>
      <vt:lpstr>Signaling Theory</vt:lpstr>
      <vt:lpstr>Residual Distribution Model</vt:lpstr>
      <vt:lpstr>Residual Distribution Policy</vt:lpstr>
      <vt:lpstr>Investment Opportunities and Residual Dividends</vt:lpstr>
      <vt:lpstr>Using the Residual Model to  Calculate Distributions Paid</vt:lpstr>
      <vt:lpstr>Residual Dividend Policy Example</vt:lpstr>
      <vt:lpstr>Advantages and Disadvantages of the Residual Dividend Policy</vt:lpstr>
      <vt:lpstr>Compromise Dividend Policy</vt:lpstr>
      <vt:lpstr>Managers and Dividend Policy</vt:lpstr>
      <vt:lpstr>Some Additional Considerations</vt:lpstr>
      <vt:lpstr>Which Theory is Most Correct?</vt:lpstr>
      <vt:lpstr>Video 47 (Topic 9.2): Dividend Policies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268</cp:revision>
  <dcterms:created xsi:type="dcterms:W3CDTF">2014-06-29T21:19:00Z</dcterms:created>
  <dcterms:modified xsi:type="dcterms:W3CDTF">2014-07-31T17:22:08Z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