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76" r:id="rId4"/>
    <p:sldId id="259" r:id="rId5"/>
    <p:sldId id="295" r:id="rId6"/>
    <p:sldId id="296" r:id="rId7"/>
    <p:sldId id="297" r:id="rId8"/>
    <p:sldId id="285" r:id="rId9"/>
    <p:sldId id="286" r:id="rId10"/>
    <p:sldId id="287" r:id="rId11"/>
    <p:sldId id="298" r:id="rId12"/>
    <p:sldId id="290" r:id="rId13"/>
    <p:sldId id="291" r:id="rId14"/>
    <p:sldId id="294" r:id="rId15"/>
    <p:sldId id="281" r:id="rId16"/>
    <p:sldId id="283" r:id="rId17"/>
  </p:sldIdLst>
  <p:sldSz cx="9144000" cy="6858000" type="screen4x3"/>
  <p:notesSz cx="7315200" cy="96012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7/25/2014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11:35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35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184140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45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404977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35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717979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7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483532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11:35 AM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795138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2DD83F45-6396-4543-8285-F45C6685AEAD}" type="slidenum">
              <a:rPr lang="en-US"/>
              <a:pPr/>
              <a:t>‹#›</a:t>
            </a:fld>
            <a:endParaRPr lang="en-US"/>
          </a:p>
        </p:txBody>
      </p:sp>
    </p:spTree>
    <p:extLst>
      <p:ext uri="{BB962C8B-B14F-4D97-AF65-F5344CB8AC3E}">
        <p14:creationId xmlns:p14="http://schemas.microsoft.com/office/powerpoint/2010/main" val="3487743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Tree>
    <p:extLst>
      <p:ext uri="{BB962C8B-B14F-4D97-AF65-F5344CB8AC3E}">
        <p14:creationId xmlns:p14="http://schemas.microsoft.com/office/powerpoint/2010/main" val="3130894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 id="2147483677" r:id="rId14"/>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8"/>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9"/>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w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9.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36 (Topic 7.2.4):</a:t>
            </a:r>
            <a:br>
              <a:rPr lang="en-US" dirty="0" smtClean="0"/>
            </a:br>
            <a:r>
              <a:rPr lang="en-US" dirty="0" smtClean="0"/>
              <a:t>Profitability Index (PI) and Payback Period</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95263" y="228600"/>
            <a:ext cx="8015287" cy="1329595"/>
          </a:xfrm>
        </p:spPr>
        <p:txBody>
          <a:bodyPr/>
          <a:lstStyle/>
          <a:p>
            <a:r>
              <a:rPr lang="en-US" dirty="0"/>
              <a:t>Discounted Payback </a:t>
            </a:r>
            <a:r>
              <a:rPr lang="en-US" dirty="0" smtClean="0"/>
              <a:t>Period Example</a:t>
            </a:r>
            <a:endParaRPr lang="en-US" dirty="0"/>
          </a:p>
        </p:txBody>
      </p:sp>
      <p:sp>
        <p:nvSpPr>
          <p:cNvPr id="159747" name="Rectangle 3"/>
          <p:cNvSpPr>
            <a:spLocks noGrp="1" noChangeArrowheads="1"/>
          </p:cNvSpPr>
          <p:nvPr>
            <p:ph type="body" sz="half" idx="1"/>
          </p:nvPr>
        </p:nvSpPr>
        <p:spPr>
          <a:xfrm>
            <a:off x="582613" y="1734674"/>
            <a:ext cx="7696200" cy="4419600"/>
          </a:xfrm>
        </p:spPr>
        <p:txBody>
          <a:bodyPr/>
          <a:lstStyle/>
          <a:p>
            <a:r>
              <a:rPr lang="en-US" sz="2400" dirty="0"/>
              <a:t>EXAMPLE (r = 10%):</a:t>
            </a:r>
          </a:p>
          <a:p>
            <a:endParaRPr lang="en-US" sz="2400" dirty="0"/>
          </a:p>
          <a:p>
            <a:endParaRPr lang="en-US" sz="2400" dirty="0"/>
          </a:p>
          <a:p>
            <a:endParaRPr lang="en-US" sz="2400" dirty="0"/>
          </a:p>
          <a:p>
            <a:endParaRPr lang="en-US" sz="2400" dirty="0" smtClean="0"/>
          </a:p>
          <a:p>
            <a:r>
              <a:rPr lang="en-US" sz="2400" dirty="0" smtClean="0"/>
              <a:t>3 </a:t>
            </a:r>
            <a:r>
              <a:rPr lang="en-US" sz="2400" dirty="0"/>
              <a:t>Year Discounted Payback Period Calculation:</a:t>
            </a:r>
          </a:p>
          <a:p>
            <a:endParaRPr lang="en-US" sz="2400" dirty="0"/>
          </a:p>
          <a:p>
            <a:endParaRPr lang="en-US" sz="2400" dirty="0" smtClean="0"/>
          </a:p>
          <a:p>
            <a:endParaRPr lang="en-US" sz="2400" dirty="0"/>
          </a:p>
          <a:p>
            <a:endParaRPr lang="en-US" sz="2400" dirty="0"/>
          </a:p>
          <a:p>
            <a:r>
              <a:rPr lang="en-US" sz="2400" b="1" dirty="0">
                <a:solidFill>
                  <a:srgbClr val="FF0000"/>
                </a:solidFill>
              </a:rPr>
              <a:t>Result: $738.54 &lt; $1,000.00 </a:t>
            </a:r>
            <a:r>
              <a:rPr lang="en-US" sz="2400" b="1" i="1" dirty="0">
                <a:solidFill>
                  <a:srgbClr val="FF0000"/>
                </a:solidFill>
              </a:rPr>
              <a:t>Bad Project</a:t>
            </a:r>
          </a:p>
        </p:txBody>
      </p:sp>
      <p:graphicFrame>
        <p:nvGraphicFramePr>
          <p:cNvPr id="159748" name="Group 4"/>
          <p:cNvGraphicFramePr>
            <a:graphicFrameLocks noGrp="1"/>
          </p:cNvGraphicFramePr>
          <p:nvPr>
            <p:ph sz="half" idx="2"/>
            <p:extLst>
              <p:ext uri="{D42A27DB-BD31-4B8C-83A1-F6EECF244321}">
                <p14:modId xmlns:p14="http://schemas.microsoft.com/office/powerpoint/2010/main" val="788684099"/>
              </p:ext>
            </p:extLst>
          </p:nvPr>
        </p:nvGraphicFramePr>
        <p:xfrm>
          <a:off x="1344613" y="2438400"/>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59769" name="Rectangle 25"/>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59768" name="Object 24"/>
          <p:cNvGraphicFramePr>
            <a:graphicFrameLocks noChangeAspect="1"/>
          </p:cNvGraphicFramePr>
          <p:nvPr>
            <p:extLst>
              <p:ext uri="{D42A27DB-BD31-4B8C-83A1-F6EECF244321}">
                <p14:modId xmlns:p14="http://schemas.microsoft.com/office/powerpoint/2010/main" val="60861480"/>
              </p:ext>
            </p:extLst>
          </p:nvPr>
        </p:nvGraphicFramePr>
        <p:xfrm>
          <a:off x="1322388" y="4419600"/>
          <a:ext cx="6956425" cy="992188"/>
        </p:xfrm>
        <a:graphic>
          <a:graphicData uri="http://schemas.openxmlformats.org/presentationml/2006/ole">
            <mc:AlternateContent xmlns:mc="http://schemas.openxmlformats.org/markup-compatibility/2006">
              <mc:Choice xmlns:v="urn:schemas-microsoft-com:vml" Requires="v">
                <p:oleObj spid="_x0000_s1034" name="Equation" r:id="rId4" imgW="3327120" imgH="469800" progId="Equation.DSMT4">
                  <p:embed/>
                </p:oleObj>
              </mc:Choice>
              <mc:Fallback>
                <p:oleObj name="Equation" r:id="rId4" imgW="3327120" imgH="469800" progId="Equation.DSMT4">
                  <p:embed/>
                  <p:pic>
                    <p:nvPicPr>
                      <p:cNvPr id="0" name=""/>
                      <p:cNvPicPr>
                        <a:picLocks noChangeAspect="1" noChangeArrowheads="1"/>
                      </p:cNvPicPr>
                      <p:nvPr/>
                    </p:nvPicPr>
                    <p:blipFill>
                      <a:blip r:embed="rId5"/>
                      <a:srcRect/>
                      <a:stretch>
                        <a:fillRect/>
                      </a:stretch>
                    </p:blipFill>
                    <p:spPr bwMode="auto">
                      <a:xfrm>
                        <a:off x="1322388" y="4419600"/>
                        <a:ext cx="6956425" cy="992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52733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Calculate Discounted </a:t>
            </a:r>
            <a:br>
              <a:rPr lang="en-US" dirty="0" smtClean="0"/>
            </a:br>
            <a:r>
              <a:rPr lang="en-US" dirty="0" smtClean="0"/>
              <a:t>Payback Period</a:t>
            </a:r>
            <a:endParaRPr lang="en-US" dirty="0"/>
          </a:p>
        </p:txBody>
      </p:sp>
      <p:sp>
        <p:nvSpPr>
          <p:cNvPr id="7" name="Rectangle 3"/>
          <p:cNvSpPr>
            <a:spLocks noGrp="1" noChangeArrowheads="1"/>
          </p:cNvSpPr>
          <p:nvPr>
            <p:ph type="body" sz="half" idx="1"/>
          </p:nvPr>
        </p:nvSpPr>
        <p:spPr>
          <a:xfrm>
            <a:off x="609600" y="1905000"/>
            <a:ext cx="7696200" cy="4724400"/>
          </a:xfrm>
          <a:ln>
            <a:noFill/>
          </a:ln>
        </p:spPr>
        <p:txBody>
          <a:bodyPr>
            <a:normAutofit fontScale="92500" lnSpcReduction="20000"/>
          </a:bodyPr>
          <a:lstStyle/>
          <a:p>
            <a:r>
              <a:rPr lang="en-US" sz="2800" dirty="0" smtClean="0"/>
              <a:t>r </a:t>
            </a:r>
            <a:r>
              <a:rPr lang="en-US" sz="2800" dirty="0"/>
              <a:t>= 10</a:t>
            </a:r>
            <a:r>
              <a:rPr lang="en-US" sz="2800" dirty="0" smtClean="0"/>
              <a:t>%</a:t>
            </a:r>
          </a:p>
          <a:p>
            <a:endParaRPr lang="en-US" sz="2800" dirty="0"/>
          </a:p>
          <a:p>
            <a:endParaRPr lang="en-US" sz="2800" dirty="0" smtClean="0"/>
          </a:p>
          <a:p>
            <a:endParaRPr lang="en-US" sz="2800" dirty="0"/>
          </a:p>
          <a:p>
            <a:endParaRPr lang="en-US" sz="2800" dirty="0" smtClean="0"/>
          </a:p>
          <a:p>
            <a:r>
              <a:rPr lang="en-US" sz="2800" dirty="0" smtClean="0"/>
              <a:t>Find discounted payback period:</a:t>
            </a:r>
          </a:p>
          <a:p>
            <a:pPr lvl="1"/>
            <a:r>
              <a:rPr lang="en-US" sz="2000" dirty="0" smtClean="0">
                <a:solidFill>
                  <a:schemeClr val="tx1"/>
                </a:solidFill>
              </a:rPr>
              <a:t>272.73</a:t>
            </a:r>
            <a:r>
              <a:rPr lang="en-US" sz="2000" dirty="0" smtClean="0"/>
              <a:t> + </a:t>
            </a:r>
            <a:r>
              <a:rPr lang="en-US" sz="2000" dirty="0">
                <a:solidFill>
                  <a:schemeClr val="tx1"/>
                </a:solidFill>
              </a:rPr>
              <a:t>165.29</a:t>
            </a:r>
            <a:r>
              <a:rPr lang="en-US" sz="2000" dirty="0" smtClean="0"/>
              <a:t> + </a:t>
            </a:r>
            <a:r>
              <a:rPr lang="en-US" sz="2000" dirty="0">
                <a:solidFill>
                  <a:schemeClr val="tx1"/>
                </a:solidFill>
              </a:rPr>
              <a:t>300.53</a:t>
            </a:r>
            <a:r>
              <a:rPr lang="en-US" sz="2000" dirty="0" smtClean="0"/>
              <a:t> = 738.54 &lt; 1,000 &lt; 1,216.65 = </a:t>
            </a:r>
            <a:r>
              <a:rPr lang="en-US" sz="2000" dirty="0" smtClean="0"/>
              <a:t>738.54 + 478.11</a:t>
            </a:r>
            <a:endParaRPr lang="en-US" sz="2000" dirty="0" smtClean="0"/>
          </a:p>
          <a:p>
            <a:pPr lvl="1"/>
            <a:r>
              <a:rPr lang="en-US" sz="2000" dirty="0" smtClean="0"/>
              <a:t>Period is between 3 and 4 years</a:t>
            </a:r>
          </a:p>
          <a:p>
            <a:pPr lvl="1"/>
            <a:r>
              <a:rPr lang="en-US" sz="2000" dirty="0" smtClean="0"/>
              <a:t>Amount left to be paid in year 4 = 1,000 – </a:t>
            </a:r>
            <a:r>
              <a:rPr lang="en-US" sz="2000" dirty="0"/>
              <a:t>738.54</a:t>
            </a:r>
            <a:r>
              <a:rPr lang="en-US" sz="2000" dirty="0" smtClean="0"/>
              <a:t> = 261.46</a:t>
            </a:r>
          </a:p>
          <a:p>
            <a:pPr lvl="1"/>
            <a:r>
              <a:rPr lang="en-US" sz="2000" dirty="0" smtClean="0"/>
              <a:t>Discounted cash </a:t>
            </a:r>
            <a:r>
              <a:rPr lang="en-US" sz="2000" dirty="0" smtClean="0"/>
              <a:t>flow in year 4 = </a:t>
            </a:r>
            <a:r>
              <a:rPr lang="en-US" sz="2000" dirty="0">
                <a:solidFill>
                  <a:schemeClr val="tx1"/>
                </a:solidFill>
              </a:rPr>
              <a:t>478.11 </a:t>
            </a:r>
            <a:endParaRPr lang="en-US" sz="2000" dirty="0" smtClean="0">
              <a:solidFill>
                <a:schemeClr val="tx1"/>
              </a:solidFill>
            </a:endParaRPr>
          </a:p>
          <a:p>
            <a:pPr lvl="1"/>
            <a:r>
              <a:rPr lang="en-US" sz="2000" dirty="0" smtClean="0"/>
              <a:t>Payback point in year 4 = 261.46/</a:t>
            </a:r>
            <a:r>
              <a:rPr lang="en-US" sz="2000" dirty="0" smtClean="0">
                <a:solidFill>
                  <a:schemeClr val="tx1"/>
                </a:solidFill>
              </a:rPr>
              <a:t>478.11 </a:t>
            </a:r>
            <a:r>
              <a:rPr lang="en-US" sz="2000" dirty="0" smtClean="0"/>
              <a:t>= 0.5469</a:t>
            </a:r>
          </a:p>
          <a:p>
            <a:endParaRPr lang="en-US" sz="2800" dirty="0" smtClean="0"/>
          </a:p>
          <a:p>
            <a:r>
              <a:rPr lang="en-US" sz="2800" dirty="0" smtClean="0"/>
              <a:t>Discounted </a:t>
            </a:r>
            <a:r>
              <a:rPr lang="en-US" sz="2800" dirty="0" smtClean="0"/>
              <a:t>Payback </a:t>
            </a:r>
            <a:r>
              <a:rPr lang="en-US" sz="2800" dirty="0"/>
              <a:t>Period = </a:t>
            </a:r>
            <a:r>
              <a:rPr lang="en-US" sz="2800" dirty="0" smtClean="0"/>
              <a:t>3.5469 years</a:t>
            </a:r>
            <a:endParaRPr lang="en-US" sz="2800" dirty="0"/>
          </a:p>
          <a:p>
            <a:pPr>
              <a:buFont typeface="Wingdings" pitchFamily="2" charset="2"/>
              <a:buNone/>
            </a:pPr>
            <a:endParaRPr lang="en-US" sz="2800" dirty="0"/>
          </a:p>
        </p:txBody>
      </p:sp>
      <p:graphicFrame>
        <p:nvGraphicFramePr>
          <p:cNvPr id="8" name="Group 32"/>
          <p:cNvGraphicFramePr>
            <a:graphicFrameLocks/>
          </p:cNvGraphicFramePr>
          <p:nvPr>
            <p:extLst>
              <p:ext uri="{D42A27DB-BD31-4B8C-83A1-F6EECF244321}">
                <p14:modId xmlns:p14="http://schemas.microsoft.com/office/powerpoint/2010/main" val="3427480340"/>
              </p:ext>
            </p:extLst>
          </p:nvPr>
        </p:nvGraphicFramePr>
        <p:xfrm>
          <a:off x="1097280" y="2209800"/>
          <a:ext cx="7589520" cy="1270317"/>
        </p:xfrm>
        <a:graphic>
          <a:graphicData uri="http://schemas.openxmlformats.org/drawingml/2006/table">
            <a:tbl>
              <a:tblPr/>
              <a:tblGrid>
                <a:gridCol w="2103120"/>
                <a:gridCol w="1097280"/>
                <a:gridCol w="1097280"/>
                <a:gridCol w="1097280"/>
                <a:gridCol w="1097280"/>
                <a:gridCol w="1097280"/>
              </a:tblGrid>
              <a:tr h="42343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smtClean="0">
                        <a:ln>
                          <a:noFill/>
                        </a:ln>
                        <a:solidFill>
                          <a:schemeClr val="tx1"/>
                        </a:solidFill>
                        <a:effectLst/>
                        <a:latin typeface="Century Gothic"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latin typeface="Century Gothic" pitchFamily="34"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latin typeface="Century Gothic" pitchFamily="34"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latin typeface="Century Gothic" pitchFamily="34"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2343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Cash Flow</a:t>
                      </a:r>
                      <a:endParaRPr kumimoji="0" lang="en-US" sz="2000" b="0" i="0" u="none" strike="noStrike" cap="none" normalizeH="0" baseline="0" dirty="0" smtClean="0">
                        <a:ln>
                          <a:noFill/>
                        </a:ln>
                        <a:solidFill>
                          <a:schemeClr val="tx1"/>
                        </a:solidFill>
                        <a:effectLst/>
                        <a:latin typeface="Century Gothic"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-1,000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2343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PV(Cash Flow)</a:t>
                      </a:r>
                      <a:endParaRPr kumimoji="0" lang="en-US" sz="2000" b="0" i="0" u="none" strike="noStrike" cap="none" normalizeH="0" baseline="0" dirty="0" smtClean="0">
                        <a:ln>
                          <a:noFill/>
                        </a:ln>
                        <a:solidFill>
                          <a:schemeClr val="tx1"/>
                        </a:solidFill>
                        <a:effectLst/>
                        <a:latin typeface="Century Gothic"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000" b="0" i="0" u="none" strike="noStrike" cap="none" normalizeH="0" baseline="0" dirty="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272.73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165.29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300.53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dirty="0" smtClean="0">
                          <a:ln>
                            <a:noFill/>
                          </a:ln>
                          <a:solidFill>
                            <a:schemeClr val="tx1"/>
                          </a:solidFill>
                          <a:effectLst/>
                          <a:latin typeface="Century Gothic" pitchFamily="34" charset="0"/>
                        </a:rPr>
                        <a:t>478.11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3252475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idx="4294967295"/>
          </p:nvPr>
        </p:nvSpPr>
        <p:spPr>
          <a:xfrm>
            <a:off x="381000" y="230188"/>
            <a:ext cx="8382000" cy="1329595"/>
          </a:xfrm>
        </p:spPr>
        <p:txBody>
          <a:bodyPr/>
          <a:lstStyle/>
          <a:p>
            <a:pPr eaLnBrk="1" hangingPunct="1"/>
            <a:r>
              <a:rPr lang="en-US" dirty="0" smtClean="0"/>
              <a:t>Payback and Discounted Payback: Analysis</a:t>
            </a:r>
            <a:endParaRPr lang="en-US" dirty="0"/>
          </a:p>
        </p:txBody>
      </p:sp>
      <p:sp>
        <p:nvSpPr>
          <p:cNvPr id="44036" name="Rectangle 3"/>
          <p:cNvSpPr>
            <a:spLocks noGrp="1" noChangeArrowheads="1"/>
          </p:cNvSpPr>
          <p:nvPr>
            <p:ph type="body" idx="4294967295"/>
          </p:nvPr>
        </p:nvSpPr>
        <p:spPr>
          <a:xfrm>
            <a:off x="381000" y="1676400"/>
            <a:ext cx="8382000" cy="4759325"/>
          </a:xfrm>
        </p:spPr>
        <p:txBody>
          <a:bodyPr/>
          <a:lstStyle/>
          <a:p>
            <a:pPr eaLnBrk="1" hangingPunct="1">
              <a:lnSpc>
                <a:spcPct val="90000"/>
              </a:lnSpc>
              <a:spcBef>
                <a:spcPct val="0"/>
              </a:spcBef>
              <a:spcAft>
                <a:spcPts val="900"/>
              </a:spcAft>
            </a:pPr>
            <a:r>
              <a:rPr lang="en-US" dirty="0"/>
              <a:t>Strengths:</a:t>
            </a:r>
          </a:p>
          <a:p>
            <a:pPr lvl="1" eaLnBrk="1" hangingPunct="1">
              <a:lnSpc>
                <a:spcPct val="90000"/>
              </a:lnSpc>
              <a:spcBef>
                <a:spcPct val="0"/>
              </a:spcBef>
              <a:spcAft>
                <a:spcPts val="900"/>
              </a:spcAft>
            </a:pPr>
            <a:r>
              <a:rPr lang="en-US" dirty="0"/>
              <a:t>Provides an indication of a project’s risk and liquidity.</a:t>
            </a:r>
          </a:p>
          <a:p>
            <a:pPr lvl="1" eaLnBrk="1" hangingPunct="1">
              <a:lnSpc>
                <a:spcPct val="90000"/>
              </a:lnSpc>
              <a:spcBef>
                <a:spcPct val="0"/>
              </a:spcBef>
              <a:spcAft>
                <a:spcPts val="900"/>
              </a:spcAft>
            </a:pPr>
            <a:r>
              <a:rPr lang="en-US" dirty="0"/>
              <a:t>Easy to calculate and understand.</a:t>
            </a:r>
          </a:p>
          <a:p>
            <a:pPr eaLnBrk="1" hangingPunct="1">
              <a:lnSpc>
                <a:spcPct val="90000"/>
              </a:lnSpc>
              <a:spcBef>
                <a:spcPct val="0"/>
              </a:spcBef>
              <a:spcAft>
                <a:spcPts val="900"/>
              </a:spcAft>
            </a:pPr>
            <a:r>
              <a:rPr lang="en-US" dirty="0"/>
              <a:t>Weaknesses: </a:t>
            </a:r>
          </a:p>
          <a:p>
            <a:pPr lvl="1" eaLnBrk="1" hangingPunct="1">
              <a:lnSpc>
                <a:spcPct val="90000"/>
              </a:lnSpc>
              <a:spcBef>
                <a:spcPct val="0"/>
              </a:spcBef>
              <a:spcAft>
                <a:spcPts val="900"/>
              </a:spcAft>
            </a:pPr>
            <a:r>
              <a:rPr lang="en-US" dirty="0"/>
              <a:t>Ignores </a:t>
            </a:r>
            <a:r>
              <a:rPr lang="en-US" dirty="0" smtClean="0"/>
              <a:t>time value of money (payback)</a:t>
            </a:r>
            <a:endParaRPr lang="en-US" dirty="0"/>
          </a:p>
          <a:p>
            <a:pPr lvl="1" eaLnBrk="1" hangingPunct="1">
              <a:lnSpc>
                <a:spcPct val="90000"/>
              </a:lnSpc>
              <a:spcBef>
                <a:spcPct val="0"/>
              </a:spcBef>
              <a:spcAft>
                <a:spcPts val="900"/>
              </a:spcAft>
            </a:pPr>
            <a:r>
              <a:rPr lang="en-US" dirty="0"/>
              <a:t>Ignores </a:t>
            </a:r>
            <a:r>
              <a:rPr lang="en-US" dirty="0" smtClean="0"/>
              <a:t>cash flows after </a:t>
            </a:r>
            <a:r>
              <a:rPr lang="en-US" dirty="0"/>
              <a:t>the payback </a:t>
            </a:r>
            <a:r>
              <a:rPr lang="en-US" dirty="0" smtClean="0"/>
              <a:t>period</a:t>
            </a:r>
            <a:endParaRPr lang="en-US" dirty="0"/>
          </a:p>
          <a:p>
            <a:pPr lvl="1" eaLnBrk="1" hangingPunct="1">
              <a:lnSpc>
                <a:spcPct val="90000"/>
              </a:lnSpc>
              <a:spcBef>
                <a:spcPct val="0"/>
              </a:spcBef>
              <a:spcAft>
                <a:spcPts val="900"/>
              </a:spcAft>
            </a:pPr>
            <a:r>
              <a:rPr lang="en-US" dirty="0" smtClean="0"/>
              <a:t>Time horizon arbitrary</a:t>
            </a:r>
            <a:endParaRPr lang="en-US" dirty="0"/>
          </a:p>
        </p:txBody>
      </p:sp>
    </p:spTree>
    <p:extLst>
      <p:ext uri="{BB962C8B-B14F-4D97-AF65-F5344CB8AC3E}">
        <p14:creationId xmlns:p14="http://schemas.microsoft.com/office/powerpoint/2010/main" val="246179720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3"/>
          <p:cNvSpPr>
            <a:spLocks noGrp="1" noChangeArrowheads="1"/>
          </p:cNvSpPr>
          <p:nvPr>
            <p:ph type="title" idx="4294967295"/>
          </p:nvPr>
        </p:nvSpPr>
        <p:spPr/>
        <p:txBody>
          <a:bodyPr/>
          <a:lstStyle/>
          <a:p>
            <a:r>
              <a:rPr lang="en-US" dirty="0"/>
              <a:t>Summary of the Rules</a:t>
            </a:r>
          </a:p>
        </p:txBody>
      </p:sp>
      <p:sp>
        <p:nvSpPr>
          <p:cNvPr id="7172" name="Rectangle 14"/>
          <p:cNvSpPr>
            <a:spLocks noGrp="1" noChangeArrowheads="1"/>
          </p:cNvSpPr>
          <p:nvPr>
            <p:ph type="body" idx="4294967295"/>
          </p:nvPr>
        </p:nvSpPr>
        <p:spPr>
          <a:xfrm>
            <a:off x="381000" y="1143000"/>
            <a:ext cx="8382000" cy="4782848"/>
          </a:xfrm>
        </p:spPr>
        <p:txBody>
          <a:bodyPr/>
          <a:lstStyle/>
          <a:p>
            <a:pPr>
              <a:spcBef>
                <a:spcPct val="0"/>
              </a:spcBef>
              <a:spcAft>
                <a:spcPts val="600"/>
              </a:spcAft>
            </a:pPr>
            <a:r>
              <a:rPr lang="en-US" dirty="0" smtClean="0"/>
              <a:t>NPV</a:t>
            </a:r>
            <a:r>
              <a:rPr lang="en-US" dirty="0"/>
              <a:t>: NPV &gt; 0</a:t>
            </a:r>
          </a:p>
          <a:p>
            <a:pPr>
              <a:spcBef>
                <a:spcPct val="0"/>
              </a:spcBef>
              <a:spcAft>
                <a:spcPts val="600"/>
              </a:spcAft>
            </a:pPr>
            <a:r>
              <a:rPr lang="en-US" dirty="0"/>
              <a:t>IRR: IRR &gt; r</a:t>
            </a:r>
          </a:p>
          <a:p>
            <a:pPr>
              <a:spcBef>
                <a:spcPct val="0"/>
              </a:spcBef>
              <a:spcAft>
                <a:spcPts val="600"/>
              </a:spcAft>
            </a:pPr>
            <a:r>
              <a:rPr lang="en-US" dirty="0"/>
              <a:t>MIRR: MIRR &gt; r</a:t>
            </a:r>
          </a:p>
          <a:p>
            <a:pPr>
              <a:spcBef>
                <a:spcPct val="0"/>
              </a:spcBef>
              <a:spcAft>
                <a:spcPts val="600"/>
              </a:spcAft>
            </a:pPr>
            <a:r>
              <a:rPr lang="en-US" dirty="0" smtClean="0"/>
              <a:t>PI: PI &gt; 1</a:t>
            </a:r>
          </a:p>
          <a:p>
            <a:pPr>
              <a:spcBef>
                <a:spcPct val="0"/>
              </a:spcBef>
              <a:spcAft>
                <a:spcPts val="600"/>
              </a:spcAft>
            </a:pPr>
            <a:r>
              <a:rPr lang="en-US" dirty="0" smtClean="0"/>
              <a:t>Payback </a:t>
            </a:r>
            <a:r>
              <a:rPr lang="en-US" dirty="0" smtClean="0"/>
              <a:t>Period*: </a:t>
            </a:r>
            <a:r>
              <a:rPr lang="en-US" dirty="0"/>
              <a:t>Payback period cash flow &gt; investment</a:t>
            </a:r>
          </a:p>
          <a:p>
            <a:pPr>
              <a:spcBef>
                <a:spcPct val="0"/>
              </a:spcBef>
              <a:spcAft>
                <a:spcPts val="600"/>
              </a:spcAft>
            </a:pPr>
            <a:r>
              <a:rPr lang="en-US" dirty="0"/>
              <a:t>Discounted Payback </a:t>
            </a:r>
            <a:r>
              <a:rPr lang="en-US" dirty="0" smtClean="0"/>
              <a:t>Period*: </a:t>
            </a:r>
            <a:r>
              <a:rPr lang="en-US" dirty="0"/>
              <a:t>Discounted payback period cash flow &gt; </a:t>
            </a:r>
            <a:r>
              <a:rPr lang="en-US" dirty="0" smtClean="0"/>
              <a:t>investment</a:t>
            </a:r>
          </a:p>
          <a:p>
            <a:pPr marL="914400" lvl="2" indent="0">
              <a:spcBef>
                <a:spcPct val="0"/>
              </a:spcBef>
              <a:spcAft>
                <a:spcPts val="600"/>
              </a:spcAft>
              <a:buNone/>
            </a:pPr>
            <a:r>
              <a:rPr lang="en-US" dirty="0" smtClean="0"/>
              <a:t>* Flawed Rule</a:t>
            </a:r>
            <a:endParaRPr lang="en-US" dirty="0"/>
          </a:p>
        </p:txBody>
      </p:sp>
    </p:spTree>
    <p:extLst>
      <p:ext uri="{BB962C8B-B14F-4D97-AF65-F5344CB8AC3E}">
        <p14:creationId xmlns:p14="http://schemas.microsoft.com/office/powerpoint/2010/main" val="113357084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36 (Topic 7.2.4):</a:t>
            </a:r>
            <a:br>
              <a:rPr lang="en-US" dirty="0" smtClean="0"/>
            </a:br>
            <a:r>
              <a:rPr lang="en-US" dirty="0" smtClean="0"/>
              <a:t>Profitability Index (PI) and Payback Period</a:t>
            </a:r>
            <a:endParaRPr lang="en-US" dirty="0"/>
          </a:p>
        </p:txBody>
      </p:sp>
    </p:spTree>
    <p:extLst>
      <p:ext uri="{BB962C8B-B14F-4D97-AF65-F5344CB8AC3E}">
        <p14:creationId xmlns:p14="http://schemas.microsoft.com/office/powerpoint/2010/main" val="248616989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72908" y="1143000"/>
            <a:ext cx="8382000" cy="5435334"/>
          </a:xfrm>
        </p:spPr>
        <p:txBody>
          <a:bodyPr/>
          <a:lstStyle/>
          <a:p>
            <a:pPr marL="514350" indent="-514350">
              <a:buFont typeface="+mj-lt"/>
              <a:buAutoNum type="arabicPeriod"/>
            </a:pPr>
            <a:r>
              <a:rPr lang="en-US" dirty="0" smtClean="0"/>
              <a:t>Profitability Index</a:t>
            </a:r>
          </a:p>
          <a:p>
            <a:pPr marL="1031875" lvl="1" indent="-514350">
              <a:buFont typeface="+mj-lt"/>
              <a:buAutoNum type="arabicPeriod"/>
            </a:pPr>
            <a:r>
              <a:rPr lang="en-US" sz="2400" dirty="0" smtClean="0"/>
              <a:t>What </a:t>
            </a:r>
            <a:r>
              <a:rPr lang="en-US" sz="2400" dirty="0"/>
              <a:t>is </a:t>
            </a:r>
            <a:r>
              <a:rPr lang="en-US" sz="2400" dirty="0" smtClean="0"/>
              <a:t>the Profitability Index?</a:t>
            </a:r>
            <a:endParaRPr lang="en-US" sz="2400" dirty="0"/>
          </a:p>
          <a:p>
            <a:pPr marL="1031875" lvl="1" indent="-514350">
              <a:buFont typeface="+mj-lt"/>
              <a:buAutoNum type="arabicPeriod"/>
            </a:pPr>
            <a:r>
              <a:rPr lang="en-US" sz="2400" dirty="0" smtClean="0"/>
              <a:t>Calculating the </a:t>
            </a:r>
            <a:r>
              <a:rPr lang="en-US" sz="2400" dirty="0"/>
              <a:t>Profitability Index</a:t>
            </a:r>
          </a:p>
          <a:p>
            <a:pPr marL="1031875" lvl="1" indent="-514350">
              <a:buFont typeface="+mj-lt"/>
              <a:buAutoNum type="arabicPeriod"/>
            </a:pPr>
            <a:r>
              <a:rPr lang="en-US" sz="2400" dirty="0" smtClean="0"/>
              <a:t>Analysis of the Profitability Index</a:t>
            </a:r>
          </a:p>
          <a:p>
            <a:pPr marL="514350" indent="-514350">
              <a:buFont typeface="+mj-lt"/>
              <a:buAutoNum type="arabicPeriod"/>
            </a:pPr>
            <a:endParaRPr lang="en-US" dirty="0" smtClean="0"/>
          </a:p>
          <a:p>
            <a:pPr marL="514350" indent="-514350">
              <a:buFont typeface="+mj-lt"/>
              <a:buAutoNum type="arabicPeriod"/>
            </a:pPr>
            <a:r>
              <a:rPr lang="en-US" dirty="0" smtClean="0"/>
              <a:t>Payback and </a:t>
            </a:r>
            <a:r>
              <a:rPr lang="en-US" dirty="0"/>
              <a:t>Discounted Payback </a:t>
            </a:r>
          </a:p>
          <a:p>
            <a:pPr marL="1031875" lvl="1" indent="-514350">
              <a:buFont typeface="+mj-lt"/>
              <a:buAutoNum type="arabicPeriod"/>
            </a:pPr>
            <a:r>
              <a:rPr lang="en-US" sz="2400" dirty="0"/>
              <a:t>What </a:t>
            </a:r>
            <a:r>
              <a:rPr lang="en-US" sz="2400" dirty="0" smtClean="0"/>
              <a:t>are </a:t>
            </a:r>
            <a:r>
              <a:rPr lang="en-US" sz="2400" dirty="0"/>
              <a:t>the Payback </a:t>
            </a:r>
            <a:r>
              <a:rPr lang="en-US" sz="2400" dirty="0" smtClean="0"/>
              <a:t>Period and the Discounted Payback Period?</a:t>
            </a:r>
            <a:endParaRPr lang="en-US" sz="2400" dirty="0"/>
          </a:p>
          <a:p>
            <a:pPr marL="1031875" lvl="1" indent="-514350">
              <a:buFont typeface="+mj-lt"/>
              <a:buAutoNum type="arabicPeriod"/>
            </a:pPr>
            <a:r>
              <a:rPr lang="en-US" sz="2400" dirty="0"/>
              <a:t>Calculating the Payback Period and the Discounted Payback Period </a:t>
            </a:r>
            <a:endParaRPr lang="en-US" sz="2400" dirty="0" smtClean="0"/>
          </a:p>
          <a:p>
            <a:pPr marL="1031875" lvl="1" indent="-514350">
              <a:buFont typeface="+mj-lt"/>
              <a:buAutoNum type="arabicPeriod"/>
            </a:pPr>
            <a:r>
              <a:rPr lang="en-US" sz="2400" dirty="0" smtClean="0"/>
              <a:t>Analysis </a:t>
            </a:r>
            <a:r>
              <a:rPr lang="en-US" sz="2400" dirty="0"/>
              <a:t>of </a:t>
            </a:r>
            <a:r>
              <a:rPr lang="en-US" sz="2400" dirty="0" smtClean="0"/>
              <a:t>the </a:t>
            </a:r>
            <a:r>
              <a:rPr lang="en-US" sz="2400" dirty="0"/>
              <a:t>Payback Period and the Discounted Payback Period</a:t>
            </a:r>
          </a:p>
          <a:p>
            <a:pPr marL="1031875" lvl="1" indent="-514350">
              <a:buFont typeface="+mj-lt"/>
              <a:buAutoNum type="arabicPeriod"/>
            </a:pP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4"/>
          <p:cNvSpPr>
            <a:spLocks noGrp="1" noChangeArrowheads="1"/>
          </p:cNvSpPr>
          <p:nvPr>
            <p:ph type="title" idx="4294967295"/>
          </p:nvPr>
        </p:nvSpPr>
        <p:spPr/>
        <p:txBody>
          <a:bodyPr/>
          <a:lstStyle/>
          <a:p>
            <a:pPr eaLnBrk="1" hangingPunct="1"/>
            <a:r>
              <a:rPr lang="en-US" dirty="0"/>
              <a:t>Profitability </a:t>
            </a:r>
            <a:r>
              <a:rPr lang="en-US" dirty="0" smtClean="0"/>
              <a:t>Index (PI)</a:t>
            </a:r>
            <a:endParaRPr lang="en-US" dirty="0"/>
          </a:p>
        </p:txBody>
      </p:sp>
      <p:sp>
        <p:nvSpPr>
          <p:cNvPr id="37892" name="Rectangle 5"/>
          <p:cNvSpPr>
            <a:spLocks noGrp="1" noChangeArrowheads="1"/>
          </p:cNvSpPr>
          <p:nvPr>
            <p:ph type="body" idx="4294967295"/>
          </p:nvPr>
        </p:nvSpPr>
        <p:spPr>
          <a:xfrm>
            <a:off x="381000" y="1412875"/>
            <a:ext cx="8382000" cy="3717941"/>
          </a:xfrm>
        </p:spPr>
        <p:txBody>
          <a:bodyPr/>
          <a:lstStyle/>
          <a:p>
            <a:pPr eaLnBrk="1" hangingPunct="1">
              <a:spcBef>
                <a:spcPct val="0"/>
              </a:spcBef>
              <a:spcAft>
                <a:spcPts val="1200"/>
              </a:spcAft>
            </a:pPr>
            <a:r>
              <a:rPr lang="en-US" dirty="0"/>
              <a:t>The profitability index (PI) is the present value of future cash flows divided by the initial cost</a:t>
            </a:r>
            <a:r>
              <a:rPr lang="en-US" dirty="0" smtClean="0"/>
              <a:t>.</a:t>
            </a:r>
          </a:p>
          <a:p>
            <a:pPr eaLnBrk="1" hangingPunct="1">
              <a:spcBef>
                <a:spcPct val="0"/>
              </a:spcBef>
              <a:spcAft>
                <a:spcPts val="1200"/>
              </a:spcAft>
            </a:pPr>
            <a:endParaRPr lang="en-US" dirty="0"/>
          </a:p>
          <a:p>
            <a:pPr eaLnBrk="1" hangingPunct="1">
              <a:spcBef>
                <a:spcPct val="0"/>
              </a:spcBef>
              <a:spcAft>
                <a:spcPts val="1200"/>
              </a:spcAft>
            </a:pPr>
            <a:endParaRPr lang="en-US" dirty="0" smtClean="0"/>
          </a:p>
          <a:p>
            <a:pPr eaLnBrk="1" hangingPunct="1">
              <a:spcBef>
                <a:spcPct val="0"/>
              </a:spcBef>
              <a:spcAft>
                <a:spcPts val="1200"/>
              </a:spcAft>
            </a:pPr>
            <a:endParaRPr lang="en-US" dirty="0"/>
          </a:p>
          <a:p>
            <a:pPr eaLnBrk="1" hangingPunct="1">
              <a:spcBef>
                <a:spcPct val="0"/>
              </a:spcBef>
              <a:spcAft>
                <a:spcPts val="1200"/>
              </a:spcAft>
            </a:pPr>
            <a:r>
              <a:rPr lang="en-US" dirty="0" smtClean="0"/>
              <a:t>Measures </a:t>
            </a:r>
            <a:r>
              <a:rPr lang="en-US" dirty="0"/>
              <a:t>the </a:t>
            </a:r>
            <a:r>
              <a:rPr lang="en-US" dirty="0" smtClean="0"/>
              <a:t>‘bang </a:t>
            </a:r>
            <a:r>
              <a:rPr lang="en-US" dirty="0"/>
              <a:t>for the </a:t>
            </a:r>
            <a:r>
              <a:rPr lang="en-US" dirty="0" smtClean="0"/>
              <a:t>buck’</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449535610"/>
              </p:ext>
            </p:extLst>
          </p:nvPr>
        </p:nvGraphicFramePr>
        <p:xfrm>
          <a:off x="2057400" y="2971800"/>
          <a:ext cx="4596581" cy="1295400"/>
        </p:xfrm>
        <a:graphic>
          <a:graphicData uri="http://schemas.openxmlformats.org/presentationml/2006/ole">
            <mc:AlternateContent xmlns:mc="http://schemas.openxmlformats.org/markup-compatibility/2006">
              <mc:Choice xmlns:v="urn:schemas-microsoft-com:vml" Requires="v">
                <p:oleObj spid="_x0000_s2054" name="Equation" r:id="rId3" imgW="1396800" imgH="393480" progId="Equation.DSMT4">
                  <p:embed/>
                </p:oleObj>
              </mc:Choice>
              <mc:Fallback>
                <p:oleObj name="Equation" r:id="rId3" imgW="1396800" imgH="393480" progId="Equation.DSMT4">
                  <p:embed/>
                  <p:pic>
                    <p:nvPicPr>
                      <p:cNvPr id="0" name=""/>
                      <p:cNvPicPr/>
                      <p:nvPr/>
                    </p:nvPicPr>
                    <p:blipFill>
                      <a:blip r:embed="rId4"/>
                      <a:stretch>
                        <a:fillRect/>
                      </a:stretch>
                    </p:blipFill>
                    <p:spPr>
                      <a:xfrm>
                        <a:off x="2057400" y="2971800"/>
                        <a:ext cx="4596581" cy="1295400"/>
                      </a:xfrm>
                      <a:prstGeom prst="rect">
                        <a:avLst/>
                      </a:prstGeom>
                    </p:spPr>
                  </p:pic>
                </p:oleObj>
              </mc:Fallback>
            </mc:AlternateContent>
          </a:graphicData>
        </a:graphic>
      </p:graphicFrame>
    </p:spTree>
    <p:extLst>
      <p:ext uri="{BB962C8B-B14F-4D97-AF65-F5344CB8AC3E}">
        <p14:creationId xmlns:p14="http://schemas.microsoft.com/office/powerpoint/2010/main" val="297231705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230188"/>
            <a:ext cx="8382000" cy="609398"/>
          </a:xfrm>
        </p:spPr>
        <p:txBody>
          <a:bodyPr/>
          <a:lstStyle/>
          <a:p>
            <a:r>
              <a:rPr lang="en-US" altLang="en-US" sz="4400" dirty="0"/>
              <a:t>Profitability Index </a:t>
            </a:r>
            <a:r>
              <a:rPr lang="en-US" altLang="en-US" sz="4400" dirty="0" smtClean="0"/>
              <a:t>Rule</a:t>
            </a:r>
            <a:endParaRPr lang="en-US" altLang="en-US" sz="4400" dirty="0"/>
          </a:p>
        </p:txBody>
      </p:sp>
      <p:sp>
        <p:nvSpPr>
          <p:cNvPr id="16387" name="Rectangle 3"/>
          <p:cNvSpPr>
            <a:spLocks noGrp="1" noChangeArrowheads="1"/>
          </p:cNvSpPr>
          <p:nvPr>
            <p:ph type="body" idx="1"/>
          </p:nvPr>
        </p:nvSpPr>
        <p:spPr>
          <a:xfrm>
            <a:off x="381000" y="1676400"/>
            <a:ext cx="8382000" cy="3785652"/>
          </a:xfrm>
        </p:spPr>
        <p:txBody>
          <a:bodyPr/>
          <a:lstStyle/>
          <a:p>
            <a:r>
              <a:rPr lang="en-US" altLang="en-US" sz="3600" dirty="0" smtClean="0"/>
              <a:t>Rule: Do project if PI &gt; 1.0</a:t>
            </a:r>
          </a:p>
          <a:p>
            <a:pPr>
              <a:lnSpc>
                <a:spcPct val="90000"/>
              </a:lnSpc>
            </a:pPr>
            <a:endParaRPr lang="en-US" altLang="en-US" sz="3600" dirty="0"/>
          </a:p>
          <a:p>
            <a:pPr>
              <a:lnSpc>
                <a:spcPct val="90000"/>
              </a:lnSpc>
            </a:pPr>
            <a:r>
              <a:rPr lang="en-US" altLang="en-US" sz="3600" dirty="0" smtClean="0"/>
              <a:t>PI and NPV</a:t>
            </a:r>
          </a:p>
          <a:p>
            <a:pPr lvl="1"/>
            <a:r>
              <a:rPr lang="en-US" altLang="en-US" sz="3200" dirty="0" smtClean="0"/>
              <a:t>Basically same rule: </a:t>
            </a:r>
            <a:r>
              <a:rPr lang="en-US" altLang="en-US" sz="3200" dirty="0" smtClean="0"/>
              <a:t>PI &gt; 1 iff NPV &gt; 0</a:t>
            </a:r>
            <a:endParaRPr lang="en-US" altLang="en-US" sz="3200" dirty="0"/>
          </a:p>
          <a:p>
            <a:pPr lvl="1"/>
            <a:endParaRPr lang="en-US" altLang="en-US" sz="3200" dirty="0" smtClean="0"/>
          </a:p>
          <a:p>
            <a:pPr lvl="1"/>
            <a:r>
              <a:rPr lang="en-US" altLang="en-US" sz="3200" dirty="0" smtClean="0"/>
              <a:t>PI (like IRR) cannot be used to compare projects.</a:t>
            </a:r>
            <a:endParaRPr lang="en-US" altLang="en-US" sz="3200" dirty="0"/>
          </a:p>
        </p:txBody>
      </p:sp>
    </p:spTree>
    <p:extLst>
      <p:ext uri="{BB962C8B-B14F-4D97-AF65-F5344CB8AC3E}">
        <p14:creationId xmlns:p14="http://schemas.microsoft.com/office/powerpoint/2010/main" val="299088126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PI </a:t>
            </a:r>
            <a:r>
              <a:rPr lang="en-US" dirty="0"/>
              <a:t>on Graphing Calculator</a:t>
            </a:r>
            <a:endParaRPr lang="en-US" dirty="0"/>
          </a:p>
        </p:txBody>
      </p:sp>
      <p:sp>
        <p:nvSpPr>
          <p:cNvPr id="4" name="Text Placeholder 2"/>
          <p:cNvSpPr txBox="1">
            <a:spLocks/>
          </p:cNvSpPr>
          <p:nvPr/>
        </p:nvSpPr>
        <p:spPr>
          <a:xfrm>
            <a:off x="228600" y="1219200"/>
            <a:ext cx="8382000" cy="4936736"/>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Consider again these cash flows (r = </a:t>
            </a:r>
            <a:r>
              <a:rPr lang="en-US" sz="2400" dirty="0" smtClean="0"/>
              <a:t>10%):</a:t>
            </a:r>
            <a:endParaRPr lang="en-US" sz="2000" dirty="0" smtClean="0"/>
          </a:p>
          <a:p>
            <a:endParaRPr lang="en-US" sz="2400" dirty="0" smtClean="0"/>
          </a:p>
          <a:p>
            <a:endParaRPr lang="en-US" sz="2400" dirty="0"/>
          </a:p>
          <a:p>
            <a:endParaRPr lang="en-US" sz="2400" dirty="0" smtClean="0"/>
          </a:p>
          <a:p>
            <a:r>
              <a:rPr lang="en-US" sz="2400" dirty="0" smtClean="0"/>
              <a:t>Find the PV of the cash flows (CF</a:t>
            </a:r>
            <a:r>
              <a:rPr lang="en-US" sz="2400" baseline="-25000" dirty="0" smtClean="0"/>
              <a:t>0</a:t>
            </a:r>
            <a:r>
              <a:rPr lang="en-US" sz="2400" dirty="0" smtClean="0"/>
              <a:t> = 0):</a:t>
            </a:r>
          </a:p>
          <a:p>
            <a:pPr lvl="1"/>
            <a:r>
              <a:rPr lang="en-US" sz="2000" dirty="0" smtClean="0"/>
              <a:t>npv(interest </a:t>
            </a:r>
            <a:r>
              <a:rPr lang="en-US" sz="2000" dirty="0" smtClean="0"/>
              <a:t>rate, CF</a:t>
            </a:r>
            <a:r>
              <a:rPr lang="en-US" sz="2000" baseline="-25000" dirty="0" smtClean="0"/>
              <a:t>0</a:t>
            </a:r>
            <a:r>
              <a:rPr lang="en-US" sz="2000" dirty="0" smtClean="0"/>
              <a:t>, {CF</a:t>
            </a:r>
            <a:r>
              <a:rPr lang="en-US" sz="2000" baseline="-25000" dirty="0" smtClean="0"/>
              <a:t>1</a:t>
            </a:r>
            <a:r>
              <a:rPr lang="en-US" sz="2000" dirty="0" smtClean="0"/>
              <a:t>, CF</a:t>
            </a:r>
            <a:r>
              <a:rPr lang="en-US" sz="2000" baseline="-25000" dirty="0" smtClean="0"/>
              <a:t>2</a:t>
            </a:r>
            <a:r>
              <a:rPr lang="en-US" sz="2000" dirty="0" smtClean="0"/>
              <a:t>,…}, {Freq</a:t>
            </a:r>
            <a:r>
              <a:rPr lang="en-US" sz="2000" baseline="-25000" dirty="0" smtClean="0"/>
              <a:t>1</a:t>
            </a:r>
            <a:r>
              <a:rPr lang="en-US" sz="2000" dirty="0" smtClean="0"/>
              <a:t>, Freq</a:t>
            </a:r>
            <a:r>
              <a:rPr lang="en-US" sz="2000" baseline="-25000" dirty="0" smtClean="0"/>
              <a:t>2</a:t>
            </a:r>
            <a:r>
              <a:rPr lang="en-US" sz="2000" dirty="0" smtClean="0"/>
              <a:t>,…})</a:t>
            </a:r>
          </a:p>
          <a:p>
            <a:pPr lvl="1"/>
            <a:r>
              <a:rPr lang="en-US" sz="2000" dirty="0" smtClean="0"/>
              <a:t>npv(10, 0, {300</a:t>
            </a:r>
            <a:r>
              <a:rPr lang="en-US" sz="2000" dirty="0" smtClean="0"/>
              <a:t>, </a:t>
            </a:r>
            <a:r>
              <a:rPr lang="en-US" sz="2000" dirty="0" smtClean="0"/>
              <a:t>200</a:t>
            </a:r>
            <a:r>
              <a:rPr lang="en-US" sz="2000" dirty="0" smtClean="0"/>
              <a:t>, </a:t>
            </a:r>
            <a:r>
              <a:rPr lang="en-US" sz="2000" dirty="0" smtClean="0"/>
              <a:t>400</a:t>
            </a:r>
            <a:r>
              <a:rPr lang="en-US" sz="2000" dirty="0" smtClean="0"/>
              <a:t>, </a:t>
            </a:r>
            <a:r>
              <a:rPr lang="en-US" sz="2000" dirty="0" smtClean="0"/>
              <a:t>700} </a:t>
            </a:r>
            <a:r>
              <a:rPr lang="en-US" sz="2000" dirty="0" smtClean="0"/>
              <a:t>and ENTER</a:t>
            </a:r>
          </a:p>
          <a:p>
            <a:pPr lvl="2"/>
            <a:r>
              <a:rPr lang="en-US" sz="1600" dirty="0" smtClean="0"/>
              <a:t>Answer: </a:t>
            </a:r>
            <a:r>
              <a:rPr lang="en-US" sz="1600" b="1" dirty="0" smtClean="0">
                <a:solidFill>
                  <a:srgbClr val="FF0000"/>
                </a:solidFill>
              </a:rPr>
              <a:t>$1,216.65</a:t>
            </a:r>
          </a:p>
          <a:p>
            <a:r>
              <a:rPr lang="en-US" sz="2400" dirty="0"/>
              <a:t>Calculate </a:t>
            </a:r>
            <a:r>
              <a:rPr lang="en-US" sz="2400" dirty="0" smtClean="0"/>
              <a:t>PI</a:t>
            </a:r>
          </a:p>
          <a:p>
            <a:endParaRPr lang="en-US" sz="2400" dirty="0"/>
          </a:p>
          <a:p>
            <a:endParaRPr lang="en-US" sz="2400" dirty="0" smtClean="0"/>
          </a:p>
          <a:p>
            <a:endParaRPr lang="en-US" sz="2400" dirty="0" smtClean="0"/>
          </a:p>
          <a:p>
            <a:r>
              <a:rPr lang="en-US" sz="2400" b="1" dirty="0" smtClean="0">
                <a:solidFill>
                  <a:srgbClr val="FF0000"/>
                </a:solidFill>
              </a:rPr>
              <a:t>Good Project: 1.22 &gt; 1</a:t>
            </a:r>
            <a:endParaRPr lang="en-US" sz="2400" b="1" dirty="0">
              <a:solidFill>
                <a:srgbClr val="FF0000"/>
              </a:solidFill>
            </a:endParaRPr>
          </a:p>
        </p:txBody>
      </p:sp>
      <p:pic>
        <p:nvPicPr>
          <p:cNvPr id="3" name="Picture 2"/>
          <p:cNvPicPr>
            <a:picLocks noChangeAspect="1"/>
          </p:cNvPicPr>
          <p:nvPr/>
        </p:nvPicPr>
        <p:blipFill>
          <a:blip r:embed="rId5"/>
          <a:stretch>
            <a:fillRect/>
          </a:stretch>
        </p:blipFill>
        <p:spPr>
          <a:xfrm>
            <a:off x="1143000" y="1600200"/>
            <a:ext cx="5846610" cy="1176107"/>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2740422366"/>
              </p:ext>
            </p:extLst>
          </p:nvPr>
        </p:nvGraphicFramePr>
        <p:xfrm>
          <a:off x="762000" y="4724400"/>
          <a:ext cx="5603875" cy="884238"/>
        </p:xfrm>
        <a:graphic>
          <a:graphicData uri="http://schemas.openxmlformats.org/presentationml/2006/ole">
            <mc:AlternateContent xmlns:mc="http://schemas.openxmlformats.org/markup-compatibility/2006">
              <mc:Choice xmlns:v="urn:schemas-microsoft-com:vml" Requires="v">
                <p:oleObj spid="_x0000_s3077" name="Equation" r:id="rId6" imgW="2577960" imgH="406080" progId="Equation.DSMT4">
                  <p:embed/>
                </p:oleObj>
              </mc:Choice>
              <mc:Fallback>
                <p:oleObj name="Equation" r:id="rId6" imgW="2577960" imgH="406080" progId="Equation.DSMT4">
                  <p:embed/>
                  <p:pic>
                    <p:nvPicPr>
                      <p:cNvPr id="0" name=""/>
                      <p:cNvPicPr/>
                      <p:nvPr/>
                    </p:nvPicPr>
                    <p:blipFill>
                      <a:blip r:embed="rId7"/>
                      <a:stretch>
                        <a:fillRect/>
                      </a:stretch>
                    </p:blipFill>
                    <p:spPr>
                      <a:xfrm>
                        <a:off x="762000" y="4724400"/>
                        <a:ext cx="5603875" cy="884238"/>
                      </a:xfrm>
                      <a:prstGeom prst="rect">
                        <a:avLst/>
                      </a:prstGeom>
                    </p:spPr>
                  </p:pic>
                </p:oleObj>
              </mc:Fallback>
            </mc:AlternateContent>
          </a:graphicData>
        </a:graphic>
      </p:graphicFrame>
    </p:spTree>
    <p:extLst>
      <p:ext uri="{BB962C8B-B14F-4D97-AF65-F5344CB8AC3E}">
        <p14:creationId xmlns:p14="http://schemas.microsoft.com/office/powerpoint/2010/main" val="22112717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marL="800100" indent="-800100"/>
            <a:r>
              <a:rPr lang="en-US" dirty="0"/>
              <a:t>Payback </a:t>
            </a:r>
            <a:r>
              <a:rPr lang="en-US" dirty="0" smtClean="0"/>
              <a:t>Period and Rule</a:t>
            </a:r>
            <a:endParaRPr lang="en-US" dirty="0"/>
          </a:p>
        </p:txBody>
      </p:sp>
      <p:sp>
        <p:nvSpPr>
          <p:cNvPr id="154627" name="Rectangle 3"/>
          <p:cNvSpPr>
            <a:spLocks noGrp="1" noChangeArrowheads="1"/>
          </p:cNvSpPr>
          <p:nvPr>
            <p:ph type="body" idx="1"/>
          </p:nvPr>
        </p:nvSpPr>
        <p:spPr>
          <a:xfrm>
            <a:off x="381000" y="1676400"/>
            <a:ext cx="8382000" cy="3274743"/>
          </a:xfrm>
        </p:spPr>
        <p:txBody>
          <a:bodyPr/>
          <a:lstStyle/>
          <a:p>
            <a:r>
              <a:rPr lang="en-US" dirty="0" smtClean="0"/>
              <a:t>Do projects that ‘payback’ the investment within a specific time horizon.</a:t>
            </a:r>
          </a:p>
          <a:p>
            <a:endParaRPr lang="en-US" dirty="0"/>
          </a:p>
          <a:p>
            <a:r>
              <a:rPr lang="en-US" dirty="0" smtClean="0"/>
              <a:t>Rule: Do </a:t>
            </a:r>
            <a:r>
              <a:rPr lang="en-US" dirty="0" smtClean="0"/>
              <a:t>project if </a:t>
            </a:r>
            <a:r>
              <a:rPr lang="en-US" dirty="0"/>
              <a:t>total cash flow within the payback period </a:t>
            </a:r>
            <a:r>
              <a:rPr lang="en-US" dirty="0" smtClean="0"/>
              <a:t>&gt; the </a:t>
            </a:r>
            <a:r>
              <a:rPr lang="en-US" dirty="0"/>
              <a:t>required investment.</a:t>
            </a:r>
          </a:p>
        </p:txBody>
      </p:sp>
    </p:spTree>
    <p:extLst>
      <p:ext uri="{BB962C8B-B14F-4D97-AF65-F5344CB8AC3E}">
        <p14:creationId xmlns:p14="http://schemas.microsoft.com/office/powerpoint/2010/main" val="316881969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95263" y="228600"/>
            <a:ext cx="8015287" cy="664797"/>
          </a:xfrm>
        </p:spPr>
        <p:txBody>
          <a:bodyPr/>
          <a:lstStyle/>
          <a:p>
            <a:r>
              <a:rPr lang="en-US" dirty="0"/>
              <a:t>Payback </a:t>
            </a:r>
            <a:r>
              <a:rPr lang="en-US" dirty="0" smtClean="0"/>
              <a:t>Period Example</a:t>
            </a:r>
            <a:endParaRPr lang="en-US" dirty="0"/>
          </a:p>
        </p:txBody>
      </p:sp>
      <p:sp>
        <p:nvSpPr>
          <p:cNvPr id="156675" name="Rectangle 3"/>
          <p:cNvSpPr>
            <a:spLocks noGrp="1" noChangeArrowheads="1"/>
          </p:cNvSpPr>
          <p:nvPr>
            <p:ph type="body" sz="half" idx="1"/>
          </p:nvPr>
        </p:nvSpPr>
        <p:spPr>
          <a:xfrm>
            <a:off x="609600" y="1600200"/>
            <a:ext cx="7696200" cy="4419600"/>
          </a:xfrm>
        </p:spPr>
        <p:txBody>
          <a:bodyPr/>
          <a:lstStyle/>
          <a:p>
            <a:r>
              <a:rPr lang="en-US" sz="2800" dirty="0"/>
              <a:t>EXAMPLE:</a:t>
            </a:r>
          </a:p>
          <a:p>
            <a:endParaRPr lang="en-US" sz="2800" dirty="0"/>
          </a:p>
          <a:p>
            <a:endParaRPr lang="en-US" sz="2800" dirty="0"/>
          </a:p>
          <a:p>
            <a:endParaRPr lang="en-US" sz="2800" dirty="0"/>
          </a:p>
          <a:p>
            <a:endParaRPr lang="en-US" sz="2800" dirty="0" smtClean="0"/>
          </a:p>
          <a:p>
            <a:r>
              <a:rPr lang="en-US" sz="2800" dirty="0" smtClean="0"/>
              <a:t>3 </a:t>
            </a:r>
            <a:r>
              <a:rPr lang="en-US" sz="2800" dirty="0"/>
              <a:t>Year Payback Period Calculation</a:t>
            </a:r>
          </a:p>
          <a:p>
            <a:pPr lvl="1"/>
            <a:r>
              <a:rPr lang="en-US" sz="2600" dirty="0"/>
              <a:t>300 + 200 + 400 = 900 &lt; </a:t>
            </a:r>
            <a:r>
              <a:rPr lang="en-US" sz="2600" dirty="0" smtClean="0"/>
              <a:t>1,000</a:t>
            </a:r>
          </a:p>
          <a:p>
            <a:pPr lvl="1"/>
            <a:endParaRPr lang="en-US" sz="2600" dirty="0"/>
          </a:p>
          <a:p>
            <a:r>
              <a:rPr lang="en-US" sz="2800" b="1" dirty="0">
                <a:solidFill>
                  <a:srgbClr val="FF0000"/>
                </a:solidFill>
              </a:rPr>
              <a:t>Result: $900.00 &lt; $1,000.00 </a:t>
            </a:r>
            <a:r>
              <a:rPr lang="en-US" sz="2800" b="1" i="1" dirty="0">
                <a:solidFill>
                  <a:srgbClr val="FF0000"/>
                </a:solidFill>
              </a:rPr>
              <a:t>Bad Project</a:t>
            </a:r>
          </a:p>
          <a:p>
            <a:pPr>
              <a:buFont typeface="Wingdings" pitchFamily="2" charset="2"/>
              <a:buNone/>
            </a:pPr>
            <a:endParaRPr lang="en-US" sz="2800" b="1" i="1" dirty="0">
              <a:solidFill>
                <a:srgbClr val="FF0000"/>
              </a:solidFill>
            </a:endParaRPr>
          </a:p>
        </p:txBody>
      </p:sp>
      <p:graphicFrame>
        <p:nvGraphicFramePr>
          <p:cNvPr id="156676" name="Group 4"/>
          <p:cNvGraphicFramePr>
            <a:graphicFrameLocks noGrp="1"/>
          </p:cNvGraphicFramePr>
          <p:nvPr>
            <p:ph sz="half" idx="2"/>
          </p:nvPr>
        </p:nvGraphicFramePr>
        <p:xfrm>
          <a:off x="1371600" y="2209800"/>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460033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229600" cy="664265"/>
          </a:xfrm>
        </p:spPr>
        <p:txBody>
          <a:bodyPr/>
          <a:lstStyle/>
          <a:p>
            <a:r>
              <a:rPr lang="en-US" dirty="0" smtClean="0"/>
              <a:t>Calculate Payback Period</a:t>
            </a:r>
            <a:endParaRPr lang="en-US" dirty="0"/>
          </a:p>
        </p:txBody>
      </p:sp>
      <p:sp>
        <p:nvSpPr>
          <p:cNvPr id="7" name="Rectangle 3"/>
          <p:cNvSpPr>
            <a:spLocks noGrp="1" noChangeArrowheads="1"/>
          </p:cNvSpPr>
          <p:nvPr>
            <p:ph type="body" sz="half" idx="1"/>
          </p:nvPr>
        </p:nvSpPr>
        <p:spPr>
          <a:xfrm>
            <a:off x="533400" y="1295400"/>
            <a:ext cx="7696200" cy="4924425"/>
          </a:xfrm>
          <a:ln>
            <a:noFill/>
          </a:ln>
        </p:spPr>
        <p:txBody>
          <a:bodyPr/>
          <a:lstStyle/>
          <a:p>
            <a:r>
              <a:rPr lang="en-US" sz="2800" dirty="0" smtClean="0"/>
              <a:t>r </a:t>
            </a:r>
            <a:r>
              <a:rPr lang="en-US" sz="2800" dirty="0"/>
              <a:t>= 10</a:t>
            </a:r>
            <a:r>
              <a:rPr lang="en-US" sz="2800" dirty="0" smtClean="0"/>
              <a:t>%</a:t>
            </a:r>
            <a:endParaRPr lang="en-US" sz="2800" dirty="0"/>
          </a:p>
          <a:p>
            <a:endParaRPr lang="en-US" sz="2800" dirty="0" smtClean="0"/>
          </a:p>
          <a:p>
            <a:endParaRPr lang="en-US" sz="2800" dirty="0"/>
          </a:p>
          <a:p>
            <a:endParaRPr lang="en-US" sz="2800" dirty="0" smtClean="0"/>
          </a:p>
          <a:p>
            <a:r>
              <a:rPr lang="en-US" sz="2800" dirty="0" smtClean="0"/>
              <a:t>Find payback period:</a:t>
            </a:r>
          </a:p>
          <a:p>
            <a:pPr lvl="1"/>
            <a:r>
              <a:rPr lang="en-US" sz="2000" dirty="0" smtClean="0"/>
              <a:t>300 + 200 + 400 = 900 &lt; 1,000 &lt; 1,600 = 900 + 700</a:t>
            </a:r>
          </a:p>
          <a:p>
            <a:pPr lvl="1"/>
            <a:r>
              <a:rPr lang="en-US" sz="2000" dirty="0" smtClean="0"/>
              <a:t>Period is between 3 and 4 years</a:t>
            </a:r>
          </a:p>
          <a:p>
            <a:pPr lvl="1"/>
            <a:r>
              <a:rPr lang="en-US" sz="2000" dirty="0" smtClean="0"/>
              <a:t>Amount left to be paid in year 4 = 1,000 – 900 = 100</a:t>
            </a:r>
          </a:p>
          <a:p>
            <a:pPr lvl="1"/>
            <a:r>
              <a:rPr lang="en-US" sz="2000" dirty="0" smtClean="0"/>
              <a:t>Cash flow in year 4 = 700</a:t>
            </a:r>
          </a:p>
          <a:p>
            <a:pPr lvl="1"/>
            <a:r>
              <a:rPr lang="en-US" sz="2000" dirty="0" smtClean="0"/>
              <a:t>Payback point in year 4 = 100/700 = 0.1429</a:t>
            </a:r>
          </a:p>
          <a:p>
            <a:endParaRPr lang="en-US" sz="2800" dirty="0" smtClean="0"/>
          </a:p>
          <a:p>
            <a:r>
              <a:rPr lang="en-US" sz="2800" dirty="0" smtClean="0"/>
              <a:t>Payback </a:t>
            </a:r>
            <a:r>
              <a:rPr lang="en-US" sz="2800" dirty="0"/>
              <a:t>Period = </a:t>
            </a:r>
            <a:r>
              <a:rPr lang="en-US" sz="2800" dirty="0" smtClean="0"/>
              <a:t>3.1429 </a:t>
            </a:r>
            <a:r>
              <a:rPr lang="en-US" sz="2800" dirty="0" smtClean="0"/>
              <a:t>years</a:t>
            </a:r>
            <a:endParaRPr lang="en-US" sz="2800" dirty="0"/>
          </a:p>
        </p:txBody>
      </p:sp>
      <p:graphicFrame>
        <p:nvGraphicFramePr>
          <p:cNvPr id="8" name="Group 32"/>
          <p:cNvGraphicFramePr>
            <a:graphicFrameLocks/>
          </p:cNvGraphicFramePr>
          <p:nvPr>
            <p:extLst>
              <p:ext uri="{D42A27DB-BD31-4B8C-83A1-F6EECF244321}">
                <p14:modId xmlns:p14="http://schemas.microsoft.com/office/powerpoint/2010/main" val="3918026566"/>
              </p:ext>
            </p:extLst>
          </p:nvPr>
        </p:nvGraphicFramePr>
        <p:xfrm>
          <a:off x="1295400" y="1905000"/>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3737292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381000" y="230188"/>
            <a:ext cx="8382000" cy="1329595"/>
          </a:xfrm>
        </p:spPr>
        <p:txBody>
          <a:bodyPr/>
          <a:lstStyle/>
          <a:p>
            <a:pPr marL="800100" indent="-800100"/>
            <a:r>
              <a:rPr lang="en-US" dirty="0" smtClean="0"/>
              <a:t>Discounted Payback Period and Rule</a:t>
            </a:r>
            <a:endParaRPr lang="en-US" dirty="0"/>
          </a:p>
        </p:txBody>
      </p:sp>
      <p:sp>
        <p:nvSpPr>
          <p:cNvPr id="154627" name="Rectangle 3"/>
          <p:cNvSpPr>
            <a:spLocks noGrp="1" noChangeArrowheads="1"/>
          </p:cNvSpPr>
          <p:nvPr>
            <p:ph type="body" idx="1"/>
          </p:nvPr>
        </p:nvSpPr>
        <p:spPr>
          <a:xfrm>
            <a:off x="381000" y="1676400"/>
            <a:ext cx="8382000" cy="3711785"/>
          </a:xfrm>
        </p:spPr>
        <p:txBody>
          <a:bodyPr/>
          <a:lstStyle/>
          <a:p>
            <a:r>
              <a:rPr lang="en-US" sz="3600" dirty="0" smtClean="0"/>
              <a:t>Do projects that ‘payback’ </a:t>
            </a:r>
            <a:r>
              <a:rPr lang="en-US" sz="3600" i="1" dirty="0" smtClean="0"/>
              <a:t>in discounted dollars the </a:t>
            </a:r>
            <a:r>
              <a:rPr lang="en-US" sz="3600" dirty="0" smtClean="0"/>
              <a:t>investment within a specific time horizon.</a:t>
            </a:r>
          </a:p>
          <a:p>
            <a:endParaRPr lang="en-US" sz="3600" dirty="0"/>
          </a:p>
          <a:p>
            <a:r>
              <a:rPr lang="en-US" sz="3600" dirty="0" smtClean="0"/>
              <a:t>Rule</a:t>
            </a:r>
            <a:r>
              <a:rPr lang="en-US" sz="3600" dirty="0"/>
              <a:t>: Do project if </a:t>
            </a:r>
            <a:r>
              <a:rPr lang="en-US" sz="3600" i="1" dirty="0"/>
              <a:t>present value</a:t>
            </a:r>
            <a:r>
              <a:rPr lang="en-US" sz="3600" dirty="0"/>
              <a:t> of the cash flows within the payback period &gt; the required investment.</a:t>
            </a:r>
            <a:endParaRPr lang="en-US" sz="3600" dirty="0"/>
          </a:p>
        </p:txBody>
      </p:sp>
    </p:spTree>
    <p:extLst>
      <p:ext uri="{BB962C8B-B14F-4D97-AF65-F5344CB8AC3E}">
        <p14:creationId xmlns:p14="http://schemas.microsoft.com/office/powerpoint/2010/main" val="2545161027"/>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1604</TotalTime>
  <Words>838</Words>
  <Application>Microsoft Office PowerPoint</Application>
  <PresentationFormat>On-screen Show (4:3)</PresentationFormat>
  <Paragraphs>173</Paragraphs>
  <Slides>14</Slides>
  <Notes>7</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Century Gothic</vt:lpstr>
      <vt:lpstr>Courier New</vt:lpstr>
      <vt:lpstr>Wingdings</vt:lpstr>
      <vt:lpstr>Blue Segoe 4-3 template-template_April-17-2007</vt:lpstr>
      <vt:lpstr>White with Courier font for code slides</vt:lpstr>
      <vt:lpstr>MathType 6.0 Equation</vt:lpstr>
      <vt:lpstr>Video 36 (Topic 7.2.4): Profitability Index (PI) and Payback Period</vt:lpstr>
      <vt:lpstr>Topics</vt:lpstr>
      <vt:lpstr>Profitability Index (PI)</vt:lpstr>
      <vt:lpstr>Profitability Index Rule</vt:lpstr>
      <vt:lpstr>PI on Graphing Calculator</vt:lpstr>
      <vt:lpstr>Payback Period and Rule</vt:lpstr>
      <vt:lpstr>Payback Period Example</vt:lpstr>
      <vt:lpstr>Calculate Payback Period</vt:lpstr>
      <vt:lpstr>Discounted Payback Period and Rule</vt:lpstr>
      <vt:lpstr>Discounted Payback Period Example</vt:lpstr>
      <vt:lpstr>Calculate Discounted  Payback Period</vt:lpstr>
      <vt:lpstr>Payback and Discounted Payback: Analysis</vt:lpstr>
      <vt:lpstr>Summary of the Rules</vt:lpstr>
      <vt:lpstr>Video 36 (Topic 7.2.4): Profitability Index (PI) and Payback Period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240</cp:revision>
  <dcterms:created xsi:type="dcterms:W3CDTF">2014-06-29T21:19:00Z</dcterms:created>
  <dcterms:modified xsi:type="dcterms:W3CDTF">2014-07-25T18:49:26Z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