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8"/>
  </p:notesMasterIdLst>
  <p:sldIdLst>
    <p:sldId id="276" r:id="rId4"/>
    <p:sldId id="259" r:id="rId5"/>
    <p:sldId id="284" r:id="rId6"/>
    <p:sldId id="287" r:id="rId7"/>
    <p:sldId id="288" r:id="rId8"/>
    <p:sldId id="289" r:id="rId9"/>
    <p:sldId id="290" r:id="rId10"/>
    <p:sldId id="291" r:id="rId11"/>
    <p:sldId id="292" r:id="rId12"/>
    <p:sldId id="293" r:id="rId13"/>
    <p:sldId id="294" r:id="rId14"/>
    <p:sldId id="295" r:id="rId15"/>
    <p:sldId id="297" r:id="rId16"/>
    <p:sldId id="298" r:id="rId17"/>
    <p:sldId id="299" r:id="rId18"/>
    <p:sldId id="300" r:id="rId19"/>
    <p:sldId id="301" r:id="rId20"/>
    <p:sldId id="302" r:id="rId21"/>
    <p:sldId id="303" r:id="rId22"/>
    <p:sldId id="304" r:id="rId23"/>
    <p:sldId id="306" r:id="rId24"/>
    <p:sldId id="307" r:id="rId25"/>
    <p:sldId id="308" r:id="rId26"/>
    <p:sldId id="285" r:id="rId27"/>
  </p:sldIdLst>
  <p:sldSz cx="9144000" cy="6858000" type="screen4x3"/>
  <p:notesSz cx="7315200" cy="9601200"/>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29" autoAdjust="0"/>
    <p:restoredTop sz="94660"/>
  </p:normalViewPr>
  <p:slideViewPr>
    <p:cSldViewPr>
      <p:cViewPr varScale="1">
        <p:scale>
          <a:sx n="118" d="100"/>
          <a:sy n="118" d="100"/>
        </p:scale>
        <p:origin x="137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9A656AE6-D131-4182-8B4B-D8C160C8C95C}" type="datetimeFigureOut">
              <a:rPr lang="en-US" smtClean="0"/>
              <a:t>7/24/2014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CCC58D59-23CE-466F-916B-9437441DB45B}" type="slidenum">
              <a:rPr lang="en-US" smtClean="0"/>
              <a:t>‹#›</a:t>
            </a:fld>
            <a:endParaRPr lang="en-US"/>
          </a:p>
        </p:txBody>
      </p:sp>
    </p:spTree>
    <p:extLst>
      <p:ext uri="{BB962C8B-B14F-4D97-AF65-F5344CB8AC3E}">
        <p14:creationId xmlns:p14="http://schemas.microsoft.com/office/powerpoint/2010/main" val="278872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7/24/2014 10:16 AM</a:t>
            </a:fld>
            <a:endParaRPr lang="en-US" dirty="0"/>
          </a:p>
        </p:txBody>
      </p:sp>
      <p:sp>
        <p:nvSpPr>
          <p:cNvPr id="6" name="Footer Placeholder 5"/>
          <p:cNvSpPr>
            <a:spLocks noGrp="1"/>
          </p:cNvSpPr>
          <p:nvPr>
            <p:ph type="ftr" sz="quarter" idx="12"/>
          </p:nvPr>
        </p:nvSpPr>
        <p:spPr>
          <a:xfrm>
            <a:off x="0" y="9119474"/>
            <a:ext cx="6583680" cy="48006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583680" y="9119474"/>
            <a:ext cx="729827" cy="48006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3241873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10</a:t>
            </a:fld>
            <a:endParaRPr lang="en-US"/>
          </a:p>
        </p:txBody>
      </p:sp>
    </p:spTree>
    <p:extLst>
      <p:ext uri="{BB962C8B-B14F-4D97-AF65-F5344CB8AC3E}">
        <p14:creationId xmlns:p14="http://schemas.microsoft.com/office/powerpoint/2010/main" val="17542726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xfrm>
            <a:off x="1114425" y="701675"/>
            <a:ext cx="4630738" cy="3475038"/>
          </a:xfrm>
          <a:ln cap="flat"/>
        </p:spPr>
      </p:sp>
      <p:sp>
        <p:nvSpPr>
          <p:cNvPr id="61443" name="Rectangle 3"/>
          <p:cNvSpPr>
            <a:spLocks noGrp="1" noChangeArrowheads="1"/>
          </p:cNvSpPr>
          <p:nvPr>
            <p:ph type="body" idx="1"/>
          </p:nvPr>
        </p:nvSpPr>
        <p:spPr>
          <a:xfrm>
            <a:off x="914400" y="4418013"/>
            <a:ext cx="5029200" cy="4183062"/>
          </a:xfrm>
          <a:noFill/>
          <a:ln w="9525"/>
        </p:spPr>
        <p:txBody>
          <a:bodyPr lIns="92135" tIns="46849" rIns="92135" bIns="46849"/>
          <a:lstStyle/>
          <a:p>
            <a:endParaRPr lang="en-US" dirty="0" smtClean="0"/>
          </a:p>
        </p:txBody>
      </p:sp>
    </p:spTree>
    <p:extLst>
      <p:ext uri="{BB962C8B-B14F-4D97-AF65-F5344CB8AC3E}">
        <p14:creationId xmlns:p14="http://schemas.microsoft.com/office/powerpoint/2010/main" val="1472689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114425" y="701675"/>
            <a:ext cx="4630738" cy="3475038"/>
          </a:xfrm>
          <a:ln cap="flat"/>
        </p:spPr>
      </p:sp>
      <p:sp>
        <p:nvSpPr>
          <p:cNvPr id="62467" name="Rectangle 3"/>
          <p:cNvSpPr>
            <a:spLocks noGrp="1" noChangeArrowheads="1"/>
          </p:cNvSpPr>
          <p:nvPr>
            <p:ph type="body" idx="1"/>
          </p:nvPr>
        </p:nvSpPr>
        <p:spPr>
          <a:xfrm>
            <a:off x="914400" y="4418013"/>
            <a:ext cx="5029200" cy="4183062"/>
          </a:xfrm>
          <a:noFill/>
          <a:ln w="9525"/>
        </p:spPr>
        <p:txBody>
          <a:bodyPr lIns="92135" tIns="46849" rIns="92135" bIns="46849"/>
          <a:lstStyle/>
          <a:p>
            <a:endParaRPr lang="en-US" dirty="0" smtClean="0"/>
          </a:p>
        </p:txBody>
      </p:sp>
    </p:spTree>
    <p:extLst>
      <p:ext uri="{BB962C8B-B14F-4D97-AF65-F5344CB8AC3E}">
        <p14:creationId xmlns:p14="http://schemas.microsoft.com/office/powerpoint/2010/main" val="2433430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xfrm>
            <a:off x="1114425" y="701675"/>
            <a:ext cx="4630738" cy="3475038"/>
          </a:xfrm>
          <a:ln cap="flat"/>
        </p:spPr>
      </p:sp>
      <p:sp>
        <p:nvSpPr>
          <p:cNvPr id="63491" name="Rectangle 3"/>
          <p:cNvSpPr>
            <a:spLocks noGrp="1" noChangeArrowheads="1"/>
          </p:cNvSpPr>
          <p:nvPr>
            <p:ph type="body" idx="1"/>
          </p:nvPr>
        </p:nvSpPr>
        <p:spPr>
          <a:xfrm>
            <a:off x="914400" y="4418013"/>
            <a:ext cx="5029200" cy="4183062"/>
          </a:xfrm>
          <a:noFill/>
          <a:ln w="9525"/>
        </p:spPr>
        <p:txBody>
          <a:bodyPr lIns="92135" tIns="46849" rIns="92135" bIns="46849"/>
          <a:lstStyle/>
          <a:p>
            <a:endParaRPr lang="en-US" dirty="0" smtClean="0"/>
          </a:p>
        </p:txBody>
      </p:sp>
    </p:spTree>
    <p:extLst>
      <p:ext uri="{BB962C8B-B14F-4D97-AF65-F5344CB8AC3E}">
        <p14:creationId xmlns:p14="http://schemas.microsoft.com/office/powerpoint/2010/main" val="5105199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xfrm>
            <a:off x="1114425" y="701675"/>
            <a:ext cx="4630738" cy="3475038"/>
          </a:xfrm>
          <a:ln cap="flat"/>
        </p:spPr>
      </p:sp>
      <p:sp>
        <p:nvSpPr>
          <p:cNvPr id="64515" name="Rectangle 3"/>
          <p:cNvSpPr>
            <a:spLocks noGrp="1" noChangeArrowheads="1"/>
          </p:cNvSpPr>
          <p:nvPr>
            <p:ph type="body" idx="1"/>
          </p:nvPr>
        </p:nvSpPr>
        <p:spPr>
          <a:xfrm>
            <a:off x="914400" y="4418013"/>
            <a:ext cx="5029200" cy="4183062"/>
          </a:xfrm>
          <a:noFill/>
          <a:ln w="9525"/>
        </p:spPr>
        <p:txBody>
          <a:bodyPr lIns="92135" tIns="46849" rIns="92135" bIns="46849"/>
          <a:lstStyle/>
          <a:p>
            <a:endParaRPr lang="en-US" dirty="0" smtClean="0"/>
          </a:p>
        </p:txBody>
      </p:sp>
    </p:spTree>
    <p:extLst>
      <p:ext uri="{BB962C8B-B14F-4D97-AF65-F5344CB8AC3E}">
        <p14:creationId xmlns:p14="http://schemas.microsoft.com/office/powerpoint/2010/main" val="19940328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xfrm>
            <a:off x="1114425" y="701675"/>
            <a:ext cx="4630738" cy="3475038"/>
          </a:xfrm>
          <a:ln cap="flat"/>
        </p:spPr>
      </p:sp>
      <p:sp>
        <p:nvSpPr>
          <p:cNvPr id="65539" name="Rectangle 3"/>
          <p:cNvSpPr>
            <a:spLocks noGrp="1" noChangeArrowheads="1"/>
          </p:cNvSpPr>
          <p:nvPr>
            <p:ph type="body" idx="1"/>
          </p:nvPr>
        </p:nvSpPr>
        <p:spPr>
          <a:xfrm>
            <a:off x="914400" y="4418013"/>
            <a:ext cx="5029200" cy="4183062"/>
          </a:xfrm>
          <a:noFill/>
          <a:ln w="9525"/>
        </p:spPr>
        <p:txBody>
          <a:bodyPr lIns="92135" tIns="46849" rIns="92135" bIns="46849"/>
          <a:lstStyle/>
          <a:p>
            <a:endParaRPr lang="en-US" dirty="0" smtClean="0"/>
          </a:p>
        </p:txBody>
      </p:sp>
    </p:spTree>
    <p:extLst>
      <p:ext uri="{BB962C8B-B14F-4D97-AF65-F5344CB8AC3E}">
        <p14:creationId xmlns:p14="http://schemas.microsoft.com/office/powerpoint/2010/main" val="9650757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9603CC-4B27-446E-ABB8-B32E91BD28EA}" type="slidenum">
              <a:rPr lang="en-US" altLang="en-US"/>
              <a:pPr/>
              <a:t>20</a:t>
            </a:fld>
            <a:endParaRPr lang="en-US" altLang="en-US"/>
          </a:p>
        </p:txBody>
      </p:sp>
      <p:sp>
        <p:nvSpPr>
          <p:cNvPr id="169986" name="Rectangle 2"/>
          <p:cNvSpPr>
            <a:spLocks noRot="1" noChangeArrowheads="1" noTextEdit="1"/>
          </p:cNvSpPr>
          <p:nvPr>
            <p:ph type="sldImg"/>
          </p:nvPr>
        </p:nvSpPr>
        <p:spPr>
          <a:ln/>
        </p:spPr>
      </p:sp>
      <p:sp>
        <p:nvSpPr>
          <p:cNvPr id="1699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155756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2067A2-C468-411D-9843-A09FE12C85D2}" type="slidenum">
              <a:rPr lang="en-US" altLang="en-US"/>
              <a:pPr/>
              <a:t>21</a:t>
            </a:fld>
            <a:endParaRPr lang="en-US" altLang="en-US"/>
          </a:p>
        </p:txBody>
      </p:sp>
      <p:sp>
        <p:nvSpPr>
          <p:cNvPr id="107522" name="Rectangle 2"/>
          <p:cNvSpPr>
            <a:spLocks noRot="1" noChangeArrowheads="1" noTextEdit="1"/>
          </p:cNvSpPr>
          <p:nvPr>
            <p:ph type="sldImg"/>
          </p:nvPr>
        </p:nvSpPr>
        <p:spPr>
          <a:ln/>
        </p:spPr>
      </p:sp>
      <p:sp>
        <p:nvSpPr>
          <p:cNvPr id="107523" name="Rectangle 3"/>
          <p:cNvSpPr>
            <a:spLocks noGrp="1" noChangeArrowheads="1"/>
          </p:cNvSpPr>
          <p:nvPr>
            <p:ph type="body" idx="1"/>
          </p:nvPr>
        </p:nvSpPr>
        <p:spPr>
          <a:xfrm>
            <a:off x="914400" y="4343400"/>
            <a:ext cx="5029200" cy="4114800"/>
          </a:xfrm>
        </p:spPr>
        <p:txBody>
          <a:bodyPr/>
          <a:lstStyle/>
          <a:p>
            <a:r>
              <a:rPr lang="en-US" altLang="en-US"/>
              <a:t>Ask students which projects would be accepted if they used the WACC for the discount rate? Compare 15% to IRR and accept projects A and B.</a:t>
            </a:r>
          </a:p>
          <a:p>
            <a:endParaRPr lang="en-US" altLang="en-US"/>
          </a:p>
          <a:p>
            <a:r>
              <a:rPr lang="en-US" altLang="en-US"/>
              <a:t>Now ask students which projects should be accepted if you use the required return based on the risk of the project? Accept B and C.</a:t>
            </a:r>
          </a:p>
          <a:p>
            <a:endParaRPr lang="en-US" altLang="en-US"/>
          </a:p>
          <a:p>
            <a:r>
              <a:rPr lang="en-US" altLang="en-US"/>
              <a:t>So, what happened when we used the WACC? We accepted a risky project that we shouldn’t have and rejected a less risky project that we should have accepted. What will happen to the overall risk of the firm if the company does this on a consistent basis? Most students will see that the firm will become riskier.</a:t>
            </a:r>
          </a:p>
        </p:txBody>
      </p:sp>
    </p:spTree>
    <p:extLst>
      <p:ext uri="{BB962C8B-B14F-4D97-AF65-F5344CB8AC3E}">
        <p14:creationId xmlns:p14="http://schemas.microsoft.com/office/powerpoint/2010/main" val="10550131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F0FD70-3F77-4675-85D9-AED51F503426}" type="slidenum">
              <a:rPr lang="en-US" altLang="en-US"/>
              <a:pPr/>
              <a:t>22</a:t>
            </a:fld>
            <a:endParaRPr lang="en-US" altLang="en-US"/>
          </a:p>
        </p:txBody>
      </p:sp>
      <p:sp>
        <p:nvSpPr>
          <p:cNvPr id="172034" name="Rectangle 2"/>
          <p:cNvSpPr>
            <a:spLocks noRo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8011078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2D064F-8064-4DB5-93C6-DB05A14D5076}" type="slidenum">
              <a:rPr lang="en-US" altLang="en-US"/>
              <a:pPr/>
              <a:t>23</a:t>
            </a:fld>
            <a:endParaRPr lang="en-US" altLang="en-US"/>
          </a:p>
        </p:txBody>
      </p:sp>
      <p:sp>
        <p:nvSpPr>
          <p:cNvPr id="173058" name="Rectangle 2"/>
          <p:cNvSpPr>
            <a:spLocks noRot="1" noChangeArrowheads="1" noTextEdit="1"/>
          </p:cNvSpPr>
          <p:nvPr>
            <p:ph type="sldImg"/>
          </p:nvPr>
        </p:nvSpPr>
        <p:spPr>
          <a:ln/>
        </p:spPr>
      </p:sp>
      <p:sp>
        <p:nvSpPr>
          <p:cNvPr id="1730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352612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2</a:t>
            </a:fld>
            <a:endParaRPr lang="en-US"/>
          </a:p>
        </p:txBody>
      </p:sp>
    </p:spTree>
    <p:extLst>
      <p:ext uri="{BB962C8B-B14F-4D97-AF65-F5344CB8AC3E}">
        <p14:creationId xmlns:p14="http://schemas.microsoft.com/office/powerpoint/2010/main" val="19301421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7/24/2014 9:22 AM</a:t>
            </a:fld>
            <a:endParaRPr lang="en-US" dirty="0"/>
          </a:p>
        </p:txBody>
      </p:sp>
      <p:sp>
        <p:nvSpPr>
          <p:cNvPr id="6" name="Footer Placeholder 5"/>
          <p:cNvSpPr>
            <a:spLocks noGrp="1"/>
          </p:cNvSpPr>
          <p:nvPr>
            <p:ph type="ftr" sz="quarter" idx="12"/>
          </p:nvPr>
        </p:nvSpPr>
        <p:spPr>
          <a:xfrm>
            <a:off x="0" y="9119474"/>
            <a:ext cx="6583680" cy="48006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583680" y="9119474"/>
            <a:ext cx="729827" cy="480060"/>
          </a:xfrm>
        </p:spPr>
        <p:txBody>
          <a:bodyPr/>
          <a:lstStyle/>
          <a:p>
            <a:fld id="{EC87E0CF-87F6-4B58-B8B8-DCAB2DAAF3CA}" type="slidenum">
              <a:rPr lang="en-US" smtClean="0"/>
              <a:pPr/>
              <a:t>24</a:t>
            </a:fld>
            <a:endParaRPr lang="en-US" dirty="0"/>
          </a:p>
        </p:txBody>
      </p:sp>
    </p:spTree>
    <p:extLst>
      <p:ext uri="{BB962C8B-B14F-4D97-AF65-F5344CB8AC3E}">
        <p14:creationId xmlns:p14="http://schemas.microsoft.com/office/powerpoint/2010/main" val="4157094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057AC4-4D0D-44FF-816D-079B415D5AA9}" type="slidenum">
              <a:rPr lang="en-US" altLang="en-US"/>
              <a:pPr/>
              <a:t>3</a:t>
            </a:fld>
            <a:endParaRPr lang="en-US" altLang="en-US"/>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40537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4</a:t>
            </a:fld>
            <a:endParaRPr lang="en-US"/>
          </a:p>
        </p:txBody>
      </p:sp>
    </p:spTree>
    <p:extLst>
      <p:ext uri="{BB962C8B-B14F-4D97-AF65-F5344CB8AC3E}">
        <p14:creationId xmlns:p14="http://schemas.microsoft.com/office/powerpoint/2010/main" val="1877380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5</a:t>
            </a:fld>
            <a:endParaRPr lang="en-US"/>
          </a:p>
        </p:txBody>
      </p:sp>
    </p:spTree>
    <p:extLst>
      <p:ext uri="{BB962C8B-B14F-4D97-AF65-F5344CB8AC3E}">
        <p14:creationId xmlns:p14="http://schemas.microsoft.com/office/powerpoint/2010/main" val="21250487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6</a:t>
            </a:fld>
            <a:endParaRPr lang="en-US"/>
          </a:p>
        </p:txBody>
      </p:sp>
    </p:spTree>
    <p:extLst>
      <p:ext uri="{BB962C8B-B14F-4D97-AF65-F5344CB8AC3E}">
        <p14:creationId xmlns:p14="http://schemas.microsoft.com/office/powerpoint/2010/main" val="2521862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7</a:t>
            </a:fld>
            <a:endParaRPr lang="en-US"/>
          </a:p>
        </p:txBody>
      </p:sp>
    </p:spTree>
    <p:extLst>
      <p:ext uri="{BB962C8B-B14F-4D97-AF65-F5344CB8AC3E}">
        <p14:creationId xmlns:p14="http://schemas.microsoft.com/office/powerpoint/2010/main" val="8559038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8</a:t>
            </a:fld>
            <a:endParaRPr lang="en-US"/>
          </a:p>
        </p:txBody>
      </p:sp>
    </p:spTree>
    <p:extLst>
      <p:ext uri="{BB962C8B-B14F-4D97-AF65-F5344CB8AC3E}">
        <p14:creationId xmlns:p14="http://schemas.microsoft.com/office/powerpoint/2010/main" val="10339864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9</a:t>
            </a:fld>
            <a:endParaRPr lang="en-US"/>
          </a:p>
        </p:txBody>
      </p:sp>
    </p:spTree>
    <p:extLst>
      <p:ext uri="{BB962C8B-B14F-4D97-AF65-F5344CB8AC3E}">
        <p14:creationId xmlns:p14="http://schemas.microsoft.com/office/powerpoint/2010/main" val="3379639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305800" cy="1523495"/>
          </a:xfrm>
        </p:spPr>
        <p:txBody>
          <a:bodyPr>
            <a:noAutofit/>
          </a:bodyPr>
          <a:lstStyle>
            <a:lvl1pPr>
              <a:lnSpc>
                <a:spcPct val="90000"/>
              </a:lnSpc>
              <a:defRPr sz="5400">
                <a:latin typeface="Century Gothic" panose="020B0502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latin typeface="Century Gothic" panose="020B0502020202020204"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itle and 2-Column Text">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Rectangle 11"/>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smtClean="0"/>
              <a:t>Click to edit Master title style</a:t>
            </a:r>
            <a:endParaRPr lang="en-US"/>
          </a:p>
        </p:txBody>
      </p:sp>
      <p:sp>
        <p:nvSpPr>
          <p:cNvPr id="13" name="Footer Placeholder 12"/>
          <p:cNvSpPr>
            <a:spLocks noGrp="1"/>
          </p:cNvSpPr>
          <p:nvPr>
            <p:ph type="ftr" sz="quarter" idx="12"/>
          </p:nvPr>
        </p:nvSpPr>
        <p:spPr>
          <a:xfrm>
            <a:off x="3124200" y="6245225"/>
            <a:ext cx="2895600" cy="476250"/>
          </a:xfrm>
          <a:prstGeom prst="rect">
            <a:avLst/>
          </a:prstGeom>
        </p:spPr>
        <p:txBody>
          <a:bodyPr/>
          <a:lstStyle/>
          <a:p>
            <a:endParaRPr lang="en-US"/>
          </a:p>
        </p:txBody>
      </p:sp>
    </p:spTree>
    <p:extLst>
      <p:ext uri="{BB962C8B-B14F-4D97-AF65-F5344CB8AC3E}">
        <p14:creationId xmlns:p14="http://schemas.microsoft.com/office/powerpoint/2010/main" val="3246871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n-US" smtClean="0"/>
              <a:t>Click to edit Master title style</a:t>
            </a:r>
            <a:endParaRPr lang="en-US"/>
          </a:p>
        </p:txBody>
      </p:sp>
    </p:spTree>
    <p:extLst>
      <p:ext uri="{BB962C8B-B14F-4D97-AF65-F5344CB8AC3E}">
        <p14:creationId xmlns:p14="http://schemas.microsoft.com/office/powerpoint/2010/main" val="2402693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676400"/>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5.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6">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2514600" y="6248400"/>
            <a:ext cx="4114800" cy="512817"/>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 id="2147483676" r:id="rId13"/>
    <p:sldLayoutId id="2147483677" r:id="rId14"/>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entury Gothic" panose="020B0502020202020204"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8"/>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19"/>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19"/>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19"/>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19"/>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4.xml"/><Relationship Id="rId1" Type="http://schemas.openxmlformats.org/officeDocument/2006/relationships/vmlDrawing" Target="../drawings/vmlDrawing3.vml"/><Relationship Id="rId5" Type="http://schemas.openxmlformats.org/officeDocument/2006/relationships/image" Target="../media/image10.wmf"/><Relationship Id="rId4"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4.xml"/><Relationship Id="rId1" Type="http://schemas.openxmlformats.org/officeDocument/2006/relationships/vmlDrawing" Target="../drawings/vmlDrawing4.vml"/><Relationship Id="rId4" Type="http://schemas.openxmlformats.org/officeDocument/2006/relationships/image" Target="../media/image11.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4.xml"/><Relationship Id="rId1" Type="http://schemas.openxmlformats.org/officeDocument/2006/relationships/vmlDrawing" Target="../drawings/vmlDrawing5.vml"/><Relationship Id="rId4" Type="http://schemas.openxmlformats.org/officeDocument/2006/relationships/image" Target="../media/image12.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8.w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7.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4.xml"/><Relationship Id="rId1" Type="http://schemas.openxmlformats.org/officeDocument/2006/relationships/vmlDrawing" Target="../drawings/vmlDrawing2.vml"/><Relationship Id="rId5" Type="http://schemas.openxmlformats.org/officeDocument/2006/relationships/image" Target="../media/image9.wmf"/><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971800"/>
          </a:xfrm>
        </p:spPr>
        <p:txBody>
          <a:bodyPr/>
          <a:lstStyle/>
          <a:p>
            <a:r>
              <a:rPr lang="en-US" dirty="0" smtClean="0"/>
              <a:t>Video 31 (Topic 6.5):</a:t>
            </a:r>
            <a:br>
              <a:rPr lang="en-US" dirty="0" smtClean="0"/>
            </a:br>
            <a:r>
              <a:rPr lang="en-US" dirty="0" smtClean="0"/>
              <a:t>The </a:t>
            </a:r>
            <a:r>
              <a:rPr lang="en-US" dirty="0" smtClean="0">
                <a:effectLst/>
              </a:rPr>
              <a:t>Weighted Average Cost of </a:t>
            </a:r>
            <a:r>
              <a:rPr lang="en-US" dirty="0">
                <a:effectLst/>
              </a:rPr>
              <a:t>Capital (WACC)</a:t>
            </a:r>
            <a:endParaRPr lang="en-US" dirty="0"/>
          </a:p>
        </p:txBody>
      </p:sp>
    </p:spTree>
    <p:extLst>
      <p:ext uri="{BB962C8B-B14F-4D97-AF65-F5344CB8AC3E}">
        <p14:creationId xmlns:p14="http://schemas.microsoft.com/office/powerpoint/2010/main" val="1437245959"/>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37842" y="1752600"/>
            <a:ext cx="8382000" cy="2135969"/>
          </a:xfrm>
        </p:spPr>
        <p:txBody>
          <a:bodyPr/>
          <a:lstStyle/>
          <a:p>
            <a:pPr lvl="1">
              <a:buNone/>
            </a:pPr>
            <a:r>
              <a:rPr lang="en-US" sz="2400" dirty="0" smtClean="0"/>
              <a:t>	Price = $85</a:t>
            </a:r>
          </a:p>
          <a:p>
            <a:pPr lvl="1">
              <a:buNone/>
            </a:pPr>
            <a:r>
              <a:rPr lang="en-US" sz="2400" dirty="0" smtClean="0"/>
              <a:t>	Dividend = $8</a:t>
            </a:r>
          </a:p>
          <a:p>
            <a:pPr>
              <a:buNone/>
            </a:pPr>
            <a:endParaRPr lang="en-US" dirty="0" smtClean="0"/>
          </a:p>
          <a:p>
            <a:pPr>
              <a:buNone/>
            </a:pPr>
            <a:r>
              <a:rPr lang="en-US" dirty="0" smtClean="0"/>
              <a:t>Implied Discount Rate</a:t>
            </a:r>
            <a:endParaRPr lang="en-US" dirty="0"/>
          </a:p>
        </p:txBody>
      </p:sp>
      <p:sp>
        <p:nvSpPr>
          <p:cNvPr id="3" name="Title 2"/>
          <p:cNvSpPr>
            <a:spLocks noGrp="1"/>
          </p:cNvSpPr>
          <p:nvPr>
            <p:ph type="title"/>
          </p:nvPr>
        </p:nvSpPr>
        <p:spPr/>
        <p:txBody>
          <a:bodyPr>
            <a:normAutofit fontScale="90000"/>
          </a:bodyPr>
          <a:lstStyle/>
          <a:p>
            <a:r>
              <a:rPr lang="en-US" dirty="0" smtClean="0"/>
              <a:t>WACC Example: Cost of </a:t>
            </a:r>
            <a:r>
              <a:rPr lang="en-US" dirty="0" smtClean="0"/>
              <a:t>Preferred Stock</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043903805"/>
              </p:ext>
            </p:extLst>
          </p:nvPr>
        </p:nvGraphicFramePr>
        <p:xfrm>
          <a:off x="1752600" y="4138704"/>
          <a:ext cx="4872681" cy="990600"/>
        </p:xfrm>
        <a:graphic>
          <a:graphicData uri="http://schemas.openxmlformats.org/presentationml/2006/ole">
            <mc:AlternateContent xmlns:mc="http://schemas.openxmlformats.org/markup-compatibility/2006">
              <mc:Choice xmlns:v="urn:schemas-microsoft-com:vml" Requires="v">
                <p:oleObj spid="_x0000_s3085" name="Equation" r:id="rId4" imgW="2311200" imgH="469800" progId="Equation.DSMT4">
                  <p:embed/>
                </p:oleObj>
              </mc:Choice>
              <mc:Fallback>
                <p:oleObj name="Equation" r:id="rId4" imgW="2311200" imgH="469800" progId="Equation.DSMT4">
                  <p:embed/>
                  <p:pic>
                    <p:nvPicPr>
                      <p:cNvPr id="0" name=""/>
                      <p:cNvPicPr>
                        <a:picLocks noChangeAspect="1" noChangeArrowheads="1"/>
                      </p:cNvPicPr>
                      <p:nvPr/>
                    </p:nvPicPr>
                    <p:blipFill>
                      <a:blip r:embed="rId5"/>
                      <a:srcRect/>
                      <a:stretch>
                        <a:fillRect/>
                      </a:stretch>
                    </p:blipFill>
                    <p:spPr bwMode="auto">
                      <a:xfrm>
                        <a:off x="1752600" y="4138704"/>
                        <a:ext cx="4872681"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796401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42563" y="1752600"/>
            <a:ext cx="8382000" cy="2135969"/>
          </a:xfrm>
        </p:spPr>
        <p:txBody>
          <a:bodyPr/>
          <a:lstStyle/>
          <a:p>
            <a:pPr lvl="1">
              <a:buNone/>
            </a:pPr>
            <a:r>
              <a:rPr lang="en-US" sz="2400" dirty="0" smtClean="0"/>
              <a:t>	</a:t>
            </a:r>
            <a:r>
              <a:rPr lang="en-US" sz="2400" dirty="0" err="1" smtClean="0"/>
              <a:t>r</a:t>
            </a:r>
            <a:r>
              <a:rPr lang="en-US" sz="2400" baseline="-25000" dirty="0" err="1" smtClean="0"/>
              <a:t>f</a:t>
            </a:r>
            <a:r>
              <a:rPr lang="en-US" sz="2400" dirty="0" smtClean="0"/>
              <a:t> = 5%</a:t>
            </a:r>
          </a:p>
          <a:p>
            <a:pPr lvl="1">
              <a:buNone/>
            </a:pPr>
            <a:r>
              <a:rPr lang="en-US" sz="2400" dirty="0" smtClean="0"/>
              <a:t>	</a:t>
            </a:r>
            <a:r>
              <a:rPr lang="en-US" sz="2400" dirty="0" err="1" smtClean="0"/>
              <a:t>r</a:t>
            </a:r>
            <a:r>
              <a:rPr lang="en-US" sz="2400" baseline="-25000" dirty="0" err="1" smtClean="0"/>
              <a:t>M</a:t>
            </a:r>
            <a:r>
              <a:rPr lang="en-US" sz="2400" dirty="0" smtClean="0"/>
              <a:t> = 12%</a:t>
            </a:r>
          </a:p>
          <a:p>
            <a:pPr lvl="1">
              <a:buNone/>
            </a:pPr>
            <a:r>
              <a:rPr lang="en-US" sz="2400" dirty="0" smtClean="0"/>
              <a:t>	</a:t>
            </a:r>
            <a:r>
              <a:rPr lang="en-US" sz="2400" dirty="0" smtClean="0">
                <a:latin typeface="Symbol" pitchFamily="18" charset="2"/>
              </a:rPr>
              <a:t>b</a:t>
            </a:r>
            <a:r>
              <a:rPr lang="en-US" sz="2400" dirty="0" smtClean="0"/>
              <a:t> = 1.1</a:t>
            </a:r>
          </a:p>
          <a:p>
            <a:endParaRPr lang="en-US" dirty="0" smtClean="0"/>
          </a:p>
          <a:p>
            <a:pPr>
              <a:buNone/>
            </a:pPr>
            <a:r>
              <a:rPr lang="en-US" dirty="0" smtClean="0"/>
              <a:t>CAPM</a:t>
            </a:r>
          </a:p>
          <a:p>
            <a:pPr>
              <a:buNone/>
            </a:pPr>
            <a:endParaRPr lang="en-US" dirty="0"/>
          </a:p>
        </p:txBody>
      </p:sp>
      <p:sp>
        <p:nvSpPr>
          <p:cNvPr id="3" name="Title 2"/>
          <p:cNvSpPr>
            <a:spLocks noGrp="1"/>
          </p:cNvSpPr>
          <p:nvPr>
            <p:ph type="title"/>
          </p:nvPr>
        </p:nvSpPr>
        <p:spPr>
          <a:xfrm>
            <a:off x="494963" y="607292"/>
            <a:ext cx="8229600" cy="859735"/>
          </a:xfrm>
        </p:spPr>
        <p:txBody>
          <a:bodyPr>
            <a:normAutofit fontScale="90000"/>
          </a:bodyPr>
          <a:lstStyle/>
          <a:p>
            <a:r>
              <a:rPr lang="en-US" dirty="0" smtClean="0"/>
              <a:t>WACC Example: Cost of </a:t>
            </a:r>
            <a:r>
              <a:rPr lang="en-US" dirty="0" smtClean="0"/>
              <a:t>Common Stock</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148573539"/>
              </p:ext>
            </p:extLst>
          </p:nvPr>
        </p:nvGraphicFramePr>
        <p:xfrm>
          <a:off x="1371600" y="4174142"/>
          <a:ext cx="5609827" cy="1524000"/>
        </p:xfrm>
        <a:graphic>
          <a:graphicData uri="http://schemas.openxmlformats.org/presentationml/2006/ole">
            <mc:AlternateContent xmlns:mc="http://schemas.openxmlformats.org/markup-compatibility/2006">
              <mc:Choice xmlns:v="urn:schemas-microsoft-com:vml" Requires="v">
                <p:oleObj spid="_x0000_s4106" name="Equation" r:id="rId3" imgW="2057400" imgH="558720" progId="Equation.DSMT4">
                  <p:embed/>
                </p:oleObj>
              </mc:Choice>
              <mc:Fallback>
                <p:oleObj name="Equation" r:id="rId3" imgW="2057400" imgH="558720" progId="Equation.DSMT4">
                  <p:embed/>
                  <p:pic>
                    <p:nvPicPr>
                      <p:cNvPr id="0" name=""/>
                      <p:cNvPicPr>
                        <a:picLocks noChangeAspect="1" noChangeArrowheads="1"/>
                      </p:cNvPicPr>
                      <p:nvPr/>
                    </p:nvPicPr>
                    <p:blipFill>
                      <a:blip r:embed="rId4"/>
                      <a:srcRect/>
                      <a:stretch>
                        <a:fillRect/>
                      </a:stretch>
                    </p:blipFill>
                    <p:spPr bwMode="auto">
                      <a:xfrm>
                        <a:off x="1371600" y="4174142"/>
                        <a:ext cx="5609827" cy="1524000"/>
                      </a:xfrm>
                      <a:prstGeom prst="rect">
                        <a:avLst/>
                      </a:prstGeom>
                      <a:noFill/>
                      <a:extLst/>
                    </p:spPr>
                  </p:pic>
                </p:oleObj>
              </mc:Fallback>
            </mc:AlternateContent>
          </a:graphicData>
        </a:graphic>
      </p:graphicFrame>
    </p:spTree>
    <p:extLst>
      <p:ext uri="{BB962C8B-B14F-4D97-AF65-F5344CB8AC3E}">
        <p14:creationId xmlns:p14="http://schemas.microsoft.com/office/powerpoint/2010/main" val="3727098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81000" y="1676400"/>
            <a:ext cx="8382000" cy="2135969"/>
          </a:xfrm>
        </p:spPr>
        <p:txBody>
          <a:bodyPr>
            <a:normAutofit fontScale="92500" lnSpcReduction="20000"/>
          </a:bodyPr>
          <a:lstStyle/>
          <a:p>
            <a:r>
              <a:rPr lang="en-US" sz="3200" dirty="0" smtClean="0"/>
              <a:t>w</a:t>
            </a:r>
            <a:r>
              <a:rPr lang="en-US" sz="3200" baseline="-25000" dirty="0" smtClean="0"/>
              <a:t>d</a:t>
            </a:r>
            <a:r>
              <a:rPr lang="en-US" sz="3200" dirty="0" smtClean="0"/>
              <a:t> = 0.25; </a:t>
            </a:r>
            <a:r>
              <a:rPr lang="en-US" sz="3200" dirty="0" err="1" smtClean="0"/>
              <a:t>w</a:t>
            </a:r>
            <a:r>
              <a:rPr lang="en-US" sz="3200" baseline="-25000" dirty="0" err="1" smtClean="0"/>
              <a:t>p</a:t>
            </a:r>
            <a:r>
              <a:rPr lang="en-US" sz="3200" dirty="0" smtClean="0"/>
              <a:t> = 0.25; </a:t>
            </a:r>
            <a:r>
              <a:rPr lang="en-US" sz="3200" dirty="0" err="1" smtClean="0"/>
              <a:t>w</a:t>
            </a:r>
            <a:r>
              <a:rPr lang="en-US" sz="3200" baseline="-25000" dirty="0" err="1" smtClean="0"/>
              <a:t>s</a:t>
            </a:r>
            <a:r>
              <a:rPr lang="en-US" sz="3200" dirty="0" smtClean="0"/>
              <a:t> = 0.50</a:t>
            </a:r>
          </a:p>
          <a:p>
            <a:r>
              <a:rPr lang="en-US" sz="3200" dirty="0" smtClean="0"/>
              <a:t>r</a:t>
            </a:r>
            <a:r>
              <a:rPr lang="en-US" sz="3200" baseline="-25000" dirty="0" smtClean="0"/>
              <a:t>d</a:t>
            </a:r>
            <a:r>
              <a:rPr lang="en-US" sz="3200" dirty="0" smtClean="0"/>
              <a:t> = 8.09%</a:t>
            </a:r>
          </a:p>
          <a:p>
            <a:r>
              <a:rPr lang="en-US" sz="3200" dirty="0" err="1" smtClean="0"/>
              <a:t>r</a:t>
            </a:r>
            <a:r>
              <a:rPr lang="en-US" sz="3200" baseline="-25000" dirty="0" err="1" smtClean="0"/>
              <a:t>p</a:t>
            </a:r>
            <a:r>
              <a:rPr lang="en-US" sz="3200" dirty="0" smtClean="0"/>
              <a:t> = 9.41%</a:t>
            </a:r>
          </a:p>
          <a:p>
            <a:r>
              <a:rPr lang="en-US" sz="3200" dirty="0" err="1" smtClean="0"/>
              <a:t>r</a:t>
            </a:r>
            <a:r>
              <a:rPr lang="en-US" sz="3200" baseline="-25000" dirty="0" err="1" smtClean="0"/>
              <a:t>s</a:t>
            </a:r>
            <a:r>
              <a:rPr lang="en-US" sz="3200" dirty="0" smtClean="0"/>
              <a:t> = 12.70%</a:t>
            </a:r>
          </a:p>
          <a:p>
            <a:r>
              <a:rPr lang="en-US" sz="3200" dirty="0" smtClean="0"/>
              <a:t> </a:t>
            </a:r>
            <a:r>
              <a:rPr lang="en-US" sz="3200" dirty="0" err="1" smtClean="0">
                <a:latin typeface="Symbol" pitchFamily="18" charset="2"/>
              </a:rPr>
              <a:t>t</a:t>
            </a:r>
            <a:r>
              <a:rPr lang="en-US" sz="3200" baseline="-25000" dirty="0" err="1" smtClean="0"/>
              <a:t>c</a:t>
            </a:r>
            <a:r>
              <a:rPr lang="en-US" sz="3200" dirty="0" smtClean="0"/>
              <a:t> = 35%</a:t>
            </a:r>
            <a:endParaRPr lang="en-US" sz="3200" dirty="0"/>
          </a:p>
        </p:txBody>
      </p:sp>
      <p:sp>
        <p:nvSpPr>
          <p:cNvPr id="3" name="Title 2"/>
          <p:cNvSpPr>
            <a:spLocks noGrp="1"/>
          </p:cNvSpPr>
          <p:nvPr>
            <p:ph type="title"/>
          </p:nvPr>
        </p:nvSpPr>
        <p:spPr>
          <a:xfrm>
            <a:off x="457200" y="359465"/>
            <a:ext cx="8229600" cy="707335"/>
          </a:xfrm>
        </p:spPr>
        <p:txBody>
          <a:bodyPr/>
          <a:lstStyle/>
          <a:p>
            <a:r>
              <a:rPr lang="en-US" dirty="0" smtClean="0"/>
              <a:t>WACC Example: Result</a:t>
            </a:r>
            <a:endParaRPr lang="en-US" dirty="0"/>
          </a:p>
        </p:txBody>
      </p:sp>
      <p:graphicFrame>
        <p:nvGraphicFramePr>
          <p:cNvPr id="7170" name="Content Placeholder 3"/>
          <p:cNvGraphicFramePr>
            <a:graphicFrameLocks noChangeAspect="1"/>
          </p:cNvGraphicFramePr>
          <p:nvPr>
            <p:extLst>
              <p:ext uri="{D42A27DB-BD31-4B8C-83A1-F6EECF244321}">
                <p14:modId xmlns:p14="http://schemas.microsoft.com/office/powerpoint/2010/main" val="1878058784"/>
              </p:ext>
            </p:extLst>
          </p:nvPr>
        </p:nvGraphicFramePr>
        <p:xfrm>
          <a:off x="402534" y="4114800"/>
          <a:ext cx="8338932" cy="1447800"/>
        </p:xfrm>
        <a:graphic>
          <a:graphicData uri="http://schemas.openxmlformats.org/presentationml/2006/ole">
            <mc:AlternateContent xmlns:mc="http://schemas.openxmlformats.org/markup-compatibility/2006">
              <mc:Choice xmlns:v="urn:schemas-microsoft-com:vml" Requires="v">
                <p:oleObj spid="_x0000_s5133" name="Equation" r:id="rId3" imgW="4241520" imgH="736560" progId="Equation.DSMT4">
                  <p:embed/>
                </p:oleObj>
              </mc:Choice>
              <mc:Fallback>
                <p:oleObj name="Equation" r:id="rId3" imgW="4241520" imgH="736560" progId="Equation.DSMT4">
                  <p:embed/>
                  <p:pic>
                    <p:nvPicPr>
                      <p:cNvPr id="0" name=""/>
                      <p:cNvPicPr>
                        <a:picLocks noChangeAspect="1" noChangeArrowheads="1"/>
                      </p:cNvPicPr>
                      <p:nvPr/>
                    </p:nvPicPr>
                    <p:blipFill>
                      <a:blip r:embed="rId4"/>
                      <a:srcRect/>
                      <a:stretch>
                        <a:fillRect/>
                      </a:stretch>
                    </p:blipFill>
                    <p:spPr bwMode="auto">
                      <a:xfrm>
                        <a:off x="402534" y="4114800"/>
                        <a:ext cx="8338932" cy="144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7537740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7"/>
          <p:cNvSpPr>
            <a:spLocks noGrp="1" noChangeArrowheads="1"/>
          </p:cNvSpPr>
          <p:nvPr>
            <p:ph type="title"/>
          </p:nvPr>
        </p:nvSpPr>
        <p:spPr>
          <a:xfrm>
            <a:off x="381000" y="230188"/>
            <a:ext cx="8382000" cy="664797"/>
          </a:xfrm>
        </p:spPr>
        <p:txBody>
          <a:bodyPr/>
          <a:lstStyle/>
          <a:p>
            <a:pPr eaLnBrk="1" hangingPunct="1"/>
            <a:r>
              <a:rPr lang="en-US" dirty="0" smtClean="0"/>
              <a:t>Firm WACC and its Divisions</a:t>
            </a:r>
            <a:endParaRPr lang="en-US" dirty="0" smtClean="0"/>
          </a:p>
        </p:txBody>
      </p:sp>
      <p:sp>
        <p:nvSpPr>
          <p:cNvPr id="39940" name="Rectangle 8"/>
          <p:cNvSpPr>
            <a:spLocks noGrp="1" noChangeArrowheads="1"/>
          </p:cNvSpPr>
          <p:nvPr>
            <p:ph type="body" idx="1"/>
          </p:nvPr>
        </p:nvSpPr>
        <p:spPr>
          <a:xfrm>
            <a:off x="381000" y="1676400"/>
            <a:ext cx="8382000" cy="4136517"/>
          </a:xfrm>
        </p:spPr>
        <p:txBody>
          <a:bodyPr/>
          <a:lstStyle/>
          <a:p>
            <a:pPr eaLnBrk="1" hangingPunct="1"/>
            <a:r>
              <a:rPr lang="en-US" dirty="0" smtClean="0"/>
              <a:t>Composite </a:t>
            </a:r>
            <a:r>
              <a:rPr lang="en-US" dirty="0" smtClean="0"/>
              <a:t>WACC reflects the risk of an </a:t>
            </a:r>
            <a:r>
              <a:rPr lang="en-US" i="1" dirty="0" smtClean="0"/>
              <a:t>average</a:t>
            </a:r>
            <a:r>
              <a:rPr lang="en-US" dirty="0" smtClean="0"/>
              <a:t> project undertaken by the firm.</a:t>
            </a:r>
          </a:p>
          <a:p>
            <a:pPr eaLnBrk="1" hangingPunct="1"/>
            <a:endParaRPr lang="en-US" dirty="0" smtClean="0"/>
          </a:p>
          <a:p>
            <a:pPr eaLnBrk="1" hangingPunct="1"/>
            <a:r>
              <a:rPr lang="en-US" dirty="0" smtClean="0"/>
              <a:t>Different </a:t>
            </a:r>
            <a:r>
              <a:rPr lang="en-US" dirty="0" smtClean="0"/>
              <a:t>divisions may have different risks.  </a:t>
            </a:r>
            <a:endParaRPr lang="en-US" dirty="0" smtClean="0"/>
          </a:p>
          <a:p>
            <a:pPr lvl="1"/>
            <a:endParaRPr lang="en-US" dirty="0" smtClean="0"/>
          </a:p>
          <a:p>
            <a:pPr lvl="1"/>
            <a:r>
              <a:rPr lang="en-US" dirty="0" smtClean="0"/>
              <a:t>The </a:t>
            </a:r>
            <a:r>
              <a:rPr lang="en-US" dirty="0" smtClean="0"/>
              <a:t>division’s WACC should be adjusted to reflect the division’s risk and capital structure.</a:t>
            </a:r>
          </a:p>
        </p:txBody>
      </p:sp>
    </p:spTree>
    <p:extLst>
      <p:ext uri="{BB962C8B-B14F-4D97-AF65-F5344CB8AC3E}">
        <p14:creationId xmlns:p14="http://schemas.microsoft.com/office/powerpoint/2010/main" val="3477025531"/>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7"/>
          <p:cNvSpPr>
            <a:spLocks noGrp="1" noChangeArrowheads="1"/>
          </p:cNvSpPr>
          <p:nvPr>
            <p:ph type="title"/>
          </p:nvPr>
        </p:nvSpPr>
        <p:spPr/>
        <p:txBody>
          <a:bodyPr/>
          <a:lstStyle/>
          <a:p>
            <a:pPr eaLnBrk="1" hangingPunct="1"/>
            <a:r>
              <a:rPr lang="en-US" dirty="0" smtClean="0"/>
              <a:t>The Risk-Adjusted Divisional Cost of Capital</a:t>
            </a:r>
          </a:p>
        </p:txBody>
      </p:sp>
      <p:sp>
        <p:nvSpPr>
          <p:cNvPr id="40964" name="Rectangle 8"/>
          <p:cNvSpPr>
            <a:spLocks noGrp="1" noChangeArrowheads="1"/>
          </p:cNvSpPr>
          <p:nvPr>
            <p:ph type="body" idx="1"/>
          </p:nvPr>
        </p:nvSpPr>
        <p:spPr>
          <a:xfrm>
            <a:off x="381000" y="2209800"/>
            <a:ext cx="8229600" cy="2412968"/>
          </a:xfrm>
        </p:spPr>
        <p:txBody>
          <a:bodyPr/>
          <a:lstStyle/>
          <a:p>
            <a:pPr eaLnBrk="1" hangingPunct="1"/>
            <a:r>
              <a:rPr lang="en-US" dirty="0" smtClean="0"/>
              <a:t>Estimate the cost of capital </a:t>
            </a:r>
            <a:r>
              <a:rPr lang="en-US" dirty="0" smtClean="0"/>
              <a:t>as if division were </a:t>
            </a:r>
            <a:r>
              <a:rPr lang="en-US" dirty="0" smtClean="0"/>
              <a:t>a stand-alone firm.  </a:t>
            </a:r>
          </a:p>
          <a:p>
            <a:pPr eaLnBrk="1" hangingPunct="1"/>
            <a:endParaRPr lang="en-US" dirty="0" smtClean="0"/>
          </a:p>
          <a:p>
            <a:pPr eaLnBrk="1" hangingPunct="1"/>
            <a:r>
              <a:rPr lang="en-US" dirty="0" smtClean="0"/>
              <a:t>Estimating </a:t>
            </a:r>
            <a:r>
              <a:rPr lang="en-US" dirty="0" smtClean="0"/>
              <a:t>the division’s beta, cost of debt, and capital structure.</a:t>
            </a:r>
          </a:p>
        </p:txBody>
      </p:sp>
    </p:spTree>
    <p:extLst>
      <p:ext uri="{BB962C8B-B14F-4D97-AF65-F5344CB8AC3E}">
        <p14:creationId xmlns:p14="http://schemas.microsoft.com/office/powerpoint/2010/main" val="4286334874"/>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6"/>
          <p:cNvSpPr>
            <a:spLocks noGrp="1" noChangeArrowheads="1"/>
          </p:cNvSpPr>
          <p:nvPr>
            <p:ph type="title"/>
          </p:nvPr>
        </p:nvSpPr>
        <p:spPr>
          <a:xfrm>
            <a:off x="381000" y="230188"/>
            <a:ext cx="8382000" cy="664797"/>
          </a:xfrm>
        </p:spPr>
        <p:txBody>
          <a:bodyPr/>
          <a:lstStyle/>
          <a:p>
            <a:pPr eaLnBrk="1" hangingPunct="1"/>
            <a:r>
              <a:rPr lang="en-US" dirty="0" smtClean="0"/>
              <a:t>Pure Play </a:t>
            </a:r>
            <a:r>
              <a:rPr lang="en-US" dirty="0" smtClean="0"/>
              <a:t>Method</a:t>
            </a:r>
            <a:endParaRPr lang="en-US" dirty="0" smtClean="0"/>
          </a:p>
        </p:txBody>
      </p:sp>
      <p:sp>
        <p:nvSpPr>
          <p:cNvPr id="41988" name="Rectangle 7"/>
          <p:cNvSpPr>
            <a:spLocks noGrp="1" noChangeArrowheads="1"/>
          </p:cNvSpPr>
          <p:nvPr>
            <p:ph type="body" idx="1"/>
          </p:nvPr>
        </p:nvSpPr>
        <p:spPr>
          <a:xfrm>
            <a:off x="381000" y="1676400"/>
            <a:ext cx="8382000" cy="3939540"/>
          </a:xfrm>
        </p:spPr>
        <p:txBody>
          <a:bodyPr/>
          <a:lstStyle/>
          <a:p>
            <a:pPr eaLnBrk="1" hangingPunct="1"/>
            <a:r>
              <a:rPr lang="en-US" dirty="0" smtClean="0"/>
              <a:t>Find several publicly traded companies exclusively in </a:t>
            </a:r>
            <a:r>
              <a:rPr lang="en-US" dirty="0" smtClean="0"/>
              <a:t>division’s or project’s </a:t>
            </a:r>
            <a:r>
              <a:rPr lang="en-US" dirty="0" smtClean="0"/>
              <a:t>business.</a:t>
            </a:r>
          </a:p>
          <a:p>
            <a:pPr eaLnBrk="1" hangingPunct="1"/>
            <a:endParaRPr lang="en-US" dirty="0" smtClean="0"/>
          </a:p>
          <a:p>
            <a:pPr eaLnBrk="1" hangingPunct="1"/>
            <a:r>
              <a:rPr lang="en-US" dirty="0" smtClean="0"/>
              <a:t>Use </a:t>
            </a:r>
            <a:r>
              <a:rPr lang="en-US" dirty="0" smtClean="0"/>
              <a:t>average of their betas as proxy for project’s beta.</a:t>
            </a:r>
          </a:p>
          <a:p>
            <a:pPr eaLnBrk="1" hangingPunct="1"/>
            <a:endParaRPr lang="en-US" dirty="0" smtClean="0"/>
          </a:p>
          <a:p>
            <a:pPr eaLnBrk="1" hangingPunct="1"/>
            <a:r>
              <a:rPr lang="en-US" dirty="0" smtClean="0"/>
              <a:t>Hard </a:t>
            </a:r>
            <a:r>
              <a:rPr lang="en-US" dirty="0" smtClean="0"/>
              <a:t>to find such companies.</a:t>
            </a:r>
          </a:p>
        </p:txBody>
      </p:sp>
    </p:spTree>
    <p:extLst>
      <p:ext uri="{BB962C8B-B14F-4D97-AF65-F5344CB8AC3E}">
        <p14:creationId xmlns:p14="http://schemas.microsoft.com/office/powerpoint/2010/main" val="2828106249"/>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5"/>
          <p:cNvSpPr>
            <a:spLocks noGrp="1" noChangeArrowheads="1"/>
          </p:cNvSpPr>
          <p:nvPr>
            <p:ph type="title"/>
          </p:nvPr>
        </p:nvSpPr>
        <p:spPr/>
        <p:txBody>
          <a:bodyPr/>
          <a:lstStyle/>
          <a:p>
            <a:pPr eaLnBrk="1" hangingPunct="1"/>
            <a:r>
              <a:rPr lang="en-US" dirty="0" smtClean="0"/>
              <a:t>Accounting Beta </a:t>
            </a:r>
            <a:r>
              <a:rPr lang="en-US" dirty="0" smtClean="0"/>
              <a:t>Method</a:t>
            </a:r>
            <a:endParaRPr lang="en-US" dirty="0" smtClean="0"/>
          </a:p>
        </p:txBody>
      </p:sp>
      <p:sp>
        <p:nvSpPr>
          <p:cNvPr id="43012" name="Rectangle 6"/>
          <p:cNvSpPr>
            <a:spLocks noGrp="1" noChangeArrowheads="1"/>
          </p:cNvSpPr>
          <p:nvPr>
            <p:ph type="body" idx="1"/>
          </p:nvPr>
        </p:nvSpPr>
        <p:spPr>
          <a:xfrm>
            <a:off x="609600" y="1371600"/>
            <a:ext cx="7848600" cy="3496342"/>
          </a:xfrm>
        </p:spPr>
        <p:txBody>
          <a:bodyPr/>
          <a:lstStyle/>
          <a:p>
            <a:pPr eaLnBrk="1" hangingPunct="1"/>
            <a:r>
              <a:rPr lang="en-US" dirty="0" smtClean="0"/>
              <a:t>Regression </a:t>
            </a:r>
            <a:r>
              <a:rPr lang="en-US" dirty="0" smtClean="0"/>
              <a:t>between project’s ROA and S&amp;P Index </a:t>
            </a:r>
            <a:r>
              <a:rPr lang="en-US" dirty="0" err="1" smtClean="0"/>
              <a:t>ROA</a:t>
            </a:r>
            <a:r>
              <a:rPr lang="en-US" dirty="0" smtClean="0"/>
              <a:t>.</a:t>
            </a:r>
          </a:p>
          <a:p>
            <a:pPr eaLnBrk="1" hangingPunct="1"/>
            <a:endParaRPr lang="en-US" dirty="0" smtClean="0"/>
          </a:p>
          <a:p>
            <a:pPr eaLnBrk="1" hangingPunct="1"/>
            <a:r>
              <a:rPr lang="en-US" dirty="0" smtClean="0"/>
              <a:t>Accounting betas are correlated (0.5 – 0.6) with market betas.</a:t>
            </a:r>
          </a:p>
          <a:p>
            <a:pPr eaLnBrk="1" hangingPunct="1"/>
            <a:endParaRPr lang="en-US" dirty="0" smtClean="0"/>
          </a:p>
          <a:p>
            <a:pPr eaLnBrk="1" hangingPunct="1"/>
            <a:r>
              <a:rPr lang="en-US" dirty="0" smtClean="0"/>
              <a:t>Problem: Data </a:t>
            </a:r>
            <a:r>
              <a:rPr lang="en-US" dirty="0" smtClean="0"/>
              <a:t>on new </a:t>
            </a:r>
            <a:r>
              <a:rPr lang="en-US" dirty="0" smtClean="0"/>
              <a:t>projects</a:t>
            </a:r>
            <a:endParaRPr lang="en-US" dirty="0" smtClean="0"/>
          </a:p>
        </p:txBody>
      </p:sp>
    </p:spTree>
    <p:extLst>
      <p:ext uri="{BB962C8B-B14F-4D97-AF65-F5344CB8AC3E}">
        <p14:creationId xmlns:p14="http://schemas.microsoft.com/office/powerpoint/2010/main" val="2423330539"/>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4"/>
          <p:cNvSpPr>
            <a:spLocks noGrp="1" noChangeArrowheads="1"/>
          </p:cNvSpPr>
          <p:nvPr>
            <p:ph type="title"/>
          </p:nvPr>
        </p:nvSpPr>
        <p:spPr/>
        <p:txBody>
          <a:bodyPr/>
          <a:lstStyle/>
          <a:p>
            <a:pPr eaLnBrk="1" hangingPunct="1"/>
            <a:r>
              <a:rPr lang="en-US" dirty="0" smtClean="0"/>
              <a:t>Divisional Cost of Capital Using CAPM</a:t>
            </a:r>
          </a:p>
        </p:txBody>
      </p:sp>
      <p:sp>
        <p:nvSpPr>
          <p:cNvPr id="44036" name="Rectangle 5"/>
          <p:cNvSpPr>
            <a:spLocks noGrp="1" noChangeArrowheads="1"/>
          </p:cNvSpPr>
          <p:nvPr>
            <p:ph type="body" idx="1"/>
          </p:nvPr>
        </p:nvSpPr>
        <p:spPr>
          <a:xfrm>
            <a:off x="381000" y="2133600"/>
            <a:ext cx="8382000" cy="3151632"/>
          </a:xfrm>
        </p:spPr>
        <p:txBody>
          <a:bodyPr/>
          <a:lstStyle/>
          <a:p>
            <a:pPr eaLnBrk="1" hangingPunct="1"/>
            <a:r>
              <a:rPr lang="en-US" dirty="0" smtClean="0"/>
              <a:t>Target </a:t>
            </a:r>
            <a:r>
              <a:rPr lang="en-US" dirty="0" smtClean="0"/>
              <a:t>Debt Ratio </a:t>
            </a:r>
            <a:r>
              <a:rPr lang="en-US" dirty="0" smtClean="0"/>
              <a:t>= 10</a:t>
            </a:r>
            <a:r>
              <a:rPr lang="en-US" dirty="0" smtClean="0"/>
              <a:t>%</a:t>
            </a:r>
            <a:endParaRPr lang="en-US" dirty="0" smtClean="0"/>
          </a:p>
          <a:p>
            <a:pPr eaLnBrk="1" hangingPunct="1"/>
            <a:r>
              <a:rPr lang="en-US" dirty="0" smtClean="0"/>
              <a:t>r</a:t>
            </a:r>
            <a:r>
              <a:rPr lang="en-US" baseline="-25000" dirty="0" smtClean="0"/>
              <a:t>d</a:t>
            </a:r>
            <a:r>
              <a:rPr lang="en-US" dirty="0" smtClean="0"/>
              <a:t> = 12</a:t>
            </a:r>
            <a:r>
              <a:rPr lang="en-US" dirty="0" smtClean="0"/>
              <a:t>%</a:t>
            </a:r>
            <a:endParaRPr lang="en-US" dirty="0" smtClean="0"/>
          </a:p>
          <a:p>
            <a:pPr eaLnBrk="1" hangingPunct="1"/>
            <a:r>
              <a:rPr lang="en-US" dirty="0" err="1" smtClean="0"/>
              <a:t>r</a:t>
            </a:r>
            <a:r>
              <a:rPr lang="en-US" baseline="-25000" dirty="0" err="1" smtClean="0"/>
              <a:t>rf</a:t>
            </a:r>
            <a:r>
              <a:rPr lang="en-US" dirty="0" smtClean="0"/>
              <a:t> </a:t>
            </a:r>
            <a:r>
              <a:rPr lang="en-US" dirty="0" smtClean="0"/>
              <a:t>= 5.6</a:t>
            </a:r>
            <a:r>
              <a:rPr lang="en-US" dirty="0" smtClean="0"/>
              <a:t>%</a:t>
            </a:r>
            <a:endParaRPr lang="en-US" dirty="0" smtClean="0"/>
          </a:p>
          <a:p>
            <a:r>
              <a:rPr lang="en-US" dirty="0">
                <a:latin typeface="Symbol" panose="05050102010706020507" pitchFamily="18" charset="2"/>
              </a:rPr>
              <a:t>t</a:t>
            </a:r>
            <a:r>
              <a:rPr lang="en-US" baseline="-25000" dirty="0"/>
              <a:t>c </a:t>
            </a:r>
            <a:r>
              <a:rPr lang="en-US" dirty="0" smtClean="0"/>
              <a:t>= </a:t>
            </a:r>
            <a:r>
              <a:rPr lang="en-US" dirty="0" smtClean="0"/>
              <a:t>40</a:t>
            </a:r>
            <a:r>
              <a:rPr lang="en-US" dirty="0" smtClean="0"/>
              <a:t>%</a:t>
            </a:r>
            <a:endParaRPr lang="en-US" dirty="0" smtClean="0"/>
          </a:p>
          <a:p>
            <a:pPr eaLnBrk="1" hangingPunct="1"/>
            <a:r>
              <a:rPr lang="en-US" dirty="0" err="1" smtClean="0">
                <a:latin typeface="Symbol" panose="05050102010706020507" pitchFamily="18" charset="2"/>
              </a:rPr>
              <a:t>b</a:t>
            </a:r>
            <a:r>
              <a:rPr lang="en-US" baseline="-25000" dirty="0" err="1"/>
              <a:t>d</a:t>
            </a:r>
            <a:r>
              <a:rPr lang="en-US" baseline="-25000" dirty="0" err="1" smtClean="0"/>
              <a:t>iv</a:t>
            </a:r>
            <a:r>
              <a:rPr lang="en-US" dirty="0" smtClean="0"/>
              <a:t> </a:t>
            </a:r>
            <a:r>
              <a:rPr lang="en-US" dirty="0" smtClean="0"/>
              <a:t>= </a:t>
            </a:r>
            <a:r>
              <a:rPr lang="en-US" dirty="0" smtClean="0"/>
              <a:t>1.7</a:t>
            </a:r>
            <a:endParaRPr lang="en-US" dirty="0" smtClean="0"/>
          </a:p>
          <a:p>
            <a:pPr eaLnBrk="1" hangingPunct="1"/>
            <a:r>
              <a:rPr lang="en-US" dirty="0" smtClean="0"/>
              <a:t>Market </a:t>
            </a:r>
            <a:r>
              <a:rPr lang="en-US" dirty="0" smtClean="0"/>
              <a:t>Risk Premium </a:t>
            </a:r>
            <a:r>
              <a:rPr lang="en-US" dirty="0" smtClean="0"/>
              <a:t>= 6</a:t>
            </a:r>
            <a:r>
              <a:rPr lang="en-US" dirty="0" smtClean="0"/>
              <a:t>%</a:t>
            </a:r>
            <a:endParaRPr lang="en-US" dirty="0" smtClean="0"/>
          </a:p>
        </p:txBody>
      </p:sp>
    </p:spTree>
    <p:extLst>
      <p:ext uri="{BB962C8B-B14F-4D97-AF65-F5344CB8AC3E}">
        <p14:creationId xmlns:p14="http://schemas.microsoft.com/office/powerpoint/2010/main" val="257570505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title"/>
          </p:nvPr>
        </p:nvSpPr>
        <p:spPr>
          <a:xfrm>
            <a:off x="381000" y="230188"/>
            <a:ext cx="8382000" cy="1329595"/>
          </a:xfrm>
        </p:spPr>
        <p:txBody>
          <a:bodyPr/>
          <a:lstStyle/>
          <a:p>
            <a:pPr eaLnBrk="1" hangingPunct="1"/>
            <a:r>
              <a:rPr lang="en-US" dirty="0" smtClean="0"/>
              <a:t>Divisional Cost of Capital Using </a:t>
            </a:r>
            <a:r>
              <a:rPr lang="en-US" dirty="0" smtClean="0"/>
              <a:t>CAPM</a:t>
            </a:r>
            <a:endParaRPr lang="en-US" dirty="0" smtClean="0"/>
          </a:p>
        </p:txBody>
      </p:sp>
      <p:sp>
        <p:nvSpPr>
          <p:cNvPr id="45060" name="Rectangle 4"/>
          <p:cNvSpPr>
            <a:spLocks noGrp="1" noChangeArrowheads="1"/>
          </p:cNvSpPr>
          <p:nvPr>
            <p:ph type="body" idx="4294967295"/>
          </p:nvPr>
        </p:nvSpPr>
        <p:spPr>
          <a:xfrm>
            <a:off x="571500" y="1981200"/>
            <a:ext cx="8001000" cy="4099584"/>
          </a:xfrm>
        </p:spPr>
        <p:txBody>
          <a:bodyPr/>
          <a:lstStyle/>
          <a:p>
            <a:pPr eaLnBrk="1" hangingPunct="1">
              <a:buFont typeface="Wingdings" pitchFamily="2" charset="2"/>
              <a:buNone/>
            </a:pPr>
            <a:r>
              <a:rPr lang="en-US" dirty="0" smtClean="0"/>
              <a:t>Division Required Return on Equity:</a:t>
            </a:r>
            <a:endParaRPr lang="en-US" dirty="0" smtClean="0"/>
          </a:p>
          <a:p>
            <a:pPr>
              <a:buNone/>
            </a:pPr>
            <a:r>
              <a:rPr lang="en-US" dirty="0" err="1" smtClean="0"/>
              <a:t>r</a:t>
            </a:r>
            <a:r>
              <a:rPr lang="en-US" baseline="-25000" dirty="0" err="1" smtClean="0"/>
              <a:t>s</a:t>
            </a:r>
            <a:r>
              <a:rPr lang="en-US" dirty="0" smtClean="0"/>
              <a:t>	= </a:t>
            </a:r>
            <a:r>
              <a:rPr lang="en-US" dirty="0" err="1" smtClean="0"/>
              <a:t>r</a:t>
            </a:r>
            <a:r>
              <a:rPr lang="en-US" baseline="-25000" dirty="0" err="1" smtClean="0"/>
              <a:t>rf</a:t>
            </a:r>
            <a:r>
              <a:rPr lang="en-US" dirty="0" smtClean="0"/>
              <a:t> </a:t>
            </a:r>
            <a:r>
              <a:rPr lang="en-US" dirty="0" smtClean="0"/>
              <a:t>+ </a:t>
            </a:r>
            <a:r>
              <a:rPr lang="en-US" dirty="0" err="1" smtClean="0">
                <a:latin typeface="Symbol" panose="05050102010706020507" pitchFamily="18" charset="2"/>
              </a:rPr>
              <a:t>b</a:t>
            </a:r>
            <a:r>
              <a:rPr lang="en-US" baseline="-25000" dirty="0" err="1" smtClean="0"/>
              <a:t>div</a:t>
            </a:r>
            <a:r>
              <a:rPr lang="en-US" dirty="0" smtClean="0"/>
              <a:t>(</a:t>
            </a:r>
            <a:r>
              <a:rPr lang="en-US" dirty="0" err="1" smtClean="0"/>
              <a:t>r</a:t>
            </a:r>
            <a:r>
              <a:rPr lang="en-US" baseline="-25000" dirty="0" err="1" smtClean="0"/>
              <a:t>M</a:t>
            </a:r>
            <a:r>
              <a:rPr lang="en-US" dirty="0" smtClean="0"/>
              <a:t> </a:t>
            </a:r>
            <a:r>
              <a:rPr lang="en-US" dirty="0" smtClean="0"/>
              <a:t>– </a:t>
            </a:r>
            <a:r>
              <a:rPr lang="en-US" dirty="0" err="1" smtClean="0"/>
              <a:t>r</a:t>
            </a:r>
            <a:r>
              <a:rPr lang="en-US" baseline="-25000" dirty="0" err="1" smtClean="0"/>
              <a:t>rf</a:t>
            </a:r>
            <a:r>
              <a:rPr lang="en-US" dirty="0" smtClean="0"/>
              <a:t>)</a:t>
            </a:r>
          </a:p>
          <a:p>
            <a:pPr>
              <a:buNone/>
            </a:pPr>
            <a:endParaRPr lang="en-US" dirty="0" smtClean="0"/>
          </a:p>
          <a:p>
            <a:pPr>
              <a:buNone/>
            </a:pPr>
            <a:r>
              <a:rPr lang="en-US" dirty="0" err="1" smtClean="0"/>
              <a:t>r</a:t>
            </a:r>
            <a:r>
              <a:rPr lang="en-US" baseline="-25000" dirty="0" err="1" smtClean="0"/>
              <a:t>s</a:t>
            </a:r>
            <a:r>
              <a:rPr lang="en-US" dirty="0" smtClean="0"/>
              <a:t> </a:t>
            </a:r>
            <a:r>
              <a:rPr lang="en-US" dirty="0" smtClean="0"/>
              <a:t>= 5.6% + </a:t>
            </a:r>
            <a:r>
              <a:rPr lang="en-US" dirty="0" smtClean="0"/>
              <a:t>1.7(</a:t>
            </a:r>
            <a:r>
              <a:rPr lang="en-US" dirty="0" smtClean="0"/>
              <a:t>6%) </a:t>
            </a:r>
            <a:r>
              <a:rPr lang="en-US" dirty="0" smtClean="0"/>
              <a:t>= 15.8%.</a:t>
            </a:r>
          </a:p>
          <a:p>
            <a:pPr eaLnBrk="1" hangingPunct="1">
              <a:buFont typeface="Wingdings" pitchFamily="2" charset="2"/>
              <a:buNone/>
            </a:pPr>
            <a:endParaRPr lang="en-US" dirty="0" smtClean="0"/>
          </a:p>
          <a:p>
            <a:pPr eaLnBrk="1" hangingPunct="1">
              <a:buFont typeface="Wingdings" pitchFamily="2" charset="2"/>
              <a:buNone/>
            </a:pPr>
            <a:r>
              <a:rPr lang="en-US" dirty="0" err="1" smtClean="0"/>
              <a:t>WACC</a:t>
            </a:r>
            <a:r>
              <a:rPr lang="en-US" baseline="-25000" dirty="0" err="1"/>
              <a:t>d</a:t>
            </a:r>
            <a:r>
              <a:rPr lang="en-US" baseline="-25000" dirty="0" err="1" smtClean="0"/>
              <a:t>iv</a:t>
            </a:r>
            <a:r>
              <a:rPr lang="en-US" dirty="0" smtClean="0"/>
              <a:t>	= w</a:t>
            </a:r>
            <a:r>
              <a:rPr lang="en-US" baseline="-25000" dirty="0" smtClean="0"/>
              <a:t>d</a:t>
            </a:r>
            <a:r>
              <a:rPr lang="en-US" dirty="0" smtClean="0"/>
              <a:t> r</a:t>
            </a:r>
            <a:r>
              <a:rPr lang="en-US" baseline="-25000" dirty="0" smtClean="0"/>
              <a:t>d</a:t>
            </a:r>
            <a:r>
              <a:rPr lang="en-US" dirty="0" smtClean="0"/>
              <a:t>(1 – </a:t>
            </a:r>
            <a:r>
              <a:rPr lang="en-US" dirty="0">
                <a:latin typeface="Symbol" panose="05050102010706020507" pitchFamily="18" charset="2"/>
              </a:rPr>
              <a:t>t</a:t>
            </a:r>
            <a:r>
              <a:rPr lang="en-US" baseline="-25000" dirty="0" smtClean="0"/>
              <a:t>c</a:t>
            </a:r>
            <a:r>
              <a:rPr lang="en-US" dirty="0" smtClean="0"/>
              <a:t>) </a:t>
            </a:r>
            <a:r>
              <a:rPr lang="en-US" dirty="0" smtClean="0"/>
              <a:t>+ w</a:t>
            </a:r>
            <a:r>
              <a:rPr lang="en-US" baseline="-25000" dirty="0" smtClean="0"/>
              <a:t>s</a:t>
            </a:r>
            <a:r>
              <a:rPr lang="en-US" dirty="0" smtClean="0"/>
              <a:t>r</a:t>
            </a:r>
            <a:r>
              <a:rPr lang="en-US" baseline="-25000" dirty="0" smtClean="0"/>
              <a:t>s</a:t>
            </a:r>
          </a:p>
          <a:p>
            <a:pPr lvl="1" eaLnBrk="1" hangingPunct="1">
              <a:buFont typeface="Wingdings" pitchFamily="2" charset="2"/>
              <a:buNone/>
            </a:pPr>
            <a:r>
              <a:rPr lang="en-US" dirty="0" smtClean="0"/>
              <a:t>		</a:t>
            </a:r>
            <a:r>
              <a:rPr lang="en-US" dirty="0" smtClean="0"/>
              <a:t>= </a:t>
            </a:r>
            <a:r>
              <a:rPr lang="en-US" dirty="0" smtClean="0"/>
              <a:t>0.1(12%)(0.6) + 0.9(15.8%)</a:t>
            </a:r>
          </a:p>
          <a:p>
            <a:pPr lvl="1" eaLnBrk="1" hangingPunct="1">
              <a:buFont typeface="Wingdings" pitchFamily="2" charset="2"/>
              <a:buNone/>
            </a:pPr>
            <a:r>
              <a:rPr lang="en-US" dirty="0" smtClean="0"/>
              <a:t>	</a:t>
            </a:r>
            <a:r>
              <a:rPr lang="en-US" dirty="0" smtClean="0"/>
              <a:t>	= </a:t>
            </a:r>
            <a:r>
              <a:rPr lang="en-US" dirty="0" smtClean="0"/>
              <a:t>14.94</a:t>
            </a:r>
            <a:r>
              <a:rPr lang="en-US" dirty="0" smtClean="0"/>
              <a:t>%</a:t>
            </a:r>
            <a:endParaRPr lang="en-US" dirty="0" smtClean="0">
              <a:cs typeface="Times New Roman" pitchFamily="18" charset="0"/>
            </a:endParaRPr>
          </a:p>
        </p:txBody>
      </p:sp>
    </p:spTree>
    <p:extLst>
      <p:ext uri="{BB962C8B-B14F-4D97-AF65-F5344CB8AC3E}">
        <p14:creationId xmlns:p14="http://schemas.microsoft.com/office/powerpoint/2010/main" val="275223417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4"/>
          <p:cNvSpPr>
            <a:spLocks noGrp="1" noChangeArrowheads="1"/>
          </p:cNvSpPr>
          <p:nvPr>
            <p:ph type="title"/>
          </p:nvPr>
        </p:nvSpPr>
        <p:spPr>
          <a:xfrm>
            <a:off x="381000" y="230188"/>
            <a:ext cx="8382000" cy="664797"/>
          </a:xfrm>
        </p:spPr>
        <p:txBody>
          <a:bodyPr/>
          <a:lstStyle/>
          <a:p>
            <a:pPr eaLnBrk="1" hangingPunct="1"/>
            <a:r>
              <a:rPr lang="en-US" dirty="0" smtClean="0"/>
              <a:t>Division WACC </a:t>
            </a:r>
            <a:r>
              <a:rPr lang="en-US" dirty="0" smtClean="0"/>
              <a:t>vs. </a:t>
            </a:r>
            <a:r>
              <a:rPr lang="en-US" dirty="0" smtClean="0"/>
              <a:t>Firm WACC</a:t>
            </a:r>
            <a:endParaRPr lang="en-US" dirty="0" smtClean="0"/>
          </a:p>
        </p:txBody>
      </p:sp>
      <p:sp>
        <p:nvSpPr>
          <p:cNvPr id="46084" name="Rectangle 5"/>
          <p:cNvSpPr>
            <a:spLocks noGrp="1" noChangeArrowheads="1"/>
          </p:cNvSpPr>
          <p:nvPr>
            <p:ph type="body" idx="1"/>
          </p:nvPr>
        </p:nvSpPr>
        <p:spPr>
          <a:xfrm>
            <a:off x="381000" y="1676400"/>
            <a:ext cx="8382000" cy="2856167"/>
          </a:xfrm>
        </p:spPr>
        <p:txBody>
          <a:bodyPr/>
          <a:lstStyle/>
          <a:p>
            <a:pPr eaLnBrk="1" hangingPunct="1"/>
            <a:r>
              <a:rPr lang="en-US" dirty="0" smtClean="0"/>
              <a:t>Division WACC = 14.9% versus company WACC = 10.4</a:t>
            </a:r>
            <a:r>
              <a:rPr lang="en-US" dirty="0" smtClean="0"/>
              <a:t>%</a:t>
            </a:r>
            <a:endParaRPr lang="en-US" dirty="0" smtClean="0"/>
          </a:p>
          <a:p>
            <a:pPr eaLnBrk="1" hangingPunct="1"/>
            <a:endParaRPr lang="en-US" dirty="0" smtClean="0"/>
          </a:p>
          <a:p>
            <a:pPr eaLnBrk="1" hangingPunct="1"/>
            <a:r>
              <a:rPr lang="en-US" dirty="0" smtClean="0"/>
              <a:t>‘Typical’ </a:t>
            </a:r>
            <a:r>
              <a:rPr lang="en-US" dirty="0" smtClean="0"/>
              <a:t>projects within this division would be accepted if their returns are above 14.9%.</a:t>
            </a:r>
          </a:p>
        </p:txBody>
      </p:sp>
    </p:spTree>
    <p:extLst>
      <p:ext uri="{BB962C8B-B14F-4D97-AF65-F5344CB8AC3E}">
        <p14:creationId xmlns:p14="http://schemas.microsoft.com/office/powerpoint/2010/main" val="5499692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Text Placeholder 2"/>
          <p:cNvSpPr>
            <a:spLocks noGrp="1"/>
          </p:cNvSpPr>
          <p:nvPr>
            <p:ph type="body" sz="quarter" idx="10"/>
          </p:nvPr>
        </p:nvSpPr>
        <p:spPr>
          <a:xfrm>
            <a:off x="381000" y="1411552"/>
            <a:ext cx="8382000" cy="3557897"/>
          </a:xfrm>
        </p:spPr>
        <p:txBody>
          <a:bodyPr/>
          <a:lstStyle/>
          <a:p>
            <a:pPr marL="514350" indent="-514350">
              <a:buFont typeface="+mj-lt"/>
              <a:buAutoNum type="arabicPeriod"/>
            </a:pPr>
            <a:r>
              <a:rPr lang="en-US" dirty="0" smtClean="0"/>
              <a:t>Determining the Weights</a:t>
            </a:r>
          </a:p>
          <a:p>
            <a:pPr marL="514350" indent="-514350">
              <a:buFont typeface="+mj-lt"/>
              <a:buAutoNum type="arabicPeriod"/>
            </a:pPr>
            <a:endParaRPr lang="en-US" dirty="0"/>
          </a:p>
          <a:p>
            <a:pPr marL="514350" indent="-514350">
              <a:buFont typeface="+mj-lt"/>
              <a:buAutoNum type="arabicPeriod"/>
            </a:pPr>
            <a:r>
              <a:rPr lang="en-US" dirty="0" smtClean="0"/>
              <a:t>A Complete Example</a:t>
            </a:r>
          </a:p>
          <a:p>
            <a:pPr marL="514350" indent="-514350">
              <a:buFont typeface="+mj-lt"/>
              <a:buAutoNum type="arabicPeriod"/>
            </a:pPr>
            <a:endParaRPr lang="en-US" dirty="0"/>
          </a:p>
          <a:p>
            <a:pPr marL="514350" indent="-514350">
              <a:buFont typeface="+mj-lt"/>
              <a:buAutoNum type="arabicPeriod"/>
            </a:pPr>
            <a:r>
              <a:rPr lang="en-US" dirty="0" smtClean="0"/>
              <a:t>Using WACC for Valuing…</a:t>
            </a:r>
          </a:p>
          <a:p>
            <a:pPr marL="1031875" lvl="1" indent="-514350">
              <a:buFont typeface="+mj-lt"/>
              <a:buAutoNum type="arabicPeriod"/>
            </a:pPr>
            <a:r>
              <a:rPr lang="en-US" dirty="0" smtClean="0"/>
              <a:t>Internal Divisions</a:t>
            </a:r>
          </a:p>
          <a:p>
            <a:pPr marL="1031875" lvl="1" indent="-514350">
              <a:buFont typeface="+mj-lt"/>
              <a:buAutoNum type="arabicPeriod"/>
            </a:pPr>
            <a:r>
              <a:rPr lang="en-US" dirty="0" smtClean="0"/>
              <a:t>Projects</a:t>
            </a:r>
            <a:endParaRPr lang="en-US" dirty="0"/>
          </a:p>
        </p:txBody>
      </p:sp>
    </p:spTree>
    <p:extLst>
      <p:ext uri="{BB962C8B-B14F-4D97-AF65-F5344CB8AC3E}">
        <p14:creationId xmlns:p14="http://schemas.microsoft.com/office/powerpoint/2010/main" val="2210324528"/>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381000" y="230188"/>
            <a:ext cx="8382000" cy="1329595"/>
          </a:xfrm>
        </p:spPr>
        <p:txBody>
          <a:bodyPr/>
          <a:lstStyle/>
          <a:p>
            <a:r>
              <a:rPr lang="en-US" altLang="en-US" dirty="0"/>
              <a:t>The </a:t>
            </a:r>
            <a:r>
              <a:rPr lang="en-US" altLang="en-US" dirty="0" smtClean="0"/>
              <a:t>Risk and Financing </a:t>
            </a:r>
            <a:r>
              <a:rPr lang="en-US" altLang="en-US" dirty="0"/>
              <a:t>of a </a:t>
            </a:r>
            <a:r>
              <a:rPr lang="en-US" altLang="en-US" dirty="0" smtClean="0"/>
              <a:t>Project</a:t>
            </a:r>
            <a:endParaRPr lang="en-US" altLang="en-US" dirty="0"/>
          </a:p>
        </p:txBody>
      </p:sp>
      <p:sp>
        <p:nvSpPr>
          <p:cNvPr id="78851" name="Rectangle 3"/>
          <p:cNvSpPr>
            <a:spLocks noGrp="1" noChangeArrowheads="1"/>
          </p:cNvSpPr>
          <p:nvPr>
            <p:ph type="body" idx="1"/>
          </p:nvPr>
        </p:nvSpPr>
        <p:spPr>
          <a:xfrm>
            <a:off x="381000" y="1752600"/>
            <a:ext cx="8382000" cy="4148828"/>
          </a:xfrm>
        </p:spPr>
        <p:txBody>
          <a:bodyPr/>
          <a:lstStyle/>
          <a:p>
            <a:pPr>
              <a:lnSpc>
                <a:spcPct val="80000"/>
              </a:lnSpc>
            </a:pPr>
            <a:r>
              <a:rPr lang="en-US" altLang="en-US" sz="2800" dirty="0" smtClean="0"/>
              <a:t>If project has same financing and risk </a:t>
            </a:r>
            <a:r>
              <a:rPr lang="en-US" altLang="en-US" sz="2800" dirty="0"/>
              <a:t>as the existing business or assets of the </a:t>
            </a:r>
            <a:r>
              <a:rPr lang="en-US" altLang="en-US" sz="2800" dirty="0" smtClean="0"/>
              <a:t>firm, use </a:t>
            </a:r>
            <a:r>
              <a:rPr lang="en-US" altLang="en-US" sz="2800" dirty="0"/>
              <a:t>WACC as our discount </a:t>
            </a:r>
            <a:r>
              <a:rPr lang="en-US" altLang="en-US" sz="2800" dirty="0" smtClean="0"/>
              <a:t>rate</a:t>
            </a:r>
          </a:p>
          <a:p>
            <a:pPr>
              <a:lnSpc>
                <a:spcPct val="80000"/>
              </a:lnSpc>
            </a:pPr>
            <a:endParaRPr lang="en-US" altLang="en-US" sz="2800" dirty="0"/>
          </a:p>
          <a:p>
            <a:pPr>
              <a:lnSpc>
                <a:spcPct val="80000"/>
              </a:lnSpc>
            </a:pPr>
            <a:r>
              <a:rPr lang="en-US" altLang="en-US" sz="2800" dirty="0" smtClean="0"/>
              <a:t>If </a:t>
            </a:r>
            <a:r>
              <a:rPr lang="en-US" altLang="en-US" sz="2800" dirty="0"/>
              <a:t>the new project has very different </a:t>
            </a:r>
            <a:r>
              <a:rPr lang="en-US" altLang="en-US" sz="2800" dirty="0"/>
              <a:t>financing or risk </a:t>
            </a:r>
            <a:r>
              <a:rPr lang="en-US" altLang="en-US" sz="2800" dirty="0"/>
              <a:t>from existing business, </a:t>
            </a:r>
            <a:endParaRPr lang="en-US" altLang="en-US" sz="2800" dirty="0" smtClean="0"/>
          </a:p>
          <a:p>
            <a:pPr>
              <a:lnSpc>
                <a:spcPct val="80000"/>
              </a:lnSpc>
            </a:pPr>
            <a:endParaRPr lang="en-US" altLang="en-US" sz="2800" dirty="0" smtClean="0"/>
          </a:p>
          <a:p>
            <a:pPr lvl="1">
              <a:lnSpc>
                <a:spcPct val="80000"/>
              </a:lnSpc>
            </a:pPr>
            <a:r>
              <a:rPr lang="en-US" altLang="en-US" sz="2400" dirty="0" smtClean="0"/>
              <a:t>WACC must be adjusted </a:t>
            </a:r>
            <a:r>
              <a:rPr lang="en-US" altLang="en-US" sz="2400" dirty="0"/>
              <a:t>(if possible</a:t>
            </a:r>
            <a:r>
              <a:rPr lang="en-US" altLang="en-US" sz="2400" dirty="0" smtClean="0"/>
              <a:t>), or</a:t>
            </a:r>
          </a:p>
          <a:p>
            <a:pPr lvl="1">
              <a:lnSpc>
                <a:spcPct val="80000"/>
              </a:lnSpc>
            </a:pPr>
            <a:endParaRPr lang="en-US" altLang="en-US" sz="2400" dirty="0"/>
          </a:p>
          <a:p>
            <a:pPr lvl="1">
              <a:lnSpc>
                <a:spcPct val="80000"/>
              </a:lnSpc>
            </a:pPr>
            <a:r>
              <a:rPr lang="en-US" altLang="en-US" sz="2400" dirty="0" smtClean="0"/>
              <a:t>Use alternate method to find discount rate</a:t>
            </a:r>
            <a:endParaRPr lang="en-US" altLang="en-US" sz="2400" dirty="0"/>
          </a:p>
          <a:p>
            <a:pPr lvl="1">
              <a:lnSpc>
                <a:spcPct val="80000"/>
              </a:lnSpc>
            </a:pPr>
            <a:endParaRPr lang="en-US" altLang="en-US" sz="2400" dirty="0"/>
          </a:p>
        </p:txBody>
      </p:sp>
    </p:spTree>
    <p:extLst>
      <p:ext uri="{BB962C8B-B14F-4D97-AF65-F5344CB8AC3E}">
        <p14:creationId xmlns:p14="http://schemas.microsoft.com/office/powerpoint/2010/main" val="2007884691"/>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457200" y="304800"/>
            <a:ext cx="8686800" cy="1329595"/>
          </a:xfrm>
        </p:spPr>
        <p:txBody>
          <a:bodyPr/>
          <a:lstStyle/>
          <a:p>
            <a:r>
              <a:rPr lang="en-US" altLang="en-US" dirty="0" smtClean="0"/>
              <a:t>Misusing </a:t>
            </a:r>
            <a:r>
              <a:rPr lang="en-US" altLang="en-US" dirty="0"/>
              <a:t>WACC for All </a:t>
            </a:r>
            <a:r>
              <a:rPr lang="en-US" altLang="en-US" dirty="0" smtClean="0"/>
              <a:t>Projects: Example</a:t>
            </a:r>
            <a:endParaRPr lang="en-US" altLang="en-US" dirty="0"/>
          </a:p>
        </p:txBody>
      </p:sp>
      <p:sp>
        <p:nvSpPr>
          <p:cNvPr id="106499" name="Rectangle 3"/>
          <p:cNvSpPr>
            <a:spLocks noGrp="1" noChangeArrowheads="1"/>
          </p:cNvSpPr>
          <p:nvPr>
            <p:ph type="body" idx="1"/>
          </p:nvPr>
        </p:nvSpPr>
        <p:spPr>
          <a:xfrm>
            <a:off x="457200" y="1752600"/>
            <a:ext cx="8382000" cy="4678204"/>
          </a:xfrm>
        </p:spPr>
        <p:txBody>
          <a:bodyPr/>
          <a:lstStyle/>
          <a:p>
            <a:pPr marL="258763" indent="-258763"/>
            <a:r>
              <a:rPr lang="en-US" altLang="en-US" dirty="0"/>
              <a:t>What would happen if we use the WACC for all projects regardless of risk?</a:t>
            </a:r>
          </a:p>
          <a:p>
            <a:pPr marL="258763" indent="-258763"/>
            <a:endParaRPr lang="en-US" altLang="en-US" dirty="0" smtClean="0"/>
          </a:p>
          <a:p>
            <a:pPr marL="258763" indent="-258763"/>
            <a:r>
              <a:rPr lang="en-US" altLang="en-US" dirty="0" smtClean="0"/>
              <a:t>Assume </a:t>
            </a:r>
            <a:r>
              <a:rPr lang="en-US" altLang="en-US" dirty="0"/>
              <a:t>the WACC = 15</a:t>
            </a:r>
            <a:r>
              <a:rPr lang="en-US" altLang="en-US" dirty="0" smtClean="0"/>
              <a:t>%</a:t>
            </a:r>
          </a:p>
          <a:p>
            <a:pPr marL="258763" indent="-258763"/>
            <a:endParaRPr lang="en-US" altLang="en-US" dirty="0"/>
          </a:p>
          <a:p>
            <a:pPr marL="644525" lvl="1" indent="-257175">
              <a:buFont typeface="Wingdings" panose="05000000000000000000" pitchFamily="2" charset="2"/>
              <a:buNone/>
            </a:pPr>
            <a:r>
              <a:rPr lang="en-US" altLang="en-US" sz="2400" dirty="0" smtClean="0"/>
              <a:t>Project		Required Return	Expected </a:t>
            </a:r>
            <a:r>
              <a:rPr lang="en-US" altLang="en-US" sz="2400" dirty="0"/>
              <a:t>Return</a:t>
            </a:r>
          </a:p>
          <a:p>
            <a:pPr marL="644525" lvl="1" indent="-257175">
              <a:buFont typeface="Wingdings" panose="05000000000000000000" pitchFamily="2" charset="2"/>
              <a:buNone/>
            </a:pPr>
            <a:r>
              <a:rPr lang="en-US" altLang="en-US" sz="2400" dirty="0" smtClean="0"/>
              <a:t>     A</a:t>
            </a:r>
            <a:r>
              <a:rPr lang="en-US" altLang="en-US" sz="2400" dirty="0"/>
              <a:t>			20%			17%</a:t>
            </a:r>
          </a:p>
          <a:p>
            <a:pPr marL="644525" lvl="1" indent="-257175">
              <a:buFont typeface="Wingdings" panose="05000000000000000000" pitchFamily="2" charset="2"/>
              <a:buNone/>
            </a:pPr>
            <a:r>
              <a:rPr lang="en-US" altLang="en-US" sz="2400" dirty="0" smtClean="0"/>
              <a:t>     B</a:t>
            </a:r>
            <a:r>
              <a:rPr lang="en-US" altLang="en-US" sz="2400" dirty="0"/>
              <a:t>			15%			18%</a:t>
            </a:r>
          </a:p>
          <a:p>
            <a:pPr marL="644525" lvl="1" indent="-257175">
              <a:buFont typeface="Wingdings" panose="05000000000000000000" pitchFamily="2" charset="2"/>
              <a:buNone/>
            </a:pPr>
            <a:r>
              <a:rPr lang="en-US" altLang="en-US" sz="2400" dirty="0" smtClean="0"/>
              <a:t>     C</a:t>
            </a:r>
            <a:r>
              <a:rPr lang="en-US" altLang="en-US" sz="2400" dirty="0"/>
              <a:t>			10%			12%</a:t>
            </a:r>
          </a:p>
          <a:p>
            <a:pPr marL="258763" indent="-258763"/>
            <a:endParaRPr lang="en-US" altLang="en-US" dirty="0"/>
          </a:p>
        </p:txBody>
      </p:sp>
    </p:spTree>
    <p:extLst>
      <p:ext uri="{BB962C8B-B14F-4D97-AF65-F5344CB8AC3E}">
        <p14:creationId xmlns:p14="http://schemas.microsoft.com/office/powerpoint/2010/main" val="4290899167"/>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381000" y="214313"/>
            <a:ext cx="8562975" cy="1329595"/>
          </a:xfrm>
        </p:spPr>
        <p:txBody>
          <a:bodyPr/>
          <a:lstStyle/>
          <a:p>
            <a:r>
              <a:rPr lang="en-US" altLang="en-US" dirty="0" smtClean="0"/>
              <a:t>Using One </a:t>
            </a:r>
            <a:r>
              <a:rPr lang="en-US" altLang="en-US" dirty="0"/>
              <a:t>WACC for </a:t>
            </a:r>
            <a:r>
              <a:rPr lang="en-US" altLang="en-US" dirty="0" smtClean="0"/>
              <a:t>All Projects</a:t>
            </a:r>
            <a:endParaRPr lang="en-US" altLang="en-US" dirty="0"/>
          </a:p>
        </p:txBody>
      </p:sp>
      <p:sp>
        <p:nvSpPr>
          <p:cNvPr id="118787" name="Rectangle 3"/>
          <p:cNvSpPr>
            <a:spLocks noGrp="1" noChangeArrowheads="1"/>
          </p:cNvSpPr>
          <p:nvPr>
            <p:ph type="body" idx="1"/>
          </p:nvPr>
        </p:nvSpPr>
        <p:spPr>
          <a:xfrm>
            <a:off x="381000" y="1676400"/>
            <a:ext cx="8382000" cy="4241161"/>
          </a:xfrm>
        </p:spPr>
        <p:txBody>
          <a:bodyPr/>
          <a:lstStyle/>
          <a:p>
            <a:r>
              <a:rPr lang="en-US" altLang="en-US" sz="3600" dirty="0" smtClean="0"/>
              <a:t>You </a:t>
            </a:r>
            <a:r>
              <a:rPr lang="en-US" altLang="en-US" sz="3600" dirty="0"/>
              <a:t>tend to favor </a:t>
            </a:r>
            <a:r>
              <a:rPr lang="en-US" altLang="en-US" sz="3600" dirty="0" smtClean="0"/>
              <a:t>more risky projects</a:t>
            </a:r>
          </a:p>
          <a:p>
            <a:endParaRPr lang="en-US" altLang="en-US" sz="3600" dirty="0" smtClean="0"/>
          </a:p>
          <a:p>
            <a:pPr lvl="1"/>
            <a:r>
              <a:rPr lang="en-US" altLang="en-US" sz="3200" dirty="0" smtClean="0"/>
              <a:t>Mistakenly </a:t>
            </a:r>
            <a:r>
              <a:rPr lang="en-US" altLang="en-US" sz="3200" dirty="0"/>
              <a:t>reject project C and take project </a:t>
            </a:r>
            <a:r>
              <a:rPr lang="en-US" altLang="en-US" sz="3200" dirty="0" smtClean="0"/>
              <a:t>A</a:t>
            </a:r>
            <a:endParaRPr lang="en-US" altLang="en-US" sz="3200" dirty="0"/>
          </a:p>
          <a:p>
            <a:pPr lvl="1"/>
            <a:endParaRPr lang="en-US" altLang="en-US" sz="3200" dirty="0"/>
          </a:p>
          <a:p>
            <a:r>
              <a:rPr lang="en-US" altLang="en-US" sz="3600" dirty="0" smtClean="0"/>
              <a:t>In making </a:t>
            </a:r>
            <a:r>
              <a:rPr lang="en-US" altLang="en-US" sz="3600" dirty="0"/>
              <a:t>such mistakes, the firm </a:t>
            </a:r>
            <a:r>
              <a:rPr lang="en-US" altLang="en-US" sz="3600" dirty="0" smtClean="0"/>
              <a:t>becomes </a:t>
            </a:r>
            <a:r>
              <a:rPr lang="en-US" altLang="en-US" sz="3600" dirty="0"/>
              <a:t>more and more risky.</a:t>
            </a:r>
          </a:p>
        </p:txBody>
      </p:sp>
    </p:spTree>
    <p:extLst>
      <p:ext uri="{BB962C8B-B14F-4D97-AF65-F5344CB8AC3E}">
        <p14:creationId xmlns:p14="http://schemas.microsoft.com/office/powerpoint/2010/main" val="2433592095"/>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385720" y="304800"/>
            <a:ext cx="7793038" cy="1371600"/>
          </a:xfrm>
        </p:spPr>
        <p:txBody>
          <a:bodyPr/>
          <a:lstStyle/>
          <a:p>
            <a:r>
              <a:rPr lang="en-US" altLang="en-US" dirty="0" smtClean="0"/>
              <a:t>Consider </a:t>
            </a:r>
            <a:r>
              <a:rPr lang="en-US" altLang="en-US" dirty="0"/>
              <a:t>the </a:t>
            </a:r>
            <a:r>
              <a:rPr lang="en-US" altLang="en-US" dirty="0" smtClean="0"/>
              <a:t>Project Financing and Risk </a:t>
            </a:r>
            <a:r>
              <a:rPr lang="en-US" altLang="en-US" dirty="0"/>
              <a:t/>
            </a:r>
            <a:br>
              <a:rPr lang="en-US" altLang="en-US" dirty="0"/>
            </a:br>
            <a:endParaRPr lang="en-US" altLang="en-US" dirty="0"/>
          </a:p>
        </p:txBody>
      </p:sp>
      <p:sp>
        <p:nvSpPr>
          <p:cNvPr id="108547" name="Rectangle 3"/>
          <p:cNvSpPr>
            <a:spLocks noGrp="1" noChangeArrowheads="1"/>
          </p:cNvSpPr>
          <p:nvPr>
            <p:ph type="body" idx="1"/>
          </p:nvPr>
        </p:nvSpPr>
        <p:spPr>
          <a:xfrm>
            <a:off x="228600" y="1905000"/>
            <a:ext cx="8382000" cy="4450449"/>
          </a:xfrm>
        </p:spPr>
        <p:txBody>
          <a:bodyPr/>
          <a:lstStyle/>
          <a:p>
            <a:pPr marL="258763" indent="-258763"/>
            <a:r>
              <a:rPr lang="en-US" altLang="en-US" sz="2800" dirty="0"/>
              <a:t>If the project is </a:t>
            </a:r>
            <a:r>
              <a:rPr lang="en-US" altLang="en-US" sz="2800" dirty="0" smtClean="0"/>
              <a:t>more (less) </a:t>
            </a:r>
            <a:r>
              <a:rPr lang="en-US" altLang="en-US" sz="2800" dirty="0"/>
              <a:t>risky than the firm, use a discount rate </a:t>
            </a:r>
            <a:r>
              <a:rPr lang="en-US" altLang="en-US" sz="2800" dirty="0" smtClean="0"/>
              <a:t>greater (less) than </a:t>
            </a:r>
            <a:r>
              <a:rPr lang="en-US" altLang="en-US" sz="2800" dirty="0"/>
              <a:t>the </a:t>
            </a:r>
            <a:r>
              <a:rPr lang="en-US" altLang="en-US" sz="2800" dirty="0" smtClean="0"/>
              <a:t>WACC</a:t>
            </a:r>
          </a:p>
          <a:p>
            <a:pPr marL="258763" indent="-258763"/>
            <a:endParaRPr lang="en-US" altLang="en-US" sz="2800" dirty="0"/>
          </a:p>
          <a:p>
            <a:pPr marL="258763" indent="-258763"/>
            <a:r>
              <a:rPr lang="en-US" altLang="en-US" sz="2800" dirty="0"/>
              <a:t>If the project </a:t>
            </a:r>
            <a:r>
              <a:rPr lang="en-US" altLang="en-US" sz="2800" dirty="0" smtClean="0"/>
              <a:t>has different financing than </a:t>
            </a:r>
            <a:r>
              <a:rPr lang="en-US" altLang="en-US" sz="2800" dirty="0"/>
              <a:t>the firm, </a:t>
            </a:r>
            <a:r>
              <a:rPr lang="en-US" altLang="en-US" sz="2800" dirty="0" smtClean="0"/>
              <a:t>adjust the weights</a:t>
            </a:r>
          </a:p>
          <a:p>
            <a:pPr marL="776288" lvl="1" indent="-258763"/>
            <a:endParaRPr lang="en-US" altLang="en-US" sz="2400" dirty="0" smtClean="0"/>
          </a:p>
          <a:p>
            <a:pPr marL="776288" lvl="1" indent="-258763"/>
            <a:r>
              <a:rPr lang="en-US" altLang="en-US" sz="2400" dirty="0" smtClean="0"/>
              <a:t>IMPORTANT: If project weights are significantly different than the firm’s, then this may change required rates of return.</a:t>
            </a:r>
            <a:endParaRPr lang="en-US" altLang="en-US" sz="2400" dirty="0"/>
          </a:p>
          <a:p>
            <a:pPr marL="258763" indent="-258763"/>
            <a:endParaRPr lang="en-US" altLang="en-US" sz="2800" dirty="0"/>
          </a:p>
        </p:txBody>
      </p:sp>
    </p:spTree>
    <p:extLst>
      <p:ext uri="{BB962C8B-B14F-4D97-AF65-F5344CB8AC3E}">
        <p14:creationId xmlns:p14="http://schemas.microsoft.com/office/powerpoint/2010/main" val="2086671800"/>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971800"/>
          </a:xfrm>
        </p:spPr>
        <p:txBody>
          <a:bodyPr/>
          <a:lstStyle/>
          <a:p>
            <a:r>
              <a:rPr lang="en-US" dirty="0" smtClean="0"/>
              <a:t>Video 31 (Topic 6.5):</a:t>
            </a:r>
            <a:br>
              <a:rPr lang="en-US" dirty="0" smtClean="0"/>
            </a:br>
            <a:r>
              <a:rPr lang="en-US" dirty="0" smtClean="0"/>
              <a:t>The </a:t>
            </a:r>
            <a:r>
              <a:rPr lang="en-US" dirty="0" smtClean="0">
                <a:effectLst/>
              </a:rPr>
              <a:t>Weighted Average Cost of </a:t>
            </a:r>
            <a:r>
              <a:rPr lang="en-US" dirty="0" smtClean="0">
                <a:effectLst/>
              </a:rPr>
              <a:t>Capital (WACC)</a:t>
            </a:r>
            <a:endParaRPr lang="en-US" dirty="0"/>
          </a:p>
        </p:txBody>
      </p:sp>
    </p:spTree>
    <p:extLst>
      <p:ext uri="{BB962C8B-B14F-4D97-AF65-F5344CB8AC3E}">
        <p14:creationId xmlns:p14="http://schemas.microsoft.com/office/powerpoint/2010/main" val="285496288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381000" y="228600"/>
            <a:ext cx="8686800" cy="1329595"/>
          </a:xfrm>
        </p:spPr>
        <p:txBody>
          <a:bodyPr/>
          <a:lstStyle/>
          <a:p>
            <a:r>
              <a:rPr lang="en-US" dirty="0" smtClean="0"/>
              <a:t>Weighting the Sources of Capital</a:t>
            </a:r>
            <a:endParaRPr lang="en-US" altLang="en-US" dirty="0"/>
          </a:p>
        </p:txBody>
      </p:sp>
      <p:graphicFrame>
        <p:nvGraphicFramePr>
          <p:cNvPr id="4" name="Content Placeholder 3"/>
          <p:cNvGraphicFramePr>
            <a:graphicFrameLocks noChangeAspect="1"/>
          </p:cNvGraphicFramePr>
          <p:nvPr>
            <p:extLst>
              <p:ext uri="{D42A27DB-BD31-4B8C-83A1-F6EECF244321}">
                <p14:modId xmlns:p14="http://schemas.microsoft.com/office/powerpoint/2010/main" val="2090552189"/>
              </p:ext>
            </p:extLst>
          </p:nvPr>
        </p:nvGraphicFramePr>
        <p:xfrm>
          <a:off x="762000" y="1676400"/>
          <a:ext cx="7499350" cy="762000"/>
        </p:xfrm>
        <a:graphic>
          <a:graphicData uri="http://schemas.openxmlformats.org/presentationml/2006/ole">
            <mc:AlternateContent xmlns:mc="http://schemas.openxmlformats.org/markup-compatibility/2006">
              <mc:Choice xmlns:v="urn:schemas-microsoft-com:vml" Requires="v">
                <p:oleObj spid="_x0000_s1042" name="Equation" r:id="rId4" imgW="2374560" imgH="241200" progId="Equation.DSMT4">
                  <p:embed/>
                </p:oleObj>
              </mc:Choice>
              <mc:Fallback>
                <p:oleObj name="Equation" r:id="rId4" imgW="2374560" imgH="241200" progId="Equation.DSMT4">
                  <p:embed/>
                  <p:pic>
                    <p:nvPicPr>
                      <p:cNvPr id="0" name=""/>
                      <p:cNvPicPr>
                        <a:picLocks noChangeAspect="1" noChangeArrowheads="1"/>
                      </p:cNvPicPr>
                      <p:nvPr/>
                    </p:nvPicPr>
                    <p:blipFill>
                      <a:blip r:embed="rId5"/>
                      <a:srcRect/>
                      <a:stretch>
                        <a:fillRect/>
                      </a:stretch>
                    </p:blipFill>
                    <p:spPr bwMode="auto">
                      <a:xfrm>
                        <a:off x="762000" y="1676400"/>
                        <a:ext cx="749935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Content Placeholder 2"/>
          <p:cNvSpPr>
            <a:spLocks noGrp="1"/>
          </p:cNvSpPr>
          <p:nvPr>
            <p:ph idx="1"/>
          </p:nvPr>
        </p:nvSpPr>
        <p:spPr>
          <a:xfrm>
            <a:off x="457200" y="2667000"/>
            <a:ext cx="8382000" cy="886397"/>
          </a:xfrm>
        </p:spPr>
        <p:txBody>
          <a:bodyPr/>
          <a:lstStyle/>
          <a:p>
            <a:r>
              <a:rPr lang="en-US" dirty="0" smtClean="0"/>
              <a:t>Weights represent the percentage raised by each source of financing:</a:t>
            </a:r>
            <a:endParaRPr lang="en-US" dirty="0"/>
          </a:p>
        </p:txBody>
      </p:sp>
      <p:graphicFrame>
        <p:nvGraphicFramePr>
          <p:cNvPr id="6" name="Content Placeholder 3"/>
          <p:cNvGraphicFramePr>
            <a:graphicFrameLocks noChangeAspect="1"/>
          </p:cNvGraphicFramePr>
          <p:nvPr>
            <p:extLst>
              <p:ext uri="{D42A27DB-BD31-4B8C-83A1-F6EECF244321}">
                <p14:modId xmlns:p14="http://schemas.microsoft.com/office/powerpoint/2010/main" val="539838692"/>
              </p:ext>
            </p:extLst>
          </p:nvPr>
        </p:nvGraphicFramePr>
        <p:xfrm>
          <a:off x="2057400" y="3733800"/>
          <a:ext cx="2828924" cy="2160494"/>
        </p:xfrm>
        <a:graphic>
          <a:graphicData uri="http://schemas.openxmlformats.org/presentationml/2006/ole">
            <mc:AlternateContent xmlns:mc="http://schemas.openxmlformats.org/markup-compatibility/2006">
              <mc:Choice xmlns:v="urn:schemas-microsoft-com:vml" Requires="v">
                <p:oleObj spid="_x0000_s1043" name="Equation" r:id="rId6" imgW="1612800" imgH="1231560" progId="Equation.DSMT4">
                  <p:embed/>
                </p:oleObj>
              </mc:Choice>
              <mc:Fallback>
                <p:oleObj name="Equation" r:id="rId6" imgW="1612800" imgH="1231560" progId="Equation.DSMT4">
                  <p:embed/>
                  <p:pic>
                    <p:nvPicPr>
                      <p:cNvPr id="0" name=""/>
                      <p:cNvPicPr>
                        <a:picLocks noChangeAspect="1" noChangeArrowheads="1"/>
                      </p:cNvPicPr>
                      <p:nvPr/>
                    </p:nvPicPr>
                    <p:blipFill>
                      <a:blip r:embed="rId7"/>
                      <a:srcRect/>
                      <a:stretch>
                        <a:fillRect/>
                      </a:stretch>
                    </p:blipFill>
                    <p:spPr bwMode="auto">
                      <a:xfrm>
                        <a:off x="2057400" y="3733800"/>
                        <a:ext cx="2828924" cy="2160494"/>
                      </a:xfrm>
                      <a:prstGeom prst="rect">
                        <a:avLst/>
                      </a:prstGeom>
                      <a:noFill/>
                      <a:extLst/>
                    </p:spPr>
                  </p:pic>
                </p:oleObj>
              </mc:Fallback>
            </mc:AlternateContent>
          </a:graphicData>
        </a:graphic>
      </p:graphicFrame>
    </p:spTree>
    <p:extLst>
      <p:ext uri="{BB962C8B-B14F-4D97-AF65-F5344CB8AC3E}">
        <p14:creationId xmlns:p14="http://schemas.microsoft.com/office/powerpoint/2010/main" val="271389069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76400"/>
            <a:ext cx="8382000" cy="4343400"/>
          </a:xfrm>
        </p:spPr>
        <p:txBody>
          <a:bodyPr/>
          <a:lstStyle/>
          <a:p>
            <a:r>
              <a:rPr lang="en-US" dirty="0" smtClean="0"/>
              <a:t>Two </a:t>
            </a:r>
            <a:r>
              <a:rPr lang="en-US" dirty="0" smtClean="0"/>
              <a:t>Possible Goals:</a:t>
            </a:r>
            <a:endParaRPr lang="en-US" dirty="0" smtClean="0"/>
          </a:p>
          <a:p>
            <a:pPr lvl="1"/>
            <a:r>
              <a:rPr lang="en-US" dirty="0" smtClean="0"/>
              <a:t>Firm as Currently Financed</a:t>
            </a:r>
            <a:endParaRPr lang="en-US" dirty="0" smtClean="0"/>
          </a:p>
          <a:p>
            <a:pPr lvl="1"/>
            <a:r>
              <a:rPr lang="en-US" dirty="0" smtClean="0"/>
              <a:t>WACC as Discount Rate for Project</a:t>
            </a:r>
            <a:endParaRPr lang="en-US" dirty="0" smtClean="0"/>
          </a:p>
          <a:p>
            <a:pPr lvl="1"/>
            <a:endParaRPr lang="en-US" dirty="0" smtClean="0"/>
          </a:p>
          <a:p>
            <a:r>
              <a:rPr lang="en-US" dirty="0" smtClean="0"/>
              <a:t>Decisions</a:t>
            </a:r>
          </a:p>
          <a:p>
            <a:pPr lvl="1"/>
            <a:r>
              <a:rPr lang="en-US" dirty="0" smtClean="0"/>
              <a:t>Firm versus Project Weights </a:t>
            </a:r>
          </a:p>
          <a:p>
            <a:pPr lvl="1"/>
            <a:r>
              <a:rPr lang="en-US" dirty="0" smtClean="0"/>
              <a:t>Book versus Market</a:t>
            </a:r>
          </a:p>
          <a:p>
            <a:pPr lvl="1"/>
            <a:r>
              <a:rPr lang="en-US" dirty="0" smtClean="0"/>
              <a:t>Past versus Future</a:t>
            </a:r>
          </a:p>
          <a:p>
            <a:pPr lvl="1"/>
            <a:r>
              <a:rPr lang="en-US" dirty="0" smtClean="0"/>
              <a:t>Actual versus Target</a:t>
            </a:r>
            <a:endParaRPr lang="en-US" dirty="0"/>
          </a:p>
        </p:txBody>
      </p:sp>
      <p:sp>
        <p:nvSpPr>
          <p:cNvPr id="4" name="Title 3"/>
          <p:cNvSpPr>
            <a:spLocks noGrp="1"/>
          </p:cNvSpPr>
          <p:nvPr>
            <p:ph type="title"/>
          </p:nvPr>
        </p:nvSpPr>
        <p:spPr/>
        <p:txBody>
          <a:bodyPr/>
          <a:lstStyle/>
          <a:p>
            <a:r>
              <a:rPr lang="en-US" dirty="0" smtClean="0"/>
              <a:t>Weighting Objectives</a:t>
            </a:r>
            <a:endParaRPr lang="en-US" dirty="0"/>
          </a:p>
        </p:txBody>
      </p:sp>
    </p:spTree>
    <p:extLst>
      <p:ext uri="{BB962C8B-B14F-4D97-AF65-F5344CB8AC3E}">
        <p14:creationId xmlns:p14="http://schemas.microsoft.com/office/powerpoint/2010/main" val="364017221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053"/>
          <p:cNvSpPr>
            <a:spLocks noGrp="1" noChangeArrowheads="1"/>
          </p:cNvSpPr>
          <p:nvPr>
            <p:ph type="title"/>
          </p:nvPr>
        </p:nvSpPr>
        <p:spPr>
          <a:xfrm>
            <a:off x="381000" y="230188"/>
            <a:ext cx="8382000" cy="664797"/>
          </a:xfrm>
        </p:spPr>
        <p:txBody>
          <a:bodyPr/>
          <a:lstStyle/>
          <a:p>
            <a:pPr eaLnBrk="1" hangingPunct="1"/>
            <a:r>
              <a:rPr lang="en-US" dirty="0" smtClean="0"/>
              <a:t>Factors Influencing WACC</a:t>
            </a:r>
            <a:endParaRPr lang="en-US" dirty="0" smtClean="0"/>
          </a:p>
        </p:txBody>
      </p:sp>
      <p:sp>
        <p:nvSpPr>
          <p:cNvPr id="38916" name="Rectangle 2054"/>
          <p:cNvSpPr>
            <a:spLocks noGrp="1" noChangeArrowheads="1"/>
          </p:cNvSpPr>
          <p:nvPr>
            <p:ph type="body" idx="1"/>
          </p:nvPr>
        </p:nvSpPr>
        <p:spPr>
          <a:xfrm>
            <a:off x="381000" y="1358448"/>
            <a:ext cx="8382000" cy="4512004"/>
          </a:xfrm>
        </p:spPr>
        <p:txBody>
          <a:bodyPr/>
          <a:lstStyle/>
          <a:p>
            <a:pPr eaLnBrk="1" hangingPunct="1"/>
            <a:r>
              <a:rPr lang="en-US" sz="2800" dirty="0" smtClean="0"/>
              <a:t>Uncontrollable </a:t>
            </a:r>
            <a:r>
              <a:rPr lang="en-US" sz="2800" dirty="0" smtClean="0"/>
              <a:t>Factors</a:t>
            </a:r>
            <a:r>
              <a:rPr lang="en-US" sz="2800" dirty="0" smtClean="0"/>
              <a:t>:</a:t>
            </a:r>
          </a:p>
          <a:p>
            <a:pPr lvl="1" eaLnBrk="1" hangingPunct="1"/>
            <a:r>
              <a:rPr lang="en-US" sz="2400" dirty="0" smtClean="0"/>
              <a:t>Market </a:t>
            </a:r>
            <a:r>
              <a:rPr lang="en-US" sz="2400" dirty="0" smtClean="0"/>
              <a:t>Conditions, </a:t>
            </a:r>
            <a:r>
              <a:rPr lang="en-US" sz="2400" dirty="0" smtClean="0"/>
              <a:t>especially </a:t>
            </a:r>
            <a:r>
              <a:rPr lang="en-US" sz="2400" dirty="0" smtClean="0"/>
              <a:t>Interest Rates</a:t>
            </a:r>
          </a:p>
          <a:p>
            <a:pPr lvl="1" eaLnBrk="1" hangingPunct="1"/>
            <a:r>
              <a:rPr lang="en-US" sz="2400" dirty="0" smtClean="0"/>
              <a:t>Market Risk Premium</a:t>
            </a:r>
          </a:p>
          <a:p>
            <a:pPr lvl="1" eaLnBrk="1" hangingPunct="1"/>
            <a:r>
              <a:rPr lang="en-US" sz="2400" dirty="0" smtClean="0"/>
              <a:t>Tax Rate</a:t>
            </a:r>
            <a:endParaRPr lang="en-US" sz="2400" dirty="0" smtClean="0"/>
          </a:p>
          <a:p>
            <a:pPr eaLnBrk="1" hangingPunct="1"/>
            <a:endParaRPr lang="en-US" sz="2800" dirty="0" smtClean="0"/>
          </a:p>
          <a:p>
            <a:pPr eaLnBrk="1" hangingPunct="1"/>
            <a:r>
              <a:rPr lang="en-US" sz="2800" dirty="0" smtClean="0"/>
              <a:t>Controllable Factors</a:t>
            </a:r>
            <a:r>
              <a:rPr lang="en-US" sz="2800" dirty="0" smtClean="0"/>
              <a:t>:</a:t>
            </a:r>
          </a:p>
          <a:p>
            <a:pPr lvl="1" eaLnBrk="1" hangingPunct="1"/>
            <a:r>
              <a:rPr lang="en-US" sz="2400" dirty="0" smtClean="0"/>
              <a:t>Capital </a:t>
            </a:r>
            <a:r>
              <a:rPr lang="en-US" sz="2400" dirty="0" smtClean="0"/>
              <a:t>Structure Policy</a:t>
            </a:r>
            <a:endParaRPr lang="en-US" sz="2400" dirty="0" smtClean="0"/>
          </a:p>
          <a:p>
            <a:pPr lvl="1" eaLnBrk="1" hangingPunct="1"/>
            <a:r>
              <a:rPr lang="en-US" sz="2400" dirty="0" smtClean="0"/>
              <a:t>Dividend </a:t>
            </a:r>
            <a:r>
              <a:rPr lang="en-US" sz="2400" dirty="0" smtClean="0"/>
              <a:t>Policy</a:t>
            </a:r>
            <a:endParaRPr lang="en-US" sz="2400" dirty="0" smtClean="0"/>
          </a:p>
          <a:p>
            <a:pPr lvl="1" eaLnBrk="1" hangingPunct="1"/>
            <a:r>
              <a:rPr lang="en-US" sz="2400" dirty="0" smtClean="0"/>
              <a:t>Investment </a:t>
            </a:r>
            <a:r>
              <a:rPr lang="en-US" sz="2400" dirty="0" smtClean="0"/>
              <a:t>Policy</a:t>
            </a:r>
          </a:p>
          <a:p>
            <a:pPr lvl="2"/>
            <a:r>
              <a:rPr lang="en-US" sz="2000" dirty="0" smtClean="0"/>
              <a:t>Firms </a:t>
            </a:r>
            <a:r>
              <a:rPr lang="en-US" sz="2000" dirty="0" smtClean="0"/>
              <a:t>with riskier </a:t>
            </a:r>
            <a:r>
              <a:rPr lang="en-US" sz="2000" dirty="0"/>
              <a:t>p</a:t>
            </a:r>
            <a:r>
              <a:rPr lang="en-US" sz="2000" dirty="0" smtClean="0"/>
              <a:t>rojects </a:t>
            </a:r>
            <a:r>
              <a:rPr lang="en-US" sz="2000" dirty="0" smtClean="0"/>
              <a:t>generally have a higher cost of </a:t>
            </a:r>
            <a:r>
              <a:rPr lang="en-US" sz="2000" dirty="0" smtClean="0"/>
              <a:t>equity</a:t>
            </a:r>
            <a:endParaRPr lang="en-US" sz="2000" dirty="0" smtClean="0"/>
          </a:p>
        </p:txBody>
      </p:sp>
    </p:spTree>
    <p:extLst>
      <p:ext uri="{BB962C8B-B14F-4D97-AF65-F5344CB8AC3E}">
        <p14:creationId xmlns:p14="http://schemas.microsoft.com/office/powerpoint/2010/main" val="1069437263"/>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type="body" sz="half" idx="1"/>
          </p:nvPr>
        </p:nvSpPr>
        <p:spPr>
          <a:xfrm>
            <a:off x="457200" y="1600200"/>
            <a:ext cx="4038600" cy="4525963"/>
          </a:xfrm>
        </p:spPr>
        <p:txBody>
          <a:bodyPr>
            <a:normAutofit/>
          </a:bodyPr>
          <a:lstStyle/>
          <a:p>
            <a:pPr lvl="1">
              <a:buNone/>
            </a:pPr>
            <a:r>
              <a:rPr lang="en-US" sz="1800" b="1" dirty="0" smtClean="0"/>
              <a:t>Investment Amounts</a:t>
            </a:r>
          </a:p>
          <a:p>
            <a:pPr lvl="1">
              <a:buNone/>
            </a:pPr>
            <a:r>
              <a:rPr lang="en-US" sz="1800" dirty="0" smtClean="0"/>
              <a:t>	Common Stock = $50,000</a:t>
            </a:r>
          </a:p>
          <a:p>
            <a:pPr lvl="1">
              <a:buNone/>
            </a:pPr>
            <a:r>
              <a:rPr lang="en-US" sz="1800" dirty="0" smtClean="0"/>
              <a:t> 	Bonds = $25,000</a:t>
            </a:r>
          </a:p>
          <a:p>
            <a:pPr lvl="1">
              <a:buNone/>
            </a:pPr>
            <a:r>
              <a:rPr lang="en-US" sz="1800" dirty="0" smtClean="0"/>
              <a:t>	Preferred Shares = $25,000</a:t>
            </a:r>
          </a:p>
          <a:p>
            <a:pPr lvl="1">
              <a:buNone/>
            </a:pPr>
            <a:endParaRPr lang="en-US" sz="1800" dirty="0" smtClean="0"/>
          </a:p>
          <a:p>
            <a:pPr lvl="1">
              <a:buNone/>
            </a:pPr>
            <a:r>
              <a:rPr lang="en-US" sz="1800" b="1" dirty="0" smtClean="0"/>
              <a:t>Bond </a:t>
            </a:r>
          </a:p>
          <a:p>
            <a:pPr lvl="1">
              <a:buNone/>
            </a:pPr>
            <a:r>
              <a:rPr lang="en-US" sz="1800" dirty="0" smtClean="0"/>
              <a:t>	Price = $990</a:t>
            </a:r>
          </a:p>
          <a:p>
            <a:pPr lvl="1">
              <a:buNone/>
            </a:pPr>
            <a:r>
              <a:rPr lang="en-US" sz="1800" dirty="0" smtClean="0"/>
              <a:t>	Coupon Rate = 8%</a:t>
            </a:r>
          </a:p>
          <a:p>
            <a:pPr lvl="1">
              <a:buNone/>
            </a:pPr>
            <a:r>
              <a:rPr lang="en-US" sz="1800" dirty="0" smtClean="0"/>
              <a:t>	Period = Semiannual</a:t>
            </a:r>
          </a:p>
          <a:p>
            <a:pPr lvl="1">
              <a:buNone/>
            </a:pPr>
            <a:r>
              <a:rPr lang="en-US" sz="1800" dirty="0" smtClean="0"/>
              <a:t>	Maturity = 25 Years</a:t>
            </a:r>
          </a:p>
          <a:p>
            <a:pPr lvl="1">
              <a:buNone/>
            </a:pPr>
            <a:r>
              <a:rPr lang="en-US" sz="1800" dirty="0" smtClean="0"/>
              <a:t>	Par Value = $1,000</a:t>
            </a:r>
          </a:p>
          <a:p>
            <a:pPr lvl="1">
              <a:buNone/>
            </a:pPr>
            <a:endParaRPr lang="en-US" sz="1800" dirty="0" smtClean="0"/>
          </a:p>
          <a:p>
            <a:pPr lvl="1">
              <a:buNone/>
            </a:pPr>
            <a:endParaRPr lang="en-US" sz="1800" dirty="0" smtClean="0"/>
          </a:p>
          <a:p>
            <a:pPr lvl="1">
              <a:buNone/>
            </a:pPr>
            <a:endParaRPr lang="en-US" sz="1800" dirty="0" smtClean="0"/>
          </a:p>
        </p:txBody>
      </p:sp>
      <p:sp>
        <p:nvSpPr>
          <p:cNvPr id="3" name="Title 2"/>
          <p:cNvSpPr>
            <a:spLocks noGrp="1"/>
          </p:cNvSpPr>
          <p:nvPr>
            <p:ph type="title"/>
          </p:nvPr>
        </p:nvSpPr>
        <p:spPr/>
        <p:txBody>
          <a:bodyPr/>
          <a:lstStyle/>
          <a:p>
            <a:r>
              <a:rPr lang="en-US" dirty="0" smtClean="0"/>
              <a:t>WACC Example</a:t>
            </a:r>
            <a:endParaRPr lang="en-US" dirty="0"/>
          </a:p>
        </p:txBody>
      </p:sp>
      <p:sp>
        <p:nvSpPr>
          <p:cNvPr id="5" name="Content Placeholder 1"/>
          <p:cNvSpPr>
            <a:spLocks noGrp="1"/>
          </p:cNvSpPr>
          <p:nvPr>
            <p:ph type="body" sz="half" idx="1"/>
          </p:nvPr>
        </p:nvSpPr>
        <p:spPr>
          <a:xfrm>
            <a:off x="4572000" y="1600200"/>
            <a:ext cx="4267200" cy="4525963"/>
          </a:xfrm>
        </p:spPr>
        <p:txBody>
          <a:bodyPr>
            <a:normAutofit/>
          </a:bodyPr>
          <a:lstStyle/>
          <a:p>
            <a:pPr lvl="1">
              <a:buNone/>
            </a:pPr>
            <a:r>
              <a:rPr lang="en-US" sz="1800" b="1" dirty="0" smtClean="0"/>
              <a:t>Preferred </a:t>
            </a:r>
            <a:r>
              <a:rPr lang="en-US" sz="1800" b="1" dirty="0" smtClean="0"/>
              <a:t>Stock</a:t>
            </a:r>
            <a:endParaRPr lang="en-US" sz="1800" b="1" dirty="0" smtClean="0"/>
          </a:p>
          <a:p>
            <a:pPr lvl="1">
              <a:buNone/>
            </a:pPr>
            <a:r>
              <a:rPr lang="en-US" sz="1800" dirty="0" smtClean="0"/>
              <a:t>	Price = $85</a:t>
            </a:r>
          </a:p>
          <a:p>
            <a:pPr lvl="1">
              <a:buNone/>
            </a:pPr>
            <a:r>
              <a:rPr lang="en-US" sz="1800" dirty="0" smtClean="0"/>
              <a:t>	Dividend = $8</a:t>
            </a:r>
          </a:p>
          <a:p>
            <a:pPr lvl="1">
              <a:buNone/>
            </a:pPr>
            <a:endParaRPr lang="en-US" sz="1800" dirty="0" smtClean="0"/>
          </a:p>
          <a:p>
            <a:pPr lvl="1">
              <a:buNone/>
            </a:pPr>
            <a:r>
              <a:rPr lang="en-US" sz="1800" b="1" dirty="0" smtClean="0"/>
              <a:t>Common Stock</a:t>
            </a:r>
          </a:p>
          <a:p>
            <a:pPr lvl="1">
              <a:buNone/>
            </a:pPr>
            <a:r>
              <a:rPr lang="en-US" sz="1800" dirty="0" smtClean="0"/>
              <a:t>	Risk-Free Rate (</a:t>
            </a:r>
            <a:r>
              <a:rPr lang="en-US" sz="1800" dirty="0" err="1" smtClean="0"/>
              <a:t>r</a:t>
            </a:r>
            <a:r>
              <a:rPr lang="en-US" sz="1800" baseline="-25000" dirty="0" err="1" smtClean="0"/>
              <a:t>f</a:t>
            </a:r>
            <a:r>
              <a:rPr lang="en-US" sz="1800" dirty="0" smtClean="0"/>
              <a:t>) = 5%</a:t>
            </a:r>
          </a:p>
          <a:p>
            <a:pPr lvl="1">
              <a:buNone/>
            </a:pPr>
            <a:r>
              <a:rPr lang="en-US" sz="1800" dirty="0" smtClean="0"/>
              <a:t>	Return on Market (</a:t>
            </a:r>
            <a:r>
              <a:rPr lang="en-US" sz="1800" dirty="0" err="1" smtClean="0"/>
              <a:t>r</a:t>
            </a:r>
            <a:r>
              <a:rPr lang="en-US" sz="1800" baseline="-25000" dirty="0" err="1" smtClean="0"/>
              <a:t>M</a:t>
            </a:r>
            <a:r>
              <a:rPr lang="en-US" sz="1800" dirty="0" smtClean="0"/>
              <a:t>) </a:t>
            </a:r>
            <a:r>
              <a:rPr lang="en-US" sz="1800" dirty="0" smtClean="0"/>
              <a:t>= </a:t>
            </a:r>
            <a:r>
              <a:rPr lang="en-US" sz="1800" dirty="0" smtClean="0"/>
              <a:t>12%</a:t>
            </a:r>
          </a:p>
          <a:p>
            <a:pPr lvl="1">
              <a:buNone/>
            </a:pPr>
            <a:r>
              <a:rPr lang="en-US" sz="1800" dirty="0" smtClean="0"/>
              <a:t>	Beta (</a:t>
            </a:r>
            <a:r>
              <a:rPr lang="en-US" sz="1800" dirty="0">
                <a:latin typeface="Symbol" pitchFamily="18" charset="2"/>
              </a:rPr>
              <a:t>b</a:t>
            </a:r>
            <a:r>
              <a:rPr lang="en-US" sz="1800" dirty="0" smtClean="0"/>
              <a:t>) = 1.1</a:t>
            </a:r>
          </a:p>
          <a:p>
            <a:pPr lvl="1">
              <a:buNone/>
            </a:pPr>
            <a:endParaRPr lang="en-US" sz="1800" dirty="0" smtClean="0"/>
          </a:p>
          <a:p>
            <a:pPr lvl="1">
              <a:buNone/>
            </a:pPr>
            <a:r>
              <a:rPr lang="en-US" sz="1800" b="1" dirty="0" smtClean="0"/>
              <a:t>Corporate Tax Rate</a:t>
            </a:r>
          </a:p>
          <a:p>
            <a:pPr lvl="1">
              <a:buNone/>
            </a:pPr>
            <a:r>
              <a:rPr lang="en-US" sz="1800" dirty="0" smtClean="0"/>
              <a:t>	</a:t>
            </a:r>
            <a:r>
              <a:rPr lang="en-US" sz="1800" dirty="0"/>
              <a:t> </a:t>
            </a:r>
            <a:r>
              <a:rPr lang="en-US" sz="1800" dirty="0" smtClean="0">
                <a:latin typeface="Symbol" pitchFamily="18" charset="2"/>
              </a:rPr>
              <a:t>t</a:t>
            </a:r>
            <a:r>
              <a:rPr lang="en-US" sz="1800" baseline="-25000" dirty="0" smtClean="0"/>
              <a:t>c</a:t>
            </a:r>
            <a:r>
              <a:rPr lang="en-US" sz="1800" dirty="0" smtClean="0"/>
              <a:t> </a:t>
            </a:r>
            <a:r>
              <a:rPr lang="en-US" sz="1800" dirty="0" smtClean="0"/>
              <a:t>= 35%</a:t>
            </a:r>
          </a:p>
          <a:p>
            <a:pPr lvl="1">
              <a:buNone/>
            </a:pPr>
            <a:endParaRPr lang="en-US" sz="1800" dirty="0" smtClean="0"/>
          </a:p>
        </p:txBody>
      </p:sp>
    </p:spTree>
    <p:extLst>
      <p:ext uri="{BB962C8B-B14F-4D97-AF65-F5344CB8AC3E}">
        <p14:creationId xmlns:p14="http://schemas.microsoft.com/office/powerpoint/2010/main" val="2683704678"/>
      </p:ext>
    </p:extLst>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381000" y="1412875"/>
            <a:ext cx="8382000" cy="4835525"/>
          </a:xfrm>
        </p:spPr>
        <p:txBody>
          <a:bodyPr>
            <a:normAutofit/>
          </a:bodyPr>
          <a:lstStyle/>
          <a:p>
            <a:pPr marL="742950" indent="-742950">
              <a:buFont typeface="+mj-lt"/>
              <a:buAutoNum type="arabicPeriod"/>
            </a:pPr>
            <a:r>
              <a:rPr lang="en-US" sz="2400" dirty="0" smtClean="0"/>
              <a:t>Calculate Weights, w</a:t>
            </a:r>
            <a:r>
              <a:rPr lang="en-US" sz="2400" baseline="-25000" dirty="0" smtClean="0"/>
              <a:t>d</a:t>
            </a:r>
            <a:r>
              <a:rPr lang="en-US" sz="2400" dirty="0" smtClean="0"/>
              <a:t>, </a:t>
            </a:r>
            <a:r>
              <a:rPr lang="en-US" sz="2400" dirty="0" err="1" smtClean="0"/>
              <a:t>w</a:t>
            </a:r>
            <a:r>
              <a:rPr lang="en-US" sz="2400" baseline="-25000" dirty="0" err="1" smtClean="0"/>
              <a:t>p</a:t>
            </a:r>
            <a:r>
              <a:rPr lang="en-US" sz="2400" dirty="0" smtClean="0"/>
              <a:t>, </a:t>
            </a:r>
            <a:r>
              <a:rPr lang="en-US" sz="2400" dirty="0" err="1" smtClean="0"/>
              <a:t>w</a:t>
            </a:r>
            <a:r>
              <a:rPr lang="en-US" sz="2400" baseline="-25000" dirty="0" err="1" smtClean="0"/>
              <a:t>s</a:t>
            </a:r>
            <a:endParaRPr lang="en-US" sz="2400" baseline="-25000" dirty="0" smtClean="0"/>
          </a:p>
          <a:p>
            <a:pPr marL="742950" indent="-742950">
              <a:buFont typeface="+mj-lt"/>
              <a:buAutoNum type="arabicPeriod"/>
            </a:pPr>
            <a:endParaRPr lang="en-US" sz="2400" baseline="-25000" dirty="0" smtClean="0"/>
          </a:p>
          <a:p>
            <a:pPr marL="742950" indent="-742950">
              <a:buFont typeface="+mj-lt"/>
              <a:buAutoNum type="arabicPeriod"/>
            </a:pPr>
            <a:r>
              <a:rPr lang="en-US" sz="2400" dirty="0" smtClean="0"/>
              <a:t>Calculate Cost of Equity Capital, </a:t>
            </a:r>
            <a:r>
              <a:rPr lang="en-US" sz="2400" dirty="0" err="1" smtClean="0"/>
              <a:t>r</a:t>
            </a:r>
            <a:r>
              <a:rPr lang="en-US" sz="2400" baseline="-25000" dirty="0" err="1" smtClean="0"/>
              <a:t>s</a:t>
            </a:r>
            <a:r>
              <a:rPr lang="en-US" sz="2400" dirty="0" smtClean="0"/>
              <a:t>, using CAPM.</a:t>
            </a:r>
          </a:p>
          <a:p>
            <a:pPr marL="742950" indent="-742950">
              <a:buFont typeface="+mj-lt"/>
              <a:buAutoNum type="arabicPeriod"/>
            </a:pPr>
            <a:endParaRPr lang="en-US" sz="2400" dirty="0" smtClean="0"/>
          </a:p>
          <a:p>
            <a:pPr marL="742950" indent="-742950">
              <a:buFont typeface="+mj-lt"/>
              <a:buAutoNum type="arabicPeriod"/>
            </a:pPr>
            <a:r>
              <a:rPr lang="en-US" sz="2400" dirty="0" smtClean="0"/>
              <a:t>Calculate Cost of Preferred Capital, </a:t>
            </a:r>
            <a:r>
              <a:rPr lang="en-US" sz="2400" dirty="0" err="1" smtClean="0"/>
              <a:t>r</a:t>
            </a:r>
            <a:r>
              <a:rPr lang="en-US" sz="2400" baseline="-25000" dirty="0" err="1" smtClean="0"/>
              <a:t>s</a:t>
            </a:r>
            <a:r>
              <a:rPr lang="en-US" sz="2400" dirty="0" smtClean="0"/>
              <a:t>, using Market Implied Discount Rate</a:t>
            </a:r>
          </a:p>
          <a:p>
            <a:pPr marL="742950" indent="-742950">
              <a:buFont typeface="+mj-lt"/>
              <a:buAutoNum type="arabicPeriod"/>
            </a:pPr>
            <a:endParaRPr lang="en-US" sz="2400" dirty="0" smtClean="0"/>
          </a:p>
          <a:p>
            <a:pPr marL="742950" indent="-742950">
              <a:buFont typeface="+mj-lt"/>
              <a:buAutoNum type="arabicPeriod"/>
            </a:pPr>
            <a:r>
              <a:rPr lang="en-US" sz="2400" dirty="0" smtClean="0"/>
              <a:t>Calculate Cost of Debt Capital, r</a:t>
            </a:r>
            <a:r>
              <a:rPr lang="en-US" sz="2400" baseline="-25000" dirty="0" smtClean="0"/>
              <a:t>d</a:t>
            </a:r>
            <a:r>
              <a:rPr lang="en-US" sz="2400" dirty="0" smtClean="0"/>
              <a:t>, using YTM.</a:t>
            </a:r>
          </a:p>
          <a:p>
            <a:pPr marL="742950" indent="-742950">
              <a:buFont typeface="+mj-lt"/>
              <a:buAutoNum type="arabicPeriod"/>
            </a:pPr>
            <a:endParaRPr lang="en-US" sz="2400" dirty="0" smtClean="0"/>
          </a:p>
          <a:p>
            <a:pPr marL="742950" indent="-742950">
              <a:buFont typeface="+mj-lt"/>
              <a:buAutoNum type="arabicPeriod"/>
            </a:pPr>
            <a:r>
              <a:rPr lang="en-US" sz="2400" dirty="0" smtClean="0"/>
              <a:t>Calculate WACC.</a:t>
            </a:r>
          </a:p>
          <a:p>
            <a:pPr marL="742950" indent="-742950">
              <a:buFont typeface="+mj-lt"/>
              <a:buAutoNum type="arabicPeriod"/>
            </a:pPr>
            <a:endParaRPr lang="en-US" dirty="0" smtClean="0"/>
          </a:p>
          <a:p>
            <a:pPr marL="742950" indent="-742950">
              <a:buFont typeface="+mj-lt"/>
              <a:buAutoNum type="arabicPeriod"/>
            </a:pPr>
            <a:endParaRPr lang="en-US" dirty="0" smtClean="0"/>
          </a:p>
        </p:txBody>
      </p:sp>
      <p:sp>
        <p:nvSpPr>
          <p:cNvPr id="5" name="Title 4"/>
          <p:cNvSpPr>
            <a:spLocks noGrp="1"/>
          </p:cNvSpPr>
          <p:nvPr>
            <p:ph type="title"/>
          </p:nvPr>
        </p:nvSpPr>
        <p:spPr>
          <a:xfrm>
            <a:off x="457200" y="359465"/>
            <a:ext cx="8229600" cy="707335"/>
          </a:xfrm>
        </p:spPr>
        <p:txBody>
          <a:bodyPr/>
          <a:lstStyle/>
          <a:p>
            <a:r>
              <a:rPr lang="en-US" dirty="0" smtClean="0"/>
              <a:t>WACC Example Overview</a:t>
            </a:r>
            <a:endParaRPr lang="en-US" dirty="0"/>
          </a:p>
        </p:txBody>
      </p:sp>
    </p:spTree>
    <p:extLst>
      <p:ext uri="{BB962C8B-B14F-4D97-AF65-F5344CB8AC3E}">
        <p14:creationId xmlns:p14="http://schemas.microsoft.com/office/powerpoint/2010/main" val="36793212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WACC Example: Weights</a:t>
            </a:r>
            <a:endParaRPr lang="en-US" dirty="0"/>
          </a:p>
        </p:txBody>
      </p:sp>
      <p:graphicFrame>
        <p:nvGraphicFramePr>
          <p:cNvPr id="4098" name="Content Placeholder 3"/>
          <p:cNvGraphicFramePr>
            <a:graphicFrameLocks noChangeAspect="1"/>
          </p:cNvGraphicFramePr>
          <p:nvPr>
            <p:extLst>
              <p:ext uri="{D42A27DB-BD31-4B8C-83A1-F6EECF244321}">
                <p14:modId xmlns:p14="http://schemas.microsoft.com/office/powerpoint/2010/main" val="4153687187"/>
              </p:ext>
            </p:extLst>
          </p:nvPr>
        </p:nvGraphicFramePr>
        <p:xfrm>
          <a:off x="457200" y="2514600"/>
          <a:ext cx="8091127" cy="1987550"/>
        </p:xfrm>
        <a:graphic>
          <a:graphicData uri="http://schemas.openxmlformats.org/presentationml/2006/ole">
            <mc:AlternateContent xmlns:mc="http://schemas.openxmlformats.org/markup-compatibility/2006">
              <mc:Choice xmlns:v="urn:schemas-microsoft-com:vml" Requires="v">
                <p:oleObj spid="_x0000_s2058" name="Equation" r:id="rId4" imgW="5016240" imgH="1231560" progId="Equation.DSMT4">
                  <p:embed/>
                </p:oleObj>
              </mc:Choice>
              <mc:Fallback>
                <p:oleObj name="Equation" r:id="rId4" imgW="5016240" imgH="1231560" progId="Equation.DSMT4">
                  <p:embed/>
                  <p:pic>
                    <p:nvPicPr>
                      <p:cNvPr id="0" name=""/>
                      <p:cNvPicPr>
                        <a:picLocks noChangeAspect="1" noChangeArrowheads="1"/>
                      </p:cNvPicPr>
                      <p:nvPr/>
                    </p:nvPicPr>
                    <p:blipFill>
                      <a:blip r:embed="rId5"/>
                      <a:srcRect/>
                      <a:stretch>
                        <a:fillRect/>
                      </a:stretch>
                    </p:blipFill>
                    <p:spPr bwMode="auto">
                      <a:xfrm>
                        <a:off x="457200" y="2514600"/>
                        <a:ext cx="8091127" cy="1987550"/>
                      </a:xfrm>
                      <a:prstGeom prst="rect">
                        <a:avLst/>
                      </a:prstGeom>
                      <a:noFill/>
                      <a:extLst/>
                    </p:spPr>
                  </p:pic>
                </p:oleObj>
              </mc:Fallback>
            </mc:AlternateContent>
          </a:graphicData>
        </a:graphic>
      </p:graphicFrame>
    </p:spTree>
    <p:extLst>
      <p:ext uri="{BB962C8B-B14F-4D97-AF65-F5344CB8AC3E}">
        <p14:creationId xmlns:p14="http://schemas.microsoft.com/office/powerpoint/2010/main" val="14379839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1412875"/>
            <a:ext cx="8763000" cy="3921073"/>
          </a:xfrm>
        </p:spPr>
        <p:txBody>
          <a:bodyPr/>
          <a:lstStyle/>
          <a:p>
            <a:pPr lvl="1">
              <a:buNone/>
            </a:pPr>
            <a:r>
              <a:rPr lang="en-US" sz="2400" dirty="0" smtClean="0"/>
              <a:t>	Price = $990</a:t>
            </a:r>
          </a:p>
          <a:p>
            <a:pPr lvl="1">
              <a:buNone/>
            </a:pPr>
            <a:r>
              <a:rPr lang="en-US" sz="2400" dirty="0" smtClean="0"/>
              <a:t>	Coupon Rate = 8%</a:t>
            </a:r>
          </a:p>
          <a:p>
            <a:pPr lvl="1">
              <a:buNone/>
            </a:pPr>
            <a:r>
              <a:rPr lang="en-US" sz="2400" dirty="0" smtClean="0"/>
              <a:t>	Period = Semiannual</a:t>
            </a:r>
          </a:p>
          <a:p>
            <a:pPr lvl="1">
              <a:buNone/>
            </a:pPr>
            <a:r>
              <a:rPr lang="en-US" sz="2400" dirty="0" smtClean="0"/>
              <a:t>	Maturity = 25 Years</a:t>
            </a:r>
          </a:p>
          <a:p>
            <a:pPr lvl="1">
              <a:buNone/>
            </a:pPr>
            <a:r>
              <a:rPr lang="en-US" sz="2400" dirty="0" smtClean="0"/>
              <a:t>	Par Value = $1,000</a:t>
            </a:r>
          </a:p>
          <a:p>
            <a:pPr>
              <a:buNone/>
            </a:pPr>
            <a:endParaRPr lang="en-US" dirty="0" smtClean="0"/>
          </a:p>
          <a:p>
            <a:pPr>
              <a:buNone/>
            </a:pPr>
            <a:r>
              <a:rPr lang="en-US" dirty="0" smtClean="0"/>
              <a:t>Yield to Maturity (YTM)</a:t>
            </a:r>
          </a:p>
          <a:p>
            <a:pPr>
              <a:buNone/>
            </a:pPr>
            <a:endParaRPr lang="en-US" sz="2800" dirty="0"/>
          </a:p>
          <a:p>
            <a:pPr>
              <a:buNone/>
            </a:pPr>
            <a:r>
              <a:rPr lang="en-US" sz="2400" dirty="0" smtClean="0"/>
              <a:t>N </a:t>
            </a:r>
            <a:r>
              <a:rPr lang="en-US" sz="2400" dirty="0" smtClean="0"/>
              <a:t>= 50; </a:t>
            </a:r>
            <a:r>
              <a:rPr lang="en-US" sz="2400" dirty="0" smtClean="0"/>
              <a:t>I% </a:t>
            </a:r>
            <a:r>
              <a:rPr lang="en-US" sz="2400" dirty="0" smtClean="0"/>
              <a:t>= </a:t>
            </a:r>
            <a:r>
              <a:rPr lang="en-US" sz="2400" dirty="0" smtClean="0">
                <a:solidFill>
                  <a:srgbClr val="FF0000"/>
                </a:solidFill>
              </a:rPr>
              <a:t>8.09</a:t>
            </a:r>
            <a:r>
              <a:rPr lang="en-US" sz="2400" dirty="0" smtClean="0">
                <a:solidFill>
                  <a:srgbClr val="FF0000"/>
                </a:solidFill>
              </a:rPr>
              <a:t>%</a:t>
            </a:r>
            <a:r>
              <a:rPr lang="en-US" sz="2400" dirty="0" smtClean="0"/>
              <a:t>; PV </a:t>
            </a:r>
            <a:r>
              <a:rPr lang="en-US" sz="2400" dirty="0" smtClean="0"/>
              <a:t>= -990; PMT = -40; FV = -</a:t>
            </a:r>
            <a:r>
              <a:rPr lang="en-US" sz="2400" dirty="0" smtClean="0"/>
              <a:t>1,000; P/Y </a:t>
            </a:r>
            <a:r>
              <a:rPr lang="en-US" sz="2400" dirty="0"/>
              <a:t>= 2</a:t>
            </a:r>
            <a:endParaRPr lang="en-US" sz="2400" dirty="0"/>
          </a:p>
        </p:txBody>
      </p:sp>
      <p:sp>
        <p:nvSpPr>
          <p:cNvPr id="3" name="Title 2"/>
          <p:cNvSpPr>
            <a:spLocks noGrp="1"/>
          </p:cNvSpPr>
          <p:nvPr>
            <p:ph type="title"/>
          </p:nvPr>
        </p:nvSpPr>
        <p:spPr>
          <a:xfrm>
            <a:off x="457200" y="359465"/>
            <a:ext cx="8229600" cy="707335"/>
          </a:xfrm>
        </p:spPr>
        <p:txBody>
          <a:bodyPr>
            <a:normAutofit fontScale="90000"/>
          </a:bodyPr>
          <a:lstStyle/>
          <a:p>
            <a:r>
              <a:rPr lang="en-US" dirty="0" smtClean="0"/>
              <a:t>WACC Example: Cost of Debt</a:t>
            </a:r>
            <a:endParaRPr lang="en-US" dirty="0"/>
          </a:p>
        </p:txBody>
      </p:sp>
    </p:spTree>
    <p:extLst>
      <p:ext uri="{BB962C8B-B14F-4D97-AF65-F5344CB8AC3E}">
        <p14:creationId xmlns:p14="http://schemas.microsoft.com/office/powerpoint/2010/main" val="238878667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VIOUS_ACTIVE_SLIDE" val="262"/>
</p:tagLst>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674CFD-E741-4A15-9EFD-C25B47BCA6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(Bright blue underwater design)</Template>
  <TotalTime>1389</TotalTime>
  <Words>978</Words>
  <Application>Microsoft Office PowerPoint</Application>
  <PresentationFormat>On-screen Show (4:3)</PresentationFormat>
  <Paragraphs>198</Paragraphs>
  <Slides>24</Slides>
  <Notes>20</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2</vt:i4>
      </vt:variant>
      <vt:variant>
        <vt:lpstr>Slide Titles</vt:lpstr>
      </vt:variant>
      <vt:variant>
        <vt:i4>24</vt:i4>
      </vt:variant>
    </vt:vector>
  </HeadingPairs>
  <TitlesOfParts>
    <vt:vector size="35" baseType="lpstr">
      <vt:lpstr>Arial</vt:lpstr>
      <vt:lpstr>Calibri</vt:lpstr>
      <vt:lpstr>Century Gothic</vt:lpstr>
      <vt:lpstr>Courier New</vt:lpstr>
      <vt:lpstr>Symbol</vt:lpstr>
      <vt:lpstr>Times New Roman</vt:lpstr>
      <vt:lpstr>Wingdings</vt:lpstr>
      <vt:lpstr>Blue Segoe 4-3 template-template_April-17-2007</vt:lpstr>
      <vt:lpstr>White with Courier font for code slides</vt:lpstr>
      <vt:lpstr>Equation</vt:lpstr>
      <vt:lpstr>MathType 6.0 Equation</vt:lpstr>
      <vt:lpstr>Video 31 (Topic 6.5): The Weighted Average Cost of Capital (WACC)</vt:lpstr>
      <vt:lpstr>Topics</vt:lpstr>
      <vt:lpstr>Weighting the Sources of Capital</vt:lpstr>
      <vt:lpstr>Weighting Objectives</vt:lpstr>
      <vt:lpstr>Factors Influencing WACC</vt:lpstr>
      <vt:lpstr>WACC Example</vt:lpstr>
      <vt:lpstr>WACC Example Overview</vt:lpstr>
      <vt:lpstr>WACC Example: Weights</vt:lpstr>
      <vt:lpstr>WACC Example: Cost of Debt</vt:lpstr>
      <vt:lpstr>WACC Example: Cost of Preferred Stock</vt:lpstr>
      <vt:lpstr>WACC Example: Cost of Common Stock</vt:lpstr>
      <vt:lpstr>WACC Example: Result</vt:lpstr>
      <vt:lpstr>Firm WACC and its Divisions</vt:lpstr>
      <vt:lpstr>The Risk-Adjusted Divisional Cost of Capital</vt:lpstr>
      <vt:lpstr>Pure Play Method</vt:lpstr>
      <vt:lpstr>Accounting Beta Method</vt:lpstr>
      <vt:lpstr>Divisional Cost of Capital Using CAPM</vt:lpstr>
      <vt:lpstr>Divisional Cost of Capital Using CAPM</vt:lpstr>
      <vt:lpstr>Division WACC vs. Firm WACC</vt:lpstr>
      <vt:lpstr>The Risk and Financing of a Project</vt:lpstr>
      <vt:lpstr>Misusing WACC for All Projects: Example</vt:lpstr>
      <vt:lpstr>Using One WACC for All Projects</vt:lpstr>
      <vt:lpstr>Consider the Project Financing and Risk  </vt:lpstr>
      <vt:lpstr>Video 31 (Topic 6.5): The Weighted Average Cost of Capital (WACC)</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account</dc:creator>
  <cp:keywords/>
  <cp:lastModifiedBy>Lawrence Schrenk</cp:lastModifiedBy>
  <cp:revision>220</cp:revision>
  <dcterms:created xsi:type="dcterms:W3CDTF">2014-06-29T21:19:00Z</dcterms:created>
  <dcterms:modified xsi:type="dcterms:W3CDTF">2014-07-24T17:21:44Z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TC102867209990</vt:lpwstr>
  </property>
</Properties>
</file>