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62" r:id="rId4"/>
    <p:sldId id="259" r:id="rId5"/>
    <p:sldId id="265" r:id="rId6"/>
    <p:sldId id="279" r:id="rId7"/>
    <p:sldId id="266" r:id="rId8"/>
    <p:sldId id="267" r:id="rId9"/>
    <p:sldId id="268" r:id="rId10"/>
    <p:sldId id="269" r:id="rId11"/>
    <p:sldId id="270" r:id="rId12"/>
    <p:sldId id="271" r:id="rId13"/>
    <p:sldId id="272" r:id="rId14"/>
    <p:sldId id="276" r:id="rId15"/>
    <p:sldId id="277" r:id="rId16"/>
    <p:sldId id="278" r:id="rId17"/>
    <p:sldId id="274" r:id="rId18"/>
    <p:sldId id="264"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660"/>
  </p:normalViewPr>
  <p:slideViewPr>
    <p:cSldViewPr>
      <p:cViewPr>
        <p:scale>
          <a:sx n="95" d="100"/>
          <a:sy n="95" d="100"/>
        </p:scale>
        <p:origin x="2616"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7/15/2014 11:59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093594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6569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71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51508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7/15/2014 11:59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41997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3939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28785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69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67434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7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850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42939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121275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71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83277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71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8638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5CDFBDE3-E4CD-4F34-8351-13D4A17EAD33}" type="slidenum">
              <a:rPr lang="en-US"/>
              <a:pPr/>
              <a:t>‹#›</a:t>
            </a:fld>
            <a:endParaRPr lang="en-US"/>
          </a:p>
        </p:txBody>
      </p:sp>
    </p:spTree>
    <p:extLst>
      <p:ext uri="{BB962C8B-B14F-4D97-AF65-F5344CB8AC3E}">
        <p14:creationId xmlns:p14="http://schemas.microsoft.com/office/powerpoint/2010/main" val="234456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1410981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20 (Topic 4.2):</a:t>
            </a:r>
            <a:br>
              <a:rPr lang="en-US" dirty="0" smtClean="0"/>
            </a:br>
            <a:r>
              <a:rPr lang="en-US" dirty="0" smtClean="0">
                <a:effectLst/>
              </a:rPr>
              <a:t>Bond Valuation and Yields</a:t>
            </a:r>
            <a:endParaRPr lang="en-US" dirty="0"/>
          </a:p>
        </p:txBody>
      </p:sp>
    </p:spTree>
    <p:extLst>
      <p:ext uri="{BB962C8B-B14F-4D97-AF65-F5344CB8AC3E}">
        <p14:creationId xmlns:p14="http://schemas.microsoft.com/office/powerpoint/2010/main" val="200858745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a:bodyPr>
          <a:lstStyle/>
          <a:p>
            <a:r>
              <a:rPr lang="en-US" dirty="0" smtClean="0"/>
              <a:t>Yield to Maturity: Example</a:t>
            </a:r>
            <a:endParaRPr lang="en-US" dirty="0"/>
          </a:p>
        </p:txBody>
      </p:sp>
      <p:sp>
        <p:nvSpPr>
          <p:cNvPr id="175107" name="Rectangle 3"/>
          <p:cNvSpPr>
            <a:spLocks noGrp="1" noChangeArrowheads="1"/>
          </p:cNvSpPr>
          <p:nvPr>
            <p:ph type="body" idx="1"/>
          </p:nvPr>
        </p:nvSpPr>
        <p:spPr>
          <a:xfrm>
            <a:off x="381000" y="1219200"/>
            <a:ext cx="8382000" cy="5029200"/>
          </a:xfrm>
        </p:spPr>
        <p:txBody>
          <a:bodyPr>
            <a:normAutofit fontScale="77500" lnSpcReduction="20000"/>
          </a:bodyPr>
          <a:lstStyle/>
          <a:p>
            <a:pPr marL="0" indent="0">
              <a:buNone/>
            </a:pPr>
            <a:r>
              <a:rPr lang="en-US" sz="3600" dirty="0" smtClean="0"/>
              <a:t>What is the YTM of a five year, semi-annual bond with a par value of $1,000 and a coupon rate of 9% if the bond is selling for $990?</a:t>
            </a:r>
          </a:p>
          <a:p>
            <a:pPr marL="0" indent="0">
              <a:buNone/>
            </a:pPr>
            <a:endParaRPr lang="en-US" sz="3000" dirty="0"/>
          </a:p>
          <a:p>
            <a:pPr marL="517525" lvl="1" indent="0">
              <a:buNone/>
            </a:pPr>
            <a:r>
              <a:rPr lang="da-DK" sz="3100" dirty="0" smtClean="0"/>
              <a:t>N=10</a:t>
            </a:r>
            <a:r>
              <a:rPr lang="da-DK" sz="3100" dirty="0"/>
              <a:t>		  	(= </a:t>
            </a:r>
            <a:r>
              <a:rPr lang="da-DK" sz="3100" dirty="0" smtClean="0"/>
              <a:t>5 </a:t>
            </a:r>
            <a:r>
              <a:rPr lang="da-DK" sz="3100" dirty="0"/>
              <a:t>x 2)</a:t>
            </a:r>
          </a:p>
          <a:p>
            <a:pPr marL="517525" lvl="1" indent="0">
              <a:buNone/>
            </a:pPr>
            <a:r>
              <a:rPr lang="da-DK" sz="3100" dirty="0"/>
              <a:t>I</a:t>
            </a:r>
            <a:r>
              <a:rPr lang="da-DK" sz="3100" dirty="0" smtClean="0"/>
              <a:t>%=</a:t>
            </a:r>
            <a:r>
              <a:rPr lang="da-DK" sz="3100" dirty="0"/>
              <a:t>0</a:t>
            </a:r>
            <a:r>
              <a:rPr lang="da-DK" sz="3100" dirty="0" smtClean="0"/>
              <a:t> </a:t>
            </a:r>
            <a:r>
              <a:rPr lang="da-DK" sz="3100" dirty="0"/>
              <a:t>◄ Select @, then [ALPHA] [ENTER]</a:t>
            </a:r>
          </a:p>
          <a:p>
            <a:pPr marL="517525" lvl="1" indent="0">
              <a:buNone/>
            </a:pPr>
            <a:r>
              <a:rPr lang="da-DK" sz="3100" dirty="0" smtClean="0"/>
              <a:t>PV=-990</a:t>
            </a:r>
            <a:endParaRPr lang="da-DK" sz="3100" dirty="0"/>
          </a:p>
          <a:p>
            <a:pPr marL="517525" lvl="1" indent="0">
              <a:buNone/>
            </a:pPr>
            <a:r>
              <a:rPr lang="da-DK" sz="3100" dirty="0" smtClean="0"/>
              <a:t>PMT=45</a:t>
            </a:r>
            <a:r>
              <a:rPr lang="da-DK" sz="3100" dirty="0"/>
              <a:t>		</a:t>
            </a:r>
            <a:r>
              <a:rPr lang="da-DK" sz="3100" dirty="0" smtClean="0"/>
              <a:t>  	(= </a:t>
            </a:r>
            <a:r>
              <a:rPr lang="da-DK" sz="3100" dirty="0"/>
              <a:t>(1000 x </a:t>
            </a:r>
            <a:r>
              <a:rPr lang="da-DK" sz="3100" dirty="0" smtClean="0"/>
              <a:t>0.09)/</a:t>
            </a:r>
            <a:r>
              <a:rPr lang="da-DK" sz="3100" dirty="0"/>
              <a:t>2)</a:t>
            </a:r>
          </a:p>
          <a:p>
            <a:pPr marL="517525" lvl="1" indent="0">
              <a:buNone/>
            </a:pPr>
            <a:r>
              <a:rPr lang="da-DK" sz="3100" dirty="0" smtClean="0"/>
              <a:t>FV=1000</a:t>
            </a:r>
            <a:endParaRPr lang="da-DK" sz="3100" dirty="0"/>
          </a:p>
          <a:p>
            <a:pPr marL="517525" lvl="1" indent="0">
              <a:buNone/>
            </a:pPr>
            <a:r>
              <a:rPr lang="da-DK" sz="3100" dirty="0"/>
              <a:t>P/Y=2</a:t>
            </a:r>
          </a:p>
          <a:p>
            <a:pPr marL="517525" lvl="1" indent="0">
              <a:buNone/>
            </a:pPr>
            <a:r>
              <a:rPr lang="da-DK" sz="3100" dirty="0"/>
              <a:t>C/Y=2</a:t>
            </a:r>
          </a:p>
          <a:p>
            <a:pPr marL="517525" lvl="1" indent="0">
              <a:buNone/>
            </a:pPr>
            <a:r>
              <a:rPr lang="da-DK" sz="3100" dirty="0"/>
              <a:t>PMT: </a:t>
            </a:r>
            <a:r>
              <a:rPr lang="da-DK" sz="3100" b="1" dirty="0"/>
              <a:t>END</a:t>
            </a:r>
            <a:r>
              <a:rPr lang="da-DK" sz="3100" dirty="0"/>
              <a:t>   BEGIN</a:t>
            </a:r>
          </a:p>
          <a:p>
            <a:pPr marL="517525" lvl="1" indent="0">
              <a:buNone/>
            </a:pPr>
            <a:r>
              <a:rPr lang="da-DK" sz="3100" dirty="0" smtClean="0"/>
              <a:t>PV (YTM) </a:t>
            </a:r>
            <a:r>
              <a:rPr lang="da-DK" sz="3100" dirty="0"/>
              <a:t>= </a:t>
            </a:r>
            <a:r>
              <a:rPr lang="da-DK" sz="3100" b="1" dirty="0" smtClean="0">
                <a:solidFill>
                  <a:srgbClr val="FF0000"/>
                </a:solidFill>
              </a:rPr>
              <a:t>9.25%</a:t>
            </a:r>
            <a:endParaRPr lang="da-DK" sz="3100" b="1" dirty="0">
              <a:solidFill>
                <a:srgbClr val="FF0000"/>
              </a:solidFill>
            </a:endParaRPr>
          </a:p>
          <a:p>
            <a:pPr marL="517525" lvl="1" indent="0">
              <a:buNone/>
            </a:pPr>
            <a:endParaRPr lang="da-DK" sz="3100" dirty="0"/>
          </a:p>
          <a:p>
            <a:pPr marL="517525" lvl="1" indent="0">
              <a:buNone/>
            </a:pPr>
            <a:r>
              <a:rPr lang="da-DK" sz="3100" dirty="0"/>
              <a:t>Note: Negatives</a:t>
            </a:r>
          </a:p>
          <a:p>
            <a:pPr marL="990600" lvl="1" indent="-533400"/>
            <a:endParaRPr lang="en-US" dirty="0"/>
          </a:p>
        </p:txBody>
      </p:sp>
      <p:sp>
        <p:nvSpPr>
          <p:cNvPr id="175109" name="Rectangle 5"/>
          <p:cNvSpPr>
            <a:spLocks noChangeArrowheads="1"/>
          </p:cNvSpPr>
          <p:nvPr/>
        </p:nvSpPr>
        <p:spPr bwMode="auto">
          <a:xfrm>
            <a:off x="0" y="318611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277574085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dirty="0"/>
              <a:t>Yield to Maturity Notes</a:t>
            </a:r>
            <a:endParaRPr lang="en-US" dirty="0"/>
          </a:p>
        </p:txBody>
      </p:sp>
      <p:sp>
        <p:nvSpPr>
          <p:cNvPr id="180227" name="Rectangle 3"/>
          <p:cNvSpPr>
            <a:spLocks noGrp="1" noChangeArrowheads="1"/>
          </p:cNvSpPr>
          <p:nvPr>
            <p:ph type="body" idx="1"/>
          </p:nvPr>
        </p:nvSpPr>
        <p:spPr>
          <a:xfrm>
            <a:off x="609600" y="1600200"/>
            <a:ext cx="7848600" cy="4191000"/>
          </a:xfrm>
        </p:spPr>
        <p:txBody>
          <a:bodyPr>
            <a:normAutofit/>
          </a:bodyPr>
          <a:lstStyle/>
          <a:p>
            <a:r>
              <a:rPr lang="en-US" dirty="0" smtClean="0"/>
              <a:t>YTM </a:t>
            </a:r>
            <a:r>
              <a:rPr lang="en-US" dirty="0" smtClean="0"/>
              <a:t>= </a:t>
            </a:r>
            <a:r>
              <a:rPr lang="en-US" i="1" dirty="0"/>
              <a:t>expected</a:t>
            </a:r>
            <a:r>
              <a:rPr lang="en-US" dirty="0"/>
              <a:t> return </a:t>
            </a:r>
            <a:r>
              <a:rPr lang="en-US" dirty="0" smtClean="0"/>
              <a:t>only when just purchased.</a:t>
            </a:r>
          </a:p>
          <a:p>
            <a:endParaRPr lang="en-US" dirty="0"/>
          </a:p>
          <a:p>
            <a:r>
              <a:rPr lang="en-US" dirty="0" smtClean="0"/>
              <a:t>YTM versus realized/actual yield</a:t>
            </a:r>
          </a:p>
          <a:p>
            <a:endParaRPr lang="en-US" dirty="0"/>
          </a:p>
        </p:txBody>
      </p:sp>
    </p:spTree>
    <p:extLst>
      <p:ext uri="{BB962C8B-B14F-4D97-AF65-F5344CB8AC3E}">
        <p14:creationId xmlns:p14="http://schemas.microsoft.com/office/powerpoint/2010/main" val="36864606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524000"/>
            <a:ext cx="8382000" cy="4308872"/>
          </a:xfrm>
        </p:spPr>
        <p:txBody>
          <a:bodyPr/>
          <a:lstStyle/>
          <a:p>
            <a:r>
              <a:rPr lang="en-US" dirty="0"/>
              <a:t>The yield of a bond </a:t>
            </a:r>
            <a:r>
              <a:rPr lang="en-US" dirty="0" smtClean="0"/>
              <a:t>if it is called, i.e., you </a:t>
            </a:r>
            <a:r>
              <a:rPr lang="en-US" dirty="0"/>
              <a:t>were to buy and hold the security until the call date</a:t>
            </a:r>
            <a:r>
              <a:rPr lang="en-US" dirty="0" smtClean="0"/>
              <a:t>.</a:t>
            </a:r>
          </a:p>
          <a:p>
            <a:endParaRPr lang="en-US" dirty="0" smtClean="0"/>
          </a:p>
          <a:p>
            <a:r>
              <a:rPr lang="en-US" dirty="0" smtClean="0"/>
              <a:t>Calculation: Same as YTM except:</a:t>
            </a:r>
          </a:p>
          <a:p>
            <a:pPr lvl="1"/>
            <a:endParaRPr lang="en-US" dirty="0" smtClean="0"/>
          </a:p>
          <a:p>
            <a:pPr lvl="1"/>
            <a:r>
              <a:rPr lang="en-US" dirty="0" smtClean="0"/>
              <a:t>N = Periods to the Call Date (not Maturity)</a:t>
            </a:r>
          </a:p>
          <a:p>
            <a:pPr lvl="1"/>
            <a:endParaRPr lang="en-US" dirty="0" smtClean="0"/>
          </a:p>
          <a:p>
            <a:pPr lvl="1"/>
            <a:r>
              <a:rPr lang="en-US" dirty="0" smtClean="0"/>
              <a:t>FV = Call Price (not Par Value)</a:t>
            </a:r>
            <a:endParaRPr lang="en-US" dirty="0"/>
          </a:p>
        </p:txBody>
      </p:sp>
      <p:sp>
        <p:nvSpPr>
          <p:cNvPr id="3" name="Title 2"/>
          <p:cNvSpPr>
            <a:spLocks noGrp="1"/>
          </p:cNvSpPr>
          <p:nvPr>
            <p:ph type="title"/>
          </p:nvPr>
        </p:nvSpPr>
        <p:spPr>
          <a:xfrm>
            <a:off x="457200" y="381000"/>
            <a:ext cx="8229600" cy="816665"/>
          </a:xfrm>
        </p:spPr>
        <p:txBody>
          <a:bodyPr/>
          <a:lstStyle/>
          <a:p>
            <a:r>
              <a:rPr lang="en-US" dirty="0" smtClean="0"/>
              <a:t>Yield to Call (YTC)</a:t>
            </a:r>
            <a:endParaRPr lang="en-US" dirty="0"/>
          </a:p>
        </p:txBody>
      </p:sp>
    </p:spTree>
    <p:extLst>
      <p:ext uri="{BB962C8B-B14F-4D97-AF65-F5344CB8AC3E}">
        <p14:creationId xmlns:p14="http://schemas.microsoft.com/office/powerpoint/2010/main" val="576581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a:bodyPr>
          <a:lstStyle/>
          <a:p>
            <a:r>
              <a:rPr lang="en-US" dirty="0" smtClean="0"/>
              <a:t>Yield to Call: Example</a:t>
            </a:r>
            <a:endParaRPr lang="en-US" dirty="0"/>
          </a:p>
        </p:txBody>
      </p:sp>
      <p:sp>
        <p:nvSpPr>
          <p:cNvPr id="175107" name="Rectangle 3"/>
          <p:cNvSpPr>
            <a:spLocks noGrp="1" noChangeArrowheads="1"/>
          </p:cNvSpPr>
          <p:nvPr>
            <p:ph type="body" idx="1"/>
          </p:nvPr>
        </p:nvSpPr>
        <p:spPr>
          <a:xfrm>
            <a:off x="381000" y="1066800"/>
            <a:ext cx="8382000" cy="5486400"/>
          </a:xfrm>
        </p:spPr>
        <p:txBody>
          <a:bodyPr>
            <a:normAutofit fontScale="70000" lnSpcReduction="20000"/>
          </a:bodyPr>
          <a:lstStyle/>
          <a:p>
            <a:pPr marL="0" indent="0">
              <a:buNone/>
            </a:pPr>
            <a:r>
              <a:rPr lang="en-US" sz="4000" dirty="0" smtClean="0"/>
              <a:t>What is the YTC of a five year, semi-annual bond with a par value of $1,000 and a coupon rate of 9% if the bond is selling for $990, the call price is $1,100 and the call date is two years?</a:t>
            </a:r>
          </a:p>
          <a:p>
            <a:pPr marL="0" indent="0">
              <a:buNone/>
            </a:pPr>
            <a:endParaRPr lang="en-US" sz="3000" dirty="0"/>
          </a:p>
          <a:p>
            <a:pPr marL="517525" lvl="1" indent="0">
              <a:buNone/>
            </a:pPr>
            <a:r>
              <a:rPr lang="da-DK" sz="3400" dirty="0" smtClean="0"/>
              <a:t>N=4</a:t>
            </a:r>
            <a:r>
              <a:rPr lang="da-DK" sz="3400" dirty="0"/>
              <a:t>		  	(= </a:t>
            </a:r>
            <a:r>
              <a:rPr lang="da-DK" sz="3400" dirty="0" smtClean="0"/>
              <a:t>2 </a:t>
            </a:r>
            <a:r>
              <a:rPr lang="da-DK" sz="3400" dirty="0"/>
              <a:t>x </a:t>
            </a:r>
            <a:r>
              <a:rPr lang="da-DK" sz="3400" dirty="0" smtClean="0"/>
              <a:t>2; </a:t>
            </a:r>
            <a:r>
              <a:rPr lang="da-DK" sz="3400" dirty="0" smtClean="0">
                <a:solidFill>
                  <a:schemeClr val="tx2">
                    <a:lumMod val="75000"/>
                  </a:schemeClr>
                </a:solidFill>
              </a:rPr>
              <a:t>N is Periods to Call</a:t>
            </a:r>
            <a:r>
              <a:rPr lang="da-DK" sz="3400" dirty="0" smtClean="0"/>
              <a:t>)</a:t>
            </a:r>
            <a:endParaRPr lang="da-DK" sz="3400" dirty="0"/>
          </a:p>
          <a:p>
            <a:pPr marL="517525" lvl="1" indent="0">
              <a:buNone/>
            </a:pPr>
            <a:r>
              <a:rPr lang="da-DK" sz="3400" dirty="0"/>
              <a:t>I%=0 ◄ Select @, then [ALPHA] [ENTER]</a:t>
            </a:r>
          </a:p>
          <a:p>
            <a:pPr marL="517525" lvl="1" indent="0">
              <a:buNone/>
            </a:pPr>
            <a:r>
              <a:rPr lang="da-DK" sz="3400" dirty="0"/>
              <a:t>PV=-990</a:t>
            </a:r>
          </a:p>
          <a:p>
            <a:pPr marL="517525" lvl="1" indent="0">
              <a:buNone/>
            </a:pPr>
            <a:r>
              <a:rPr lang="da-DK" sz="3400" dirty="0"/>
              <a:t>PMT=45		  	(= (1000 x 0.09)/2)</a:t>
            </a:r>
          </a:p>
          <a:p>
            <a:pPr marL="517525" lvl="1" indent="0">
              <a:buNone/>
            </a:pPr>
            <a:r>
              <a:rPr lang="da-DK" sz="3400" dirty="0" smtClean="0"/>
              <a:t>FV=1100			(</a:t>
            </a:r>
            <a:r>
              <a:rPr lang="da-DK" sz="3400" dirty="0" smtClean="0">
                <a:solidFill>
                  <a:schemeClr val="tx2">
                    <a:lumMod val="75000"/>
                  </a:schemeClr>
                </a:solidFill>
              </a:rPr>
              <a:t>FV is Call Price</a:t>
            </a:r>
            <a:r>
              <a:rPr lang="da-DK" sz="3400" dirty="0" smtClean="0"/>
              <a:t>)</a:t>
            </a:r>
            <a:endParaRPr lang="da-DK" sz="3400" dirty="0"/>
          </a:p>
          <a:p>
            <a:pPr marL="517525" lvl="1" indent="0">
              <a:buNone/>
            </a:pPr>
            <a:r>
              <a:rPr lang="da-DK" sz="3400" dirty="0"/>
              <a:t>P/Y=2</a:t>
            </a:r>
          </a:p>
          <a:p>
            <a:pPr marL="517525" lvl="1" indent="0">
              <a:buNone/>
            </a:pPr>
            <a:r>
              <a:rPr lang="da-DK" sz="3400" dirty="0"/>
              <a:t>C/Y=2</a:t>
            </a:r>
          </a:p>
          <a:p>
            <a:pPr marL="517525" lvl="1" indent="0">
              <a:buNone/>
            </a:pPr>
            <a:r>
              <a:rPr lang="da-DK" sz="3400" dirty="0"/>
              <a:t>PMT: </a:t>
            </a:r>
            <a:r>
              <a:rPr lang="da-DK" sz="3400" b="1" dirty="0"/>
              <a:t>END</a:t>
            </a:r>
            <a:r>
              <a:rPr lang="da-DK" sz="3400" dirty="0"/>
              <a:t>   BEGIN</a:t>
            </a:r>
          </a:p>
          <a:p>
            <a:pPr marL="517525" lvl="1" indent="0">
              <a:buNone/>
            </a:pPr>
            <a:r>
              <a:rPr lang="da-DK" sz="3400" dirty="0"/>
              <a:t>PV (YTM) = </a:t>
            </a:r>
            <a:r>
              <a:rPr lang="da-DK" sz="3400" b="1" dirty="0" smtClean="0">
                <a:solidFill>
                  <a:srgbClr val="FF0000"/>
                </a:solidFill>
              </a:rPr>
              <a:t>14.09%</a:t>
            </a:r>
            <a:endParaRPr lang="da-DK" sz="3400" b="1" dirty="0">
              <a:solidFill>
                <a:srgbClr val="FF0000"/>
              </a:solidFill>
            </a:endParaRPr>
          </a:p>
          <a:p>
            <a:pPr marL="517525" lvl="1" indent="0">
              <a:buNone/>
            </a:pPr>
            <a:endParaRPr lang="da-DK" sz="3400" dirty="0"/>
          </a:p>
          <a:p>
            <a:pPr marL="517525" lvl="1" indent="0">
              <a:buNone/>
            </a:pPr>
            <a:r>
              <a:rPr lang="da-DK" sz="3400" dirty="0"/>
              <a:t>Note: </a:t>
            </a:r>
            <a:r>
              <a:rPr lang="da-DK" sz="3400" dirty="0" smtClean="0"/>
              <a:t>Negatives</a:t>
            </a:r>
            <a:endParaRPr lang="en-US" sz="3400" dirty="0"/>
          </a:p>
        </p:txBody>
      </p:sp>
      <p:sp>
        <p:nvSpPr>
          <p:cNvPr id="175109" name="Rectangle 5"/>
          <p:cNvSpPr>
            <a:spLocks noChangeArrowheads="1"/>
          </p:cNvSpPr>
          <p:nvPr/>
        </p:nvSpPr>
        <p:spPr bwMode="auto">
          <a:xfrm>
            <a:off x="0" y="318611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418444793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1828800"/>
            <a:ext cx="8534400" cy="4456605"/>
          </a:xfrm>
        </p:spPr>
        <p:txBody>
          <a:bodyPr/>
          <a:lstStyle/>
          <a:p>
            <a:r>
              <a:rPr lang="en-US" dirty="0" smtClean="0"/>
              <a:t>Interest </a:t>
            </a:r>
            <a:r>
              <a:rPr lang="en-US" dirty="0" smtClean="0"/>
              <a:t>payment relative to </a:t>
            </a:r>
            <a:r>
              <a:rPr lang="en-US" dirty="0" smtClean="0"/>
              <a:t>price</a:t>
            </a:r>
          </a:p>
          <a:p>
            <a:endParaRPr lang="en-US" dirty="0"/>
          </a:p>
          <a:p>
            <a:pPr lvl="1"/>
            <a:r>
              <a:rPr lang="en-US" dirty="0" smtClean="0"/>
              <a:t>Current Yield = Annual Interest Payment / Bond Price</a:t>
            </a:r>
            <a:endParaRPr lang="en-US" dirty="0" smtClean="0"/>
          </a:p>
          <a:p>
            <a:endParaRPr lang="en-US" dirty="0" smtClean="0"/>
          </a:p>
          <a:p>
            <a:r>
              <a:rPr lang="en-US" dirty="0" smtClean="0"/>
              <a:t>It is </a:t>
            </a:r>
            <a:r>
              <a:rPr lang="en-US" i="1" dirty="0" smtClean="0"/>
              <a:t>not</a:t>
            </a:r>
            <a:r>
              <a:rPr lang="en-US" dirty="0" smtClean="0"/>
              <a:t> the bond’s expected return (that is YTM).</a:t>
            </a:r>
          </a:p>
          <a:p>
            <a:endParaRPr lang="en-US" dirty="0"/>
          </a:p>
          <a:p>
            <a:r>
              <a:rPr lang="en-US" dirty="0" smtClean="0"/>
              <a:t>YTM = Current Yield + Capital Gains Yield</a:t>
            </a:r>
            <a:endParaRPr lang="en-US" dirty="0"/>
          </a:p>
        </p:txBody>
      </p:sp>
      <p:sp>
        <p:nvSpPr>
          <p:cNvPr id="3" name="Title 2"/>
          <p:cNvSpPr>
            <a:spLocks noGrp="1"/>
          </p:cNvSpPr>
          <p:nvPr>
            <p:ph type="title"/>
          </p:nvPr>
        </p:nvSpPr>
        <p:spPr>
          <a:xfrm>
            <a:off x="457200" y="381000"/>
            <a:ext cx="8229600" cy="816665"/>
          </a:xfrm>
        </p:spPr>
        <p:txBody>
          <a:bodyPr/>
          <a:lstStyle/>
          <a:p>
            <a:r>
              <a:rPr lang="en-US" dirty="0" smtClean="0"/>
              <a:t>Current Yield</a:t>
            </a:r>
            <a:endParaRPr lang="en-US" dirty="0"/>
          </a:p>
        </p:txBody>
      </p:sp>
    </p:spTree>
    <p:extLst>
      <p:ext uri="{BB962C8B-B14F-4D97-AF65-F5344CB8AC3E}">
        <p14:creationId xmlns:p14="http://schemas.microsoft.com/office/powerpoint/2010/main" val="1427178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dirty="0" smtClean="0"/>
              <a:t>Current Yield:  Example</a:t>
            </a:r>
            <a:endParaRPr lang="en-US" dirty="0"/>
          </a:p>
        </p:txBody>
      </p:sp>
      <p:sp>
        <p:nvSpPr>
          <p:cNvPr id="100355" name="Rectangle 3"/>
          <p:cNvSpPr>
            <a:spLocks noGrp="1" noChangeArrowheads="1"/>
          </p:cNvSpPr>
          <p:nvPr>
            <p:ph type="body" idx="1"/>
          </p:nvPr>
        </p:nvSpPr>
        <p:spPr>
          <a:xfrm>
            <a:off x="533400" y="1447801"/>
            <a:ext cx="8421688" cy="4724400"/>
          </a:xfrm>
        </p:spPr>
        <p:txBody>
          <a:bodyPr>
            <a:normAutofit/>
          </a:bodyPr>
          <a:lstStyle/>
          <a:p>
            <a:pPr marL="0" indent="0">
              <a:lnSpc>
                <a:spcPct val="90000"/>
              </a:lnSpc>
              <a:buNone/>
            </a:pPr>
            <a:r>
              <a:rPr lang="en-US" dirty="0"/>
              <a:t>Find the current yield </a:t>
            </a:r>
            <a:r>
              <a:rPr lang="en-US" dirty="0" smtClean="0"/>
              <a:t>for a 9</a:t>
            </a:r>
            <a:r>
              <a:rPr lang="en-US" dirty="0"/>
              <a:t>% annual coupon bond that sells for $</a:t>
            </a:r>
            <a:r>
              <a:rPr lang="en-US" dirty="0" smtClean="0"/>
              <a:t>887 and has a par value of $1,000.</a:t>
            </a:r>
            <a:endParaRPr lang="en-US" dirty="0"/>
          </a:p>
          <a:p>
            <a:pPr>
              <a:lnSpc>
                <a:spcPct val="90000"/>
              </a:lnSpc>
              <a:buFont typeface="Wingdings" pitchFamily="2" charset="2"/>
              <a:buNone/>
            </a:pPr>
            <a:endParaRPr lang="en-US" dirty="0"/>
          </a:p>
          <a:p>
            <a:pPr>
              <a:lnSpc>
                <a:spcPct val="115000"/>
              </a:lnSpc>
              <a:buFont typeface="Wingdings" pitchFamily="2" charset="2"/>
              <a:buNone/>
            </a:pPr>
            <a:r>
              <a:rPr lang="en-US" dirty="0"/>
              <a:t>		Current </a:t>
            </a:r>
            <a:r>
              <a:rPr lang="en-US" dirty="0" smtClean="0"/>
              <a:t>Yield = </a:t>
            </a:r>
            <a:r>
              <a:rPr lang="en-US" dirty="0"/>
              <a:t>$90 / $887</a:t>
            </a:r>
          </a:p>
          <a:p>
            <a:pPr>
              <a:lnSpc>
                <a:spcPct val="40000"/>
              </a:lnSpc>
              <a:buFont typeface="Wingdings" pitchFamily="2" charset="2"/>
              <a:buNone/>
            </a:pPr>
            <a:endParaRPr lang="en-US" dirty="0"/>
          </a:p>
          <a:p>
            <a:pPr>
              <a:lnSpc>
                <a:spcPct val="115000"/>
              </a:lnSpc>
              <a:buFont typeface="Wingdings" pitchFamily="2" charset="2"/>
              <a:buNone/>
            </a:pPr>
            <a:r>
              <a:rPr lang="en-US" dirty="0"/>
              <a:t>					</a:t>
            </a:r>
            <a:r>
              <a:rPr lang="en-US" dirty="0" smtClean="0"/>
              <a:t>  = </a:t>
            </a:r>
            <a:r>
              <a:rPr lang="en-US" dirty="0"/>
              <a:t>0.1015 = 10.15%</a:t>
            </a:r>
          </a:p>
        </p:txBody>
      </p:sp>
    </p:spTree>
    <p:extLst>
      <p:ext uri="{BB962C8B-B14F-4D97-AF65-F5344CB8AC3E}">
        <p14:creationId xmlns:p14="http://schemas.microsoft.com/office/powerpoint/2010/main" val="240180204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20 (Topic 4.2):</a:t>
            </a:r>
            <a:br>
              <a:rPr lang="en-US" dirty="0" smtClean="0"/>
            </a:br>
            <a:r>
              <a:rPr lang="en-US" dirty="0" smtClean="0">
                <a:effectLst/>
              </a:rPr>
              <a:t>Bond Valuation and Yields</a:t>
            </a:r>
            <a:endParaRPr lang="en-US" dirty="0"/>
          </a:p>
        </p:txBody>
      </p:sp>
    </p:spTree>
    <p:extLst>
      <p:ext uri="{BB962C8B-B14F-4D97-AF65-F5344CB8AC3E}">
        <p14:creationId xmlns:p14="http://schemas.microsoft.com/office/powerpoint/2010/main" val="227270491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856714"/>
          </a:xfrm>
        </p:spPr>
        <p:txBody>
          <a:bodyPr/>
          <a:lstStyle/>
          <a:p>
            <a:pPr marL="514350" indent="-514350">
              <a:buFont typeface="+mj-lt"/>
              <a:buAutoNum type="arabicPeriod"/>
            </a:pPr>
            <a:r>
              <a:rPr lang="en-US" sz="2800" dirty="0" smtClean="0"/>
              <a:t>Discounted Cash Flow (DCF) Method</a:t>
            </a:r>
          </a:p>
          <a:p>
            <a:pPr marL="514350" indent="-514350">
              <a:buFont typeface="+mj-lt"/>
              <a:buAutoNum type="arabicPeriod"/>
            </a:pPr>
            <a:endParaRPr lang="en-US" sz="2800" dirty="0"/>
          </a:p>
          <a:p>
            <a:pPr marL="514350" indent="-514350">
              <a:buFont typeface="+mj-lt"/>
              <a:buAutoNum type="arabicPeriod"/>
            </a:pPr>
            <a:r>
              <a:rPr lang="en-US" sz="2800" dirty="0" smtClean="0"/>
              <a:t>Bond Valuation</a:t>
            </a:r>
          </a:p>
          <a:p>
            <a:pPr marL="514350" indent="-514350">
              <a:buFont typeface="+mj-lt"/>
              <a:buAutoNum type="arabicPeriod"/>
            </a:pPr>
            <a:endParaRPr lang="en-US" sz="2800" dirty="0"/>
          </a:p>
          <a:p>
            <a:pPr marL="514350" indent="-514350">
              <a:buFont typeface="+mj-lt"/>
              <a:buAutoNum type="arabicPeriod"/>
            </a:pPr>
            <a:r>
              <a:rPr lang="en-US" sz="2800" dirty="0" smtClean="0"/>
              <a:t>Bond Yields</a:t>
            </a:r>
          </a:p>
          <a:p>
            <a:pPr marL="514350" indent="-514350">
              <a:buFont typeface="+mj-lt"/>
              <a:buAutoNum type="arabicPeriod"/>
            </a:pPr>
            <a:endParaRPr lang="en-US" sz="2800" dirty="0"/>
          </a:p>
          <a:p>
            <a:pPr marL="1031875" lvl="1" indent="-514350">
              <a:buFont typeface="+mj-lt"/>
              <a:buAutoNum type="arabicPeriod"/>
            </a:pPr>
            <a:r>
              <a:rPr lang="en-US" sz="2400" dirty="0" smtClean="0"/>
              <a:t>Yield to Maturity (YTM)</a:t>
            </a:r>
          </a:p>
          <a:p>
            <a:pPr marL="1031875" lvl="1" indent="-514350">
              <a:buFont typeface="+mj-lt"/>
              <a:buAutoNum type="arabicPeriod"/>
            </a:pPr>
            <a:endParaRPr lang="en-US" sz="2400" dirty="0"/>
          </a:p>
          <a:p>
            <a:pPr marL="1031875" lvl="1" indent="-514350">
              <a:buFont typeface="+mj-lt"/>
              <a:buAutoNum type="arabicPeriod"/>
            </a:pPr>
            <a:r>
              <a:rPr lang="en-US" sz="2400" dirty="0" smtClean="0"/>
              <a:t>Yield to Call (YTC)</a:t>
            </a:r>
          </a:p>
          <a:p>
            <a:pPr marL="1031875" lvl="1" indent="-514350">
              <a:buFont typeface="+mj-lt"/>
              <a:buAutoNum type="arabicPeriod"/>
            </a:pPr>
            <a:endParaRPr lang="en-US" sz="2400" dirty="0"/>
          </a:p>
          <a:p>
            <a:pPr marL="1031875" lvl="1" indent="-514350">
              <a:buFont typeface="+mj-lt"/>
              <a:buAutoNum type="arabicPeriod"/>
            </a:pPr>
            <a:r>
              <a:rPr lang="en-US" sz="2400" dirty="0" smtClean="0"/>
              <a:t>Current Yield</a:t>
            </a:r>
            <a:endParaRPr lang="en-US" sz="2400"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81000" y="230188"/>
            <a:ext cx="8382000" cy="1329595"/>
          </a:xfrm>
        </p:spPr>
        <p:txBody>
          <a:bodyPr/>
          <a:lstStyle/>
          <a:p>
            <a:r>
              <a:rPr lang="en-US" dirty="0"/>
              <a:t>Discounted Cash Flow (DCF) Method</a:t>
            </a:r>
          </a:p>
        </p:txBody>
      </p:sp>
      <p:sp>
        <p:nvSpPr>
          <p:cNvPr id="157699" name="Rectangle 3"/>
          <p:cNvSpPr>
            <a:spLocks noGrp="1" noChangeArrowheads="1"/>
          </p:cNvSpPr>
          <p:nvPr>
            <p:ph type="body" idx="1"/>
          </p:nvPr>
        </p:nvSpPr>
        <p:spPr>
          <a:xfrm>
            <a:off x="417414" y="1828800"/>
            <a:ext cx="8382000" cy="3490186"/>
          </a:xfrm>
        </p:spPr>
        <p:txBody>
          <a:bodyPr/>
          <a:lstStyle/>
          <a:p>
            <a:r>
              <a:rPr lang="en-US" dirty="0" smtClean="0"/>
              <a:t>Asset Value = PV(Cash Flows)</a:t>
            </a:r>
          </a:p>
          <a:p>
            <a:endParaRPr lang="en-US" dirty="0" smtClean="0"/>
          </a:p>
          <a:p>
            <a:r>
              <a:rPr lang="en-US" dirty="0" smtClean="0"/>
              <a:t>Examples:</a:t>
            </a:r>
          </a:p>
          <a:p>
            <a:endParaRPr lang="en-US" dirty="0"/>
          </a:p>
          <a:p>
            <a:pPr lvl="1"/>
            <a:r>
              <a:rPr lang="en-US" dirty="0" smtClean="0"/>
              <a:t>Stock Price = PV(Dividends)</a:t>
            </a:r>
          </a:p>
          <a:p>
            <a:pPr lvl="1"/>
            <a:endParaRPr lang="en-US" dirty="0"/>
          </a:p>
          <a:p>
            <a:pPr lvl="1"/>
            <a:r>
              <a:rPr lang="en-US" dirty="0" smtClean="0"/>
              <a:t>Project Value = PV(Net Annual Cash Flows)</a:t>
            </a:r>
            <a:endParaRPr lang="en-US" dirty="0"/>
          </a:p>
        </p:txBody>
      </p:sp>
    </p:spTree>
    <p:extLst>
      <p:ext uri="{BB962C8B-B14F-4D97-AF65-F5344CB8AC3E}">
        <p14:creationId xmlns:p14="http://schemas.microsoft.com/office/powerpoint/2010/main" val="24820212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a:t>Bond </a:t>
            </a:r>
            <a:r>
              <a:rPr lang="en-US" dirty="0" smtClean="0"/>
              <a:t>Valuation</a:t>
            </a:r>
            <a:endParaRPr lang="en-US" dirty="0"/>
          </a:p>
        </p:txBody>
      </p:sp>
      <p:sp>
        <p:nvSpPr>
          <p:cNvPr id="157699" name="Rectangle 3"/>
          <p:cNvSpPr>
            <a:spLocks noGrp="1" noChangeArrowheads="1"/>
          </p:cNvSpPr>
          <p:nvPr>
            <p:ph type="body" idx="1"/>
          </p:nvPr>
        </p:nvSpPr>
        <p:spPr>
          <a:xfrm>
            <a:off x="381000" y="1676400"/>
            <a:ext cx="8382000" cy="3490186"/>
          </a:xfrm>
        </p:spPr>
        <p:txBody>
          <a:bodyPr/>
          <a:lstStyle/>
          <a:p>
            <a:r>
              <a:rPr lang="en-US" dirty="0" smtClean="0"/>
              <a:t>Bond Value = PV(Cash Flows)</a:t>
            </a:r>
          </a:p>
          <a:p>
            <a:endParaRPr lang="en-US" dirty="0" smtClean="0"/>
          </a:p>
          <a:p>
            <a:r>
              <a:rPr lang="en-US" dirty="0" smtClean="0"/>
              <a:t>Two Cash Flows:</a:t>
            </a:r>
          </a:p>
          <a:p>
            <a:endParaRPr lang="en-US" dirty="0"/>
          </a:p>
          <a:p>
            <a:pPr lvl="1"/>
            <a:r>
              <a:rPr lang="en-US" dirty="0" smtClean="0"/>
              <a:t>(Semi-Annual) Fixed Coupons</a:t>
            </a:r>
          </a:p>
          <a:p>
            <a:pPr lvl="1"/>
            <a:endParaRPr lang="en-US" dirty="0"/>
          </a:p>
          <a:p>
            <a:pPr lvl="1"/>
            <a:r>
              <a:rPr lang="en-US" dirty="0" smtClean="0"/>
              <a:t>Par Value (at Maturity)</a:t>
            </a:r>
            <a:endParaRPr lang="en-US" dirty="0"/>
          </a:p>
        </p:txBody>
      </p:sp>
    </p:spTree>
    <p:extLst>
      <p:ext uri="{BB962C8B-B14F-4D97-AF65-F5344CB8AC3E}">
        <p14:creationId xmlns:p14="http://schemas.microsoft.com/office/powerpoint/2010/main" val="197276646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a:t>Bond </a:t>
            </a:r>
            <a:r>
              <a:rPr lang="en-US" dirty="0" smtClean="0"/>
              <a:t>Valuation</a:t>
            </a:r>
            <a:endParaRPr lang="en-US" dirty="0"/>
          </a:p>
        </p:txBody>
      </p:sp>
      <p:sp>
        <p:nvSpPr>
          <p:cNvPr id="158723" name="Rectangle 3"/>
          <p:cNvSpPr>
            <a:spLocks noGrp="1" noChangeArrowheads="1"/>
          </p:cNvSpPr>
          <p:nvPr>
            <p:ph type="body" idx="1"/>
          </p:nvPr>
        </p:nvSpPr>
        <p:spPr>
          <a:xfrm>
            <a:off x="609600" y="1447800"/>
            <a:ext cx="7924800" cy="4724400"/>
          </a:xfrm>
        </p:spPr>
        <p:txBody>
          <a:bodyPr>
            <a:normAutofit/>
          </a:bodyPr>
          <a:lstStyle/>
          <a:p>
            <a:pPr>
              <a:lnSpc>
                <a:spcPct val="90000"/>
              </a:lnSpc>
            </a:pPr>
            <a:r>
              <a:rPr lang="en-US" dirty="0" smtClean="0"/>
              <a:t>Bond Value </a:t>
            </a:r>
          </a:p>
          <a:p>
            <a:pPr>
              <a:lnSpc>
                <a:spcPct val="90000"/>
              </a:lnSpc>
            </a:pPr>
            <a:endParaRPr lang="en-US" dirty="0" smtClean="0"/>
          </a:p>
          <a:p>
            <a:pPr>
              <a:lnSpc>
                <a:spcPct val="90000"/>
              </a:lnSpc>
              <a:buNone/>
            </a:pPr>
            <a:r>
              <a:rPr lang="en-US" dirty="0" smtClean="0"/>
              <a:t>		= PV(Coupons) + PV(Par Value)</a:t>
            </a:r>
          </a:p>
          <a:p>
            <a:pPr>
              <a:lnSpc>
                <a:spcPct val="90000"/>
              </a:lnSpc>
              <a:buNone/>
            </a:pPr>
            <a:endParaRPr lang="en-US" dirty="0"/>
          </a:p>
          <a:p>
            <a:pPr lvl="1">
              <a:lnSpc>
                <a:spcPct val="90000"/>
              </a:lnSpc>
            </a:pPr>
            <a:r>
              <a:rPr lang="en-US" dirty="0" smtClean="0"/>
              <a:t>Coupons </a:t>
            </a:r>
            <a:r>
              <a:rPr lang="en-US" dirty="0"/>
              <a:t>are </a:t>
            </a:r>
            <a:r>
              <a:rPr lang="en-US" dirty="0" smtClean="0"/>
              <a:t>an Annuity</a:t>
            </a:r>
          </a:p>
          <a:p>
            <a:pPr lvl="1">
              <a:lnSpc>
                <a:spcPct val="90000"/>
              </a:lnSpc>
            </a:pPr>
            <a:endParaRPr lang="en-US" dirty="0"/>
          </a:p>
          <a:p>
            <a:pPr lvl="1">
              <a:lnSpc>
                <a:spcPct val="90000"/>
              </a:lnSpc>
            </a:pPr>
            <a:r>
              <a:rPr lang="en-US" dirty="0" smtClean="0"/>
              <a:t>Par Value is One Time Payment</a:t>
            </a:r>
            <a:endParaRPr lang="en-US" dirty="0"/>
          </a:p>
        </p:txBody>
      </p:sp>
    </p:spTree>
    <p:extLst>
      <p:ext uri="{BB962C8B-B14F-4D97-AF65-F5344CB8AC3E}">
        <p14:creationId xmlns:p14="http://schemas.microsoft.com/office/powerpoint/2010/main" val="51036926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a:t>Bond </a:t>
            </a:r>
            <a:r>
              <a:rPr lang="en-US" dirty="0" smtClean="0"/>
              <a:t>Valuation</a:t>
            </a:r>
            <a:endParaRPr lang="en-US" dirty="0"/>
          </a:p>
        </p:txBody>
      </p:sp>
      <p:sp>
        <p:nvSpPr>
          <p:cNvPr id="159747" name="Rectangle 3"/>
          <p:cNvSpPr>
            <a:spLocks noGrp="1" noChangeArrowheads="1"/>
          </p:cNvSpPr>
          <p:nvPr>
            <p:ph type="body" idx="1"/>
          </p:nvPr>
        </p:nvSpPr>
        <p:spPr>
          <a:xfrm>
            <a:off x="609600" y="1371600"/>
            <a:ext cx="8229600" cy="4876800"/>
          </a:xfrm>
        </p:spPr>
        <p:txBody>
          <a:bodyPr>
            <a:normAutofit/>
          </a:bodyPr>
          <a:lstStyle/>
          <a:p>
            <a:pPr marL="0" indent="0">
              <a:buNone/>
            </a:pPr>
            <a:r>
              <a:rPr lang="en-US" sz="3200" dirty="0"/>
              <a:t>Formula for Bond Valuation</a:t>
            </a:r>
          </a:p>
          <a:p>
            <a:endParaRPr lang="en-US" sz="3200" dirty="0"/>
          </a:p>
          <a:p>
            <a:endParaRPr lang="en-US" sz="3200" dirty="0"/>
          </a:p>
          <a:p>
            <a:endParaRPr lang="en-US" sz="3200" dirty="0" smtClean="0"/>
          </a:p>
          <a:p>
            <a:endParaRPr lang="en-US" sz="3200" dirty="0"/>
          </a:p>
          <a:p>
            <a:endParaRPr lang="en-US" sz="3200" dirty="0"/>
          </a:p>
          <a:p>
            <a:pPr>
              <a:buFont typeface="Wingdings" pitchFamily="2" charset="2"/>
              <a:buNone/>
            </a:pPr>
            <a:r>
              <a:rPr lang="en-US" sz="2800" dirty="0" smtClean="0"/>
              <a:t>                           PV(Coupons</a:t>
            </a:r>
            <a:r>
              <a:rPr lang="en-US" sz="2800" dirty="0"/>
              <a:t>) </a:t>
            </a:r>
            <a:r>
              <a:rPr lang="en-US" sz="2800" dirty="0" smtClean="0"/>
              <a:t>   PV(Par </a:t>
            </a:r>
            <a:r>
              <a:rPr lang="en-US" sz="2800" dirty="0"/>
              <a:t>Value)</a:t>
            </a:r>
            <a:endParaRPr lang="en-US" sz="3200" dirty="0"/>
          </a:p>
        </p:txBody>
      </p:sp>
      <p:sp>
        <p:nvSpPr>
          <p:cNvPr id="159749" name="Rectangle 5"/>
          <p:cNvSpPr>
            <a:spLocks noChangeArrowheads="1"/>
          </p:cNvSpPr>
          <p:nvPr/>
        </p:nvSpPr>
        <p:spPr bwMode="auto">
          <a:xfrm>
            <a:off x="0" y="2962275"/>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59748" name="Object 4"/>
          <p:cNvGraphicFramePr>
            <a:graphicFrameLocks noChangeAspect="1"/>
          </p:cNvGraphicFramePr>
          <p:nvPr>
            <p:extLst>
              <p:ext uri="{D42A27DB-BD31-4B8C-83A1-F6EECF244321}">
                <p14:modId xmlns:p14="http://schemas.microsoft.com/office/powerpoint/2010/main" val="1963453054"/>
              </p:ext>
            </p:extLst>
          </p:nvPr>
        </p:nvGraphicFramePr>
        <p:xfrm>
          <a:off x="1082675" y="1778000"/>
          <a:ext cx="6978650" cy="2368550"/>
        </p:xfrm>
        <a:graphic>
          <a:graphicData uri="http://schemas.openxmlformats.org/presentationml/2006/ole">
            <mc:AlternateContent xmlns:mc="http://schemas.openxmlformats.org/markup-compatibility/2006">
              <mc:Choice xmlns:v="urn:schemas-microsoft-com:vml" Requires="v">
                <p:oleObj spid="_x0000_s1052" name="Equation" r:id="rId4" imgW="2743200" imgH="939600" progId="Equation.DSMT4">
                  <p:embed/>
                </p:oleObj>
              </mc:Choice>
              <mc:Fallback>
                <p:oleObj name="Equation" r:id="rId4" imgW="2743200" imgH="939600" progId="Equation.DSMT4">
                  <p:embed/>
                  <p:pic>
                    <p:nvPicPr>
                      <p:cNvPr id="0" name=""/>
                      <p:cNvPicPr>
                        <a:picLocks noChangeAspect="1" noChangeArrowheads="1"/>
                      </p:cNvPicPr>
                      <p:nvPr/>
                    </p:nvPicPr>
                    <p:blipFill>
                      <a:blip r:embed="rId5"/>
                      <a:srcRect/>
                      <a:stretch>
                        <a:fillRect/>
                      </a:stretch>
                    </p:blipFill>
                    <p:spPr bwMode="auto">
                      <a:xfrm>
                        <a:off x="1082675" y="1778000"/>
                        <a:ext cx="6978650" cy="236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751" name="AutoShape 7"/>
          <p:cNvSpPr>
            <a:spLocks/>
          </p:cNvSpPr>
          <p:nvPr/>
        </p:nvSpPr>
        <p:spPr bwMode="auto">
          <a:xfrm rot="16200000">
            <a:off x="4305300" y="2890838"/>
            <a:ext cx="533400" cy="2895600"/>
          </a:xfrm>
          <a:prstGeom prst="leftBrace">
            <a:avLst>
              <a:gd name="adj1" fmla="val 45238"/>
              <a:gd name="adj2" fmla="val 50162"/>
            </a:avLst>
          </a:prstGeom>
          <a:noFill/>
          <a:ln w="28575">
            <a:solidFill>
              <a:srgbClr val="FF0000"/>
            </a:solidFill>
            <a:round/>
            <a:headEnd type="none" w="sm" len="sm"/>
            <a:tailEnd type="none" w="sm" len="sm"/>
          </a:ln>
          <a:effectLst/>
        </p:spPr>
        <p:txBody>
          <a:bodyPr wrap="none" anchor="ctr"/>
          <a:lstStyle/>
          <a:p>
            <a:endParaRPr lang="en-US"/>
          </a:p>
        </p:txBody>
      </p:sp>
      <p:sp>
        <p:nvSpPr>
          <p:cNvPr id="159752" name="AutoShape 8"/>
          <p:cNvSpPr>
            <a:spLocks/>
          </p:cNvSpPr>
          <p:nvPr/>
        </p:nvSpPr>
        <p:spPr bwMode="auto">
          <a:xfrm rot="16200000">
            <a:off x="6790229" y="3462337"/>
            <a:ext cx="533400" cy="1752600"/>
          </a:xfrm>
          <a:prstGeom prst="leftBrace">
            <a:avLst>
              <a:gd name="adj1" fmla="val 27381"/>
              <a:gd name="adj2" fmla="val 50542"/>
            </a:avLst>
          </a:prstGeom>
          <a:noFill/>
          <a:ln w="28575">
            <a:solidFill>
              <a:srgbClr val="FF0000"/>
            </a:solidFill>
            <a:round/>
            <a:headEnd type="none" w="sm" len="sm"/>
            <a:tailEnd type="none" w="sm" len="sm"/>
          </a:ln>
          <a:effectLst/>
        </p:spPr>
        <p:txBody>
          <a:bodyPr wrap="none" anchor="ctr"/>
          <a:lstStyle/>
          <a:p>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844828540"/>
              </p:ext>
            </p:extLst>
          </p:nvPr>
        </p:nvGraphicFramePr>
        <p:xfrm>
          <a:off x="1905000" y="5344986"/>
          <a:ext cx="6216650" cy="577850"/>
        </p:xfrm>
        <a:graphic>
          <a:graphicData uri="http://schemas.openxmlformats.org/presentationml/2006/ole">
            <mc:AlternateContent xmlns:mc="http://schemas.openxmlformats.org/markup-compatibility/2006">
              <mc:Choice xmlns:v="urn:schemas-microsoft-com:vml" Requires="v">
                <p:oleObj spid="_x0000_s1053" name="Equation" r:id="rId6" imgW="4940280" imgH="457200" progId="Equation.DSMT4">
                  <p:embed/>
                </p:oleObj>
              </mc:Choice>
              <mc:Fallback>
                <p:oleObj name="Equation" r:id="rId6" imgW="4940280" imgH="457200" progId="Equation.DSMT4">
                  <p:embed/>
                  <p:pic>
                    <p:nvPicPr>
                      <p:cNvPr id="0" name=""/>
                      <p:cNvPicPr>
                        <a:picLocks noChangeAspect="1" noChangeArrowheads="1"/>
                      </p:cNvPicPr>
                      <p:nvPr/>
                    </p:nvPicPr>
                    <p:blipFill>
                      <a:blip r:embed="rId7"/>
                      <a:srcRect/>
                      <a:stretch>
                        <a:fillRect/>
                      </a:stretch>
                    </p:blipFill>
                    <p:spPr bwMode="auto">
                      <a:xfrm>
                        <a:off x="1905000" y="5344986"/>
                        <a:ext cx="6216650" cy="5778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9938815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95263" y="228600"/>
            <a:ext cx="8015287" cy="664797"/>
          </a:xfrm>
        </p:spPr>
        <p:txBody>
          <a:bodyPr/>
          <a:lstStyle/>
          <a:p>
            <a:r>
              <a:rPr lang="en-US" dirty="0"/>
              <a:t>Bond </a:t>
            </a:r>
            <a:r>
              <a:rPr lang="en-US" dirty="0" smtClean="0"/>
              <a:t>Valuation: Example 1</a:t>
            </a:r>
            <a:endParaRPr lang="en-US" dirty="0"/>
          </a:p>
        </p:txBody>
      </p:sp>
      <p:sp>
        <p:nvSpPr>
          <p:cNvPr id="173059" name="Rectangle 3"/>
          <p:cNvSpPr>
            <a:spLocks noGrp="1" noChangeArrowheads="1"/>
          </p:cNvSpPr>
          <p:nvPr>
            <p:ph type="body" sz="half" idx="1"/>
          </p:nvPr>
        </p:nvSpPr>
        <p:spPr>
          <a:xfrm>
            <a:off x="533400" y="1295400"/>
            <a:ext cx="7924800" cy="1551194"/>
          </a:xfrm>
        </p:spPr>
        <p:txBody>
          <a:bodyPr/>
          <a:lstStyle/>
          <a:p>
            <a:pPr marL="0" indent="0">
              <a:buNone/>
            </a:pPr>
            <a:r>
              <a:rPr lang="en-US" sz="2800" dirty="0" smtClean="0"/>
              <a:t>What </a:t>
            </a:r>
            <a:r>
              <a:rPr lang="en-US" sz="2800" dirty="0"/>
              <a:t>is the present value of a four year, semi-annual bond with a par value of $1,000.00 and a coupon rate of 8% if the discount rate is 6%?</a:t>
            </a:r>
          </a:p>
        </p:txBody>
      </p:sp>
      <p:graphicFrame>
        <p:nvGraphicFramePr>
          <p:cNvPr id="173060" name="Object 4"/>
          <p:cNvGraphicFramePr>
            <a:graphicFrameLocks noGrp="1" noChangeAspect="1"/>
          </p:cNvGraphicFramePr>
          <p:nvPr>
            <p:ph sz="half" idx="2"/>
            <p:extLst>
              <p:ext uri="{D42A27DB-BD31-4B8C-83A1-F6EECF244321}">
                <p14:modId xmlns:p14="http://schemas.microsoft.com/office/powerpoint/2010/main" val="3113356332"/>
              </p:ext>
            </p:extLst>
          </p:nvPr>
        </p:nvGraphicFramePr>
        <p:xfrm>
          <a:off x="1035612" y="3124200"/>
          <a:ext cx="7162800" cy="1662113"/>
        </p:xfrm>
        <a:graphic>
          <a:graphicData uri="http://schemas.openxmlformats.org/presentationml/2006/ole">
            <mc:AlternateContent xmlns:mc="http://schemas.openxmlformats.org/markup-compatibility/2006">
              <mc:Choice xmlns:v="urn:schemas-microsoft-com:vml" Requires="v">
                <p:oleObj spid="_x0000_s2062" name="Equation" r:id="rId4" imgW="4051080" imgH="939600" progId="Equation.DSMT4">
                  <p:embed/>
                </p:oleObj>
              </mc:Choice>
              <mc:Fallback>
                <p:oleObj name="Equation" r:id="rId4" imgW="4051080" imgH="939600" progId="Equation.DSMT4">
                  <p:embed/>
                  <p:pic>
                    <p:nvPicPr>
                      <p:cNvPr id="0" name=""/>
                      <p:cNvPicPr>
                        <a:picLocks noChangeAspect="1" noChangeArrowheads="1"/>
                      </p:cNvPicPr>
                      <p:nvPr/>
                    </p:nvPicPr>
                    <p:blipFill>
                      <a:blip r:embed="rId5"/>
                      <a:srcRect/>
                      <a:stretch>
                        <a:fillRect/>
                      </a:stretch>
                    </p:blipFill>
                    <p:spPr bwMode="auto">
                      <a:xfrm>
                        <a:off x="1035612" y="3124200"/>
                        <a:ext cx="7162800" cy="166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12121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95263" y="228600"/>
            <a:ext cx="8015287" cy="664797"/>
          </a:xfrm>
        </p:spPr>
        <p:txBody>
          <a:bodyPr/>
          <a:lstStyle/>
          <a:p>
            <a:r>
              <a:rPr lang="en-US" dirty="0"/>
              <a:t>Bond Valuation: </a:t>
            </a:r>
            <a:r>
              <a:rPr lang="en-US" dirty="0" smtClean="0"/>
              <a:t>Example 2</a:t>
            </a:r>
            <a:endParaRPr lang="en-US" dirty="0"/>
          </a:p>
        </p:txBody>
      </p:sp>
      <p:sp>
        <p:nvSpPr>
          <p:cNvPr id="173059" name="Rectangle 3"/>
          <p:cNvSpPr>
            <a:spLocks noGrp="1" noChangeArrowheads="1"/>
          </p:cNvSpPr>
          <p:nvPr>
            <p:ph type="body" sz="half" idx="1"/>
          </p:nvPr>
        </p:nvSpPr>
        <p:spPr>
          <a:xfrm>
            <a:off x="195263" y="1219200"/>
            <a:ext cx="8686800" cy="5029200"/>
          </a:xfrm>
        </p:spPr>
        <p:txBody>
          <a:bodyPr>
            <a:normAutofit fontScale="85000" lnSpcReduction="20000"/>
          </a:bodyPr>
          <a:lstStyle/>
          <a:p>
            <a:pPr marL="0" indent="0">
              <a:buNone/>
            </a:pPr>
            <a:r>
              <a:rPr lang="en-US" sz="3300" dirty="0" smtClean="0"/>
              <a:t>What </a:t>
            </a:r>
            <a:r>
              <a:rPr lang="en-US" sz="3300" dirty="0"/>
              <a:t>is the present value of a four year, semi-annual bond with a par value of $1,000.00 and a coupon rate of 8% if the discount rate is 6</a:t>
            </a:r>
            <a:r>
              <a:rPr lang="en-US" sz="3300" dirty="0" smtClean="0"/>
              <a:t>%?</a:t>
            </a:r>
          </a:p>
          <a:p>
            <a:pPr marL="0" indent="0">
              <a:buNone/>
            </a:pPr>
            <a:endParaRPr lang="en-US" sz="3000" dirty="0"/>
          </a:p>
          <a:p>
            <a:pPr marL="517525" lvl="1" indent="0">
              <a:buNone/>
            </a:pPr>
            <a:r>
              <a:rPr lang="da-DK" dirty="0" smtClean="0"/>
              <a:t>N=8		  	(= 4 x 2)</a:t>
            </a:r>
            <a:endParaRPr lang="da-DK" dirty="0"/>
          </a:p>
          <a:p>
            <a:pPr marL="517525" lvl="1" indent="0">
              <a:buNone/>
            </a:pPr>
            <a:r>
              <a:rPr lang="da-DK" dirty="0"/>
              <a:t>I</a:t>
            </a:r>
            <a:r>
              <a:rPr lang="da-DK" dirty="0" smtClean="0"/>
              <a:t>%=6	</a:t>
            </a:r>
          </a:p>
          <a:p>
            <a:pPr marL="517525" lvl="1" indent="0">
              <a:buNone/>
            </a:pPr>
            <a:r>
              <a:rPr lang="da-DK" dirty="0" smtClean="0"/>
              <a:t>PV=0 ◄ </a:t>
            </a:r>
            <a:r>
              <a:rPr lang="da-DK" dirty="0"/>
              <a:t>Select @, then [ALPHA] [ENTER</a:t>
            </a:r>
            <a:r>
              <a:rPr lang="da-DK" dirty="0" smtClean="0"/>
              <a:t>]</a:t>
            </a:r>
            <a:endParaRPr lang="da-DK" dirty="0"/>
          </a:p>
          <a:p>
            <a:pPr marL="517525" lvl="1" indent="0">
              <a:buNone/>
            </a:pPr>
            <a:r>
              <a:rPr lang="da-DK" dirty="0" smtClean="0"/>
              <a:t>PMT=-40			(= (1000 x 0.08)/2)</a:t>
            </a:r>
            <a:endParaRPr lang="da-DK" dirty="0"/>
          </a:p>
          <a:p>
            <a:pPr marL="517525" lvl="1" indent="0">
              <a:buNone/>
            </a:pPr>
            <a:r>
              <a:rPr lang="da-DK" dirty="0"/>
              <a:t>FV</a:t>
            </a:r>
            <a:r>
              <a:rPr lang="da-DK" dirty="0" smtClean="0"/>
              <a:t>=-1000</a:t>
            </a:r>
            <a:endParaRPr lang="da-DK" dirty="0"/>
          </a:p>
          <a:p>
            <a:pPr marL="517525" lvl="1" indent="0">
              <a:buNone/>
            </a:pPr>
            <a:r>
              <a:rPr lang="da-DK" dirty="0" smtClean="0"/>
              <a:t>P/Y=2</a:t>
            </a:r>
            <a:endParaRPr lang="da-DK" dirty="0"/>
          </a:p>
          <a:p>
            <a:pPr marL="517525" lvl="1" indent="0">
              <a:buNone/>
            </a:pPr>
            <a:r>
              <a:rPr lang="da-DK" dirty="0" smtClean="0"/>
              <a:t>C/Y=2</a:t>
            </a:r>
            <a:endParaRPr lang="da-DK" dirty="0"/>
          </a:p>
          <a:p>
            <a:pPr marL="517525" lvl="1" indent="0">
              <a:buNone/>
            </a:pPr>
            <a:r>
              <a:rPr lang="da-DK" dirty="0"/>
              <a:t>PMT: </a:t>
            </a:r>
            <a:r>
              <a:rPr lang="da-DK" b="1" dirty="0"/>
              <a:t>END</a:t>
            </a:r>
            <a:r>
              <a:rPr lang="da-DK" dirty="0"/>
              <a:t>   </a:t>
            </a:r>
            <a:r>
              <a:rPr lang="da-DK" dirty="0" smtClean="0"/>
              <a:t>BEGIN</a:t>
            </a:r>
          </a:p>
          <a:p>
            <a:pPr marL="517525" lvl="1" indent="0">
              <a:buNone/>
            </a:pPr>
            <a:r>
              <a:rPr lang="da-DK" dirty="0"/>
              <a:t>PV = </a:t>
            </a:r>
            <a:r>
              <a:rPr lang="da-DK" b="1" dirty="0" smtClean="0">
                <a:solidFill>
                  <a:srgbClr val="FF0000"/>
                </a:solidFill>
              </a:rPr>
              <a:t>1070.20</a:t>
            </a:r>
          </a:p>
          <a:p>
            <a:pPr marL="517525" lvl="1" indent="0">
              <a:buNone/>
            </a:pPr>
            <a:endParaRPr lang="da-DK" dirty="0"/>
          </a:p>
          <a:p>
            <a:pPr marL="517525" lvl="1" indent="0">
              <a:buNone/>
            </a:pPr>
            <a:r>
              <a:rPr lang="da-DK" dirty="0"/>
              <a:t>Note: Negatives</a:t>
            </a:r>
          </a:p>
          <a:p>
            <a:pPr marL="517525" lvl="1" indent="0">
              <a:buNone/>
            </a:pPr>
            <a:endParaRPr lang="da-DK" dirty="0" smtClean="0"/>
          </a:p>
          <a:p>
            <a:pPr marL="0" indent="0">
              <a:buNone/>
            </a:pPr>
            <a:endParaRPr lang="en-US" sz="3000" dirty="0" smtClean="0"/>
          </a:p>
          <a:p>
            <a:pPr lvl="1"/>
            <a:endParaRPr lang="en-US" sz="2600" dirty="0" smtClean="0"/>
          </a:p>
        </p:txBody>
      </p:sp>
    </p:spTree>
    <p:extLst>
      <p:ext uri="{BB962C8B-B14F-4D97-AF65-F5344CB8AC3E}">
        <p14:creationId xmlns:p14="http://schemas.microsoft.com/office/powerpoint/2010/main" val="1661112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marL="609600" indent="-609600"/>
            <a:r>
              <a:rPr lang="en-US" dirty="0" smtClean="0"/>
              <a:t>Yield to Maturity (YTM)</a:t>
            </a:r>
            <a:endParaRPr lang="en-US" dirty="0"/>
          </a:p>
        </p:txBody>
      </p:sp>
      <p:sp>
        <p:nvSpPr>
          <p:cNvPr id="175107" name="Rectangle 3"/>
          <p:cNvSpPr>
            <a:spLocks noGrp="1" noChangeArrowheads="1"/>
          </p:cNvSpPr>
          <p:nvPr>
            <p:ph type="body" idx="1"/>
          </p:nvPr>
        </p:nvSpPr>
        <p:spPr>
          <a:xfrm>
            <a:off x="342900" y="1219200"/>
            <a:ext cx="8382000" cy="4953000"/>
          </a:xfrm>
        </p:spPr>
        <p:txBody>
          <a:bodyPr>
            <a:normAutofit/>
          </a:bodyPr>
          <a:lstStyle/>
          <a:p>
            <a:pPr marL="590550" indent="-533400"/>
            <a:r>
              <a:rPr lang="en-US" sz="3000" dirty="0" smtClean="0"/>
              <a:t>Discount </a:t>
            </a:r>
            <a:r>
              <a:rPr lang="en-US" sz="3000" dirty="0"/>
              <a:t>rate </a:t>
            </a:r>
            <a:r>
              <a:rPr lang="en-US" sz="3000" dirty="0" smtClean="0"/>
              <a:t>such that Price = PV(cash flows)</a:t>
            </a:r>
          </a:p>
          <a:p>
            <a:pPr marL="590550" indent="-533400"/>
            <a:endParaRPr lang="en-US" sz="3000" dirty="0"/>
          </a:p>
          <a:p>
            <a:pPr marL="590550" indent="-533400"/>
            <a:endParaRPr lang="en-US" sz="3000" dirty="0"/>
          </a:p>
          <a:p>
            <a:pPr marL="590550" indent="-533400"/>
            <a:endParaRPr lang="en-US" sz="3000" dirty="0"/>
          </a:p>
          <a:p>
            <a:pPr marL="590550" indent="-533400"/>
            <a:endParaRPr lang="en-US" sz="3000" i="1" dirty="0" smtClean="0"/>
          </a:p>
          <a:p>
            <a:pPr marL="590550" indent="-533400"/>
            <a:endParaRPr lang="en-US" sz="3000" i="1" dirty="0" smtClean="0"/>
          </a:p>
          <a:p>
            <a:pPr marL="590550" indent="-533400"/>
            <a:r>
              <a:rPr lang="en-US" sz="3000" i="1" dirty="0" smtClean="0"/>
              <a:t>Expected</a:t>
            </a:r>
            <a:r>
              <a:rPr lang="en-US" sz="3000" dirty="0" smtClean="0"/>
              <a:t> </a:t>
            </a:r>
            <a:r>
              <a:rPr lang="en-US" sz="3000" dirty="0"/>
              <a:t>return </a:t>
            </a:r>
            <a:r>
              <a:rPr lang="en-US" sz="3000" dirty="0" smtClean="0"/>
              <a:t>if </a:t>
            </a:r>
            <a:r>
              <a:rPr lang="en-US" sz="3000" dirty="0"/>
              <a:t>the bond </a:t>
            </a:r>
            <a:r>
              <a:rPr lang="en-US" sz="3000" dirty="0" smtClean="0"/>
              <a:t>purchased </a:t>
            </a:r>
            <a:r>
              <a:rPr lang="en-US" sz="3000" dirty="0"/>
              <a:t>at a fair </a:t>
            </a:r>
            <a:r>
              <a:rPr lang="en-US" sz="3000" dirty="0" smtClean="0"/>
              <a:t>value</a:t>
            </a:r>
            <a:endParaRPr lang="en-US" dirty="0"/>
          </a:p>
        </p:txBody>
      </p:sp>
      <p:sp>
        <p:nvSpPr>
          <p:cNvPr id="175109" name="Rectangle 5"/>
          <p:cNvSpPr>
            <a:spLocks noChangeArrowheads="1"/>
          </p:cNvSpPr>
          <p:nvPr/>
        </p:nvSpPr>
        <p:spPr bwMode="auto">
          <a:xfrm>
            <a:off x="0" y="318611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75108" name="Object 4"/>
          <p:cNvGraphicFramePr>
            <a:graphicFrameLocks noChangeAspect="1"/>
          </p:cNvGraphicFramePr>
          <p:nvPr>
            <p:extLst>
              <p:ext uri="{D42A27DB-BD31-4B8C-83A1-F6EECF244321}">
                <p14:modId xmlns:p14="http://schemas.microsoft.com/office/powerpoint/2010/main" val="3811616410"/>
              </p:ext>
            </p:extLst>
          </p:nvPr>
        </p:nvGraphicFramePr>
        <p:xfrm>
          <a:off x="1371600" y="2438400"/>
          <a:ext cx="6934200" cy="901700"/>
        </p:xfrm>
        <a:graphic>
          <a:graphicData uri="http://schemas.openxmlformats.org/presentationml/2006/ole">
            <mc:AlternateContent xmlns:mc="http://schemas.openxmlformats.org/markup-compatibility/2006">
              <mc:Choice xmlns:v="urn:schemas-microsoft-com:vml" Requires="v">
                <p:oleObj spid="_x0000_s3100" name="Equation" r:id="rId4" imgW="3733560" imgH="482400" progId="Equation.DSMT4">
                  <p:embed/>
                </p:oleObj>
              </mc:Choice>
              <mc:Fallback>
                <p:oleObj name="Equation" r:id="rId4" imgW="3733560" imgH="482400" progId="Equation.DSMT4">
                  <p:embed/>
                  <p:pic>
                    <p:nvPicPr>
                      <p:cNvPr id="0" name=""/>
                      <p:cNvPicPr>
                        <a:picLocks noChangeAspect="1" noChangeArrowheads="1"/>
                      </p:cNvPicPr>
                      <p:nvPr/>
                    </p:nvPicPr>
                    <p:blipFill>
                      <a:blip r:embed="rId5"/>
                      <a:srcRect/>
                      <a:stretch>
                        <a:fillRect/>
                      </a:stretch>
                    </p:blipFill>
                    <p:spPr bwMode="auto">
                      <a:xfrm>
                        <a:off x="1371600" y="2438400"/>
                        <a:ext cx="69342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104629750"/>
              </p:ext>
            </p:extLst>
          </p:nvPr>
        </p:nvGraphicFramePr>
        <p:xfrm>
          <a:off x="2895600" y="3790158"/>
          <a:ext cx="4219575" cy="287337"/>
        </p:xfrm>
        <a:graphic>
          <a:graphicData uri="http://schemas.openxmlformats.org/presentationml/2006/ole">
            <mc:AlternateContent xmlns:mc="http://schemas.openxmlformats.org/markup-compatibility/2006">
              <mc:Choice xmlns:v="urn:schemas-microsoft-com:vml" Requires="v">
                <p:oleObj spid="_x0000_s3101" name="Equation" r:id="rId6" imgW="3352680" imgH="228600" progId="Equation.DSMT4">
                  <p:embed/>
                </p:oleObj>
              </mc:Choice>
              <mc:Fallback>
                <p:oleObj name="Equation" r:id="rId6" imgW="3352680" imgH="228600" progId="Equation.DSMT4">
                  <p:embed/>
                  <p:pic>
                    <p:nvPicPr>
                      <p:cNvPr id="0" name=""/>
                      <p:cNvPicPr>
                        <a:picLocks noChangeAspect="1" noChangeArrowheads="1"/>
                      </p:cNvPicPr>
                      <p:nvPr/>
                    </p:nvPicPr>
                    <p:blipFill>
                      <a:blip r:embed="rId7"/>
                      <a:srcRect/>
                      <a:stretch>
                        <a:fillRect/>
                      </a:stretch>
                    </p:blipFill>
                    <p:spPr bwMode="auto">
                      <a:xfrm>
                        <a:off x="2895600" y="3790158"/>
                        <a:ext cx="421957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861429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0"/>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913</TotalTime>
  <Words>663</Words>
  <Application>Microsoft Office PowerPoint</Application>
  <PresentationFormat>On-screen Show (4:3)</PresentationFormat>
  <Paragraphs>139</Paragraphs>
  <Slides>16</Slides>
  <Notes>12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20 (Topic 4.2): Bond Valuation and Yields</vt:lpstr>
      <vt:lpstr>Topics</vt:lpstr>
      <vt:lpstr>Discounted Cash Flow (DCF) Method</vt:lpstr>
      <vt:lpstr>Bond Valuation</vt:lpstr>
      <vt:lpstr>Bond Valuation</vt:lpstr>
      <vt:lpstr>Bond Valuation</vt:lpstr>
      <vt:lpstr>Bond Valuation: Example 1</vt:lpstr>
      <vt:lpstr>Bond Valuation: Example 2</vt:lpstr>
      <vt:lpstr>Yield to Maturity (YTM)</vt:lpstr>
      <vt:lpstr>Yield to Maturity: Example</vt:lpstr>
      <vt:lpstr>Yield to Maturity Notes</vt:lpstr>
      <vt:lpstr>Yield to Call (YTC)</vt:lpstr>
      <vt:lpstr>Yield to Call: Example</vt:lpstr>
      <vt:lpstr>Current Yield</vt:lpstr>
      <vt:lpstr>Current Yield:  Example</vt:lpstr>
      <vt:lpstr>Video 20 (Topic 4.2): Bond Valuation and Yields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133</cp:revision>
  <dcterms:created xsi:type="dcterms:W3CDTF">2014-06-29T21:19:00Z</dcterms:created>
  <dcterms:modified xsi:type="dcterms:W3CDTF">2014-07-15T17:07:21Z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