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59" r:id="rId5"/>
    <p:sldId id="261" r:id="rId6"/>
    <p:sldId id="262" r:id="rId7"/>
    <p:sldId id="264" r:id="rId8"/>
    <p:sldId id="265" r:id="rId9"/>
    <p:sldId id="266" r:id="rId10"/>
    <p:sldId id="267" r:id="rId11"/>
    <p:sldId id="268" r:id="rId12"/>
    <p:sldId id="269" r:id="rId13"/>
    <p:sldId id="270" r:id="rId14"/>
    <p:sldId id="263" r:id="rId15"/>
    <p:sldId id="271" r:id="rId16"/>
    <p:sldId id="260"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7/13/2014 2:18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5</a:t>
            </a:fld>
            <a:endParaRPr lang="en-US" altLang="en-US"/>
          </a:p>
        </p:txBody>
      </p:sp>
    </p:spTree>
    <p:extLst>
      <p:ext uri="{BB962C8B-B14F-4D97-AF65-F5344CB8AC3E}">
        <p14:creationId xmlns:p14="http://schemas.microsoft.com/office/powerpoint/2010/main" val="178450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7</a:t>
            </a:fld>
            <a:endParaRPr lang="en-US" altLang="en-US"/>
          </a:p>
        </p:txBody>
      </p:sp>
    </p:spTree>
    <p:extLst>
      <p:ext uri="{BB962C8B-B14F-4D97-AF65-F5344CB8AC3E}">
        <p14:creationId xmlns:p14="http://schemas.microsoft.com/office/powerpoint/2010/main" val="12081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8</a:t>
            </a:fld>
            <a:endParaRPr lang="en-US" altLang="en-US"/>
          </a:p>
        </p:txBody>
      </p:sp>
    </p:spTree>
    <p:extLst>
      <p:ext uri="{BB962C8B-B14F-4D97-AF65-F5344CB8AC3E}">
        <p14:creationId xmlns:p14="http://schemas.microsoft.com/office/powerpoint/2010/main" val="2812552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9</a:t>
            </a:fld>
            <a:endParaRPr lang="en-US" altLang="en-US"/>
          </a:p>
        </p:txBody>
      </p:sp>
    </p:spTree>
    <p:extLst>
      <p:ext uri="{BB962C8B-B14F-4D97-AF65-F5344CB8AC3E}">
        <p14:creationId xmlns:p14="http://schemas.microsoft.com/office/powerpoint/2010/main" val="977781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10</a:t>
            </a:fld>
            <a:endParaRPr lang="en-US" altLang="en-US"/>
          </a:p>
        </p:txBody>
      </p:sp>
    </p:spTree>
    <p:extLst>
      <p:ext uri="{BB962C8B-B14F-4D97-AF65-F5344CB8AC3E}">
        <p14:creationId xmlns:p14="http://schemas.microsoft.com/office/powerpoint/2010/main" val="310887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hdr" sz="quarter"/>
          </p:nvPr>
        </p:nvSpPr>
        <p:spPr>
          <a:ln/>
        </p:spPr>
        <p:txBody>
          <a:bodyPr/>
          <a:lstStyle/>
          <a:p>
            <a:r>
              <a:rPr lang="en-US" altLang="en-US"/>
              <a:t>Chhachhi/BA 519/RWJ/Ch. 13</a:t>
            </a:r>
          </a:p>
        </p:txBody>
      </p:sp>
      <p:sp>
        <p:nvSpPr>
          <p:cNvPr id="3" name="Rectangle 3"/>
          <p:cNvSpPr>
            <a:spLocks noGrp="1" noChangeArrowheads="1"/>
          </p:cNvSpPr>
          <p:nvPr>
            <p:ph type="dt" idx="1"/>
          </p:nvPr>
        </p:nvSpPr>
        <p:spPr>
          <a:ln/>
        </p:spPr>
        <p:txBody>
          <a:bodyPr/>
          <a:lstStyle/>
          <a:p>
            <a:fld id="{869856C6-D79D-4192-9457-7F548B4F2AF3}" type="datetime1">
              <a:rPr lang="en-US" altLang="en-US"/>
              <a:pPr/>
              <a:t>7/13/2014</a:t>
            </a:fld>
            <a:endParaRPr lang="en-US" altLang="en-US"/>
          </a:p>
        </p:txBody>
      </p:sp>
      <p:sp>
        <p:nvSpPr>
          <p:cNvPr id="4" name="Rectangle 6"/>
          <p:cNvSpPr>
            <a:spLocks noGrp="1" noChangeArrowheads="1"/>
          </p:cNvSpPr>
          <p:nvPr>
            <p:ph type="ftr" sz="quarter" idx="4"/>
          </p:nvPr>
        </p:nvSpPr>
        <p:spPr>
          <a:ln/>
        </p:spPr>
        <p:txBody>
          <a:bodyPr/>
          <a:lstStyle/>
          <a:p>
            <a:r>
              <a:rPr lang="en-US" altLang="en-US"/>
              <a:t>Corporate Finance/5th ed.</a:t>
            </a:r>
          </a:p>
        </p:txBody>
      </p:sp>
      <p:sp>
        <p:nvSpPr>
          <p:cNvPr id="5" name="Rectangle 7"/>
          <p:cNvSpPr>
            <a:spLocks noGrp="1" noChangeArrowheads="1"/>
          </p:cNvSpPr>
          <p:nvPr>
            <p:ph type="sldNum" sz="quarter" idx="5"/>
          </p:nvPr>
        </p:nvSpPr>
        <p:spPr>
          <a:ln/>
        </p:spPr>
        <p:txBody>
          <a:bodyPr/>
          <a:lstStyle/>
          <a:p>
            <a:fld id="{37FDAEBD-061E-4CA2-A387-B814DD75DDB2}" type="slidenum">
              <a:rPr lang="en-US" altLang="en-US"/>
              <a:pPr/>
              <a:t>11</a:t>
            </a:fld>
            <a:endParaRPr lang="en-US" altLang="en-US"/>
          </a:p>
        </p:txBody>
      </p:sp>
    </p:spTree>
    <p:extLst>
      <p:ext uri="{BB962C8B-B14F-4D97-AF65-F5344CB8AC3E}">
        <p14:creationId xmlns:p14="http://schemas.microsoft.com/office/powerpoint/2010/main" val="927922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7/13/2014 2:18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7681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16 (Topic 3.6):</a:t>
            </a:r>
            <a:br>
              <a:rPr lang="en-US" dirty="0" smtClean="0"/>
            </a:br>
            <a:r>
              <a:rPr lang="en-US" dirty="0" smtClean="0">
                <a:effectLst/>
              </a:rPr>
              <a:t>The Efficient Market Hypothesis (EMH)</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smtClean="0"/>
              <a:t>Strong Market Efficiency</a:t>
            </a:r>
            <a:endParaRPr lang="en-US" altLang="en-US" sz="4600" dirty="0"/>
          </a:p>
        </p:txBody>
      </p:sp>
      <p:sp>
        <p:nvSpPr>
          <p:cNvPr id="8195" name="Rectangle 3"/>
          <p:cNvSpPr>
            <a:spLocks noGrp="1" noChangeArrowheads="1"/>
          </p:cNvSpPr>
          <p:nvPr>
            <p:ph type="body" idx="1"/>
          </p:nvPr>
        </p:nvSpPr>
        <p:spPr>
          <a:xfrm>
            <a:off x="457200" y="1309942"/>
            <a:ext cx="8191500" cy="2376035"/>
          </a:xfrm>
        </p:spPr>
        <p:txBody>
          <a:bodyPr/>
          <a:lstStyle/>
          <a:p>
            <a:r>
              <a:rPr lang="en-US" altLang="en-US" dirty="0"/>
              <a:t>Prices fully reflect all private </a:t>
            </a:r>
            <a:r>
              <a:rPr lang="en-US" altLang="en-US" dirty="0" smtClean="0"/>
              <a:t>and public information</a:t>
            </a:r>
          </a:p>
          <a:p>
            <a:pPr lvl="1"/>
            <a:endParaRPr lang="en-US" altLang="en-US" dirty="0" smtClean="0"/>
          </a:p>
          <a:p>
            <a:pPr lvl="1"/>
            <a:r>
              <a:rPr lang="en-US" altLang="en-US" dirty="0" smtClean="0"/>
              <a:t>Insider Information</a:t>
            </a:r>
          </a:p>
          <a:p>
            <a:endParaRPr lang="en-US" altLang="en-US" dirty="0" smtClean="0"/>
          </a:p>
        </p:txBody>
      </p:sp>
    </p:spTree>
    <p:extLst>
      <p:ext uri="{BB962C8B-B14F-4D97-AF65-F5344CB8AC3E}">
        <p14:creationId xmlns:p14="http://schemas.microsoft.com/office/powerpoint/2010/main" val="3383342706"/>
      </p:ext>
    </p:extLst>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smtClean="0"/>
              <a:t>Throwing Darts?</a:t>
            </a:r>
            <a:endParaRPr lang="en-US" altLang="en-US" sz="4600" dirty="0"/>
          </a:p>
        </p:txBody>
      </p:sp>
      <p:sp>
        <p:nvSpPr>
          <p:cNvPr id="8195" name="Rectangle 3"/>
          <p:cNvSpPr>
            <a:spLocks noGrp="1" noChangeArrowheads="1"/>
          </p:cNvSpPr>
          <p:nvPr>
            <p:ph type="body" idx="1"/>
          </p:nvPr>
        </p:nvSpPr>
        <p:spPr>
          <a:xfrm>
            <a:off x="457200" y="1309942"/>
            <a:ext cx="8191500" cy="3170099"/>
          </a:xfrm>
        </p:spPr>
        <p:txBody>
          <a:bodyPr/>
          <a:lstStyle/>
          <a:p>
            <a:r>
              <a:rPr lang="en-US" altLang="en-US" dirty="0" smtClean="0"/>
              <a:t>Could investors </a:t>
            </a:r>
            <a:r>
              <a:rPr lang="en-US" altLang="en-US" dirty="0"/>
              <a:t>can throw darts to select </a:t>
            </a:r>
            <a:r>
              <a:rPr lang="en-US" altLang="en-US" dirty="0" smtClean="0"/>
              <a:t>stocks?</a:t>
            </a:r>
            <a:endParaRPr lang="en-US" altLang="en-US" dirty="0"/>
          </a:p>
          <a:p>
            <a:pPr lvl="1"/>
            <a:endParaRPr lang="en-US" altLang="en-US" dirty="0" smtClean="0"/>
          </a:p>
          <a:p>
            <a:pPr lvl="1"/>
            <a:r>
              <a:rPr lang="en-US" altLang="en-US" dirty="0" smtClean="0"/>
              <a:t>Almost True</a:t>
            </a:r>
            <a:endParaRPr lang="en-US" altLang="en-US" dirty="0"/>
          </a:p>
          <a:p>
            <a:pPr lvl="1"/>
            <a:endParaRPr lang="en-US" altLang="en-US" dirty="0" smtClean="0"/>
          </a:p>
          <a:p>
            <a:pPr lvl="1"/>
            <a:r>
              <a:rPr lang="en-US" altLang="en-US" dirty="0" smtClean="0"/>
              <a:t>But an </a:t>
            </a:r>
            <a:r>
              <a:rPr lang="en-US" altLang="en-US" dirty="0"/>
              <a:t>investor must still decide </a:t>
            </a:r>
            <a:r>
              <a:rPr lang="en-US" altLang="en-US" dirty="0" smtClean="0"/>
              <a:t>the risk of a portfolio</a:t>
            </a:r>
          </a:p>
        </p:txBody>
      </p:sp>
    </p:spTree>
    <p:extLst>
      <p:ext uri="{BB962C8B-B14F-4D97-AF65-F5344CB8AC3E}">
        <p14:creationId xmlns:p14="http://schemas.microsoft.com/office/powerpoint/2010/main" val="175194711"/>
      </p:ext>
    </p:extLst>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Evidence </a:t>
            </a:r>
            <a:r>
              <a:rPr lang="en-US" dirty="0" smtClean="0"/>
              <a:t>for Efficient Markets</a:t>
            </a:r>
            <a:endParaRPr lang="en-US" dirty="0"/>
          </a:p>
        </p:txBody>
      </p:sp>
      <p:sp>
        <p:nvSpPr>
          <p:cNvPr id="4" name="Text Placeholder 3"/>
          <p:cNvSpPr>
            <a:spLocks noGrp="1"/>
          </p:cNvSpPr>
          <p:nvPr>
            <p:ph type="body" sz="quarter" idx="10"/>
          </p:nvPr>
        </p:nvSpPr>
        <p:spPr>
          <a:xfrm>
            <a:off x="381000" y="1066800"/>
            <a:ext cx="8382000" cy="5466112"/>
          </a:xfrm>
        </p:spPr>
        <p:txBody>
          <a:bodyPr/>
          <a:lstStyle/>
          <a:p>
            <a:r>
              <a:rPr lang="en-US" dirty="0" smtClean="0"/>
              <a:t>Investment </a:t>
            </a:r>
            <a:r>
              <a:rPr lang="en-US" dirty="0"/>
              <a:t>analysts and mutual funds don't beat </a:t>
            </a:r>
            <a:r>
              <a:rPr lang="en-US" dirty="0" smtClean="0"/>
              <a:t>the </a:t>
            </a:r>
            <a:r>
              <a:rPr lang="en-US" dirty="0"/>
              <a:t>market</a:t>
            </a:r>
          </a:p>
          <a:p>
            <a:endParaRPr lang="en-US" dirty="0" smtClean="0"/>
          </a:p>
          <a:p>
            <a:r>
              <a:rPr lang="en-US" dirty="0" smtClean="0"/>
              <a:t>Anticipated </a:t>
            </a:r>
            <a:r>
              <a:rPr lang="en-US" dirty="0"/>
              <a:t>announcements don't affect stock price</a:t>
            </a:r>
          </a:p>
          <a:p>
            <a:endParaRPr lang="en-US" dirty="0" smtClean="0"/>
          </a:p>
          <a:p>
            <a:r>
              <a:rPr lang="en-US" dirty="0" smtClean="0"/>
              <a:t>Stock </a:t>
            </a:r>
            <a:r>
              <a:rPr lang="en-US" dirty="0"/>
              <a:t>prices and exchange rates close to random </a:t>
            </a:r>
            <a:r>
              <a:rPr lang="en-US" dirty="0" smtClean="0"/>
              <a:t>walk</a:t>
            </a:r>
          </a:p>
          <a:p>
            <a:endParaRPr lang="en-US" dirty="0" smtClean="0"/>
          </a:p>
          <a:p>
            <a:r>
              <a:rPr lang="en-US" dirty="0" smtClean="0"/>
              <a:t>Technical </a:t>
            </a:r>
            <a:r>
              <a:rPr lang="en-US" dirty="0"/>
              <a:t>analysis does not outperform </a:t>
            </a:r>
            <a:r>
              <a:rPr lang="en-US" dirty="0" smtClean="0"/>
              <a:t>market</a:t>
            </a:r>
            <a:endParaRPr lang="en-US" dirty="0"/>
          </a:p>
        </p:txBody>
      </p:sp>
    </p:spTree>
    <p:extLst>
      <p:ext uri="{BB962C8B-B14F-4D97-AF65-F5344CB8AC3E}">
        <p14:creationId xmlns:p14="http://schemas.microsoft.com/office/powerpoint/2010/main" val="411947005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Evidence against </a:t>
            </a:r>
            <a:r>
              <a:rPr lang="en-US" dirty="0" smtClean="0"/>
              <a:t>Efficient Markets (Anomalies)</a:t>
            </a:r>
            <a:endParaRPr lang="en-US" dirty="0"/>
          </a:p>
        </p:txBody>
      </p:sp>
      <p:sp>
        <p:nvSpPr>
          <p:cNvPr id="4" name="Text Placeholder 3"/>
          <p:cNvSpPr>
            <a:spLocks noGrp="1"/>
          </p:cNvSpPr>
          <p:nvPr>
            <p:ph type="body" sz="quarter" idx="10"/>
          </p:nvPr>
        </p:nvSpPr>
        <p:spPr>
          <a:xfrm>
            <a:off x="416065" y="1981200"/>
            <a:ext cx="8382000" cy="4235006"/>
          </a:xfrm>
        </p:spPr>
        <p:txBody>
          <a:bodyPr/>
          <a:lstStyle/>
          <a:p>
            <a:r>
              <a:rPr lang="en-US" dirty="0" smtClean="0"/>
              <a:t>Small-Firm Effect</a:t>
            </a:r>
            <a:endParaRPr lang="en-US" dirty="0"/>
          </a:p>
          <a:p>
            <a:r>
              <a:rPr lang="en-US" dirty="0"/>
              <a:t>January </a:t>
            </a:r>
            <a:r>
              <a:rPr lang="en-US" dirty="0" smtClean="0"/>
              <a:t>Effect</a:t>
            </a:r>
            <a:endParaRPr lang="en-US" dirty="0"/>
          </a:p>
          <a:p>
            <a:r>
              <a:rPr lang="en-US" dirty="0"/>
              <a:t>P/E </a:t>
            </a:r>
            <a:r>
              <a:rPr lang="en-US" dirty="0" smtClean="0"/>
              <a:t>Effect</a:t>
            </a:r>
            <a:endParaRPr lang="en-US" dirty="0"/>
          </a:p>
          <a:p>
            <a:r>
              <a:rPr lang="en-US" dirty="0" smtClean="0"/>
              <a:t>Stock Price Over-Reaction</a:t>
            </a:r>
          </a:p>
          <a:p>
            <a:r>
              <a:rPr lang="en-US" dirty="0" smtClean="0"/>
              <a:t>Excess Volatility</a:t>
            </a:r>
            <a:endParaRPr lang="en-US" dirty="0"/>
          </a:p>
          <a:p>
            <a:r>
              <a:rPr lang="en-US" dirty="0" smtClean="0"/>
              <a:t>Bubbles</a:t>
            </a:r>
          </a:p>
          <a:p>
            <a:r>
              <a:rPr lang="en-US" dirty="0" smtClean="0"/>
              <a:t>Behavioral Finance</a:t>
            </a:r>
            <a:endParaRPr lang="en-US" dirty="0"/>
          </a:p>
          <a:p>
            <a:pPr marL="0" indent="0">
              <a:buNone/>
            </a:pPr>
            <a:endParaRPr lang="en-US" dirty="0"/>
          </a:p>
        </p:txBody>
      </p:sp>
    </p:spTree>
    <p:extLst>
      <p:ext uri="{BB962C8B-B14F-4D97-AF65-F5344CB8AC3E}">
        <p14:creationId xmlns:p14="http://schemas.microsoft.com/office/powerpoint/2010/main" val="320555997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16 (Topic 3.6):</a:t>
            </a:r>
            <a:br>
              <a:rPr lang="en-US" dirty="0" smtClean="0"/>
            </a:br>
            <a:r>
              <a:rPr lang="en-US" dirty="0" smtClean="0">
                <a:effectLst/>
              </a:rPr>
              <a:t>The Efficient Market Hypothesis (EMH)</a:t>
            </a:r>
            <a:r>
              <a:rPr lang="en-US" dirty="0" smtClean="0"/>
              <a:t/>
            </a:r>
            <a:br>
              <a:rPr lang="en-US" dirty="0" smtClean="0"/>
            </a:br>
            <a:endParaRPr lang="en-US" dirty="0"/>
          </a:p>
        </p:txBody>
      </p:sp>
    </p:spTree>
    <p:extLst>
      <p:ext uri="{BB962C8B-B14F-4D97-AF65-F5344CB8AC3E}">
        <p14:creationId xmlns:p14="http://schemas.microsoft.com/office/powerpoint/2010/main" val="93211965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031873"/>
          </a:xfrm>
        </p:spPr>
        <p:txBody>
          <a:bodyPr/>
          <a:lstStyle/>
          <a:p>
            <a:pPr marL="514350" indent="-514350">
              <a:buFont typeface="+mj-lt"/>
              <a:buAutoNum type="arabicPeriod"/>
            </a:pPr>
            <a:r>
              <a:rPr lang="en-US" dirty="0" smtClean="0"/>
              <a:t>What is an Efficient Market?</a:t>
            </a:r>
          </a:p>
          <a:p>
            <a:pPr marL="514350" indent="-514350">
              <a:buFont typeface="+mj-lt"/>
              <a:buAutoNum type="arabicPeriod"/>
            </a:pPr>
            <a:endParaRPr lang="en-US" dirty="0"/>
          </a:p>
          <a:p>
            <a:pPr marL="514350" indent="-514350">
              <a:buFont typeface="+mj-lt"/>
              <a:buAutoNum type="arabicPeriod"/>
            </a:pPr>
            <a:r>
              <a:rPr lang="en-US" dirty="0" smtClean="0"/>
              <a:t>Levels of Efficiency</a:t>
            </a:r>
          </a:p>
          <a:p>
            <a:pPr marL="1031875" lvl="1" indent="-514350">
              <a:buFont typeface="+mj-lt"/>
              <a:buAutoNum type="arabicPeriod"/>
            </a:pPr>
            <a:r>
              <a:rPr lang="en-US" dirty="0" smtClean="0"/>
              <a:t>Weak Form</a:t>
            </a:r>
          </a:p>
          <a:p>
            <a:pPr marL="1031875" lvl="1" indent="-514350">
              <a:buFont typeface="+mj-lt"/>
              <a:buAutoNum type="arabicPeriod"/>
            </a:pPr>
            <a:r>
              <a:rPr lang="en-US" dirty="0" smtClean="0"/>
              <a:t>Semi-Strong Form</a:t>
            </a:r>
          </a:p>
          <a:p>
            <a:pPr marL="1031875" lvl="1" indent="-514350">
              <a:buFont typeface="+mj-lt"/>
              <a:buAutoNum type="arabicPeriod"/>
            </a:pPr>
            <a:r>
              <a:rPr lang="en-US" dirty="0" smtClean="0"/>
              <a:t>String Form</a:t>
            </a:r>
          </a:p>
          <a:p>
            <a:pPr marL="514350" indent="-514350">
              <a:buFont typeface="+mj-lt"/>
              <a:buAutoNum type="arabicPeriod"/>
            </a:pPr>
            <a:endParaRPr lang="en-US" dirty="0"/>
          </a:p>
          <a:p>
            <a:pPr marL="514350" indent="-514350">
              <a:buFont typeface="+mj-lt"/>
              <a:buAutoNum type="arabicPeriod"/>
            </a:pPr>
            <a:r>
              <a:rPr lang="en-US" dirty="0" smtClean="0"/>
              <a:t>The Critique of the EMH</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Efficient Market Hypothesis (EMH)</a:t>
            </a:r>
          </a:p>
        </p:txBody>
      </p:sp>
      <p:sp>
        <p:nvSpPr>
          <p:cNvPr id="4" name="Text Placeholder 3"/>
          <p:cNvSpPr>
            <a:spLocks noGrp="1"/>
          </p:cNvSpPr>
          <p:nvPr>
            <p:ph type="body" sz="quarter" idx="10"/>
          </p:nvPr>
        </p:nvSpPr>
        <p:spPr>
          <a:xfrm>
            <a:off x="381000" y="1676400"/>
            <a:ext cx="8382000" cy="4142673"/>
          </a:xfrm>
        </p:spPr>
        <p:txBody>
          <a:bodyPr/>
          <a:lstStyle/>
          <a:p>
            <a:r>
              <a:rPr lang="en-US" sz="2800" dirty="0" smtClean="0"/>
              <a:t>Asset prices </a:t>
            </a:r>
            <a:r>
              <a:rPr lang="en-US" sz="2800" dirty="0"/>
              <a:t>(stock prices) reflect all available information</a:t>
            </a:r>
          </a:p>
          <a:p>
            <a:endParaRPr lang="en-US" sz="2800" dirty="0" smtClean="0"/>
          </a:p>
          <a:p>
            <a:r>
              <a:rPr lang="en-US" sz="2800" dirty="0" smtClean="0"/>
              <a:t>Markets adjust </a:t>
            </a:r>
            <a:r>
              <a:rPr lang="en-US" sz="2800" dirty="0"/>
              <a:t>immediately to new information</a:t>
            </a:r>
          </a:p>
          <a:p>
            <a:endParaRPr lang="en-US" sz="2800" dirty="0" smtClean="0"/>
          </a:p>
          <a:p>
            <a:r>
              <a:rPr lang="en-US" sz="2800" dirty="0" smtClean="0"/>
              <a:t>Prices incorporate </a:t>
            </a:r>
            <a:r>
              <a:rPr lang="en-US" sz="2800" dirty="0"/>
              <a:t>expectations about </a:t>
            </a:r>
            <a:r>
              <a:rPr lang="en-US" sz="2800" dirty="0" smtClean="0"/>
              <a:t>future</a:t>
            </a:r>
          </a:p>
          <a:p>
            <a:endParaRPr lang="en-US" sz="2800" dirty="0"/>
          </a:p>
          <a:p>
            <a:r>
              <a:rPr lang="en-US" sz="2800" dirty="0" smtClean="0"/>
              <a:t>‘Informational’ Efficiency</a:t>
            </a:r>
            <a:endParaRPr lang="en-US" sz="2800" dirty="0"/>
          </a:p>
        </p:txBody>
      </p:sp>
    </p:spTree>
    <p:extLst>
      <p:ext uri="{BB962C8B-B14F-4D97-AF65-F5344CB8AC3E}">
        <p14:creationId xmlns:p14="http://schemas.microsoft.com/office/powerpoint/2010/main" val="19510284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Implications</a:t>
            </a:r>
            <a:endParaRPr lang="en-US" dirty="0"/>
          </a:p>
        </p:txBody>
      </p:sp>
      <p:sp>
        <p:nvSpPr>
          <p:cNvPr id="4" name="Text Placeholder 3"/>
          <p:cNvSpPr>
            <a:spLocks noGrp="1"/>
          </p:cNvSpPr>
          <p:nvPr>
            <p:ph type="body" sz="quarter" idx="10"/>
          </p:nvPr>
        </p:nvSpPr>
        <p:spPr>
          <a:xfrm>
            <a:off x="378303" y="1066800"/>
            <a:ext cx="8382000" cy="5398401"/>
          </a:xfrm>
        </p:spPr>
        <p:txBody>
          <a:bodyPr/>
          <a:lstStyle/>
          <a:p>
            <a:r>
              <a:rPr lang="en-US" dirty="0" smtClean="0"/>
              <a:t>Stock </a:t>
            </a:r>
            <a:r>
              <a:rPr lang="en-US" dirty="0" smtClean="0"/>
              <a:t>Market Efficiency</a:t>
            </a:r>
            <a:endParaRPr lang="en-US" dirty="0" smtClean="0"/>
          </a:p>
          <a:p>
            <a:pPr marL="517525" lvl="1" indent="0">
              <a:buNone/>
            </a:pPr>
            <a:endParaRPr lang="en-US" dirty="0" smtClean="0"/>
          </a:p>
          <a:p>
            <a:pPr marL="517525" lvl="1" indent="0">
              <a:buNone/>
            </a:pPr>
            <a:r>
              <a:rPr lang="en-US" dirty="0" smtClean="0"/>
              <a:t>→ Stock </a:t>
            </a:r>
            <a:r>
              <a:rPr lang="en-US" dirty="0"/>
              <a:t>prices already reflect all relevant, available </a:t>
            </a:r>
            <a:r>
              <a:rPr lang="en-US" dirty="0" smtClean="0"/>
              <a:t>information</a:t>
            </a:r>
          </a:p>
          <a:p>
            <a:pPr marL="517525" lvl="1" indent="0">
              <a:buNone/>
            </a:pPr>
            <a:endParaRPr lang="en-US" dirty="0"/>
          </a:p>
          <a:p>
            <a:pPr marL="517525" lvl="1" indent="0">
              <a:buNone/>
            </a:pPr>
            <a:r>
              <a:rPr lang="en-US" dirty="0"/>
              <a:t>→</a:t>
            </a:r>
            <a:r>
              <a:rPr lang="en-US" dirty="0" smtClean="0"/>
              <a:t> Using </a:t>
            </a:r>
            <a:r>
              <a:rPr lang="en-US" dirty="0"/>
              <a:t>the </a:t>
            </a:r>
            <a:r>
              <a:rPr lang="en-US" dirty="0" smtClean="0"/>
              <a:t>historical data to </a:t>
            </a:r>
            <a:r>
              <a:rPr lang="en-US" dirty="0"/>
              <a:t>predict future prices will not </a:t>
            </a:r>
            <a:r>
              <a:rPr lang="en-US" dirty="0" smtClean="0"/>
              <a:t>work</a:t>
            </a:r>
          </a:p>
          <a:p>
            <a:pPr marL="517525" lvl="1" indent="0">
              <a:buNone/>
            </a:pPr>
            <a:endParaRPr lang="en-US" dirty="0"/>
          </a:p>
          <a:p>
            <a:pPr marL="517525" lvl="1" indent="0">
              <a:buNone/>
            </a:pPr>
            <a:r>
              <a:rPr lang="en-US" dirty="0"/>
              <a:t>→ </a:t>
            </a:r>
            <a:r>
              <a:rPr lang="en-US" dirty="0" smtClean="0"/>
              <a:t>Stock </a:t>
            </a:r>
            <a:r>
              <a:rPr lang="en-US" dirty="0"/>
              <a:t>prices are close to a </a:t>
            </a:r>
            <a:r>
              <a:rPr lang="en-US" dirty="0" smtClean="0"/>
              <a:t>‘random walk’</a:t>
            </a:r>
          </a:p>
          <a:p>
            <a:pPr marL="517525" lvl="1" indent="0">
              <a:buNone/>
            </a:pPr>
            <a:endParaRPr lang="en-US" dirty="0" smtClean="0"/>
          </a:p>
          <a:p>
            <a:pPr marL="517525" lvl="1" indent="0">
              <a:buNone/>
            </a:pPr>
            <a:r>
              <a:rPr lang="en-US" dirty="0" smtClean="0"/>
              <a:t>→ No </a:t>
            </a:r>
            <a:r>
              <a:rPr lang="en-US" dirty="0"/>
              <a:t>trading strategy consistently beat the </a:t>
            </a:r>
            <a:r>
              <a:rPr lang="en-US" dirty="0" smtClean="0"/>
              <a:t>market</a:t>
            </a:r>
            <a:endParaRPr lang="en-US" dirty="0"/>
          </a:p>
        </p:txBody>
      </p:sp>
    </p:spTree>
    <p:extLst>
      <p:ext uri="{BB962C8B-B14F-4D97-AF65-F5344CB8AC3E}">
        <p14:creationId xmlns:p14="http://schemas.microsoft.com/office/powerpoint/2010/main" val="278118641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a:t>Three Forms of </a:t>
            </a:r>
            <a:r>
              <a:rPr lang="en-US" altLang="en-US" sz="4600" dirty="0" smtClean="0"/>
              <a:t>Market Efficiency</a:t>
            </a:r>
            <a:endParaRPr lang="en-US" altLang="en-US" sz="4600" dirty="0"/>
          </a:p>
        </p:txBody>
      </p:sp>
      <p:sp>
        <p:nvSpPr>
          <p:cNvPr id="8195" name="Rectangle 3"/>
          <p:cNvSpPr>
            <a:spLocks noGrp="1" noChangeArrowheads="1"/>
          </p:cNvSpPr>
          <p:nvPr>
            <p:ph type="body" idx="1"/>
          </p:nvPr>
        </p:nvSpPr>
        <p:spPr>
          <a:xfrm>
            <a:off x="723900" y="1309942"/>
            <a:ext cx="7924800" cy="4505849"/>
          </a:xfrm>
        </p:spPr>
        <p:txBody>
          <a:bodyPr/>
          <a:lstStyle/>
          <a:p>
            <a:r>
              <a:rPr lang="en-US" altLang="en-US" dirty="0"/>
              <a:t>Weak Form </a:t>
            </a:r>
            <a:endParaRPr lang="en-US" altLang="en-US" dirty="0" smtClean="0"/>
          </a:p>
          <a:p>
            <a:pPr lvl="1"/>
            <a:r>
              <a:rPr lang="en-US" altLang="en-US" dirty="0" smtClean="0"/>
              <a:t>Past Prices</a:t>
            </a:r>
            <a:endParaRPr lang="en-US" altLang="en-US" dirty="0"/>
          </a:p>
          <a:p>
            <a:pPr lvl="1"/>
            <a:r>
              <a:rPr lang="en-US" altLang="en-US" dirty="0"/>
              <a:t>Random Walk</a:t>
            </a:r>
          </a:p>
          <a:p>
            <a:endParaRPr lang="en-US" altLang="en-US" dirty="0" smtClean="0"/>
          </a:p>
          <a:p>
            <a:r>
              <a:rPr lang="en-US" altLang="en-US" dirty="0" smtClean="0"/>
              <a:t>Semi-Strong Form</a:t>
            </a:r>
            <a:endParaRPr lang="en-US" altLang="en-US" dirty="0"/>
          </a:p>
          <a:p>
            <a:pPr lvl="1"/>
            <a:r>
              <a:rPr lang="en-US" altLang="en-US" dirty="0" smtClean="0"/>
              <a:t>All Publicly </a:t>
            </a:r>
            <a:r>
              <a:rPr lang="en-US" altLang="en-US" dirty="0" smtClean="0"/>
              <a:t>Available Information</a:t>
            </a:r>
            <a:endParaRPr lang="en-US" altLang="en-US" dirty="0" smtClean="0"/>
          </a:p>
          <a:p>
            <a:endParaRPr lang="en-US" altLang="en-US" dirty="0" smtClean="0"/>
          </a:p>
          <a:p>
            <a:r>
              <a:rPr lang="en-US" altLang="en-US" dirty="0" smtClean="0"/>
              <a:t>Strong Form</a:t>
            </a:r>
            <a:endParaRPr lang="en-US" altLang="en-US" dirty="0"/>
          </a:p>
          <a:p>
            <a:pPr lvl="1"/>
            <a:r>
              <a:rPr lang="en-US" altLang="en-US" dirty="0" smtClean="0"/>
              <a:t>All Information Relevant to a Stock</a:t>
            </a:r>
            <a:endParaRPr lang="en-US" altLang="en-US" dirty="0"/>
          </a:p>
        </p:txBody>
      </p:sp>
    </p:spTree>
    <p:extLst>
      <p:ext uri="{BB962C8B-B14F-4D97-AF65-F5344CB8AC3E}">
        <p14:creationId xmlns:p14="http://schemas.microsoft.com/office/powerpoint/2010/main" val="1263488115"/>
      </p:ext>
    </p:extLst>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of the Three Forms </a:t>
            </a:r>
            <a:r>
              <a:rPr lang="en-US" baseline="-25000" dirty="0" smtClean="0"/>
              <a:t>▪</a:t>
            </a:r>
            <a:endParaRPr lang="en-US" baseline="-25000" dirty="0"/>
          </a:p>
        </p:txBody>
      </p:sp>
      <p:sp>
        <p:nvSpPr>
          <p:cNvPr id="3" name="Oval 2"/>
          <p:cNvSpPr/>
          <p:nvPr/>
        </p:nvSpPr>
        <p:spPr bwMode="auto">
          <a:xfrm>
            <a:off x="3810000" y="3048000"/>
            <a:ext cx="1219200" cy="1143000"/>
          </a:xfrm>
          <a:prstGeom prst="ellipse">
            <a:avLst/>
          </a:prstGeom>
          <a:noFill/>
          <a:ln w="25400">
            <a:solidFill>
              <a:schemeClr val="tx2">
                <a:lumMod val="9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 name="Oval 3"/>
          <p:cNvSpPr/>
          <p:nvPr/>
        </p:nvSpPr>
        <p:spPr bwMode="auto">
          <a:xfrm>
            <a:off x="2895600" y="2209800"/>
            <a:ext cx="3124200" cy="2819400"/>
          </a:xfrm>
          <a:prstGeom prst="ellipse">
            <a:avLst/>
          </a:prstGeom>
          <a:noFill/>
          <a:ln w="254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Oval 4"/>
          <p:cNvSpPr/>
          <p:nvPr/>
        </p:nvSpPr>
        <p:spPr bwMode="auto">
          <a:xfrm>
            <a:off x="2057400" y="1409700"/>
            <a:ext cx="4800600" cy="4419600"/>
          </a:xfrm>
          <a:prstGeom prst="ellipse">
            <a:avLst/>
          </a:prstGeom>
          <a:noFill/>
          <a:ln w="25400">
            <a:solidFill>
              <a:schemeClr val="bg2">
                <a:lumMod val="60000"/>
                <a:lumOff val="4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a:off x="3657600" y="3327112"/>
            <a:ext cx="1600200" cy="584775"/>
          </a:xfrm>
          <a:prstGeom prst="rect">
            <a:avLst/>
          </a:prstGeom>
          <a:noFill/>
        </p:spPr>
        <p:txBody>
          <a:bodyPr wrap="square" rtlCol="0">
            <a:spAutoFit/>
          </a:bodyPr>
          <a:lstStyle/>
          <a:p>
            <a:pPr algn="ctr"/>
            <a:r>
              <a:rPr lang="en-US" dirty="0" smtClean="0"/>
              <a:t>Weak Form</a:t>
            </a:r>
          </a:p>
          <a:p>
            <a:pPr algn="ctr"/>
            <a:r>
              <a:rPr lang="en-US" sz="1400" dirty="0" smtClean="0"/>
              <a:t>All Prices</a:t>
            </a:r>
            <a:endParaRPr lang="en-US" sz="1400" dirty="0"/>
          </a:p>
        </p:txBody>
      </p:sp>
      <p:sp>
        <p:nvSpPr>
          <p:cNvPr id="7" name="TextBox 6"/>
          <p:cNvSpPr txBox="1"/>
          <p:nvPr/>
        </p:nvSpPr>
        <p:spPr>
          <a:xfrm>
            <a:off x="3505200" y="2364940"/>
            <a:ext cx="2057400" cy="584775"/>
          </a:xfrm>
          <a:prstGeom prst="rect">
            <a:avLst/>
          </a:prstGeom>
          <a:noFill/>
        </p:spPr>
        <p:txBody>
          <a:bodyPr wrap="square" rtlCol="0">
            <a:spAutoFit/>
          </a:bodyPr>
          <a:lstStyle/>
          <a:p>
            <a:pPr algn="ctr"/>
            <a:r>
              <a:rPr lang="en-US" dirty="0" smtClean="0"/>
              <a:t>Semi-Strong Form</a:t>
            </a:r>
          </a:p>
          <a:p>
            <a:pPr algn="ctr"/>
            <a:r>
              <a:rPr lang="en-US" sz="1400" dirty="0" smtClean="0"/>
              <a:t>Public Information</a:t>
            </a:r>
            <a:endParaRPr lang="en-US" sz="1400" dirty="0"/>
          </a:p>
        </p:txBody>
      </p:sp>
      <p:sp>
        <p:nvSpPr>
          <p:cNvPr id="8" name="TextBox 7"/>
          <p:cNvSpPr txBox="1"/>
          <p:nvPr/>
        </p:nvSpPr>
        <p:spPr>
          <a:xfrm>
            <a:off x="3493399" y="1625024"/>
            <a:ext cx="2057400" cy="584775"/>
          </a:xfrm>
          <a:prstGeom prst="rect">
            <a:avLst/>
          </a:prstGeom>
          <a:noFill/>
        </p:spPr>
        <p:txBody>
          <a:bodyPr wrap="square" rtlCol="0">
            <a:spAutoFit/>
          </a:bodyPr>
          <a:lstStyle/>
          <a:p>
            <a:pPr algn="ctr"/>
            <a:r>
              <a:rPr lang="en-US" dirty="0" smtClean="0"/>
              <a:t>Strong Form</a:t>
            </a:r>
          </a:p>
          <a:p>
            <a:pPr algn="ctr"/>
            <a:r>
              <a:rPr lang="en-US" sz="1400" dirty="0" smtClean="0"/>
              <a:t>All Information</a:t>
            </a:r>
            <a:endParaRPr lang="en-US" sz="1400" dirty="0"/>
          </a:p>
        </p:txBody>
      </p:sp>
    </p:spTree>
    <p:extLst>
      <p:ext uri="{BB962C8B-B14F-4D97-AF65-F5344CB8AC3E}">
        <p14:creationId xmlns:p14="http://schemas.microsoft.com/office/powerpoint/2010/main" val="32845219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smtClean="0"/>
              <a:t>Weak Form Efficiency</a:t>
            </a:r>
            <a:endParaRPr lang="en-US" altLang="en-US" sz="4600" dirty="0"/>
          </a:p>
        </p:txBody>
      </p:sp>
      <p:sp>
        <p:nvSpPr>
          <p:cNvPr id="8195" name="Rectangle 3"/>
          <p:cNvSpPr>
            <a:spLocks noGrp="1" noChangeArrowheads="1"/>
          </p:cNvSpPr>
          <p:nvPr>
            <p:ph type="body" idx="1"/>
          </p:nvPr>
        </p:nvSpPr>
        <p:spPr>
          <a:xfrm>
            <a:off x="723900" y="1309942"/>
            <a:ext cx="7924800" cy="4167295"/>
          </a:xfrm>
        </p:spPr>
        <p:txBody>
          <a:bodyPr/>
          <a:lstStyle/>
          <a:p>
            <a:r>
              <a:rPr lang="en-US" altLang="en-US" dirty="0" smtClean="0"/>
              <a:t>Prices fully </a:t>
            </a:r>
            <a:r>
              <a:rPr lang="en-US" altLang="en-US" dirty="0"/>
              <a:t>reflect all security-market </a:t>
            </a:r>
            <a:r>
              <a:rPr lang="en-US" altLang="en-US" dirty="0" smtClean="0"/>
              <a:t>information</a:t>
            </a:r>
          </a:p>
          <a:p>
            <a:pPr lvl="1"/>
            <a:r>
              <a:rPr lang="en-US" altLang="en-US" dirty="0" smtClean="0"/>
              <a:t>Historical prices</a:t>
            </a:r>
            <a:r>
              <a:rPr lang="en-US" altLang="en-US" dirty="0"/>
              <a:t>, odd-lot trading.....</a:t>
            </a:r>
          </a:p>
          <a:p>
            <a:pPr lvl="1"/>
            <a:r>
              <a:rPr lang="en-US" altLang="en-US" dirty="0" smtClean="0"/>
              <a:t>Rates of </a:t>
            </a:r>
            <a:r>
              <a:rPr lang="en-US" altLang="en-US" dirty="0"/>
              <a:t>returns are independent  over time</a:t>
            </a:r>
          </a:p>
          <a:p>
            <a:pPr lvl="1"/>
            <a:r>
              <a:rPr lang="en-US" altLang="en-US" dirty="0" smtClean="0"/>
              <a:t>Past stock </a:t>
            </a:r>
            <a:r>
              <a:rPr lang="en-US" altLang="en-US" dirty="0"/>
              <a:t>price patterns cannot be used to make extraordinary profits</a:t>
            </a:r>
          </a:p>
          <a:p>
            <a:endParaRPr lang="en-US" altLang="en-US" dirty="0" smtClean="0"/>
          </a:p>
          <a:p>
            <a:r>
              <a:rPr lang="en-US" altLang="en-US" dirty="0" smtClean="0"/>
              <a:t>Technical Analysis </a:t>
            </a:r>
            <a:r>
              <a:rPr lang="en-US" altLang="en-US" dirty="0" smtClean="0"/>
              <a:t>Contrary</a:t>
            </a:r>
            <a:endParaRPr lang="en-US" altLang="en-US" dirty="0"/>
          </a:p>
        </p:txBody>
      </p:sp>
    </p:spTree>
    <p:extLst>
      <p:ext uri="{BB962C8B-B14F-4D97-AF65-F5344CB8AC3E}">
        <p14:creationId xmlns:p14="http://schemas.microsoft.com/office/powerpoint/2010/main" val="1200503840"/>
      </p:ext>
    </p:extLst>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smtClean="0"/>
              <a:t>What is the Pattern?</a:t>
            </a:r>
            <a:r>
              <a:rPr lang="en-US" altLang="en-US" sz="4600" baseline="-25000" dirty="0" smtClean="0"/>
              <a:t>▪</a:t>
            </a:r>
            <a:endParaRPr lang="en-US" altLang="en-US" sz="4600" baseline="-25000" dirty="0"/>
          </a:p>
        </p:txBody>
      </p:sp>
      <p:sp>
        <p:nvSpPr>
          <p:cNvPr id="8195" name="Rectangle 3"/>
          <p:cNvSpPr>
            <a:spLocks noGrp="1" noChangeArrowheads="1"/>
          </p:cNvSpPr>
          <p:nvPr>
            <p:ph type="body" idx="1"/>
          </p:nvPr>
        </p:nvSpPr>
        <p:spPr>
          <a:xfrm>
            <a:off x="723900" y="4771515"/>
            <a:ext cx="7924800" cy="1428083"/>
          </a:xfrm>
        </p:spPr>
        <p:txBody>
          <a:bodyPr/>
          <a:lstStyle/>
          <a:p>
            <a:pPr marL="0" indent="0">
              <a:buNone/>
            </a:pPr>
            <a:r>
              <a:rPr lang="en-US" altLang="en-US" dirty="0" smtClean="0"/>
              <a:t>Actually, these are randomly generated numbers!</a:t>
            </a:r>
          </a:p>
          <a:p>
            <a:pPr marL="0" indent="0">
              <a:buNone/>
            </a:pPr>
            <a:r>
              <a:rPr lang="en-US" altLang="en-US" dirty="0" smtClean="0"/>
              <a:t>They are a random walk!</a:t>
            </a:r>
            <a:endParaRPr lang="en-US" altLang="en-US" dirty="0"/>
          </a:p>
        </p:txBody>
      </p:sp>
      <p:pic>
        <p:nvPicPr>
          <p:cNvPr id="5" name="Picture 4"/>
          <p:cNvPicPr>
            <a:picLocks noChangeAspect="1"/>
          </p:cNvPicPr>
          <p:nvPr/>
        </p:nvPicPr>
        <p:blipFill>
          <a:blip r:embed="rId3"/>
          <a:stretch>
            <a:fillRect/>
          </a:stretch>
        </p:blipFill>
        <p:spPr>
          <a:xfrm>
            <a:off x="628650" y="914400"/>
            <a:ext cx="7981950" cy="3810000"/>
          </a:xfrm>
          <a:prstGeom prst="rect">
            <a:avLst/>
          </a:prstGeom>
        </p:spPr>
      </p:pic>
    </p:spTree>
    <p:extLst>
      <p:ext uri="{BB962C8B-B14F-4D97-AF65-F5344CB8AC3E}">
        <p14:creationId xmlns:p14="http://schemas.microsoft.com/office/powerpoint/2010/main" val="1673187243"/>
      </p:ext>
    </p:extLst>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429000" y="6400800"/>
            <a:ext cx="2895600" cy="457200"/>
          </a:xfrm>
          <a:prstGeom prst="rect">
            <a:avLst/>
          </a:prstGeom>
        </p:spPr>
        <p:txBody>
          <a:bodyPr/>
          <a:lstStyle/>
          <a:p>
            <a:r>
              <a:rPr lang="en-US" altLang="en-US"/>
              <a:t>Chhachhi/519/Ch. 13</a:t>
            </a:r>
          </a:p>
        </p:txBody>
      </p:sp>
      <p:sp>
        <p:nvSpPr>
          <p:cNvPr id="8194" name="Rectangle 2"/>
          <p:cNvSpPr>
            <a:spLocks noGrp="1" noChangeArrowheads="1"/>
          </p:cNvSpPr>
          <p:nvPr>
            <p:ph type="title"/>
          </p:nvPr>
        </p:nvSpPr>
        <p:spPr>
          <a:xfrm>
            <a:off x="304800" y="230188"/>
            <a:ext cx="8763000" cy="637097"/>
          </a:xfrm>
        </p:spPr>
        <p:txBody>
          <a:bodyPr/>
          <a:lstStyle/>
          <a:p>
            <a:r>
              <a:rPr lang="en-US" altLang="en-US" sz="4600" dirty="0" smtClean="0"/>
              <a:t>Semi-Strong Market Efficiency</a:t>
            </a:r>
            <a:endParaRPr lang="en-US" altLang="en-US" sz="4600" dirty="0"/>
          </a:p>
        </p:txBody>
      </p:sp>
      <p:sp>
        <p:nvSpPr>
          <p:cNvPr id="8195" name="Rectangle 3"/>
          <p:cNvSpPr>
            <a:spLocks noGrp="1" noChangeArrowheads="1"/>
          </p:cNvSpPr>
          <p:nvPr>
            <p:ph type="body" idx="1"/>
          </p:nvPr>
        </p:nvSpPr>
        <p:spPr>
          <a:xfrm>
            <a:off x="457200" y="1309942"/>
            <a:ext cx="8191500" cy="3810274"/>
          </a:xfrm>
        </p:spPr>
        <p:txBody>
          <a:bodyPr/>
          <a:lstStyle/>
          <a:p>
            <a:r>
              <a:rPr lang="en-US" altLang="en-US" dirty="0" smtClean="0"/>
              <a:t>Prices fully </a:t>
            </a:r>
            <a:r>
              <a:rPr lang="en-US" altLang="en-US" dirty="0"/>
              <a:t>reflect all public </a:t>
            </a:r>
            <a:r>
              <a:rPr lang="en-US" altLang="en-US" dirty="0" smtClean="0"/>
              <a:t>information</a:t>
            </a:r>
            <a:endParaRPr lang="en-US" altLang="en-US" dirty="0"/>
          </a:p>
          <a:p>
            <a:pPr lvl="1"/>
            <a:r>
              <a:rPr lang="en-US" altLang="en-US" dirty="0" smtClean="0"/>
              <a:t>Earnings/dividends information</a:t>
            </a:r>
            <a:r>
              <a:rPr lang="en-US" altLang="en-US" dirty="0"/>
              <a:t>, </a:t>
            </a:r>
            <a:r>
              <a:rPr lang="en-US" altLang="en-US" dirty="0" smtClean="0"/>
              <a:t>dividend </a:t>
            </a:r>
            <a:r>
              <a:rPr lang="en-US" altLang="en-US" dirty="0"/>
              <a:t>yield....</a:t>
            </a:r>
          </a:p>
          <a:p>
            <a:pPr lvl="1"/>
            <a:r>
              <a:rPr lang="en-US" altLang="en-US" dirty="0" smtClean="0"/>
              <a:t>Analyst's Reports</a:t>
            </a:r>
          </a:p>
          <a:p>
            <a:pPr lvl="1"/>
            <a:r>
              <a:rPr lang="en-US" altLang="en-US" dirty="0" smtClean="0"/>
              <a:t>Corporate Publications</a:t>
            </a:r>
          </a:p>
          <a:p>
            <a:pPr lvl="1"/>
            <a:r>
              <a:rPr lang="en-US" altLang="en-US" dirty="0" smtClean="0"/>
              <a:t>News Items</a:t>
            </a:r>
            <a:endParaRPr lang="en-US" altLang="en-US" dirty="0"/>
          </a:p>
          <a:p>
            <a:endParaRPr lang="en-US" altLang="en-US" dirty="0" smtClean="0"/>
          </a:p>
          <a:p>
            <a:r>
              <a:rPr lang="en-US" altLang="en-US" dirty="0" smtClean="0"/>
              <a:t>Fundamental Analysis Contrary</a:t>
            </a:r>
            <a:endParaRPr lang="en-US" altLang="en-US" dirty="0"/>
          </a:p>
        </p:txBody>
      </p:sp>
    </p:spTree>
    <p:extLst>
      <p:ext uri="{BB962C8B-B14F-4D97-AF65-F5344CB8AC3E}">
        <p14:creationId xmlns:p14="http://schemas.microsoft.com/office/powerpoint/2010/main" val="3890003693"/>
      </p:ext>
    </p:extLst>
  </p:cSld>
  <p:clrMapOvr>
    <a:masterClrMapping/>
  </p:clrMapOvr>
  <p:transition>
    <p:strips/>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57"/>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831</TotalTime>
  <Words>625</Words>
  <Application>Microsoft Office PowerPoint</Application>
  <PresentationFormat>On-screen Show (4:3)</PresentationFormat>
  <Paragraphs>134</Paragraphs>
  <Slides>14</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Century Gothic</vt:lpstr>
      <vt:lpstr>Courier New</vt:lpstr>
      <vt:lpstr>Segoe</vt:lpstr>
      <vt:lpstr>Wingdings</vt:lpstr>
      <vt:lpstr>Blue Segoe 4-3 template-template_April-17-2007</vt:lpstr>
      <vt:lpstr>White with Courier font for code slides</vt:lpstr>
      <vt:lpstr>Video 16 (Topic 3.6): The Efficient Market Hypothesis (EMH) </vt:lpstr>
      <vt:lpstr>Topics</vt:lpstr>
      <vt:lpstr>Efficient Market Hypothesis (EMH)</vt:lpstr>
      <vt:lpstr>Implications</vt:lpstr>
      <vt:lpstr>Three Forms of Market Efficiency</vt:lpstr>
      <vt:lpstr>Graph of the Three Forms ▪</vt:lpstr>
      <vt:lpstr>Weak Form Efficiency</vt:lpstr>
      <vt:lpstr>What is the Pattern?▪</vt:lpstr>
      <vt:lpstr>Semi-Strong Market Efficiency</vt:lpstr>
      <vt:lpstr>Strong Market Efficiency</vt:lpstr>
      <vt:lpstr>Throwing Darts?</vt:lpstr>
      <vt:lpstr>Evidence for Efficient Markets</vt:lpstr>
      <vt:lpstr>Evidence against Efficient Markets (Anomalies)</vt:lpstr>
      <vt:lpstr>Video 16 (Topic 3.6): The Efficient Market Hypothesis (EMH)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122</cp:revision>
  <dcterms:created xsi:type="dcterms:W3CDTF">2014-06-29T21:19:00Z</dcterms:created>
  <dcterms:modified xsi:type="dcterms:W3CDTF">2014-07-13T18:21:29Z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